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6" r:id="rId3"/>
    <p:sldId id="312" r:id="rId4"/>
    <p:sldId id="313" r:id="rId5"/>
    <p:sldId id="315" r:id="rId6"/>
    <p:sldId id="316" r:id="rId7"/>
    <p:sldId id="317" r:id="rId8"/>
    <p:sldId id="318" r:id="rId9"/>
    <p:sldId id="319" r:id="rId10"/>
    <p:sldId id="321" r:id="rId11"/>
    <p:sldId id="322" r:id="rId12"/>
    <p:sldId id="323" r:id="rId13"/>
    <p:sldId id="324" r:id="rId14"/>
    <p:sldId id="326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6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26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F"/>
    <a:srgbClr val="211E54"/>
    <a:srgbClr val="F4E59C"/>
    <a:srgbClr val="DDDDDD"/>
    <a:srgbClr val="B2B2B2"/>
    <a:srgbClr val="D476D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9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38600" y="2590800"/>
            <a:ext cx="4724400" cy="838200"/>
          </a:xfrm>
        </p:spPr>
        <p:txBody>
          <a:bodyPr/>
          <a:lstStyle/>
          <a:p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บทที่ 7</a:t>
            </a:r>
            <a:endParaRPr lang="en-US" sz="6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657600"/>
            <a:ext cx="4724400" cy="685800"/>
          </a:xfrm>
        </p:spPr>
        <p:txBody>
          <a:bodyPr/>
          <a:lstStyle/>
          <a:p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Programming Language</a:t>
            </a:r>
            <a:endParaRPr lang="en-US" sz="44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9248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เนื่องจากคอมพิวเตอร์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จะเข้าใจโปรแกรมเฉพาะโปรแกรมภาษาเครื่องเท่านั้น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ดังนั้น  จึงต้องมีวิธีการ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ในการแปลโปรแกรมภาษาระดับสูงไปเป็นภาษาเครื่อง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กระบวนการ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นี้เป็นหน้าที่ของนักเขียนโปรแกรมที่จะต้องเขียนโปรแกรมแล้วเปลี่ยนให้เป็น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Executable </a:t>
            </a:r>
            <a:r>
              <a:rPr lang="en-US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ภาษาเครื่อง</a:t>
            </a:r>
            <a:r>
              <a:rPr lang="th-TH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28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File</a:t>
            </a:r>
            <a:r>
              <a:rPr lang="th-TH" sz="28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ซึ่งมี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ขั้นตอน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เขียนและแก้ไขโปรแกรม</a:t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ทำการคอมไพล์โปรแกรม</a:t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เชื่อมโยง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(link)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โปรแกรมกับโมดูลอื่นๆที่จำเป็น</a:t>
            </a:r>
            <a:br>
              <a:rPr lang="th-TH" sz="28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8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0" y="38100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การสร้างโปรแกรม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25" y="1143000"/>
            <a:ext cx="59594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57600" y="381000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การสร้างโปรแกรม ... (ต่อ)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เขียนและการแก้ไขโปรแกรม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ซอฟท์แวร์ที่ใช้เขียนโปรแกรมมีชื่อว่า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Text Editor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ซอฟท์แวร์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Text Editor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ช่วยให้นักเขียนโปรแกรมสามารถสร้าง แก้ไข และเก็บโปรแกรมและข้อมูลได้โดยสะดวก บางครั้งเราอาจใช้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Text Editor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ในการเขียนจดหมาย สร้างรายงาน หรือเขียนโปรแกรม หลัง จากที่เขียนโปรแกรมเสร็จเราจะเก็บโปรแกรมไว้ในแผ่นจานแม่เหล็กในรูปของแฟ้มข้อมูล ซึ่งแฟ้มข้อมูลนี้จะเป็นอินพุทของคอมไพเลอร์ในโอกาสต่อไป แฟ้มข้อมูลนี้เรียกว่า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Source File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คอมไพล์โปรแกรม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โปรแกรมใน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Source File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จะต้องถูกแปลไปเป็นภาษาเครื่องเพื่อที่จะให้คอมพิวเตอร์เข้าใจ โปรแกรมส่วนใหญ่จะใช้คอมไพเลอร์ในการแปล คอมไพเลอร์เองก็เป็นโปรแกรมที่ประกอบ ด้วย 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โปรแกรมย่อยคือ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Preprocessor  </a:t>
            </a:r>
            <a:r>
              <a:rPr lang="th-TH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Translator</a:t>
            </a:r>
            <a:endParaRPr lang="th-TH" sz="28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การสร้างโปรแกรม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…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057400"/>
            <a:ext cx="7543800" cy="3276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เชื่อมโยงโปรแกรม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(Linking Program):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เนื่องจากโปรแกรม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หนึ่ง ๆ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ประกอบด้วยโปรแกรมย่อยๆหลายโปรแกรม โปรแกรมย่อย เหล่านี้บางส่วนเราเขียนเอง บางส่วนก็นำมาจากที่อื่นเช่นโปรแกรมย่อยที่ทำหน้าที่เกี่ยวกับ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I/O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และโปรแกรมย่อยที่ทำหน้าที่ด้านการคำนวณ โปรแกรม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ต่าง ๆ เหล่านี้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จะต้องเชื่อมต่อเป็นโปรแกรม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เดียวกัน โดย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ซอฟท์แวร์ตัว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หนึ่ง ชื่อ </a:t>
            </a:r>
            <a:r>
              <a:rPr lang="en-US" sz="28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Linker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เมื่อเชื่อมต่อกันแล้วจะได้โปรแกรมที่พร้อมที่ทำงานได้ เรียกโปรแกรมที่ได้นี้ว่า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Executable Program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”</a:t>
            </a:r>
            <a:endParaRPr lang="th-TH" sz="28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29000" y="38100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การสร้างโปรแกรม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…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343400" y="381000"/>
            <a:ext cx="2730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Program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Execution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23987"/>
            <a:ext cx="6350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3382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Categories of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Languages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2381250"/>
            <a:ext cx="7820025" cy="210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kern="1200" dirty="0">
                <a:latin typeface="Angsana New" pitchFamily="18" charset="-34"/>
                <a:ea typeface="+mn-ea"/>
                <a:cs typeface="Angsana New" pitchFamily="18" charset="-34"/>
              </a:rPr>
              <a:t>Functional Languages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ในโปรแกรมประเภท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Functional Programming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นั้นโปรแกรมเปรียบเสมือนฟังก์ชันทางคณิตศาสตร์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คำ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ว่าฟังก์ชันมองเหมือนกล่องดำที่รับ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อินพุท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ทำการประมวลผล แล้วส่งผลลัพธ์ออกไป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ฟังก์ชัน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ชื่อ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Summation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มีอินพุทจำนวน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 ทำการบวกเลข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ทั้งหมด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แล้วสร้างผลลัพธ์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 เป็น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ต้น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	ตัวอย่างภาษาประเภทนี้ได้แก่ ภาษา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LISP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รูปแบบการทำงานเช่น</a:t>
            </a:r>
          </a:p>
          <a:p>
            <a:pPr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		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car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6  7  8  9  3  5  7)  =  6</a:t>
            </a:r>
          </a:p>
          <a:p>
            <a:pPr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cdr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6  7  8  9  3  5  7) = (7  8  9  3  5 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4761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Function in a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Functional Language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2741613"/>
            <a:ext cx="7640637" cy="1379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52600" y="381000"/>
            <a:ext cx="5654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Extracting the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Third Element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of a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List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2551113"/>
            <a:ext cx="7754937" cy="176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kern="1200" dirty="0">
                <a:latin typeface="Angsana New" pitchFamily="18" charset="-34"/>
                <a:ea typeface="+mn-ea"/>
                <a:cs typeface="Angsana New" pitchFamily="18" charset="-34"/>
              </a:rPr>
              <a:t>Special Languages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ภาษาพิเศษเป็นภาษาที่เกิดใหม่ที่ไม่สามารถจัดกลุ่มอยู่ในใดกลุ่มหนึ่งได้ เป็นภาษาที่สร้างขึ้นมาเพื่อประโยชน์ใช้สอยค่อนข้างเฉพาะด้าน ตัวอย่างภาษากลุ่มนี้เช่น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	*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HTML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(Hypertext Markup Language)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เป็นภาษาที่ใช้งานด้าน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         การกำหนดรูปแบบ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(Format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ของเอกสารโดยเฉพาะเอกสารบน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อินเตอร์เนต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*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PERL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(Practical Extraction and Report Language)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        ภาษาระดับสูงที่มีไวยากรณ์คล้ายภาษา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แต่มีประสิทธิภาพกว่า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*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SQL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(Structured Query Language)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เป็นภาษาที่ใช้ค้นหาข้อมูลใน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        ฐานข้อมูลเพื่อตอบคำถามที่ต้องการทราบเกี่ยวกับข้อมูล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6" name="Group 116"/>
          <p:cNvGrpSpPr>
            <a:grpSpLocks/>
          </p:cNvGrpSpPr>
          <p:nvPr/>
        </p:nvGrpSpPr>
        <p:grpSpPr bwMode="auto">
          <a:xfrm>
            <a:off x="1981200" y="1947863"/>
            <a:ext cx="5410200" cy="665162"/>
            <a:chOff x="1248" y="1227"/>
            <a:chExt cx="3408" cy="419"/>
          </a:xfrm>
        </p:grpSpPr>
        <p:grpSp>
          <p:nvGrpSpPr>
            <p:cNvPr id="41048" name="Group 88"/>
            <p:cNvGrpSpPr>
              <a:grpSpLocks/>
            </p:cNvGrpSpPr>
            <p:nvPr/>
          </p:nvGrpSpPr>
          <p:grpSpPr bwMode="auto">
            <a:xfrm>
              <a:off x="1248" y="1227"/>
              <a:ext cx="480" cy="419"/>
              <a:chOff x="1110" y="2656"/>
              <a:chExt cx="1549" cy="1351"/>
            </a:xfrm>
          </p:grpSpPr>
          <p:sp>
            <p:nvSpPr>
              <p:cNvPr id="41049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0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1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56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57" name="Text Box 97"/>
            <p:cNvSpPr txBox="1">
              <a:spLocks noChangeArrowheads="1"/>
            </p:cNvSpPr>
            <p:nvPr/>
          </p:nvSpPr>
          <p:spPr bwMode="auto">
            <a:xfrm>
              <a:off x="2112" y="1241"/>
              <a:ext cx="176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/>
                <a:t>Machine Language</a:t>
              </a:r>
              <a:endParaRPr lang="en-US" sz="2400" dirty="0"/>
            </a:p>
          </p:txBody>
        </p:sp>
        <p:sp>
          <p:nvSpPr>
            <p:cNvPr id="41058" name="Text Box 98"/>
            <p:cNvSpPr txBox="1">
              <a:spLocks noChangeArrowheads="1"/>
            </p:cNvSpPr>
            <p:nvPr/>
          </p:nvSpPr>
          <p:spPr bwMode="gray">
            <a:xfrm>
              <a:off x="1372" y="128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1</a:t>
              </a:r>
            </a:p>
          </p:txBody>
        </p:sp>
      </p:grpSp>
      <p:grpSp>
        <p:nvGrpSpPr>
          <p:cNvPr id="41077" name="Group 117"/>
          <p:cNvGrpSpPr>
            <a:grpSpLocks/>
          </p:cNvGrpSpPr>
          <p:nvPr/>
        </p:nvGrpSpPr>
        <p:grpSpPr bwMode="auto">
          <a:xfrm>
            <a:off x="1981200" y="2862263"/>
            <a:ext cx="5410200" cy="665162"/>
            <a:chOff x="1248" y="1803"/>
            <a:chExt cx="3408" cy="419"/>
          </a:xfrm>
        </p:grpSpPr>
        <p:grpSp>
          <p:nvGrpSpPr>
            <p:cNvPr id="41052" name="Group 92"/>
            <p:cNvGrpSpPr>
              <a:grpSpLocks/>
            </p:cNvGrpSpPr>
            <p:nvPr/>
          </p:nvGrpSpPr>
          <p:grpSpPr bwMode="auto">
            <a:xfrm>
              <a:off x="1248" y="1803"/>
              <a:ext cx="480" cy="419"/>
              <a:chOff x="3174" y="2656"/>
              <a:chExt cx="1549" cy="1351"/>
            </a:xfrm>
          </p:grpSpPr>
          <p:sp>
            <p:nvSpPr>
              <p:cNvPr id="41053" name="AutoShape 9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4" name="AutoShape 9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5" name="AutoShape 9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59" name="Line 99"/>
            <p:cNvSpPr>
              <a:spLocks noChangeShapeType="1"/>
            </p:cNvSpPr>
            <p:nvPr/>
          </p:nvSpPr>
          <p:spPr bwMode="auto">
            <a:xfrm>
              <a:off x="1632" y="2187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60" name="Text Box 100"/>
            <p:cNvSpPr txBox="1">
              <a:spLocks noChangeArrowheads="1"/>
            </p:cNvSpPr>
            <p:nvPr/>
          </p:nvSpPr>
          <p:spPr bwMode="auto">
            <a:xfrm>
              <a:off x="2112" y="1817"/>
              <a:ext cx="182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/>
                <a:t>Symbolic Language</a:t>
              </a:r>
              <a:endParaRPr lang="en-US" sz="2400" dirty="0"/>
            </a:p>
          </p:txBody>
        </p:sp>
        <p:sp>
          <p:nvSpPr>
            <p:cNvPr id="41061" name="Text Box 101"/>
            <p:cNvSpPr txBox="1">
              <a:spLocks noChangeArrowheads="1"/>
            </p:cNvSpPr>
            <p:nvPr/>
          </p:nvSpPr>
          <p:spPr bwMode="gray">
            <a:xfrm>
              <a:off x="1372" y="1865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2</a:t>
              </a:r>
            </a:p>
          </p:txBody>
        </p:sp>
      </p:grpSp>
      <p:grpSp>
        <p:nvGrpSpPr>
          <p:cNvPr id="41078" name="Group 118"/>
          <p:cNvGrpSpPr>
            <a:grpSpLocks/>
          </p:cNvGrpSpPr>
          <p:nvPr/>
        </p:nvGrpSpPr>
        <p:grpSpPr bwMode="auto">
          <a:xfrm>
            <a:off x="1981200" y="3754438"/>
            <a:ext cx="5410200" cy="665162"/>
            <a:chOff x="1248" y="2365"/>
            <a:chExt cx="3408" cy="419"/>
          </a:xfrm>
        </p:grpSpPr>
        <p:grpSp>
          <p:nvGrpSpPr>
            <p:cNvPr id="41062" name="Group 102"/>
            <p:cNvGrpSpPr>
              <a:grpSpLocks/>
            </p:cNvGrpSpPr>
            <p:nvPr/>
          </p:nvGrpSpPr>
          <p:grpSpPr bwMode="auto">
            <a:xfrm>
              <a:off x="1248" y="2365"/>
              <a:ext cx="480" cy="419"/>
              <a:chOff x="1110" y="2656"/>
              <a:chExt cx="1549" cy="1351"/>
            </a:xfrm>
          </p:grpSpPr>
          <p:sp>
            <p:nvSpPr>
              <p:cNvPr id="41063" name="AutoShape 10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4" name="AutoShape 10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5" name="AutoShape 10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70" name="Line 110"/>
            <p:cNvSpPr>
              <a:spLocks noChangeShapeType="1"/>
            </p:cNvSpPr>
            <p:nvPr/>
          </p:nvSpPr>
          <p:spPr bwMode="auto">
            <a:xfrm>
              <a:off x="1632" y="2749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1" name="Text Box 111"/>
            <p:cNvSpPr txBox="1">
              <a:spLocks noChangeArrowheads="1"/>
            </p:cNvSpPr>
            <p:nvPr/>
          </p:nvSpPr>
          <p:spPr bwMode="auto">
            <a:xfrm>
              <a:off x="2112" y="2379"/>
              <a:ext cx="196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/>
                <a:t>High-Level Language</a:t>
              </a:r>
              <a:endParaRPr lang="en-US" sz="2400" dirty="0"/>
            </a:p>
          </p:txBody>
        </p:sp>
        <p:sp>
          <p:nvSpPr>
            <p:cNvPr id="41072" name="Text Box 112"/>
            <p:cNvSpPr txBox="1">
              <a:spLocks noChangeArrowheads="1"/>
            </p:cNvSpPr>
            <p:nvPr/>
          </p:nvSpPr>
          <p:spPr bwMode="gray">
            <a:xfrm>
              <a:off x="1372" y="2427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3</a:t>
              </a:r>
            </a:p>
          </p:txBody>
        </p:sp>
      </p:grpSp>
      <p:grpSp>
        <p:nvGrpSpPr>
          <p:cNvPr id="41079" name="Group 119"/>
          <p:cNvGrpSpPr>
            <a:grpSpLocks/>
          </p:cNvGrpSpPr>
          <p:nvPr/>
        </p:nvGrpSpPr>
        <p:grpSpPr bwMode="auto">
          <a:xfrm>
            <a:off x="1981200" y="4668838"/>
            <a:ext cx="5410200" cy="665162"/>
            <a:chOff x="1248" y="2941"/>
            <a:chExt cx="3408" cy="419"/>
          </a:xfrm>
        </p:grpSpPr>
        <p:grpSp>
          <p:nvGrpSpPr>
            <p:cNvPr id="41066" name="Group 106"/>
            <p:cNvGrpSpPr>
              <a:grpSpLocks/>
            </p:cNvGrpSpPr>
            <p:nvPr/>
          </p:nvGrpSpPr>
          <p:grpSpPr bwMode="auto">
            <a:xfrm>
              <a:off x="1248" y="2941"/>
              <a:ext cx="480" cy="419"/>
              <a:chOff x="3174" y="2656"/>
              <a:chExt cx="1549" cy="1351"/>
            </a:xfrm>
          </p:grpSpPr>
          <p:sp>
            <p:nvSpPr>
              <p:cNvPr id="41067" name="AutoShape 10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8" name="AutoShape 10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9" name="AutoShape 10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73" name="Line 113"/>
            <p:cNvSpPr>
              <a:spLocks noChangeShapeType="1"/>
            </p:cNvSpPr>
            <p:nvPr/>
          </p:nvSpPr>
          <p:spPr bwMode="auto">
            <a:xfrm>
              <a:off x="1632" y="3325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4" name="Text Box 114"/>
            <p:cNvSpPr txBox="1">
              <a:spLocks noChangeArrowheads="1"/>
            </p:cNvSpPr>
            <p:nvPr/>
          </p:nvSpPr>
          <p:spPr bwMode="auto">
            <a:xfrm>
              <a:off x="2112" y="2955"/>
              <a:ext cx="16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/>
                <a:t>Natural Language</a:t>
              </a:r>
              <a:endParaRPr lang="en-US" sz="2400" dirty="0"/>
            </a:p>
          </p:txBody>
        </p:sp>
        <p:sp>
          <p:nvSpPr>
            <p:cNvPr id="41075" name="Text Box 115"/>
            <p:cNvSpPr txBox="1">
              <a:spLocks noChangeArrowheads="1"/>
            </p:cNvSpPr>
            <p:nvPr/>
          </p:nvSpPr>
          <p:spPr bwMode="gray">
            <a:xfrm>
              <a:off x="1372" y="300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4</a:t>
              </a:r>
            </a:p>
          </p:txBody>
        </p:sp>
      </p:grpSp>
      <p:sp>
        <p:nvSpPr>
          <p:cNvPr id="3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วิวัฒนาการของภาษาคอมพิวเตอร์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953000" y="381000"/>
            <a:ext cx="2188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Common Tags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867400" y="1447800"/>
            <a:ext cx="2819400" cy="480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          Meaning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----------------------------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document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document head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document body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document title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different header levels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boldface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Italic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underlined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subscript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superscript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centered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line break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ordered list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unordered list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an item in the list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an image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an address (hyperlink)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57200" y="1473200"/>
            <a:ext cx="2667000" cy="4775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Beginning Tag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&lt;HTML&gt;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&lt;HEAD&gt;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&lt;BODY&gt;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&lt;TITLE&gt;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&lt;Hi&gt;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&lt;B&gt;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&lt;I&gt;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&lt;U&gt;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&lt;SUB&gt;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&lt;SUP&gt;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&lt;CENTER&gt;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&lt;BR&gt;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&lt;OL&gt;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&lt;UL&gt;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&lt;LI&gt;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&lt;IMG&gt;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&lt;A&gt;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124200" y="1473200"/>
            <a:ext cx="2667000" cy="4775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Ending Tag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&lt;/HTML&gt;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&lt;/HEAD&gt;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&lt;/BODY&gt;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&lt;/TITLE&gt;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&lt;/Hi&gt;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&lt;/B&gt;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&lt;/I&gt;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&lt;/U&gt;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&lt;/SUB&gt;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&lt;/SUP&gt;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&lt;/CENTER&gt;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&lt;/OL&gt;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&lt;/UL&gt;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&lt;/LI&gt;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&lt;/A&gt;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8077200" cy="2620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&lt;HTML&gt;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&lt;HEAD&gt;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	&lt;TITLE&gt; Sample Document &lt;/TITLE&gt;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&lt;/HEAD&gt;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&lt;BODY&gt;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      		This is the picture of a book: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      		&lt;IMG SRC="Pictures/book1.gif"   ALIGN=MIDDLE&gt;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&lt;/BODY&gt;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&lt;/HTML&gt;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495800" y="38100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HTML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381000"/>
            <a:ext cx="35052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3600" kern="1200" dirty="0">
                <a:latin typeface="Angsana New" pitchFamily="18" charset="-34"/>
                <a:ea typeface="+mn-ea"/>
                <a:cs typeface="Angsana New" pitchFamily="18" charset="-34"/>
              </a:rPr>
              <a:t>องค์ประกอบของภาษา </a:t>
            </a:r>
            <a:r>
              <a:rPr lang="en-US" sz="3600" kern="1200" dirty="0">
                <a:latin typeface="Angsana New" pitchFamily="18" charset="-34"/>
                <a:ea typeface="+mn-ea"/>
                <a:cs typeface="Angsana New" pitchFamily="18" charset="-34"/>
              </a:rPr>
              <a:t>C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2743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ภาษา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เป็นภาษาที่ได้รับความนิยมอย่างสูงในวงการคอมพิวเตอร์ เป็นภาษาที่มีประสิทธิภาพสูง สามารถเข้าไปถึงรายละเอียดการ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ifie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กระทำระดับบิตในหน่วยความจำรีจิสเตอร์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(register)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องค์ประกอบที่สำคัญของภาษา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มีดังนี้</a:t>
            </a:r>
          </a:p>
          <a:p>
            <a:pPr>
              <a:buFontTx/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* IDENTIFIERS</a:t>
            </a:r>
          </a:p>
          <a:p>
            <a:pPr>
              <a:buFontTx/>
              <a:buNone/>
            </a:pPr>
            <a:r>
              <a:rPr lang="en-US" sz="2000" dirty="0">
                <a:latin typeface="Angsana New" pitchFamily="18" charset="-34"/>
                <a:cs typeface="Angsana New" pitchFamily="18" charset="-34"/>
              </a:rPr>
              <a:t>		* DATA TYPES : integer, char, float</a:t>
            </a:r>
          </a:p>
          <a:p>
            <a:pPr>
              <a:buFontTx/>
              <a:buNone/>
            </a:pPr>
            <a:r>
              <a:rPr lang="en-US" sz="2000" dirty="0">
                <a:latin typeface="Angsana New" pitchFamily="18" charset="-34"/>
                <a:cs typeface="Angsana New" pitchFamily="18" charset="-34"/>
              </a:rPr>
              <a:t>		* VARIABLES</a:t>
            </a:r>
          </a:p>
          <a:p>
            <a:pPr>
              <a:buFontTx/>
              <a:buNone/>
            </a:pPr>
            <a:r>
              <a:rPr lang="en-US" sz="2000" dirty="0">
                <a:latin typeface="Angsana New" pitchFamily="18" charset="-34"/>
                <a:cs typeface="Angsana New" pitchFamily="18" charset="-34"/>
              </a:rPr>
              <a:t>		* CONSTANTS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86200"/>
            <a:ext cx="701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038600" y="381000"/>
            <a:ext cx="30155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Arithmetic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Operators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867400" y="2590800"/>
            <a:ext cx="2819400" cy="2536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Example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----------------------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3  +  5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2  -</a:t>
            </a:r>
            <a:r>
              <a:rPr lang="en-US" sz="2000" dirty="0">
                <a:solidFill>
                  <a:schemeClr val="bg1"/>
                </a:solidFill>
              </a:rPr>
              <a:t>  4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  *  5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Sum  /  Count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Count  %  4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-----------------------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Count ++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Count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--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2667000" cy="2574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Operator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+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-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*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/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----------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++</a:t>
            </a:r>
            <a:br>
              <a:rPr lang="en-US" sz="2000" b="1" dirty="0">
                <a:solidFill>
                  <a:schemeClr val="bg1"/>
                </a:solidFill>
                <a:latin typeface="Symbol" pitchFamily="18" charset="2"/>
              </a:rPr>
            </a:b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--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124200" y="2590800"/>
            <a:ext cx="2667000" cy="2574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Definition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Addition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Subtraction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Multiplication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Division (quotient)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Division (remainder)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Increment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Decrement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114800" y="381000"/>
            <a:ext cx="2933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Relational Operators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943600" y="2124974"/>
            <a:ext cx="2819400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Example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----------------------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Num1  &lt;  </a:t>
            </a:r>
            <a:r>
              <a:rPr lang="en-US" sz="2000" dirty="0" smtClean="0">
                <a:solidFill>
                  <a:schemeClr val="bg1"/>
                </a:solidFill>
              </a:rPr>
              <a:t>5</a:t>
            </a: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Num1  &lt;= </a:t>
            </a:r>
            <a:r>
              <a:rPr lang="en-US" sz="2000" dirty="0" smtClean="0">
                <a:solidFill>
                  <a:schemeClr val="bg1"/>
                </a:solidFill>
              </a:rPr>
              <a:t>5</a:t>
            </a: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Num2  &gt;  3 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Num2 &gt;= </a:t>
            </a:r>
            <a:r>
              <a:rPr lang="en-US" sz="2000" dirty="0" smtClean="0">
                <a:solidFill>
                  <a:schemeClr val="bg1"/>
                </a:solidFill>
              </a:rPr>
              <a:t>3</a:t>
            </a: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Num1 == </a:t>
            </a:r>
            <a:r>
              <a:rPr lang="en-US" sz="2000" dirty="0" smtClean="0">
                <a:solidFill>
                  <a:schemeClr val="bg1"/>
                </a:solidFill>
              </a:rPr>
              <a:t>Num2</a:t>
            </a: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Num1 !=  Num2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1981200" cy="32932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Operator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&lt;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&lt;=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&gt;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&gt;=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==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!=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362200" y="2133600"/>
            <a:ext cx="3581400" cy="32932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Definition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Less </a:t>
            </a:r>
            <a:r>
              <a:rPr lang="en-US" sz="2000" b="1" dirty="0" smtClean="0">
                <a:solidFill>
                  <a:schemeClr val="bg1"/>
                </a:solidFill>
              </a:rPr>
              <a:t>than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Less than or equal </a:t>
            </a:r>
            <a:r>
              <a:rPr lang="en-US" sz="2000" b="1" dirty="0" smtClean="0">
                <a:solidFill>
                  <a:schemeClr val="bg1"/>
                </a:solidFill>
              </a:rPr>
              <a:t>to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Greater </a:t>
            </a:r>
            <a:r>
              <a:rPr lang="en-US" sz="2000" b="1" dirty="0" smtClean="0">
                <a:solidFill>
                  <a:schemeClr val="bg1"/>
                </a:solidFill>
              </a:rPr>
              <a:t>than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Greater than or </a:t>
            </a:r>
            <a:r>
              <a:rPr lang="en-US" sz="2000" b="1" dirty="0" smtClean="0">
                <a:solidFill>
                  <a:schemeClr val="bg1"/>
                </a:solidFill>
              </a:rPr>
              <a:t>equal to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Equal </a:t>
            </a:r>
            <a:r>
              <a:rPr lang="en-US" sz="2000" b="1" dirty="0" smtClean="0">
                <a:solidFill>
                  <a:schemeClr val="bg1"/>
                </a:solidFill>
              </a:rPr>
              <a:t>to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Not equal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95800" y="381000"/>
            <a:ext cx="2561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Logical Operators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410200" y="1752600"/>
            <a:ext cx="34290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Example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----------------------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! ( Num1 &lt; Num2 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(Num1 &lt; 5 ) &amp;&amp; (Num2 &gt; 10 )</a:t>
            </a:r>
          </a:p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(Num1 &lt; 5 )  || (Num2 &gt; 10 )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6200" y="1752600"/>
            <a:ext cx="26670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Operator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&amp;&amp;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  <a:latin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||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743200" y="1752600"/>
            <a:ext cx="26670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Definition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NOT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AND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038600" y="381000"/>
            <a:ext cx="31197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Assignment Operators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867400" y="1752600"/>
            <a:ext cx="2819400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              Meaning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----------------------</a:t>
            </a:r>
          </a:p>
          <a:p>
            <a:pPr marL="457200" indent="-457200"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Store 5 in </a:t>
            </a:r>
            <a:r>
              <a:rPr lang="en-US" sz="2000" dirty="0" smtClean="0">
                <a:solidFill>
                  <a:schemeClr val="bg1"/>
                </a:solidFill>
              </a:rPr>
              <a:t>Num</a:t>
            </a:r>
          </a:p>
          <a:p>
            <a:pPr marL="457200" indent="-457200" algn="l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   =   Num   +   </a:t>
            </a:r>
            <a:r>
              <a:rPr lang="en-US" sz="2000" dirty="0" smtClean="0">
                <a:solidFill>
                  <a:schemeClr val="bg1"/>
                </a:solidFill>
              </a:rPr>
              <a:t>5</a:t>
            </a:r>
          </a:p>
          <a:p>
            <a:pPr marL="457200" indent="-457200" algn="l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   =   Num 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</a:rPr>
              <a:t>  - 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5</a:t>
            </a:r>
          </a:p>
          <a:p>
            <a:pPr marL="457200" indent="-457200" algn="l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   =   Num   *   </a:t>
            </a:r>
            <a:r>
              <a:rPr lang="en-US" sz="2000" dirty="0" smtClean="0">
                <a:solidFill>
                  <a:schemeClr val="bg1"/>
                </a:solidFill>
              </a:rPr>
              <a:t>5</a:t>
            </a:r>
          </a:p>
          <a:p>
            <a:pPr marL="457200" indent="-457200" algn="l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   =   Num   /    </a:t>
            </a:r>
            <a:r>
              <a:rPr lang="en-US" sz="2000" dirty="0" smtClean="0">
                <a:solidFill>
                  <a:schemeClr val="bg1"/>
                </a:solidFill>
              </a:rPr>
              <a:t>5</a:t>
            </a:r>
          </a:p>
          <a:p>
            <a:pPr marL="457200" indent="-457200" algn="l"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Num   =   Num   %  5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2667000" cy="32932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Operator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----------------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==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+=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000" b="1" dirty="0" smtClean="0">
                <a:solidFill>
                  <a:schemeClr val="bg1"/>
                </a:solidFill>
              </a:rPr>
              <a:t>=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*=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/=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%=</a:t>
            </a:r>
            <a:endParaRPr lang="en-US" sz="20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124200" y="1752600"/>
            <a:ext cx="2667000" cy="32932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Example </a:t>
            </a:r>
          </a:p>
          <a:p>
            <a:pPr algn="l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----------------</a:t>
            </a:r>
          </a:p>
          <a:p>
            <a:pPr algn="l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Num       = 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</a:p>
          <a:p>
            <a:pPr algn="l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Num    +=  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</a:p>
          <a:p>
            <a:pPr algn="l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Num    </a:t>
            </a:r>
            <a:r>
              <a:rPr lang="en-US" sz="2000" b="1" dirty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sz="2000" b="1" dirty="0">
                <a:solidFill>
                  <a:schemeClr val="bg1"/>
                </a:solidFill>
              </a:rPr>
              <a:t>=  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</a:p>
          <a:p>
            <a:pPr algn="l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Num    *=  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</a:p>
          <a:p>
            <a:pPr algn="l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Num     /=  </a:t>
            </a:r>
            <a:r>
              <a:rPr lang="en-US" sz="2000" b="1" dirty="0" smtClean="0">
                <a:solidFill>
                  <a:schemeClr val="bg1"/>
                </a:solidFill>
              </a:rPr>
              <a:t>5</a:t>
            </a:r>
          </a:p>
          <a:p>
            <a:pPr algn="l">
              <a:lnSpc>
                <a:spcPct val="8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Num  %=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86400" y="381000"/>
            <a:ext cx="16209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Statements</a:t>
            </a: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19200"/>
            <a:ext cx="3382962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581400" y="381000"/>
            <a:ext cx="3401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Side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Effect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of a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Function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513" y="1454150"/>
            <a:ext cx="47894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81000"/>
            <a:ext cx="2951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Function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Declaration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1"/>
            <a:ext cx="53117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4342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วิวัฒนาการของภาษาคอมพิวเตอร์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8272462" cy="243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1524000"/>
            <a:ext cx="24384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Machine Language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191000" y="381000"/>
            <a:ext cx="3146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IF-ELSE Statement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690688"/>
            <a:ext cx="8418513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419600" y="381000"/>
            <a:ext cx="2459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Switch Statement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19200"/>
            <a:ext cx="42322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876800" y="381000"/>
            <a:ext cx="2312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WHILE Loop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1216025"/>
            <a:ext cx="6608762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410200" y="381000"/>
            <a:ext cx="1811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FOR Loop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613" y="1162050"/>
            <a:ext cx="6783387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343400" y="381000"/>
            <a:ext cx="3132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DO-WHILE  Loop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5722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kern="1200" dirty="0" smtClean="0">
                <a:latin typeface="Angsana New" pitchFamily="18" charset="-34"/>
                <a:ea typeface="+mn-ea"/>
                <a:cs typeface="Angsana New" pitchFamily="18" charset="-34"/>
              </a:rPr>
              <a:t>Procedural Languages</a:t>
            </a:r>
            <a:endParaRPr lang="en-US" sz="3600" kern="1200" dirty="0"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Procedural Language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เป็นภาษาที่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Execute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คำสั่งทีละคำสั่งตามลำดับที่เรียงไว้ การทำงานเป็นไปแบบทีละขั้นตอน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(step by step)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ตามอัลกอริธึมที่กำหนดโดยมีโครงสร้างทั้งสามโครงสร้างเป็นตัวกำหนด ภาษาที่สำคัญในกลุ่ม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นี้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ได้แก่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		* FORTRAN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FORmula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TRANslation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		* COBOL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COmmon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Business Oriented Language)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		* Pascal : 1971 by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Niklaus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Wirth in Zurich, Swiss.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		* C : 1970 by Dennis Ritchie at Bell Laboratory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		*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Ada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(Augusta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Ada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Byron) for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DoD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kern="1200" dirty="0">
                <a:latin typeface="Angsana New" pitchFamily="18" charset="-34"/>
                <a:ea typeface="+mn-ea"/>
                <a:cs typeface="Angsana New" pitchFamily="18" charset="-34"/>
              </a:rPr>
              <a:t>Object-Oriented Language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Object-Oriented Language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เป็นภาษาเชิงวัตถุซึ่งกำลังเป็นที่นิยมใช้กันมากในวงการนักคอมพิวเตอร์ในปัจจุบัน ภาษาที่ใช้กันมาใน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ปัจจุบัน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* C++ : by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Bjarne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Stroustrup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at Bell Laboratory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เพื่อปรับปรุง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            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ภาษา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ให้มีประสิทธิภาพมากขึ้น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	* Java : by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บริษัท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Sun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Microsystem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 Inc.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โดยอาศัยพื้นฐานจาก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             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ภาษา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C++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114800" y="3276600"/>
            <a:ext cx="44958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Any Question ? 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914400" y="1933575"/>
            <a:ext cx="8077200" cy="4543425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00000000	00000100	0000000000000000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01011110	00001100	11000010	0000000000000010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	11101111	00010110	0000000000000101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	11101111	10011110	0000000000001011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11111000	10101101 	11011111	0000000000010010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	01100010	11011111	0000000000010101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11101111	00000010	11111011	0000000000010111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11110100	10101101	11011111	0000000000011110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00000011	10100010	11011111	0000000000100001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11101111	00000010	11111011	0000000000100100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01111110	11110100	10101101			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11111000	10101110	11000101	0000000000101011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00000110	10100010	11111011	0000000000110001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11101111	00000010	11111011	0000000000110100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			00000100	0000000000111101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				00000100	0000000000111101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62484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โปรแกรม ทำการคูณเลข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จำนวนแล้วพิมพ์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ผลลัพธ์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04800" y="1933575"/>
            <a:ext cx="609600" cy="454342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43200" y="3810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Program in Machine Language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3058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ภาษา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สัญลักษณ์ (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Symbolic Languages):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เนื่องจากภาษาเครื่องมีความยุ่งยากในการเขียนและการใช้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จึง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ทำให้ในต้นปี ค.ศ.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1950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(พ.ศ.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2493)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นักคณิตศาสตร์ชาวอเมริกันได้พัฒนาภาษาใหม่ที่ยึดแนวมาจากภาษาเครื่องโดยใช้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Symbols 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(สัญลักษณ์)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Mnemonics 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(สิ่งช่วยความจำ)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 แทนคำสั่งภาษาเครื่อง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เนื่องจาก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ภาษาใหม่ใช้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Symbols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แทนคำสั่ง </a:t>
            </a:r>
            <a:r>
              <a:rPr lang="en-US" sz="28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ภาษา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ใหม่จึงถูกเรียกว่า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Symbolic Languages</a:t>
            </a:r>
            <a:r>
              <a:rPr lang="th-TH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โปรแกรมเฉพาะที่เรียกว่า</a:t>
            </a:r>
            <a:r>
              <a:rPr lang="th-TH" sz="28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Assembler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ใช้สำหรับแปล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Symbolic Language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ให้เป็น</a:t>
            </a:r>
            <a: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ภาษาเครื่อง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และเนื่องจาก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Symbolic Language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จะต้องแปลและรวบรวมเข้าด้วยกัน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(Assemble</a:t>
            </a:r>
            <a:r>
              <a:rPr lang="en-US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เป็นภาษาเครื่อง </a:t>
            </a:r>
            <a:r>
              <a:rPr lang="en-US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จึง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ทำให้ต่อมาได้ชื่อว่า </a:t>
            </a:r>
            <a:r>
              <a:rPr lang="en-US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Assembly Languages </a:t>
            </a:r>
            <a:r>
              <a:rPr lang="th-TH" sz="28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และชื่อนี้ก็ยังใช้มาจนถึงปัจจุบัน</a:t>
            </a:r>
            <a:endParaRPr lang="th-TH" sz="28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วิวัฒนาการของ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ภาษาคอมพิวเตอร์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…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914400" y="1933575"/>
            <a:ext cx="8077200" cy="4543425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Entry	 main,	^m&lt;r2&gt;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subl2 	#12,sp</a:t>
            </a:r>
          </a:p>
          <a:p>
            <a:pPr marL="457200" indent="-457200" algn="just"/>
            <a:r>
              <a:rPr lang="en-US" sz="1800" b="1" dirty="0" err="1">
                <a:solidFill>
                  <a:schemeClr val="bg1"/>
                </a:solidFill>
              </a:rPr>
              <a:t>jsb</a:t>
            </a:r>
            <a:r>
              <a:rPr lang="en-US" sz="1800" b="1" dirty="0">
                <a:solidFill>
                  <a:schemeClr val="bg1"/>
                </a:solidFill>
              </a:rPr>
              <a:t>   	C$MAIN_ARGS</a:t>
            </a:r>
          </a:p>
          <a:p>
            <a:pPr marL="457200" indent="-457200" algn="just"/>
            <a:r>
              <a:rPr lang="en-US" sz="1800" b="1" dirty="0" err="1">
                <a:solidFill>
                  <a:schemeClr val="bg1"/>
                </a:solidFill>
              </a:rPr>
              <a:t>movab</a:t>
            </a:r>
            <a:r>
              <a:rPr lang="en-US" sz="1800" b="1" dirty="0">
                <a:solidFill>
                  <a:schemeClr val="bg1"/>
                </a:solidFill>
              </a:rPr>
              <a:t> 	$CHAR_STRING_CON</a:t>
            </a:r>
          </a:p>
          <a:p>
            <a:pPr marL="457200" indent="-457200" algn="just"/>
            <a:endParaRPr lang="en-US" sz="1800" b="1" dirty="0">
              <a:solidFill>
                <a:schemeClr val="bg1"/>
              </a:solidFill>
            </a:endParaRPr>
          </a:p>
          <a:p>
            <a:pPr marL="457200" indent="-457200" algn="just"/>
            <a:r>
              <a:rPr lang="en-US" sz="1800" b="1" dirty="0" err="1">
                <a:solidFill>
                  <a:schemeClr val="bg1"/>
                </a:solidFill>
              </a:rPr>
              <a:t>pushal</a:t>
            </a:r>
            <a:r>
              <a:rPr lang="en-US" sz="1800" b="1" dirty="0">
                <a:solidFill>
                  <a:schemeClr val="bg1"/>
                </a:solidFill>
              </a:rPr>
              <a:t>  	-8(</a:t>
            </a:r>
            <a:r>
              <a:rPr lang="en-US" sz="1800" b="1" dirty="0" err="1">
                <a:solidFill>
                  <a:schemeClr val="bg1"/>
                </a:solidFill>
              </a:rPr>
              <a:t>fp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  <a:p>
            <a:pPr marL="457200" indent="-457200" algn="just"/>
            <a:r>
              <a:rPr lang="en-US" sz="1800" b="1" dirty="0" err="1">
                <a:solidFill>
                  <a:schemeClr val="bg1"/>
                </a:solidFill>
              </a:rPr>
              <a:t>pushal</a:t>
            </a:r>
            <a:r>
              <a:rPr lang="en-US" sz="1800" b="1" dirty="0">
                <a:solidFill>
                  <a:schemeClr val="bg1"/>
                </a:solidFill>
              </a:rPr>
              <a:t> 	 (r2)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calls   	#2,read</a:t>
            </a:r>
          </a:p>
          <a:p>
            <a:pPr marL="457200" indent="-457200" algn="just"/>
            <a:r>
              <a:rPr lang="en-US" sz="1800" b="1" dirty="0" err="1">
                <a:solidFill>
                  <a:schemeClr val="bg1"/>
                </a:solidFill>
              </a:rPr>
              <a:t>pushal</a:t>
            </a:r>
            <a:r>
              <a:rPr lang="en-US" sz="1800" b="1" dirty="0">
                <a:solidFill>
                  <a:schemeClr val="bg1"/>
                </a:solidFill>
              </a:rPr>
              <a:t>  	-12(</a:t>
            </a:r>
            <a:r>
              <a:rPr lang="en-US" sz="1800" b="1" dirty="0" err="1">
                <a:solidFill>
                  <a:schemeClr val="bg1"/>
                </a:solidFill>
              </a:rPr>
              <a:t>fp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  <a:p>
            <a:pPr marL="457200" indent="-457200" algn="just"/>
            <a:r>
              <a:rPr lang="en-US" sz="1800" b="1" dirty="0" err="1">
                <a:solidFill>
                  <a:schemeClr val="bg1"/>
                </a:solidFill>
              </a:rPr>
              <a:t>pushal</a:t>
            </a:r>
            <a:r>
              <a:rPr lang="en-US" sz="1800" b="1" dirty="0">
                <a:solidFill>
                  <a:schemeClr val="bg1"/>
                </a:solidFill>
              </a:rPr>
              <a:t>  	3(r2)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calls  	#2,read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mull3   	-8(</a:t>
            </a:r>
            <a:r>
              <a:rPr lang="en-US" sz="1800" b="1" dirty="0" err="1">
                <a:solidFill>
                  <a:schemeClr val="bg1"/>
                </a:solidFill>
              </a:rPr>
              <a:t>fp</a:t>
            </a:r>
            <a:r>
              <a:rPr lang="en-US" sz="1800" b="1" dirty="0">
                <a:solidFill>
                  <a:schemeClr val="bg1"/>
                </a:solidFill>
              </a:rPr>
              <a:t>),-12(</a:t>
            </a:r>
            <a:r>
              <a:rPr lang="en-US" sz="1800" b="1" dirty="0" err="1">
                <a:solidFill>
                  <a:schemeClr val="bg1"/>
                </a:solidFill>
              </a:rPr>
              <a:t>fp</a:t>
            </a:r>
            <a:r>
              <a:rPr lang="en-US" sz="1800" b="1" dirty="0">
                <a:solidFill>
                  <a:schemeClr val="bg1"/>
                </a:solidFill>
              </a:rPr>
              <a:t>),-</a:t>
            </a:r>
          </a:p>
          <a:p>
            <a:pPr marL="457200" indent="-457200" algn="just"/>
            <a:r>
              <a:rPr lang="en-US" sz="1800" b="1" dirty="0" err="1">
                <a:solidFill>
                  <a:schemeClr val="bg1"/>
                </a:solidFill>
              </a:rPr>
              <a:t>pushal</a:t>
            </a:r>
            <a:r>
              <a:rPr lang="en-US" sz="1800" b="1" dirty="0">
                <a:solidFill>
                  <a:schemeClr val="bg1"/>
                </a:solidFill>
              </a:rPr>
              <a:t>  	 6(r2)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calls  	 #2,print</a:t>
            </a:r>
          </a:p>
          <a:p>
            <a:pPr marL="457200" indent="-457200" algn="just"/>
            <a:r>
              <a:rPr lang="en-US" sz="1800" b="1" dirty="0" err="1">
                <a:solidFill>
                  <a:schemeClr val="bg1"/>
                </a:solidFill>
              </a:rPr>
              <a:t>clrl</a:t>
            </a:r>
            <a:r>
              <a:rPr lang="en-US" sz="1800" b="1" dirty="0">
                <a:solidFill>
                  <a:schemeClr val="bg1"/>
                </a:solidFill>
              </a:rPr>
              <a:t>	   	 r0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ret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" y="1933575"/>
            <a:ext cx="609600" cy="454342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19400" y="3810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Program in symbolic language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62484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โปรแกรม ทำการคูณเลข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จำนวนแล้วพิมพ์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ผลลัพธ์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1534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ภาษา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ระดับสูง (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High-Level Languages):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ถึงแม้ว่าภาษาสัญลักษณ์จะช่วยให้การเขียนโปรแกรมง่ายขึ้นระดับหนึ่ง แต่นักเขียนโปรแกรมก็ยังจะ ต้องใช้คำสั่งที่เกี่ยวข้องกับฮาร์ดแวร์อยู่ นอกจากนี้การเขียนภาษาสัญลักษณ์ยังจะต้องเข้ารหัส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ทุก ๆ คำสั่ง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อย่างละเอียด ทำให้การเขียนโปรแกรมเป็นงานที่ยุ่งยากและน่าเบื่อหน่าย นักเขียนโปรแกรมควรไปใช้เวลากับการแก้ปัญหาโดยตรงมากกว่าที่จะต้องเสียเวลาในการเขียนโปรแกรม ด้วยเหตุนี้จึงทำให้มีการพัฒนาภาษาระดับ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สูงขึ้น</a:t>
            </a:r>
            <a:br>
              <a:rPr lang="th-TH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ภาษาระดับสูงสามารถใช้กับเครื่องคอมพิวเตอร์ที่แตกต่างกันได้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ทำ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ให้นักเขียนโปรแกรมมีเวลาให้กับการแก้ปัญหามากขึ้น ไม่ต้องมากังวลกับการติดต่อกับเครื่องคอมพิวเตอร์มากนัก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ทำ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ให้นักเขียนโปรแกรมไม่ต้องลงไปในรายละเอียดในการเขียนโปรแกรมภาษาสัญลักษณ์อีก แต่ภาษา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ระดับสูง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ก็ยังต้องถูกแปลไปเป็นภาษาเครื่องอยู่ดี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ตัว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แปลภาษาดังกล่าวอาจเป็น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คอมไพเลอร์ 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ompiler)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th-TH" sz="2400" b="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อินเตอร์พ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รีต</a:t>
            </a:r>
            <a:r>
              <a:rPr lang="th-TH" sz="2400" b="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เตอร์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(Interpreter)</a:t>
            </a:r>
            <a:endParaRPr lang="th-TH" sz="2400" b="0" dirty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วิวัฒนาการของ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ภาษาคอมพิวเตอร์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…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914400" y="1689100"/>
            <a:ext cx="8077200" cy="509270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/*	 This program reads two integer numbers from the 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keyboard and prints their product.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*/ 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#include &lt;</a:t>
            </a:r>
            <a:r>
              <a:rPr lang="en-US" sz="1800" b="1" dirty="0" err="1">
                <a:solidFill>
                  <a:schemeClr val="bg1"/>
                </a:solidFill>
              </a:rPr>
              <a:t>iostream.h</a:t>
            </a:r>
            <a:r>
              <a:rPr lang="en-US" sz="1800" b="1" dirty="0">
                <a:solidFill>
                  <a:schemeClr val="bg1"/>
                </a:solidFill>
              </a:rPr>
              <a:t>&gt;</a:t>
            </a:r>
          </a:p>
          <a:p>
            <a:pPr marL="457200" indent="-457200" algn="just"/>
            <a:endParaRPr lang="en-US" sz="1800" b="1" dirty="0">
              <a:solidFill>
                <a:schemeClr val="bg1"/>
              </a:solidFill>
            </a:endParaRPr>
          </a:p>
          <a:p>
            <a:pPr marL="457200" indent="-457200" algn="just"/>
            <a:r>
              <a:rPr lang="en-US" sz="1800" b="1" dirty="0" err="1">
                <a:solidFill>
                  <a:schemeClr val="bg1"/>
                </a:solidFill>
              </a:rPr>
              <a:t>int</a:t>
            </a:r>
            <a:r>
              <a:rPr lang="en-US" sz="1800" b="1" dirty="0">
                <a:solidFill>
                  <a:schemeClr val="bg1"/>
                </a:solidFill>
              </a:rPr>
              <a:t> main (void)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{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// 	Local Declarations 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err="1">
                <a:solidFill>
                  <a:schemeClr val="bg1"/>
                </a:solidFill>
              </a:rPr>
              <a:t>int</a:t>
            </a:r>
            <a:r>
              <a:rPr lang="en-US" sz="1800" b="1" dirty="0">
                <a:solidFill>
                  <a:schemeClr val="bg1"/>
                </a:solidFill>
              </a:rPr>
              <a:t> number1;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err="1">
                <a:solidFill>
                  <a:schemeClr val="bg1"/>
                </a:solidFill>
              </a:rPr>
              <a:t>int</a:t>
            </a:r>
            <a:r>
              <a:rPr lang="en-US" sz="1800" b="1" dirty="0">
                <a:solidFill>
                  <a:schemeClr val="bg1"/>
                </a:solidFill>
              </a:rPr>
              <a:t> number2;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err="1">
                <a:solidFill>
                  <a:schemeClr val="bg1"/>
                </a:solidFill>
              </a:rPr>
              <a:t>int</a:t>
            </a:r>
            <a:r>
              <a:rPr lang="en-US" sz="1800" b="1" dirty="0">
                <a:solidFill>
                  <a:schemeClr val="bg1"/>
                </a:solidFill>
              </a:rPr>
              <a:t> result;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//	 Statements 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err="1">
                <a:solidFill>
                  <a:schemeClr val="bg1"/>
                </a:solidFill>
              </a:rPr>
              <a:t>cin</a:t>
            </a:r>
            <a:r>
              <a:rPr lang="en-US" sz="1800" b="1" dirty="0">
                <a:solidFill>
                  <a:schemeClr val="bg1"/>
                </a:solidFill>
              </a:rPr>
              <a:t> &gt;&gt; number1;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err="1">
                <a:solidFill>
                  <a:schemeClr val="bg1"/>
                </a:solidFill>
              </a:rPr>
              <a:t>cin</a:t>
            </a:r>
            <a:r>
              <a:rPr lang="en-US" sz="1800" b="1" dirty="0">
                <a:solidFill>
                  <a:schemeClr val="bg1"/>
                </a:solidFill>
              </a:rPr>
              <a:t> &gt;&gt; number2;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result = number1 * number2;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err="1">
                <a:solidFill>
                  <a:schemeClr val="bg1"/>
                </a:solidFill>
              </a:rPr>
              <a:t>cout</a:t>
            </a:r>
            <a:r>
              <a:rPr lang="en-US" sz="1800" b="1" dirty="0">
                <a:solidFill>
                  <a:schemeClr val="bg1"/>
                </a:solidFill>
              </a:rPr>
              <a:t> &lt;&lt; result;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	return 0;</a:t>
            </a:r>
          </a:p>
          <a:p>
            <a:pPr marL="457200" indent="-457200" algn="just"/>
            <a:r>
              <a:rPr lang="en-US" sz="1800" b="1" dirty="0">
                <a:solidFill>
                  <a:schemeClr val="bg1"/>
                </a:solidFill>
              </a:rPr>
              <a:t>}	// main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04800" y="1689100"/>
            <a:ext cx="609600" cy="50927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ckThin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</a:p>
          <a:p>
            <a:pPr marL="457200" indent="-457200" algn="just"/>
            <a:r>
              <a:rPr lang="en-US" sz="18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381000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Program in C++ </a:t>
            </a:r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Language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040922"/>
            <a:ext cx="62484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โปรแกรม ทำการคูณเลข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จำนวนแล้วพิมพ์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ผลลัพธ์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0"/>
            <a:ext cx="78486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ภาษาธรรมชาติ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(Natural Languages):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คอมพิวเตอร์ในอุดมคติของ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มนุษย์  คือ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คอมพิวเตอร์ที่เราสามารถใช้ภาษาธรรมชาติ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หรือ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ภาษาที่มนุษย์ใช้สื่อสารกันเพื่อสื่อ สารกับคอมพิวเตอร์ได้ คอมพิวเตอร์ต้องเข้าใจภาษามนุษย์และต้องตอบสนองทันทีภาษาธรรมชาติเช่นภาษาไทย ภาษาอังกฤษ ภาษาจีน ภาษาญี่ปุ่น เป็นต้น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ถึงแม้ว่า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จะเป็นเรื่องที่ไม่น่าจะเป็นไปได้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แต่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ในปัจจุบันได้มีการวิจัย ทดลอง และปฏิบัติการกัน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อยู่ในห้องปฏิบัติการ 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มีการนำผลการวิจัยมาใช้บ้าง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 แต่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ยังอยู่ในขอบเขต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จำกัด 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เชื่อว่าอีกไม่ช้าไม่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นานเรา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อาจจะมีคอมพิวเตอร์ในอุดมคติได้ใช้กัน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60577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วิวัฒนาการของ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ภาษาคอมพิวเตอร์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…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88</TotalTime>
  <Words>934</Words>
  <Application>Microsoft Office PowerPoint</Application>
  <PresentationFormat>นำเสนอทางหน้าจอ (4:3)</PresentationFormat>
  <Paragraphs>374</Paragraphs>
  <Slides>37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powerpoint-templates-05</vt:lpstr>
      <vt:lpstr>บทที่ 7</vt:lpstr>
      <vt:lpstr>วิวัฒนาการของภาษาคอมพิวเตอร์</vt:lpstr>
      <vt:lpstr>ภาพนิ่ง 3</vt:lpstr>
      <vt:lpstr>ภาพนิ่ง 4</vt:lpstr>
      <vt:lpstr>ภาษาสัญลักษณ์ (Symbolic Languages): เนื่องจากภาษาเครื่องมีความยุ่งยากในการเขียนและการใช้  จึงทำให้ในต้นปี ค.ศ. 1950 (พ.ศ. 2493) นักคณิตศาสตร์ชาวอเมริกันได้พัฒนาภาษาใหม่ที่ยึดแนวมาจากภาษาเครื่องโดยใช้ Symbols (สัญลักษณ์) หรือ Mnemonics (สิ่งช่วยความจำ) แทนคำสั่งภาษาเครื่อง  เนื่องจากภาษาใหม่ใช้ Symbols แทนคำสั่ง  ภาษาใหม่จึงถูกเรียกว่า Symbolic Languages    โปรแกรมเฉพาะที่เรียกว่า Assembler ใช้สำหรับแปล Symbolic Language ให้เป็นภาษาเครื่อง  และเนื่องจาก Symbolic Language จะต้องแปลและรวบรวมเข้าด้วยกัน (Assemble) เป็นภาษาเครื่อง  จึงทำให้ต่อมาได้ชื่อว่า Assembly Languages  และชื่อนี้ก็ยังใช้มาจนถึงปัจจุบัน</vt:lpstr>
      <vt:lpstr>ภาพนิ่ง 6</vt:lpstr>
      <vt:lpstr>ภาษาระดับสูง (High-Level Languages): ถึงแม้ว่าภาษาสัญลักษณ์จะช่วยให้การเขียนโปรแกรมง่ายขึ้นระดับหนึ่ง แต่นักเขียนโปรแกรมก็ยังจะ ต้องใช้คำสั่งที่เกี่ยวข้องกับฮาร์ดแวร์อยู่ นอกจากนี้การเขียนภาษาสัญลักษณ์ยังจะต้องเข้ารหัสทุก ๆ คำสั่งอย่างละเอียด ทำให้การเขียนโปรแกรมเป็นงานที่ยุ่งยากและน่าเบื่อหน่าย นักเขียนโปรแกรมควรไปใช้เวลากับการแก้ปัญหาโดยตรงมากกว่าที่จะต้องเสียเวลาในการเขียนโปรแกรม ด้วยเหตุนี้จึงทำให้มีการพัฒนาภาษาระดับสูงขึ้น   ภาษาระดับสูงสามารถใช้กับเครื่องคอมพิวเตอร์ที่แตกต่างกันได้  ทำให้นักเขียนโปรแกรมมีเวลาให้กับการแก้ปัญหามากขึ้น ไม่ต้องมากังวลกับการติดต่อกับเครื่องคอมพิวเตอร์มากนัก  ทำให้นักเขียนโปรแกรมไม่ต้องลงไปในรายละเอียดในการเขียนโปรแกรมภาษาสัญลักษณ์อีก แต่ภาษาระดับสูงก็ยังต้องถูกแปลไปเป็นภาษาเครื่องอยู่ดี  ตัวแปลภาษาดังกล่าวอาจเป็นคอมไพเลอร์ (Compiler) หรือ อินเตอร์พรีตเตอร์(Interpreter)</vt:lpstr>
      <vt:lpstr>ภาพนิ่ง 8</vt:lpstr>
      <vt:lpstr>ภาษาธรรมชาติ (Natural Languages): คอมพิวเตอร์ในอุดมคติของมนุษย์  คือคอมพิวเตอร์ที่เราสามารถใช้ภาษาธรรมชาติ  หรือภาษาที่มนุษย์ใช้สื่อสารกันเพื่อสื่อ สารกับคอมพิวเตอร์ได้ คอมพิวเตอร์ต้องเข้าใจภาษามนุษย์และต้องตอบสนองทันทีภาษาธรรมชาติเช่นภาษาไทย ภาษาอังกฤษ ภาษาจีน ภาษาญี่ปุ่น เป็นต้น   ถึงแม้ว่าจะเป็นเรื่องที่ไม่น่าจะเป็นไปได้  แต่ในปัจจุบันได้มีการวิจัย ทดลอง และปฏิบัติการกันอยู่ในห้องปฏิบัติการ  มีการนำผลการวิจัยมาใช้บ้าง  แต่ยังอยู่ในขอบเขตจำกัด  เชื่อว่าอีกไม่ช้าไม่นานเราอาจจะมีคอมพิวเตอร์ในอุดมคติได้ใช้กัน</vt:lpstr>
      <vt:lpstr> เนื่องจากคอมพิวเตอร์จะเข้าใจโปรแกรมเฉพาะโปรแกรมภาษาเครื่องเท่านั้น  ดังนั้น  จึงต้องมีวิธีการในการแปลโปรแกรมภาษาระดับสูงไปเป็นภาษาเครื่อง  กระบวนการนี้เป็นหน้าที่ของนักเขียนโปรแกรมที่จะต้องเขียนโปรแกรมแล้วเปลี่ยนให้เป็น Executable (ภาษาเครื่อง) File ซึ่งมี 3 ขั้นตอนคือ    1. เขียนและแก้ไขโปรแกรม  2. ทำการคอมไพล์โปรแกรม  3. เชื่อมโยง (link) โปรแกรมกับโมดูลอื่นๆที่จำเป็น        </vt:lpstr>
      <vt:lpstr>ภาพนิ่ง 11</vt:lpstr>
      <vt:lpstr> การเขียนและการแก้ไขโปรแกรม: ซอฟท์แวร์ที่ใช้เขียนโปรแกรมมีชื่อว่า Text Editor ซอฟท์แวร์ Text Editor ช่วยให้นักเขียนโปรแกรมสามารถสร้าง แก้ไข และเก็บโปรแกรมและข้อมูลได้โดยสะดวก บางครั้งเราอาจใช้ Text Editor ในการเขียนจดหมาย สร้างรายงาน หรือเขียนโปรแกรม หลัง จากที่เขียนโปรแกรมเสร็จเราจะเก็บโปรแกรมไว้ในแผ่นจานแม่เหล็กในรูปของแฟ้มข้อมูล ซึ่งแฟ้มข้อมูลนี้จะเป็นอินพุทของคอมไพเลอร์ในโอกาสต่อไป แฟ้มข้อมูลนี้เรียกว่า Source File   การคอมไพล์โปรแกรม: โปรแกรมใน Source File จะต้องถูกแปลไปเป็นภาษาเครื่องเพื่อที่จะให้คอมพิวเตอร์เข้าใจ โปรแกรมส่วนใหญ่จะใช้คอมไพเลอร์ในการแปล คอมไพเลอร์เองก็เป็นโปรแกรมที่ประกอบ ด้วย 2 โปรแกรมย่อยคือ Preprocessor  และ Translator</vt:lpstr>
      <vt:lpstr>การเชื่อมโยงโปรแกรม (Linking Program): เนื่องจากโปรแกรมหนึ่ง ๆประกอบด้วยโปรแกรมย่อยๆหลายโปรแกรม โปรแกรมย่อย เหล่านี้บางส่วนเราเขียนเอง บางส่วนก็นำมาจากที่อื่นเช่นโปรแกรมย่อยที่ทำหน้าที่เกี่ยวกับ I/O และโปรแกรมย่อยที่ทำหน้าที่ด้านการคำนวณ โปรแกรมต่าง ๆ เหล่านี้จะต้องเชื่อมต่อเป็นโปรแกรมเดียวกัน โดยซอฟท์แวร์ตัวหนึ่ง ชื่อ Linker เมื่อเชื่อมต่อกันแล้วจะได้โปรแกรมที่พร้อมที่ทำงานได้ เรียกโปรแกรมที่ได้นี้ว่า “Executable Program”</vt:lpstr>
      <vt:lpstr>ภาพนิ่ง 14</vt:lpstr>
      <vt:lpstr>ภาพนิ่ง 15</vt:lpstr>
      <vt:lpstr>Functional Languages</vt:lpstr>
      <vt:lpstr>ภาพนิ่ง 17</vt:lpstr>
      <vt:lpstr>ภาพนิ่ง 18</vt:lpstr>
      <vt:lpstr>Special Languages</vt:lpstr>
      <vt:lpstr>ภาพนิ่ง 20</vt:lpstr>
      <vt:lpstr>ภาพนิ่ง 21</vt:lpstr>
      <vt:lpstr>องค์ประกอบของภาษา C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Procedural Languages</vt:lpstr>
      <vt:lpstr>Object-Oriented Language</vt:lpstr>
      <vt:lpstr>ภาพนิ่ง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ComCS</cp:lastModifiedBy>
  <cp:revision>28</cp:revision>
  <dcterms:created xsi:type="dcterms:W3CDTF">2011-03-26T09:29:56Z</dcterms:created>
  <dcterms:modified xsi:type="dcterms:W3CDTF">2013-08-27T06:50:32Z</dcterms:modified>
</cp:coreProperties>
</file>