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6" r:id="rId2"/>
    <p:sldId id="312" r:id="rId3"/>
    <p:sldId id="311" r:id="rId4"/>
    <p:sldId id="313" r:id="rId5"/>
    <p:sldId id="291" r:id="rId6"/>
    <p:sldId id="315" r:id="rId7"/>
    <p:sldId id="371" r:id="rId8"/>
    <p:sldId id="316" r:id="rId9"/>
    <p:sldId id="317" r:id="rId10"/>
    <p:sldId id="318" r:id="rId11"/>
    <p:sldId id="372" r:id="rId12"/>
    <p:sldId id="319" r:id="rId13"/>
    <p:sldId id="292" r:id="rId14"/>
    <p:sldId id="373" r:id="rId15"/>
    <p:sldId id="378" r:id="rId16"/>
    <p:sldId id="380" r:id="rId17"/>
    <p:sldId id="379" r:id="rId18"/>
    <p:sldId id="381" r:id="rId19"/>
    <p:sldId id="382" r:id="rId20"/>
    <p:sldId id="384" r:id="rId21"/>
    <p:sldId id="385" r:id="rId22"/>
    <p:sldId id="387" r:id="rId23"/>
    <p:sldId id="388" r:id="rId24"/>
    <p:sldId id="389" r:id="rId25"/>
    <p:sldId id="392" r:id="rId26"/>
    <p:sldId id="390" r:id="rId27"/>
    <p:sldId id="391" r:id="rId28"/>
    <p:sldId id="393" r:id="rId29"/>
    <p:sldId id="394" r:id="rId30"/>
    <p:sldId id="395" r:id="rId31"/>
    <p:sldId id="398" r:id="rId32"/>
    <p:sldId id="400" r:id="rId33"/>
    <p:sldId id="401" r:id="rId34"/>
    <p:sldId id="402" r:id="rId35"/>
    <p:sldId id="403" r:id="rId36"/>
    <p:sldId id="404" r:id="rId37"/>
    <p:sldId id="405" r:id="rId38"/>
    <p:sldId id="406" r:id="rId39"/>
    <p:sldId id="407" r:id="rId40"/>
    <p:sldId id="408" r:id="rId41"/>
    <p:sldId id="409" r:id="rId42"/>
    <p:sldId id="412" r:id="rId43"/>
    <p:sldId id="413" r:id="rId44"/>
    <p:sldId id="414" r:id="rId45"/>
    <p:sldId id="415" r:id="rId46"/>
    <p:sldId id="416" r:id="rId47"/>
    <p:sldId id="417" r:id="rId48"/>
    <p:sldId id="374" r:id="rId49"/>
    <p:sldId id="366" r:id="rId50"/>
    <p:sldId id="418" r:id="rId51"/>
    <p:sldId id="267"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08F"/>
    <a:srgbClr val="211E54"/>
    <a:srgbClr val="F4E59C"/>
    <a:srgbClr val="DDDDDD"/>
    <a:srgbClr val="B2B2B2"/>
    <a:srgbClr val="D476D6"/>
    <a:srgbClr val="000000"/>
  </p:clrMru>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ลักษณะชุดรูปแบบ 1 - เน้น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9" autoAdjust="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81580-A07C-4445-AB26-5D545B596F5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h-TH"/>
        </a:p>
      </dgm:t>
    </dgm:pt>
    <dgm:pt modelId="{5722F7CF-3212-445C-8A73-DC19E0B8E493}">
      <dgm:prSet phldrT="[ข้อความ]" custT="1"/>
      <dgm:spPr/>
      <dgm:t>
        <a:bodyPr/>
        <a:lstStyle/>
        <a:p>
          <a:r>
            <a:rPr lang="th-TH" sz="2800" b="1" dirty="0" smtClean="0">
              <a:solidFill>
                <a:schemeClr val="bg1"/>
              </a:solidFill>
              <a:latin typeface="Angsana New" pitchFamily="18" charset="-34"/>
              <a:cs typeface="Angsana New" pitchFamily="18" charset="-34"/>
            </a:rPr>
            <a:t>ต้องทำให้การใช้ฮาร์ดแวร์มีประสิทธิภาพสูงสุด</a:t>
          </a:r>
          <a:endParaRPr lang="th-TH" sz="2800" dirty="0">
            <a:solidFill>
              <a:schemeClr val="bg1"/>
            </a:solidFill>
          </a:endParaRPr>
        </a:p>
      </dgm:t>
    </dgm:pt>
    <dgm:pt modelId="{B6DE6DAE-91D7-4FC5-9BE0-C2F57C7B0CE9}" type="parTrans" cxnId="{600CAC10-636D-47F6-A3E1-08943CB896B9}">
      <dgm:prSet/>
      <dgm:spPr/>
      <dgm:t>
        <a:bodyPr/>
        <a:lstStyle/>
        <a:p>
          <a:endParaRPr lang="th-TH"/>
        </a:p>
      </dgm:t>
    </dgm:pt>
    <dgm:pt modelId="{C4F85377-029D-43FE-A93C-52477CA6827F}" type="sibTrans" cxnId="{600CAC10-636D-47F6-A3E1-08943CB896B9}">
      <dgm:prSet/>
      <dgm:spPr/>
      <dgm:t>
        <a:bodyPr/>
        <a:lstStyle/>
        <a:p>
          <a:endParaRPr lang="th-TH"/>
        </a:p>
      </dgm:t>
    </dgm:pt>
    <dgm:pt modelId="{FC5470C2-5B01-4B7C-A26E-CCF2B06E9EB9}">
      <dgm:prSet phldrT="[ข้อความ]" phldr="1"/>
      <dgm:spPr/>
      <dgm:t>
        <a:bodyPr/>
        <a:lstStyle/>
        <a:p>
          <a:endParaRPr lang="th-TH"/>
        </a:p>
      </dgm:t>
    </dgm:pt>
    <dgm:pt modelId="{6025308B-36CF-430C-B727-3F9AB7A82FD7}" type="parTrans" cxnId="{FC7B8B40-7713-4ACA-A54C-CD12AC0CDC8B}">
      <dgm:prSet/>
      <dgm:spPr/>
      <dgm:t>
        <a:bodyPr/>
        <a:lstStyle/>
        <a:p>
          <a:endParaRPr lang="th-TH"/>
        </a:p>
      </dgm:t>
    </dgm:pt>
    <dgm:pt modelId="{D3F5CDAF-926F-4A1C-A8F8-1DC6146986A0}" type="sibTrans" cxnId="{FC7B8B40-7713-4ACA-A54C-CD12AC0CDC8B}">
      <dgm:prSet/>
      <dgm:spPr/>
      <dgm:t>
        <a:bodyPr/>
        <a:lstStyle/>
        <a:p>
          <a:endParaRPr lang="th-TH"/>
        </a:p>
      </dgm:t>
    </dgm:pt>
    <dgm:pt modelId="{10753CEC-AB85-4542-BE2D-CE277689B196}">
      <dgm:prSet phldrT="[ข้อความ]" custT="1"/>
      <dgm:spPr/>
      <dgm:t>
        <a:bodyPr/>
        <a:lstStyle/>
        <a:p>
          <a:r>
            <a:rPr lang="th-TH" sz="2800" b="1" dirty="0" smtClean="0">
              <a:solidFill>
                <a:schemeClr val="bg1"/>
              </a:solidFill>
              <a:latin typeface="Angsana New" pitchFamily="18" charset="-34"/>
              <a:cs typeface="Angsana New" pitchFamily="18" charset="-34"/>
            </a:rPr>
            <a:t>ต้องทำให้การใช้ทรัพยากรคอมพิวเตอร์เป็นไปด้วยความ</a:t>
          </a:r>
          <a:br>
            <a:rPr lang="th-TH" sz="2800" b="1" dirty="0" smtClean="0">
              <a:solidFill>
                <a:schemeClr val="bg1"/>
              </a:solidFill>
              <a:latin typeface="Angsana New" pitchFamily="18" charset="-34"/>
              <a:cs typeface="Angsana New" pitchFamily="18" charset="-34"/>
            </a:rPr>
          </a:br>
          <a:r>
            <a:rPr lang="th-TH" sz="2800" b="1" dirty="0" smtClean="0">
              <a:solidFill>
                <a:schemeClr val="bg1"/>
              </a:solidFill>
              <a:latin typeface="Angsana New" pitchFamily="18" charset="-34"/>
              <a:cs typeface="Angsana New" pitchFamily="18" charset="-34"/>
            </a:rPr>
            <a:t>    สะดวก</a:t>
          </a:r>
          <a:endParaRPr lang="th-TH" sz="2800" dirty="0">
            <a:solidFill>
              <a:schemeClr val="bg1"/>
            </a:solidFill>
          </a:endParaRPr>
        </a:p>
      </dgm:t>
    </dgm:pt>
    <dgm:pt modelId="{D83F8439-73B7-4782-9A18-B39468755AB2}" type="parTrans" cxnId="{E91E511E-22D6-4E3A-85C5-2E3BCA092FC5}">
      <dgm:prSet/>
      <dgm:spPr/>
      <dgm:t>
        <a:bodyPr/>
        <a:lstStyle/>
        <a:p>
          <a:endParaRPr lang="th-TH"/>
        </a:p>
      </dgm:t>
    </dgm:pt>
    <dgm:pt modelId="{5E11086B-287F-45CB-823E-332326D28FE5}" type="sibTrans" cxnId="{E91E511E-22D6-4E3A-85C5-2E3BCA092FC5}">
      <dgm:prSet/>
      <dgm:spPr/>
      <dgm:t>
        <a:bodyPr/>
        <a:lstStyle/>
        <a:p>
          <a:endParaRPr lang="th-TH"/>
        </a:p>
      </dgm:t>
    </dgm:pt>
    <dgm:pt modelId="{23CAAF7D-F02E-44A8-BEB7-B0008A9C6F72}">
      <dgm:prSet phldrT="[ข้อความ]" phldr="1"/>
      <dgm:spPr/>
      <dgm:t>
        <a:bodyPr/>
        <a:lstStyle/>
        <a:p>
          <a:endParaRPr lang="th-TH"/>
        </a:p>
      </dgm:t>
    </dgm:pt>
    <dgm:pt modelId="{D2FACA87-67AF-4BFB-8CFD-D5F9F84F0E48}" type="parTrans" cxnId="{DD12AE47-AFD9-483D-B423-F5FD431EFD28}">
      <dgm:prSet/>
      <dgm:spPr/>
      <dgm:t>
        <a:bodyPr/>
        <a:lstStyle/>
        <a:p>
          <a:endParaRPr lang="th-TH"/>
        </a:p>
      </dgm:t>
    </dgm:pt>
    <dgm:pt modelId="{C3ED9B6B-9F30-4173-ADC2-1A0EB1305527}" type="sibTrans" cxnId="{DD12AE47-AFD9-483D-B423-F5FD431EFD28}">
      <dgm:prSet/>
      <dgm:spPr/>
      <dgm:t>
        <a:bodyPr/>
        <a:lstStyle/>
        <a:p>
          <a:endParaRPr lang="th-TH"/>
        </a:p>
      </dgm:t>
    </dgm:pt>
    <dgm:pt modelId="{DD85C38D-589D-449E-A751-1FCB4296D6AB}" type="pres">
      <dgm:prSet presAssocID="{9AD81580-A07C-4445-AB26-5D545B596F57}" presName="linear" presStyleCnt="0">
        <dgm:presLayoutVars>
          <dgm:animLvl val="lvl"/>
          <dgm:resizeHandles val="exact"/>
        </dgm:presLayoutVars>
      </dgm:prSet>
      <dgm:spPr/>
      <dgm:t>
        <a:bodyPr/>
        <a:lstStyle/>
        <a:p>
          <a:endParaRPr lang="en-US"/>
        </a:p>
      </dgm:t>
    </dgm:pt>
    <dgm:pt modelId="{BA0A4EF9-DA33-43CE-94DC-3EFBD00BFF4A}" type="pres">
      <dgm:prSet presAssocID="{5722F7CF-3212-445C-8A73-DC19E0B8E493}" presName="parentText" presStyleLbl="node1" presStyleIdx="0" presStyleCnt="2">
        <dgm:presLayoutVars>
          <dgm:chMax val="0"/>
          <dgm:bulletEnabled val="1"/>
        </dgm:presLayoutVars>
      </dgm:prSet>
      <dgm:spPr/>
      <dgm:t>
        <a:bodyPr/>
        <a:lstStyle/>
        <a:p>
          <a:endParaRPr lang="th-TH"/>
        </a:p>
      </dgm:t>
    </dgm:pt>
    <dgm:pt modelId="{239DC4A3-1D44-406E-80DC-582D93BD1A5F}" type="pres">
      <dgm:prSet presAssocID="{5722F7CF-3212-445C-8A73-DC19E0B8E493}" presName="childText" presStyleLbl="revTx" presStyleIdx="0" presStyleCnt="2">
        <dgm:presLayoutVars>
          <dgm:bulletEnabled val="1"/>
        </dgm:presLayoutVars>
      </dgm:prSet>
      <dgm:spPr/>
      <dgm:t>
        <a:bodyPr/>
        <a:lstStyle/>
        <a:p>
          <a:endParaRPr lang="en-US"/>
        </a:p>
      </dgm:t>
    </dgm:pt>
    <dgm:pt modelId="{162E28B3-D3EA-4921-8801-0289AABAE5EC}" type="pres">
      <dgm:prSet presAssocID="{10753CEC-AB85-4542-BE2D-CE277689B196}" presName="parentText" presStyleLbl="node1" presStyleIdx="1" presStyleCnt="2">
        <dgm:presLayoutVars>
          <dgm:chMax val="0"/>
          <dgm:bulletEnabled val="1"/>
        </dgm:presLayoutVars>
      </dgm:prSet>
      <dgm:spPr/>
      <dgm:t>
        <a:bodyPr/>
        <a:lstStyle/>
        <a:p>
          <a:endParaRPr lang="th-TH"/>
        </a:p>
      </dgm:t>
    </dgm:pt>
    <dgm:pt modelId="{82B1B6C5-AAD5-4275-B101-1577CF9E9058}" type="pres">
      <dgm:prSet presAssocID="{10753CEC-AB85-4542-BE2D-CE277689B196}" presName="childText" presStyleLbl="revTx" presStyleIdx="1" presStyleCnt="2">
        <dgm:presLayoutVars>
          <dgm:bulletEnabled val="1"/>
        </dgm:presLayoutVars>
      </dgm:prSet>
      <dgm:spPr/>
      <dgm:t>
        <a:bodyPr/>
        <a:lstStyle/>
        <a:p>
          <a:endParaRPr lang="en-US"/>
        </a:p>
      </dgm:t>
    </dgm:pt>
  </dgm:ptLst>
  <dgm:cxnLst>
    <dgm:cxn modelId="{0F75664C-1FF9-4E83-9A98-77B4491E7940}" type="presOf" srcId="{10753CEC-AB85-4542-BE2D-CE277689B196}" destId="{162E28B3-D3EA-4921-8801-0289AABAE5EC}" srcOrd="0" destOrd="0" presId="urn:microsoft.com/office/officeart/2005/8/layout/vList2"/>
    <dgm:cxn modelId="{E91E511E-22D6-4E3A-85C5-2E3BCA092FC5}" srcId="{9AD81580-A07C-4445-AB26-5D545B596F57}" destId="{10753CEC-AB85-4542-BE2D-CE277689B196}" srcOrd="1" destOrd="0" parTransId="{D83F8439-73B7-4782-9A18-B39468755AB2}" sibTransId="{5E11086B-287F-45CB-823E-332326D28FE5}"/>
    <dgm:cxn modelId="{DD12AE47-AFD9-483D-B423-F5FD431EFD28}" srcId="{10753CEC-AB85-4542-BE2D-CE277689B196}" destId="{23CAAF7D-F02E-44A8-BEB7-B0008A9C6F72}" srcOrd="0" destOrd="0" parTransId="{D2FACA87-67AF-4BFB-8CFD-D5F9F84F0E48}" sibTransId="{C3ED9B6B-9F30-4173-ADC2-1A0EB1305527}"/>
    <dgm:cxn modelId="{4A64994C-AAB1-4ECD-81DA-08714916C695}" type="presOf" srcId="{23CAAF7D-F02E-44A8-BEB7-B0008A9C6F72}" destId="{82B1B6C5-AAD5-4275-B101-1577CF9E9058}" srcOrd="0" destOrd="0" presId="urn:microsoft.com/office/officeart/2005/8/layout/vList2"/>
    <dgm:cxn modelId="{35419B0B-95CB-47C8-9C0F-1C793D6A0560}" type="presOf" srcId="{9AD81580-A07C-4445-AB26-5D545B596F57}" destId="{DD85C38D-589D-449E-A751-1FCB4296D6AB}" srcOrd="0" destOrd="0" presId="urn:microsoft.com/office/officeart/2005/8/layout/vList2"/>
    <dgm:cxn modelId="{600CAC10-636D-47F6-A3E1-08943CB896B9}" srcId="{9AD81580-A07C-4445-AB26-5D545B596F57}" destId="{5722F7CF-3212-445C-8A73-DC19E0B8E493}" srcOrd="0" destOrd="0" parTransId="{B6DE6DAE-91D7-4FC5-9BE0-C2F57C7B0CE9}" sibTransId="{C4F85377-029D-43FE-A93C-52477CA6827F}"/>
    <dgm:cxn modelId="{7851C12C-A693-4CF7-953A-16DC20F0D5D4}" type="presOf" srcId="{FC5470C2-5B01-4B7C-A26E-CCF2B06E9EB9}" destId="{239DC4A3-1D44-406E-80DC-582D93BD1A5F}" srcOrd="0" destOrd="0" presId="urn:microsoft.com/office/officeart/2005/8/layout/vList2"/>
    <dgm:cxn modelId="{8AFFF31C-2E71-43E7-B124-26D5A22B4C4A}" type="presOf" srcId="{5722F7CF-3212-445C-8A73-DC19E0B8E493}" destId="{BA0A4EF9-DA33-43CE-94DC-3EFBD00BFF4A}" srcOrd="0" destOrd="0" presId="urn:microsoft.com/office/officeart/2005/8/layout/vList2"/>
    <dgm:cxn modelId="{FC7B8B40-7713-4ACA-A54C-CD12AC0CDC8B}" srcId="{5722F7CF-3212-445C-8A73-DC19E0B8E493}" destId="{FC5470C2-5B01-4B7C-A26E-CCF2B06E9EB9}" srcOrd="0" destOrd="0" parTransId="{6025308B-36CF-430C-B727-3F9AB7A82FD7}" sibTransId="{D3F5CDAF-926F-4A1C-A8F8-1DC6146986A0}"/>
    <dgm:cxn modelId="{3204A92C-87F5-4422-8BB8-1C6735D5692B}" type="presParOf" srcId="{DD85C38D-589D-449E-A751-1FCB4296D6AB}" destId="{BA0A4EF9-DA33-43CE-94DC-3EFBD00BFF4A}" srcOrd="0" destOrd="0" presId="urn:microsoft.com/office/officeart/2005/8/layout/vList2"/>
    <dgm:cxn modelId="{F8DA6B7F-5364-4C1E-BC04-01BFA3CDF5C7}" type="presParOf" srcId="{DD85C38D-589D-449E-A751-1FCB4296D6AB}" destId="{239DC4A3-1D44-406E-80DC-582D93BD1A5F}" srcOrd="1" destOrd="0" presId="urn:microsoft.com/office/officeart/2005/8/layout/vList2"/>
    <dgm:cxn modelId="{ABCBE0D0-24BE-4926-96CA-F3C6249F544D}" type="presParOf" srcId="{DD85C38D-589D-449E-A751-1FCB4296D6AB}" destId="{162E28B3-D3EA-4921-8801-0289AABAE5EC}" srcOrd="2" destOrd="0" presId="urn:microsoft.com/office/officeart/2005/8/layout/vList2"/>
    <dgm:cxn modelId="{0A3D6A70-7F25-436C-93D9-87F888D8D5A1}" type="presParOf" srcId="{DD85C38D-589D-449E-A751-1FCB4296D6AB}" destId="{82B1B6C5-AAD5-4275-B101-1577CF9E9058}"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7FFA85-12D3-455A-85B0-7C3829763D55}"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BBD08AC7-A6F2-48C8-A605-D41D44DE1429}">
      <dgm:prSet phldrT="[ข้อความ]"/>
      <dgm:spPr/>
      <dgm:t>
        <a:bodyPr/>
        <a:lstStyle/>
        <a:p>
          <a:r>
            <a:rPr lang="en-US" dirty="0" smtClean="0">
              <a:solidFill>
                <a:schemeClr val="bg1">
                  <a:lumMod val="75000"/>
                </a:schemeClr>
              </a:solidFill>
            </a:rPr>
            <a:t>Multiprogramming</a:t>
          </a:r>
          <a:endParaRPr lang="en-US" dirty="0">
            <a:solidFill>
              <a:schemeClr val="bg1">
                <a:lumMod val="75000"/>
              </a:schemeClr>
            </a:solidFill>
          </a:endParaRPr>
        </a:p>
      </dgm:t>
    </dgm:pt>
    <dgm:pt modelId="{E78A364E-AE9D-415A-9284-67F62D89E9EB}" type="parTrans" cxnId="{EDDBED38-C65B-4833-8F20-B69F6C228846}">
      <dgm:prSet/>
      <dgm:spPr/>
      <dgm:t>
        <a:bodyPr/>
        <a:lstStyle/>
        <a:p>
          <a:endParaRPr lang="en-US"/>
        </a:p>
      </dgm:t>
    </dgm:pt>
    <dgm:pt modelId="{776CE50E-FB0C-49D4-AE0E-656BA48314C9}" type="sibTrans" cxnId="{EDDBED38-C65B-4833-8F20-B69F6C228846}">
      <dgm:prSet/>
      <dgm:spPr/>
      <dgm:t>
        <a:bodyPr/>
        <a:lstStyle/>
        <a:p>
          <a:endParaRPr lang="en-US"/>
        </a:p>
      </dgm:t>
    </dgm:pt>
    <dgm:pt modelId="{0159243B-BB7A-4551-88A1-A7EF70B3B277}">
      <dgm:prSet phldrT="[ข้อความ]"/>
      <dgm:spPr/>
      <dgm:t>
        <a:bodyPr/>
        <a:lstStyle/>
        <a:p>
          <a:r>
            <a:rPr lang="en-US" dirty="0" err="1" smtClean="0">
              <a:solidFill>
                <a:schemeClr val="bg1">
                  <a:lumMod val="75000"/>
                </a:schemeClr>
              </a:solidFill>
            </a:rPr>
            <a:t>Nonswapping</a:t>
          </a:r>
          <a:endParaRPr lang="en-US" dirty="0">
            <a:solidFill>
              <a:schemeClr val="bg1">
                <a:lumMod val="75000"/>
              </a:schemeClr>
            </a:solidFill>
          </a:endParaRPr>
        </a:p>
      </dgm:t>
    </dgm:pt>
    <dgm:pt modelId="{373F0CF1-49B1-427F-BD06-B6AA7A38962E}" type="parTrans" cxnId="{DA15C678-04E6-4861-968C-2F9C20D9105E}">
      <dgm:prSet/>
      <dgm:spPr/>
      <dgm:t>
        <a:bodyPr/>
        <a:lstStyle/>
        <a:p>
          <a:endParaRPr lang="en-US"/>
        </a:p>
      </dgm:t>
    </dgm:pt>
    <dgm:pt modelId="{8F9216CF-AF23-419B-9095-F38FDDC05DC4}" type="sibTrans" cxnId="{DA15C678-04E6-4861-968C-2F9C20D9105E}">
      <dgm:prSet/>
      <dgm:spPr/>
      <dgm:t>
        <a:bodyPr/>
        <a:lstStyle/>
        <a:p>
          <a:endParaRPr lang="en-US"/>
        </a:p>
      </dgm:t>
    </dgm:pt>
    <dgm:pt modelId="{A16CF373-95A8-459A-B389-6B007AD40D0F}">
      <dgm:prSet phldrT="[ข้อความ]"/>
      <dgm:spPr/>
      <dgm:t>
        <a:bodyPr/>
        <a:lstStyle/>
        <a:p>
          <a:r>
            <a:rPr lang="en-US" dirty="0" smtClean="0">
              <a:solidFill>
                <a:schemeClr val="bg1">
                  <a:lumMod val="75000"/>
                </a:schemeClr>
              </a:solidFill>
            </a:rPr>
            <a:t>Partitioning</a:t>
          </a:r>
          <a:endParaRPr lang="en-US" dirty="0">
            <a:solidFill>
              <a:schemeClr val="bg1">
                <a:lumMod val="75000"/>
              </a:schemeClr>
            </a:solidFill>
          </a:endParaRPr>
        </a:p>
      </dgm:t>
    </dgm:pt>
    <dgm:pt modelId="{1B975ADF-F775-4648-8F9E-D7122A21F25E}" type="parTrans" cxnId="{9330F163-C85D-49F1-B0DC-E30160031416}">
      <dgm:prSet/>
      <dgm:spPr/>
      <dgm:t>
        <a:bodyPr/>
        <a:lstStyle/>
        <a:p>
          <a:endParaRPr lang="en-US"/>
        </a:p>
      </dgm:t>
    </dgm:pt>
    <dgm:pt modelId="{E7B1783C-EF75-4124-ADEF-21C2A432B0B1}" type="sibTrans" cxnId="{9330F163-C85D-49F1-B0DC-E30160031416}">
      <dgm:prSet/>
      <dgm:spPr/>
      <dgm:t>
        <a:bodyPr/>
        <a:lstStyle/>
        <a:p>
          <a:endParaRPr lang="en-US"/>
        </a:p>
      </dgm:t>
    </dgm:pt>
    <dgm:pt modelId="{488AE9A5-73AB-4726-9E30-C36F08BCCCEB}">
      <dgm:prSet phldrT="[ข้อความ]"/>
      <dgm:spPr/>
      <dgm:t>
        <a:bodyPr/>
        <a:lstStyle/>
        <a:p>
          <a:r>
            <a:rPr lang="en-US" dirty="0" smtClean="0">
              <a:solidFill>
                <a:schemeClr val="bg1">
                  <a:lumMod val="75000"/>
                </a:schemeClr>
              </a:solidFill>
            </a:rPr>
            <a:t>Paging</a:t>
          </a:r>
          <a:endParaRPr lang="en-US" dirty="0">
            <a:solidFill>
              <a:schemeClr val="bg1">
                <a:lumMod val="75000"/>
              </a:schemeClr>
            </a:solidFill>
          </a:endParaRPr>
        </a:p>
      </dgm:t>
    </dgm:pt>
    <dgm:pt modelId="{84E02B0F-655E-4948-A9E8-3BB9D947E953}" type="parTrans" cxnId="{78C2D1FC-2CB2-4962-9CAD-0CD6E090767B}">
      <dgm:prSet/>
      <dgm:spPr/>
      <dgm:t>
        <a:bodyPr/>
        <a:lstStyle/>
        <a:p>
          <a:endParaRPr lang="en-US"/>
        </a:p>
      </dgm:t>
    </dgm:pt>
    <dgm:pt modelId="{F18EEE56-75FE-431B-993C-15A07DA73471}" type="sibTrans" cxnId="{78C2D1FC-2CB2-4962-9CAD-0CD6E090767B}">
      <dgm:prSet/>
      <dgm:spPr/>
      <dgm:t>
        <a:bodyPr/>
        <a:lstStyle/>
        <a:p>
          <a:endParaRPr lang="en-US"/>
        </a:p>
      </dgm:t>
    </dgm:pt>
    <dgm:pt modelId="{75615FCA-1DEC-40DC-A53E-2D09E3FCEA91}">
      <dgm:prSet phldrT="[ข้อความ]"/>
      <dgm:spPr/>
      <dgm:t>
        <a:bodyPr/>
        <a:lstStyle/>
        <a:p>
          <a:r>
            <a:rPr lang="en-US" dirty="0" smtClean="0">
              <a:solidFill>
                <a:schemeClr val="bg1">
                  <a:lumMod val="75000"/>
                </a:schemeClr>
              </a:solidFill>
            </a:rPr>
            <a:t>Swapping</a:t>
          </a:r>
          <a:endParaRPr lang="en-US" dirty="0">
            <a:solidFill>
              <a:schemeClr val="bg1">
                <a:lumMod val="75000"/>
              </a:schemeClr>
            </a:solidFill>
          </a:endParaRPr>
        </a:p>
      </dgm:t>
    </dgm:pt>
    <dgm:pt modelId="{40B63A76-00C1-40E8-B275-E0931E1183DB}" type="parTrans" cxnId="{E1CD489C-ED8D-4119-BEAC-E02BFFBE1BE6}">
      <dgm:prSet/>
      <dgm:spPr/>
      <dgm:t>
        <a:bodyPr/>
        <a:lstStyle/>
        <a:p>
          <a:endParaRPr lang="en-US"/>
        </a:p>
      </dgm:t>
    </dgm:pt>
    <dgm:pt modelId="{9E354892-F262-4A9A-8327-E7166DB3A062}" type="sibTrans" cxnId="{E1CD489C-ED8D-4119-BEAC-E02BFFBE1BE6}">
      <dgm:prSet/>
      <dgm:spPr/>
      <dgm:t>
        <a:bodyPr/>
        <a:lstStyle/>
        <a:p>
          <a:endParaRPr lang="en-US"/>
        </a:p>
      </dgm:t>
    </dgm:pt>
    <dgm:pt modelId="{BA3DB290-A4D6-43A8-8BF1-B2B18EFFDBA7}">
      <dgm:prSet phldrT="[ข้อความ]"/>
      <dgm:spPr/>
      <dgm:t>
        <a:bodyPr/>
        <a:lstStyle/>
        <a:p>
          <a:r>
            <a:rPr lang="en-US" dirty="0" smtClean="0">
              <a:solidFill>
                <a:schemeClr val="bg1">
                  <a:lumMod val="75000"/>
                </a:schemeClr>
              </a:solidFill>
            </a:rPr>
            <a:t>Demand Paging</a:t>
          </a:r>
          <a:endParaRPr lang="en-US" dirty="0">
            <a:solidFill>
              <a:schemeClr val="bg1">
                <a:lumMod val="75000"/>
              </a:schemeClr>
            </a:solidFill>
          </a:endParaRPr>
        </a:p>
      </dgm:t>
    </dgm:pt>
    <dgm:pt modelId="{19B0B191-388C-4FAF-B7AE-0FBB0563EED2}" type="parTrans" cxnId="{A357C3ED-6CFD-4800-AA0D-9A9C4CB52EFA}">
      <dgm:prSet/>
      <dgm:spPr/>
      <dgm:t>
        <a:bodyPr/>
        <a:lstStyle/>
        <a:p>
          <a:endParaRPr lang="en-US"/>
        </a:p>
      </dgm:t>
    </dgm:pt>
    <dgm:pt modelId="{1D47EAFD-B907-46EC-B6D6-530D296426CA}" type="sibTrans" cxnId="{A357C3ED-6CFD-4800-AA0D-9A9C4CB52EFA}">
      <dgm:prSet/>
      <dgm:spPr/>
      <dgm:t>
        <a:bodyPr/>
        <a:lstStyle/>
        <a:p>
          <a:endParaRPr lang="en-US"/>
        </a:p>
      </dgm:t>
    </dgm:pt>
    <dgm:pt modelId="{09C94290-7697-4004-B321-38442E19EAD1}">
      <dgm:prSet/>
      <dgm:spPr/>
      <dgm:t>
        <a:bodyPr/>
        <a:lstStyle/>
        <a:p>
          <a:r>
            <a:rPr lang="en-US" dirty="0" smtClean="0">
              <a:solidFill>
                <a:schemeClr val="bg1">
                  <a:lumMod val="75000"/>
                </a:schemeClr>
              </a:solidFill>
            </a:rPr>
            <a:t>Demand Segmentation</a:t>
          </a:r>
          <a:endParaRPr lang="en-US" dirty="0">
            <a:solidFill>
              <a:schemeClr val="bg1">
                <a:lumMod val="75000"/>
              </a:schemeClr>
            </a:solidFill>
          </a:endParaRPr>
        </a:p>
      </dgm:t>
    </dgm:pt>
    <dgm:pt modelId="{367801B0-7E5A-45F1-913B-38BCC8D4EED8}" type="parTrans" cxnId="{BDC526EA-1A73-4D59-9621-9CE7E266D3A3}">
      <dgm:prSet/>
      <dgm:spPr/>
      <dgm:t>
        <a:bodyPr/>
        <a:lstStyle/>
        <a:p>
          <a:endParaRPr lang="en-US"/>
        </a:p>
      </dgm:t>
    </dgm:pt>
    <dgm:pt modelId="{BAA64296-0164-4D73-B0D9-3AAFA7B81894}" type="sibTrans" cxnId="{BDC526EA-1A73-4D59-9621-9CE7E266D3A3}">
      <dgm:prSet/>
      <dgm:spPr/>
      <dgm:t>
        <a:bodyPr/>
        <a:lstStyle/>
        <a:p>
          <a:endParaRPr lang="en-US"/>
        </a:p>
      </dgm:t>
    </dgm:pt>
    <dgm:pt modelId="{A1693BD7-15D6-4292-B6BF-27A2A91D9A62}" type="pres">
      <dgm:prSet presAssocID="{D37FFA85-12D3-455A-85B0-7C3829763D55}" presName="hierChild1" presStyleCnt="0">
        <dgm:presLayoutVars>
          <dgm:chPref val="1"/>
          <dgm:dir/>
          <dgm:animOne val="branch"/>
          <dgm:animLvl val="lvl"/>
          <dgm:resizeHandles/>
        </dgm:presLayoutVars>
      </dgm:prSet>
      <dgm:spPr/>
      <dgm:t>
        <a:bodyPr/>
        <a:lstStyle/>
        <a:p>
          <a:endParaRPr lang="th-TH"/>
        </a:p>
      </dgm:t>
    </dgm:pt>
    <dgm:pt modelId="{D74058F6-E6AB-434D-8A4E-02E8EA8F0F16}" type="pres">
      <dgm:prSet presAssocID="{BBD08AC7-A6F2-48C8-A605-D41D44DE1429}" presName="hierRoot1" presStyleCnt="0"/>
      <dgm:spPr/>
    </dgm:pt>
    <dgm:pt modelId="{6F807C96-6BE9-463A-B4D0-E30888CB7A60}" type="pres">
      <dgm:prSet presAssocID="{BBD08AC7-A6F2-48C8-A605-D41D44DE1429}" presName="composite" presStyleCnt="0"/>
      <dgm:spPr/>
    </dgm:pt>
    <dgm:pt modelId="{7B9A712C-3AEB-4F81-9937-EA73A0A94A54}" type="pres">
      <dgm:prSet presAssocID="{BBD08AC7-A6F2-48C8-A605-D41D44DE1429}" presName="background" presStyleLbl="node0" presStyleIdx="0" presStyleCnt="1"/>
      <dgm:spPr/>
    </dgm:pt>
    <dgm:pt modelId="{B35A9670-0D04-4B82-8DE3-1D6D1FCB4A7F}" type="pres">
      <dgm:prSet presAssocID="{BBD08AC7-A6F2-48C8-A605-D41D44DE1429}" presName="text" presStyleLbl="fgAcc0" presStyleIdx="0" presStyleCnt="1">
        <dgm:presLayoutVars>
          <dgm:chPref val="3"/>
        </dgm:presLayoutVars>
      </dgm:prSet>
      <dgm:spPr/>
      <dgm:t>
        <a:bodyPr/>
        <a:lstStyle/>
        <a:p>
          <a:endParaRPr lang="th-TH"/>
        </a:p>
      </dgm:t>
    </dgm:pt>
    <dgm:pt modelId="{CA40C840-DA42-4A83-BB02-2E1985939B9E}" type="pres">
      <dgm:prSet presAssocID="{BBD08AC7-A6F2-48C8-A605-D41D44DE1429}" presName="hierChild2" presStyleCnt="0"/>
      <dgm:spPr/>
    </dgm:pt>
    <dgm:pt modelId="{27B5CCEE-B968-4EB0-A1EF-234F75A07D07}" type="pres">
      <dgm:prSet presAssocID="{373F0CF1-49B1-427F-BD06-B6AA7A38962E}" presName="Name10" presStyleLbl="parChTrans1D2" presStyleIdx="0" presStyleCnt="2"/>
      <dgm:spPr/>
      <dgm:t>
        <a:bodyPr/>
        <a:lstStyle/>
        <a:p>
          <a:endParaRPr lang="th-TH"/>
        </a:p>
      </dgm:t>
    </dgm:pt>
    <dgm:pt modelId="{53753D38-4D2E-4559-A107-2E97031EF401}" type="pres">
      <dgm:prSet presAssocID="{0159243B-BB7A-4551-88A1-A7EF70B3B277}" presName="hierRoot2" presStyleCnt="0"/>
      <dgm:spPr/>
    </dgm:pt>
    <dgm:pt modelId="{782F8232-1965-4A6E-BE66-A131DA3B58A5}" type="pres">
      <dgm:prSet presAssocID="{0159243B-BB7A-4551-88A1-A7EF70B3B277}" presName="composite2" presStyleCnt="0"/>
      <dgm:spPr/>
    </dgm:pt>
    <dgm:pt modelId="{853E3530-7AE0-4291-9882-710F02963296}" type="pres">
      <dgm:prSet presAssocID="{0159243B-BB7A-4551-88A1-A7EF70B3B277}" presName="background2" presStyleLbl="node2" presStyleIdx="0" presStyleCnt="2"/>
      <dgm:spPr/>
    </dgm:pt>
    <dgm:pt modelId="{D822BFC7-55B0-439A-A924-8FD9473729EF}" type="pres">
      <dgm:prSet presAssocID="{0159243B-BB7A-4551-88A1-A7EF70B3B277}" presName="text2" presStyleLbl="fgAcc2" presStyleIdx="0" presStyleCnt="2">
        <dgm:presLayoutVars>
          <dgm:chPref val="3"/>
        </dgm:presLayoutVars>
      </dgm:prSet>
      <dgm:spPr/>
      <dgm:t>
        <a:bodyPr/>
        <a:lstStyle/>
        <a:p>
          <a:endParaRPr lang="th-TH"/>
        </a:p>
      </dgm:t>
    </dgm:pt>
    <dgm:pt modelId="{897D1627-9DFF-40DF-B753-A561D0883127}" type="pres">
      <dgm:prSet presAssocID="{0159243B-BB7A-4551-88A1-A7EF70B3B277}" presName="hierChild3" presStyleCnt="0"/>
      <dgm:spPr/>
    </dgm:pt>
    <dgm:pt modelId="{3C51E853-14B1-4701-AF89-15475D917171}" type="pres">
      <dgm:prSet presAssocID="{1B975ADF-F775-4648-8F9E-D7122A21F25E}" presName="Name17" presStyleLbl="parChTrans1D3" presStyleIdx="0" presStyleCnt="4"/>
      <dgm:spPr/>
      <dgm:t>
        <a:bodyPr/>
        <a:lstStyle/>
        <a:p>
          <a:endParaRPr lang="th-TH"/>
        </a:p>
      </dgm:t>
    </dgm:pt>
    <dgm:pt modelId="{77794581-76D7-44F1-A95F-24B2917C3508}" type="pres">
      <dgm:prSet presAssocID="{A16CF373-95A8-459A-B389-6B007AD40D0F}" presName="hierRoot3" presStyleCnt="0"/>
      <dgm:spPr/>
    </dgm:pt>
    <dgm:pt modelId="{85F1A7AB-6A5B-408D-A11F-FEA1457662F2}" type="pres">
      <dgm:prSet presAssocID="{A16CF373-95A8-459A-B389-6B007AD40D0F}" presName="composite3" presStyleCnt="0"/>
      <dgm:spPr/>
    </dgm:pt>
    <dgm:pt modelId="{82DE0FFD-8159-41B1-9A5E-808B380101D1}" type="pres">
      <dgm:prSet presAssocID="{A16CF373-95A8-459A-B389-6B007AD40D0F}" presName="background3" presStyleLbl="node3" presStyleIdx="0" presStyleCnt="4"/>
      <dgm:spPr/>
    </dgm:pt>
    <dgm:pt modelId="{3E1B29B9-474F-4213-9021-5125BD6C4EBD}" type="pres">
      <dgm:prSet presAssocID="{A16CF373-95A8-459A-B389-6B007AD40D0F}" presName="text3" presStyleLbl="fgAcc3" presStyleIdx="0" presStyleCnt="4">
        <dgm:presLayoutVars>
          <dgm:chPref val="3"/>
        </dgm:presLayoutVars>
      </dgm:prSet>
      <dgm:spPr/>
      <dgm:t>
        <a:bodyPr/>
        <a:lstStyle/>
        <a:p>
          <a:endParaRPr lang="th-TH"/>
        </a:p>
      </dgm:t>
    </dgm:pt>
    <dgm:pt modelId="{45F2D2F9-5A7E-4C83-8E55-3302CC496160}" type="pres">
      <dgm:prSet presAssocID="{A16CF373-95A8-459A-B389-6B007AD40D0F}" presName="hierChild4" presStyleCnt="0"/>
      <dgm:spPr/>
    </dgm:pt>
    <dgm:pt modelId="{7FD4707C-29CE-43E5-B9AD-2193058F2E81}" type="pres">
      <dgm:prSet presAssocID="{84E02B0F-655E-4948-A9E8-3BB9D947E953}" presName="Name17" presStyleLbl="parChTrans1D3" presStyleIdx="1" presStyleCnt="4"/>
      <dgm:spPr/>
      <dgm:t>
        <a:bodyPr/>
        <a:lstStyle/>
        <a:p>
          <a:endParaRPr lang="th-TH"/>
        </a:p>
      </dgm:t>
    </dgm:pt>
    <dgm:pt modelId="{77E8F209-E83F-4D85-A49B-F73F48AB7B75}" type="pres">
      <dgm:prSet presAssocID="{488AE9A5-73AB-4726-9E30-C36F08BCCCEB}" presName="hierRoot3" presStyleCnt="0"/>
      <dgm:spPr/>
    </dgm:pt>
    <dgm:pt modelId="{969893D4-FED2-4696-9D70-FA03D7FC06CC}" type="pres">
      <dgm:prSet presAssocID="{488AE9A5-73AB-4726-9E30-C36F08BCCCEB}" presName="composite3" presStyleCnt="0"/>
      <dgm:spPr/>
    </dgm:pt>
    <dgm:pt modelId="{278C5894-3242-4A46-AAB0-F6FF76C11A10}" type="pres">
      <dgm:prSet presAssocID="{488AE9A5-73AB-4726-9E30-C36F08BCCCEB}" presName="background3" presStyleLbl="node3" presStyleIdx="1" presStyleCnt="4"/>
      <dgm:spPr/>
    </dgm:pt>
    <dgm:pt modelId="{25C17D84-077A-4925-9BED-5E346D5F04ED}" type="pres">
      <dgm:prSet presAssocID="{488AE9A5-73AB-4726-9E30-C36F08BCCCEB}" presName="text3" presStyleLbl="fgAcc3" presStyleIdx="1" presStyleCnt="4">
        <dgm:presLayoutVars>
          <dgm:chPref val="3"/>
        </dgm:presLayoutVars>
      </dgm:prSet>
      <dgm:spPr/>
      <dgm:t>
        <a:bodyPr/>
        <a:lstStyle/>
        <a:p>
          <a:endParaRPr lang="th-TH"/>
        </a:p>
      </dgm:t>
    </dgm:pt>
    <dgm:pt modelId="{2D956D86-0AA8-4A6B-BDC2-38DD1AA021F3}" type="pres">
      <dgm:prSet presAssocID="{488AE9A5-73AB-4726-9E30-C36F08BCCCEB}" presName="hierChild4" presStyleCnt="0"/>
      <dgm:spPr/>
    </dgm:pt>
    <dgm:pt modelId="{1F5DFF39-3B38-4ABF-BBFC-67157ACF291C}" type="pres">
      <dgm:prSet presAssocID="{40B63A76-00C1-40E8-B275-E0931E1183DB}" presName="Name10" presStyleLbl="parChTrans1D2" presStyleIdx="1" presStyleCnt="2"/>
      <dgm:spPr/>
      <dgm:t>
        <a:bodyPr/>
        <a:lstStyle/>
        <a:p>
          <a:endParaRPr lang="th-TH"/>
        </a:p>
      </dgm:t>
    </dgm:pt>
    <dgm:pt modelId="{38D02083-4C80-41B1-8607-9F1114E227D0}" type="pres">
      <dgm:prSet presAssocID="{75615FCA-1DEC-40DC-A53E-2D09E3FCEA91}" presName="hierRoot2" presStyleCnt="0"/>
      <dgm:spPr/>
    </dgm:pt>
    <dgm:pt modelId="{3713D9A5-414A-4A62-8E3A-C55C439EB33D}" type="pres">
      <dgm:prSet presAssocID="{75615FCA-1DEC-40DC-A53E-2D09E3FCEA91}" presName="composite2" presStyleCnt="0"/>
      <dgm:spPr/>
    </dgm:pt>
    <dgm:pt modelId="{62537583-FD42-44D3-800E-99559D6361E6}" type="pres">
      <dgm:prSet presAssocID="{75615FCA-1DEC-40DC-A53E-2D09E3FCEA91}" presName="background2" presStyleLbl="node2" presStyleIdx="1" presStyleCnt="2"/>
      <dgm:spPr/>
    </dgm:pt>
    <dgm:pt modelId="{50B4264F-6BEE-4EE9-95E6-9791FC80A281}" type="pres">
      <dgm:prSet presAssocID="{75615FCA-1DEC-40DC-A53E-2D09E3FCEA91}" presName="text2" presStyleLbl="fgAcc2" presStyleIdx="1" presStyleCnt="2">
        <dgm:presLayoutVars>
          <dgm:chPref val="3"/>
        </dgm:presLayoutVars>
      </dgm:prSet>
      <dgm:spPr/>
      <dgm:t>
        <a:bodyPr/>
        <a:lstStyle/>
        <a:p>
          <a:endParaRPr lang="th-TH"/>
        </a:p>
      </dgm:t>
    </dgm:pt>
    <dgm:pt modelId="{4CBBE955-08BD-4C9E-BDD9-E65C8B8AF93B}" type="pres">
      <dgm:prSet presAssocID="{75615FCA-1DEC-40DC-A53E-2D09E3FCEA91}" presName="hierChild3" presStyleCnt="0"/>
      <dgm:spPr/>
    </dgm:pt>
    <dgm:pt modelId="{716A65C3-2890-4F2E-8562-86435A81925F}" type="pres">
      <dgm:prSet presAssocID="{19B0B191-388C-4FAF-B7AE-0FBB0563EED2}" presName="Name17" presStyleLbl="parChTrans1D3" presStyleIdx="2" presStyleCnt="4"/>
      <dgm:spPr/>
      <dgm:t>
        <a:bodyPr/>
        <a:lstStyle/>
        <a:p>
          <a:endParaRPr lang="th-TH"/>
        </a:p>
      </dgm:t>
    </dgm:pt>
    <dgm:pt modelId="{B94A86FE-AF23-421D-875C-C25D958217B4}" type="pres">
      <dgm:prSet presAssocID="{BA3DB290-A4D6-43A8-8BF1-B2B18EFFDBA7}" presName="hierRoot3" presStyleCnt="0"/>
      <dgm:spPr/>
    </dgm:pt>
    <dgm:pt modelId="{E51FA877-63D3-4DF1-9ED2-295872004848}" type="pres">
      <dgm:prSet presAssocID="{BA3DB290-A4D6-43A8-8BF1-B2B18EFFDBA7}" presName="composite3" presStyleCnt="0"/>
      <dgm:spPr/>
    </dgm:pt>
    <dgm:pt modelId="{07ACF802-3168-43EF-A139-FDFE9594C780}" type="pres">
      <dgm:prSet presAssocID="{BA3DB290-A4D6-43A8-8BF1-B2B18EFFDBA7}" presName="background3" presStyleLbl="node3" presStyleIdx="2" presStyleCnt="4"/>
      <dgm:spPr/>
    </dgm:pt>
    <dgm:pt modelId="{41D4CD9E-007B-49F9-9468-31DB128B0EC3}" type="pres">
      <dgm:prSet presAssocID="{BA3DB290-A4D6-43A8-8BF1-B2B18EFFDBA7}" presName="text3" presStyleLbl="fgAcc3" presStyleIdx="2" presStyleCnt="4">
        <dgm:presLayoutVars>
          <dgm:chPref val="3"/>
        </dgm:presLayoutVars>
      </dgm:prSet>
      <dgm:spPr/>
      <dgm:t>
        <a:bodyPr/>
        <a:lstStyle/>
        <a:p>
          <a:endParaRPr lang="th-TH"/>
        </a:p>
      </dgm:t>
    </dgm:pt>
    <dgm:pt modelId="{0C1D4632-425F-419C-A721-B546124B2466}" type="pres">
      <dgm:prSet presAssocID="{BA3DB290-A4D6-43A8-8BF1-B2B18EFFDBA7}" presName="hierChild4" presStyleCnt="0"/>
      <dgm:spPr/>
    </dgm:pt>
    <dgm:pt modelId="{0606E3C4-8D05-43A3-A8A8-C2FF24E62920}" type="pres">
      <dgm:prSet presAssocID="{367801B0-7E5A-45F1-913B-38BCC8D4EED8}" presName="Name17" presStyleLbl="parChTrans1D3" presStyleIdx="3" presStyleCnt="4"/>
      <dgm:spPr/>
      <dgm:t>
        <a:bodyPr/>
        <a:lstStyle/>
        <a:p>
          <a:endParaRPr lang="th-TH"/>
        </a:p>
      </dgm:t>
    </dgm:pt>
    <dgm:pt modelId="{B77830D9-4569-4356-A785-21928532C2BE}" type="pres">
      <dgm:prSet presAssocID="{09C94290-7697-4004-B321-38442E19EAD1}" presName="hierRoot3" presStyleCnt="0"/>
      <dgm:spPr/>
    </dgm:pt>
    <dgm:pt modelId="{74CBF449-C250-48DD-8611-D98F62D3759A}" type="pres">
      <dgm:prSet presAssocID="{09C94290-7697-4004-B321-38442E19EAD1}" presName="composite3" presStyleCnt="0"/>
      <dgm:spPr/>
    </dgm:pt>
    <dgm:pt modelId="{EE9A5FC7-CA62-4119-9491-EED58191E59F}" type="pres">
      <dgm:prSet presAssocID="{09C94290-7697-4004-B321-38442E19EAD1}" presName="background3" presStyleLbl="node3" presStyleIdx="3" presStyleCnt="4"/>
      <dgm:spPr/>
    </dgm:pt>
    <dgm:pt modelId="{9B981810-A663-48DB-8A38-473D799B3265}" type="pres">
      <dgm:prSet presAssocID="{09C94290-7697-4004-B321-38442E19EAD1}" presName="text3" presStyleLbl="fgAcc3" presStyleIdx="3" presStyleCnt="4">
        <dgm:presLayoutVars>
          <dgm:chPref val="3"/>
        </dgm:presLayoutVars>
      </dgm:prSet>
      <dgm:spPr/>
      <dgm:t>
        <a:bodyPr/>
        <a:lstStyle/>
        <a:p>
          <a:endParaRPr lang="th-TH"/>
        </a:p>
      </dgm:t>
    </dgm:pt>
    <dgm:pt modelId="{F41DEE48-F050-49E0-B022-8D4F999D9103}" type="pres">
      <dgm:prSet presAssocID="{09C94290-7697-4004-B321-38442E19EAD1}" presName="hierChild4" presStyleCnt="0"/>
      <dgm:spPr/>
    </dgm:pt>
  </dgm:ptLst>
  <dgm:cxnLst>
    <dgm:cxn modelId="{9330F163-C85D-49F1-B0DC-E30160031416}" srcId="{0159243B-BB7A-4551-88A1-A7EF70B3B277}" destId="{A16CF373-95A8-459A-B389-6B007AD40D0F}" srcOrd="0" destOrd="0" parTransId="{1B975ADF-F775-4648-8F9E-D7122A21F25E}" sibTransId="{E7B1783C-EF75-4124-ADEF-21C2A432B0B1}"/>
    <dgm:cxn modelId="{45938042-95E0-45FB-AAB8-33B66F1BC189}" type="presOf" srcId="{488AE9A5-73AB-4726-9E30-C36F08BCCCEB}" destId="{25C17D84-077A-4925-9BED-5E346D5F04ED}" srcOrd="0" destOrd="0" presId="urn:microsoft.com/office/officeart/2005/8/layout/hierarchy1"/>
    <dgm:cxn modelId="{8AEC609C-710A-46E5-B786-046618841D43}" type="presOf" srcId="{BA3DB290-A4D6-43A8-8BF1-B2B18EFFDBA7}" destId="{41D4CD9E-007B-49F9-9468-31DB128B0EC3}" srcOrd="0" destOrd="0" presId="urn:microsoft.com/office/officeart/2005/8/layout/hierarchy1"/>
    <dgm:cxn modelId="{EFB1D2F4-ABC2-4B3A-9737-58787ADC2AB5}" type="presOf" srcId="{0159243B-BB7A-4551-88A1-A7EF70B3B277}" destId="{D822BFC7-55B0-439A-A924-8FD9473729EF}" srcOrd="0" destOrd="0" presId="urn:microsoft.com/office/officeart/2005/8/layout/hierarchy1"/>
    <dgm:cxn modelId="{4146B59B-961F-446D-9789-169A06AFC3CE}" type="presOf" srcId="{75615FCA-1DEC-40DC-A53E-2D09E3FCEA91}" destId="{50B4264F-6BEE-4EE9-95E6-9791FC80A281}" srcOrd="0" destOrd="0" presId="urn:microsoft.com/office/officeart/2005/8/layout/hierarchy1"/>
    <dgm:cxn modelId="{20F114CC-754B-4172-923D-832E16912CED}" type="presOf" srcId="{BBD08AC7-A6F2-48C8-A605-D41D44DE1429}" destId="{B35A9670-0D04-4B82-8DE3-1D6D1FCB4A7F}" srcOrd="0" destOrd="0" presId="urn:microsoft.com/office/officeart/2005/8/layout/hierarchy1"/>
    <dgm:cxn modelId="{931C208E-DA4F-4B11-8FE3-3AEC5929DA2E}" type="presOf" srcId="{A16CF373-95A8-459A-B389-6B007AD40D0F}" destId="{3E1B29B9-474F-4213-9021-5125BD6C4EBD}" srcOrd="0" destOrd="0" presId="urn:microsoft.com/office/officeart/2005/8/layout/hierarchy1"/>
    <dgm:cxn modelId="{E1CD489C-ED8D-4119-BEAC-E02BFFBE1BE6}" srcId="{BBD08AC7-A6F2-48C8-A605-D41D44DE1429}" destId="{75615FCA-1DEC-40DC-A53E-2D09E3FCEA91}" srcOrd="1" destOrd="0" parTransId="{40B63A76-00C1-40E8-B275-E0931E1183DB}" sibTransId="{9E354892-F262-4A9A-8327-E7166DB3A062}"/>
    <dgm:cxn modelId="{EA24AC4D-A066-4142-A204-15EE1ED20AD6}" type="presOf" srcId="{40B63A76-00C1-40E8-B275-E0931E1183DB}" destId="{1F5DFF39-3B38-4ABF-BBFC-67157ACF291C}" srcOrd="0" destOrd="0" presId="urn:microsoft.com/office/officeart/2005/8/layout/hierarchy1"/>
    <dgm:cxn modelId="{78C2D1FC-2CB2-4962-9CAD-0CD6E090767B}" srcId="{0159243B-BB7A-4551-88A1-A7EF70B3B277}" destId="{488AE9A5-73AB-4726-9E30-C36F08BCCCEB}" srcOrd="1" destOrd="0" parTransId="{84E02B0F-655E-4948-A9E8-3BB9D947E953}" sibTransId="{F18EEE56-75FE-431B-993C-15A07DA73471}"/>
    <dgm:cxn modelId="{BDC526EA-1A73-4D59-9621-9CE7E266D3A3}" srcId="{75615FCA-1DEC-40DC-A53E-2D09E3FCEA91}" destId="{09C94290-7697-4004-B321-38442E19EAD1}" srcOrd="1" destOrd="0" parTransId="{367801B0-7E5A-45F1-913B-38BCC8D4EED8}" sibTransId="{BAA64296-0164-4D73-B0D9-3AAFA7B81894}"/>
    <dgm:cxn modelId="{6B93909F-9FA5-4F1C-A16C-CCAE92C3AC94}" type="presOf" srcId="{1B975ADF-F775-4648-8F9E-D7122A21F25E}" destId="{3C51E853-14B1-4701-AF89-15475D917171}" srcOrd="0" destOrd="0" presId="urn:microsoft.com/office/officeart/2005/8/layout/hierarchy1"/>
    <dgm:cxn modelId="{EDDBED38-C65B-4833-8F20-B69F6C228846}" srcId="{D37FFA85-12D3-455A-85B0-7C3829763D55}" destId="{BBD08AC7-A6F2-48C8-A605-D41D44DE1429}" srcOrd="0" destOrd="0" parTransId="{E78A364E-AE9D-415A-9284-67F62D89E9EB}" sibTransId="{776CE50E-FB0C-49D4-AE0E-656BA48314C9}"/>
    <dgm:cxn modelId="{5FDEFA91-2632-4F96-AC17-5F49AC01BDBD}" type="presOf" srcId="{D37FFA85-12D3-455A-85B0-7C3829763D55}" destId="{A1693BD7-15D6-4292-B6BF-27A2A91D9A62}" srcOrd="0" destOrd="0" presId="urn:microsoft.com/office/officeart/2005/8/layout/hierarchy1"/>
    <dgm:cxn modelId="{661D9116-A0F3-44EB-A52E-565231A3D508}" type="presOf" srcId="{367801B0-7E5A-45F1-913B-38BCC8D4EED8}" destId="{0606E3C4-8D05-43A3-A8A8-C2FF24E62920}" srcOrd="0" destOrd="0" presId="urn:microsoft.com/office/officeart/2005/8/layout/hierarchy1"/>
    <dgm:cxn modelId="{A357C3ED-6CFD-4800-AA0D-9A9C4CB52EFA}" srcId="{75615FCA-1DEC-40DC-A53E-2D09E3FCEA91}" destId="{BA3DB290-A4D6-43A8-8BF1-B2B18EFFDBA7}" srcOrd="0" destOrd="0" parTransId="{19B0B191-388C-4FAF-B7AE-0FBB0563EED2}" sibTransId="{1D47EAFD-B907-46EC-B6D6-530D296426CA}"/>
    <dgm:cxn modelId="{8A522815-DEAE-41C6-81FF-B1C3646FAF72}" type="presOf" srcId="{19B0B191-388C-4FAF-B7AE-0FBB0563EED2}" destId="{716A65C3-2890-4F2E-8562-86435A81925F}" srcOrd="0" destOrd="0" presId="urn:microsoft.com/office/officeart/2005/8/layout/hierarchy1"/>
    <dgm:cxn modelId="{DA15C678-04E6-4861-968C-2F9C20D9105E}" srcId="{BBD08AC7-A6F2-48C8-A605-D41D44DE1429}" destId="{0159243B-BB7A-4551-88A1-A7EF70B3B277}" srcOrd="0" destOrd="0" parTransId="{373F0CF1-49B1-427F-BD06-B6AA7A38962E}" sibTransId="{8F9216CF-AF23-419B-9095-F38FDDC05DC4}"/>
    <dgm:cxn modelId="{3D54401E-BD4E-441A-9C68-8C1B2BD9DD75}" type="presOf" srcId="{373F0CF1-49B1-427F-BD06-B6AA7A38962E}" destId="{27B5CCEE-B968-4EB0-A1EF-234F75A07D07}" srcOrd="0" destOrd="0" presId="urn:microsoft.com/office/officeart/2005/8/layout/hierarchy1"/>
    <dgm:cxn modelId="{4EC7274B-4E8F-4D25-902A-52BF8485C13D}" type="presOf" srcId="{09C94290-7697-4004-B321-38442E19EAD1}" destId="{9B981810-A663-48DB-8A38-473D799B3265}" srcOrd="0" destOrd="0" presId="urn:microsoft.com/office/officeart/2005/8/layout/hierarchy1"/>
    <dgm:cxn modelId="{34D42849-C684-4A67-ACB2-7FCED8256468}" type="presOf" srcId="{84E02B0F-655E-4948-A9E8-3BB9D947E953}" destId="{7FD4707C-29CE-43E5-B9AD-2193058F2E81}" srcOrd="0" destOrd="0" presId="urn:microsoft.com/office/officeart/2005/8/layout/hierarchy1"/>
    <dgm:cxn modelId="{CD8D3966-CF5B-4175-8762-E2294960F528}" type="presParOf" srcId="{A1693BD7-15D6-4292-B6BF-27A2A91D9A62}" destId="{D74058F6-E6AB-434D-8A4E-02E8EA8F0F16}" srcOrd="0" destOrd="0" presId="urn:microsoft.com/office/officeart/2005/8/layout/hierarchy1"/>
    <dgm:cxn modelId="{80B926A0-5649-4FFF-8A9F-D7F7F382F81E}" type="presParOf" srcId="{D74058F6-E6AB-434D-8A4E-02E8EA8F0F16}" destId="{6F807C96-6BE9-463A-B4D0-E30888CB7A60}" srcOrd="0" destOrd="0" presId="urn:microsoft.com/office/officeart/2005/8/layout/hierarchy1"/>
    <dgm:cxn modelId="{7005A14A-5C1F-40BE-A0D5-48475F7DE7BD}" type="presParOf" srcId="{6F807C96-6BE9-463A-B4D0-E30888CB7A60}" destId="{7B9A712C-3AEB-4F81-9937-EA73A0A94A54}" srcOrd="0" destOrd="0" presId="urn:microsoft.com/office/officeart/2005/8/layout/hierarchy1"/>
    <dgm:cxn modelId="{C6D7AA43-ED94-46BB-AE94-C8979D6ED556}" type="presParOf" srcId="{6F807C96-6BE9-463A-B4D0-E30888CB7A60}" destId="{B35A9670-0D04-4B82-8DE3-1D6D1FCB4A7F}" srcOrd="1" destOrd="0" presId="urn:microsoft.com/office/officeart/2005/8/layout/hierarchy1"/>
    <dgm:cxn modelId="{DDD92214-360D-48CC-8D47-DF9D3237F8E6}" type="presParOf" srcId="{D74058F6-E6AB-434D-8A4E-02E8EA8F0F16}" destId="{CA40C840-DA42-4A83-BB02-2E1985939B9E}" srcOrd="1" destOrd="0" presId="urn:microsoft.com/office/officeart/2005/8/layout/hierarchy1"/>
    <dgm:cxn modelId="{0F0C6464-BFD3-4373-88BD-264D7B17937F}" type="presParOf" srcId="{CA40C840-DA42-4A83-BB02-2E1985939B9E}" destId="{27B5CCEE-B968-4EB0-A1EF-234F75A07D07}" srcOrd="0" destOrd="0" presId="urn:microsoft.com/office/officeart/2005/8/layout/hierarchy1"/>
    <dgm:cxn modelId="{90E8B567-02A0-403C-81E9-B99A37E2D357}" type="presParOf" srcId="{CA40C840-DA42-4A83-BB02-2E1985939B9E}" destId="{53753D38-4D2E-4559-A107-2E97031EF401}" srcOrd="1" destOrd="0" presId="urn:microsoft.com/office/officeart/2005/8/layout/hierarchy1"/>
    <dgm:cxn modelId="{C9295D66-953A-48DA-8D18-A6A46109B203}" type="presParOf" srcId="{53753D38-4D2E-4559-A107-2E97031EF401}" destId="{782F8232-1965-4A6E-BE66-A131DA3B58A5}" srcOrd="0" destOrd="0" presId="urn:microsoft.com/office/officeart/2005/8/layout/hierarchy1"/>
    <dgm:cxn modelId="{050863F4-A887-4240-A2B4-39480734DBE7}" type="presParOf" srcId="{782F8232-1965-4A6E-BE66-A131DA3B58A5}" destId="{853E3530-7AE0-4291-9882-710F02963296}" srcOrd="0" destOrd="0" presId="urn:microsoft.com/office/officeart/2005/8/layout/hierarchy1"/>
    <dgm:cxn modelId="{ED2C23A0-E210-4508-9BC1-86C7F95893A8}" type="presParOf" srcId="{782F8232-1965-4A6E-BE66-A131DA3B58A5}" destId="{D822BFC7-55B0-439A-A924-8FD9473729EF}" srcOrd="1" destOrd="0" presId="urn:microsoft.com/office/officeart/2005/8/layout/hierarchy1"/>
    <dgm:cxn modelId="{42003CE1-2551-4825-8458-EB2F235DA6C5}" type="presParOf" srcId="{53753D38-4D2E-4559-A107-2E97031EF401}" destId="{897D1627-9DFF-40DF-B753-A561D0883127}" srcOrd="1" destOrd="0" presId="urn:microsoft.com/office/officeart/2005/8/layout/hierarchy1"/>
    <dgm:cxn modelId="{824C0744-52E5-4CEB-8453-0EC20DE9F7B3}" type="presParOf" srcId="{897D1627-9DFF-40DF-B753-A561D0883127}" destId="{3C51E853-14B1-4701-AF89-15475D917171}" srcOrd="0" destOrd="0" presId="urn:microsoft.com/office/officeart/2005/8/layout/hierarchy1"/>
    <dgm:cxn modelId="{7541B606-558F-4269-83E2-870FC6FBA882}" type="presParOf" srcId="{897D1627-9DFF-40DF-B753-A561D0883127}" destId="{77794581-76D7-44F1-A95F-24B2917C3508}" srcOrd="1" destOrd="0" presId="urn:microsoft.com/office/officeart/2005/8/layout/hierarchy1"/>
    <dgm:cxn modelId="{8044127F-2804-4C8E-96EE-08B5A5632E96}" type="presParOf" srcId="{77794581-76D7-44F1-A95F-24B2917C3508}" destId="{85F1A7AB-6A5B-408D-A11F-FEA1457662F2}" srcOrd="0" destOrd="0" presId="urn:microsoft.com/office/officeart/2005/8/layout/hierarchy1"/>
    <dgm:cxn modelId="{E9F6FC60-CC29-456D-8F68-E7C071BC4A8C}" type="presParOf" srcId="{85F1A7AB-6A5B-408D-A11F-FEA1457662F2}" destId="{82DE0FFD-8159-41B1-9A5E-808B380101D1}" srcOrd="0" destOrd="0" presId="urn:microsoft.com/office/officeart/2005/8/layout/hierarchy1"/>
    <dgm:cxn modelId="{F48759B8-14EC-48DB-8717-ADD5FDF9479A}" type="presParOf" srcId="{85F1A7AB-6A5B-408D-A11F-FEA1457662F2}" destId="{3E1B29B9-474F-4213-9021-5125BD6C4EBD}" srcOrd="1" destOrd="0" presId="urn:microsoft.com/office/officeart/2005/8/layout/hierarchy1"/>
    <dgm:cxn modelId="{0D25BD1E-DB7A-46DE-BBA7-48EFFB58795A}" type="presParOf" srcId="{77794581-76D7-44F1-A95F-24B2917C3508}" destId="{45F2D2F9-5A7E-4C83-8E55-3302CC496160}" srcOrd="1" destOrd="0" presId="urn:microsoft.com/office/officeart/2005/8/layout/hierarchy1"/>
    <dgm:cxn modelId="{29E91461-AD8F-4DBB-9007-AAAAF135CF3C}" type="presParOf" srcId="{897D1627-9DFF-40DF-B753-A561D0883127}" destId="{7FD4707C-29CE-43E5-B9AD-2193058F2E81}" srcOrd="2" destOrd="0" presId="urn:microsoft.com/office/officeart/2005/8/layout/hierarchy1"/>
    <dgm:cxn modelId="{3191524E-F823-44C6-A4DD-7237DCDBBDC3}" type="presParOf" srcId="{897D1627-9DFF-40DF-B753-A561D0883127}" destId="{77E8F209-E83F-4D85-A49B-F73F48AB7B75}" srcOrd="3" destOrd="0" presId="urn:microsoft.com/office/officeart/2005/8/layout/hierarchy1"/>
    <dgm:cxn modelId="{EB2DAE6E-D451-44D1-8AF8-4775E41C11F5}" type="presParOf" srcId="{77E8F209-E83F-4D85-A49B-F73F48AB7B75}" destId="{969893D4-FED2-4696-9D70-FA03D7FC06CC}" srcOrd="0" destOrd="0" presId="urn:microsoft.com/office/officeart/2005/8/layout/hierarchy1"/>
    <dgm:cxn modelId="{298FC550-C240-470B-BCF7-09BE9A0078CE}" type="presParOf" srcId="{969893D4-FED2-4696-9D70-FA03D7FC06CC}" destId="{278C5894-3242-4A46-AAB0-F6FF76C11A10}" srcOrd="0" destOrd="0" presId="urn:microsoft.com/office/officeart/2005/8/layout/hierarchy1"/>
    <dgm:cxn modelId="{C8C5C600-90E0-410A-949C-F04E71A327AB}" type="presParOf" srcId="{969893D4-FED2-4696-9D70-FA03D7FC06CC}" destId="{25C17D84-077A-4925-9BED-5E346D5F04ED}" srcOrd="1" destOrd="0" presId="urn:microsoft.com/office/officeart/2005/8/layout/hierarchy1"/>
    <dgm:cxn modelId="{FA02741D-8CCE-434D-A1EC-15AC155B027E}" type="presParOf" srcId="{77E8F209-E83F-4D85-A49B-F73F48AB7B75}" destId="{2D956D86-0AA8-4A6B-BDC2-38DD1AA021F3}" srcOrd="1" destOrd="0" presId="urn:microsoft.com/office/officeart/2005/8/layout/hierarchy1"/>
    <dgm:cxn modelId="{1A5BEB07-26E0-47D0-B452-8A594FCD9F17}" type="presParOf" srcId="{CA40C840-DA42-4A83-BB02-2E1985939B9E}" destId="{1F5DFF39-3B38-4ABF-BBFC-67157ACF291C}" srcOrd="2" destOrd="0" presId="urn:microsoft.com/office/officeart/2005/8/layout/hierarchy1"/>
    <dgm:cxn modelId="{1B984423-DB70-4CEF-A206-6136F7D9E355}" type="presParOf" srcId="{CA40C840-DA42-4A83-BB02-2E1985939B9E}" destId="{38D02083-4C80-41B1-8607-9F1114E227D0}" srcOrd="3" destOrd="0" presId="urn:microsoft.com/office/officeart/2005/8/layout/hierarchy1"/>
    <dgm:cxn modelId="{312F76F5-E83D-463D-ABF8-57D50BEDF3E0}" type="presParOf" srcId="{38D02083-4C80-41B1-8607-9F1114E227D0}" destId="{3713D9A5-414A-4A62-8E3A-C55C439EB33D}" srcOrd="0" destOrd="0" presId="urn:microsoft.com/office/officeart/2005/8/layout/hierarchy1"/>
    <dgm:cxn modelId="{D7781598-26EE-448E-B14A-2D643F13F9E3}" type="presParOf" srcId="{3713D9A5-414A-4A62-8E3A-C55C439EB33D}" destId="{62537583-FD42-44D3-800E-99559D6361E6}" srcOrd="0" destOrd="0" presId="urn:microsoft.com/office/officeart/2005/8/layout/hierarchy1"/>
    <dgm:cxn modelId="{4D01C46E-B53A-4283-A017-269637B4EC0E}" type="presParOf" srcId="{3713D9A5-414A-4A62-8E3A-C55C439EB33D}" destId="{50B4264F-6BEE-4EE9-95E6-9791FC80A281}" srcOrd="1" destOrd="0" presId="urn:microsoft.com/office/officeart/2005/8/layout/hierarchy1"/>
    <dgm:cxn modelId="{00402A64-E633-4E5C-864E-5D95F8823923}" type="presParOf" srcId="{38D02083-4C80-41B1-8607-9F1114E227D0}" destId="{4CBBE955-08BD-4C9E-BDD9-E65C8B8AF93B}" srcOrd="1" destOrd="0" presId="urn:microsoft.com/office/officeart/2005/8/layout/hierarchy1"/>
    <dgm:cxn modelId="{ED87DC18-9861-417D-A6C6-CC95305B497D}" type="presParOf" srcId="{4CBBE955-08BD-4C9E-BDD9-E65C8B8AF93B}" destId="{716A65C3-2890-4F2E-8562-86435A81925F}" srcOrd="0" destOrd="0" presId="urn:microsoft.com/office/officeart/2005/8/layout/hierarchy1"/>
    <dgm:cxn modelId="{BB26DC36-7604-49FD-AA65-B00CECD0B166}" type="presParOf" srcId="{4CBBE955-08BD-4C9E-BDD9-E65C8B8AF93B}" destId="{B94A86FE-AF23-421D-875C-C25D958217B4}" srcOrd="1" destOrd="0" presId="urn:microsoft.com/office/officeart/2005/8/layout/hierarchy1"/>
    <dgm:cxn modelId="{AA3E339D-0E95-4BBD-B3FA-FD2BFDF74128}" type="presParOf" srcId="{B94A86FE-AF23-421D-875C-C25D958217B4}" destId="{E51FA877-63D3-4DF1-9ED2-295872004848}" srcOrd="0" destOrd="0" presId="urn:microsoft.com/office/officeart/2005/8/layout/hierarchy1"/>
    <dgm:cxn modelId="{2781684C-B765-430D-9443-6DCFF10B907C}" type="presParOf" srcId="{E51FA877-63D3-4DF1-9ED2-295872004848}" destId="{07ACF802-3168-43EF-A139-FDFE9594C780}" srcOrd="0" destOrd="0" presId="urn:microsoft.com/office/officeart/2005/8/layout/hierarchy1"/>
    <dgm:cxn modelId="{7E639A27-97F9-48DA-9CD7-5BA85E7A1134}" type="presParOf" srcId="{E51FA877-63D3-4DF1-9ED2-295872004848}" destId="{41D4CD9E-007B-49F9-9468-31DB128B0EC3}" srcOrd="1" destOrd="0" presId="urn:microsoft.com/office/officeart/2005/8/layout/hierarchy1"/>
    <dgm:cxn modelId="{B84DC5C3-452E-48DC-8CBB-70EF4D94F546}" type="presParOf" srcId="{B94A86FE-AF23-421D-875C-C25D958217B4}" destId="{0C1D4632-425F-419C-A721-B546124B2466}" srcOrd="1" destOrd="0" presId="urn:microsoft.com/office/officeart/2005/8/layout/hierarchy1"/>
    <dgm:cxn modelId="{F9B3E00B-71FD-4381-89AD-1C506B8B1C3B}" type="presParOf" srcId="{4CBBE955-08BD-4C9E-BDD9-E65C8B8AF93B}" destId="{0606E3C4-8D05-43A3-A8A8-C2FF24E62920}" srcOrd="2" destOrd="0" presId="urn:microsoft.com/office/officeart/2005/8/layout/hierarchy1"/>
    <dgm:cxn modelId="{F9535038-067E-4AD6-91E6-05875F918EE3}" type="presParOf" srcId="{4CBBE955-08BD-4C9E-BDD9-E65C8B8AF93B}" destId="{B77830D9-4569-4356-A785-21928532C2BE}" srcOrd="3" destOrd="0" presId="urn:microsoft.com/office/officeart/2005/8/layout/hierarchy1"/>
    <dgm:cxn modelId="{1C06B411-EB9B-4CD3-8B09-74F2AD45F84E}" type="presParOf" srcId="{B77830D9-4569-4356-A785-21928532C2BE}" destId="{74CBF449-C250-48DD-8611-D98F62D3759A}" srcOrd="0" destOrd="0" presId="urn:microsoft.com/office/officeart/2005/8/layout/hierarchy1"/>
    <dgm:cxn modelId="{08080D9F-1BCC-4122-8D3D-8386BED9273D}" type="presParOf" srcId="{74CBF449-C250-48DD-8611-D98F62D3759A}" destId="{EE9A5FC7-CA62-4119-9491-EED58191E59F}" srcOrd="0" destOrd="0" presId="urn:microsoft.com/office/officeart/2005/8/layout/hierarchy1"/>
    <dgm:cxn modelId="{1EA4F04F-578C-42F8-8693-D267F032FAB4}" type="presParOf" srcId="{74CBF449-C250-48DD-8611-D98F62D3759A}" destId="{9B981810-A663-48DB-8A38-473D799B3265}" srcOrd="1" destOrd="0" presId="urn:microsoft.com/office/officeart/2005/8/layout/hierarchy1"/>
    <dgm:cxn modelId="{AE482CAA-8BC9-466A-A76F-863F9043CE0C}" type="presParOf" srcId="{B77830D9-4569-4356-A785-21928532C2BE}" destId="{F41DEE48-F050-49E0-B022-8D4F999D910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0A4EF9-DA33-43CE-94DC-3EFBD00BFF4A}">
      <dsp:nvSpPr>
        <dsp:cNvPr id="0" name=""/>
        <dsp:cNvSpPr/>
      </dsp:nvSpPr>
      <dsp:spPr>
        <a:xfrm>
          <a:off x="0" y="1129"/>
          <a:ext cx="6096000" cy="123200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h-TH" sz="2800" b="1" kern="1200" dirty="0" smtClean="0">
              <a:solidFill>
                <a:schemeClr val="bg1"/>
              </a:solidFill>
              <a:latin typeface="Angsana New" pitchFamily="18" charset="-34"/>
              <a:cs typeface="Angsana New" pitchFamily="18" charset="-34"/>
            </a:rPr>
            <a:t>ต้องทำให้การใช้ฮาร์ดแวร์มีประสิทธิภาพสูงสุด</a:t>
          </a:r>
          <a:endParaRPr lang="th-TH" sz="2800" kern="1200" dirty="0">
            <a:solidFill>
              <a:schemeClr val="bg1"/>
            </a:solidFill>
          </a:endParaRPr>
        </a:p>
      </dsp:txBody>
      <dsp:txXfrm>
        <a:off x="0" y="1129"/>
        <a:ext cx="6096000" cy="1232009"/>
      </dsp:txXfrm>
    </dsp:sp>
    <dsp:sp modelId="{239DC4A3-1D44-406E-80DC-582D93BD1A5F}">
      <dsp:nvSpPr>
        <dsp:cNvPr id="0" name=""/>
        <dsp:cNvSpPr/>
      </dsp:nvSpPr>
      <dsp:spPr>
        <a:xfrm>
          <a:off x="0" y="1233139"/>
          <a:ext cx="60960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th-TH" sz="2000" kern="1200"/>
        </a:p>
      </dsp:txBody>
      <dsp:txXfrm>
        <a:off x="0" y="1233139"/>
        <a:ext cx="6096000" cy="430560"/>
      </dsp:txXfrm>
    </dsp:sp>
    <dsp:sp modelId="{162E28B3-D3EA-4921-8801-0289AABAE5EC}">
      <dsp:nvSpPr>
        <dsp:cNvPr id="0" name=""/>
        <dsp:cNvSpPr/>
      </dsp:nvSpPr>
      <dsp:spPr>
        <a:xfrm>
          <a:off x="0" y="1663699"/>
          <a:ext cx="6096000" cy="1232009"/>
        </a:xfrm>
        <a:prstGeom prst="roundRect">
          <a:avLst/>
        </a:prstGeom>
        <a:solidFill>
          <a:schemeClr val="accent5">
            <a:hueOff val="6069935"/>
            <a:satOff val="35576"/>
            <a:lumOff val="-2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h-TH" sz="2800" b="1" kern="1200" dirty="0" smtClean="0">
              <a:solidFill>
                <a:schemeClr val="bg1"/>
              </a:solidFill>
              <a:latin typeface="Angsana New" pitchFamily="18" charset="-34"/>
              <a:cs typeface="Angsana New" pitchFamily="18" charset="-34"/>
            </a:rPr>
            <a:t>ต้องทำให้การใช้ทรัพยากรคอมพิวเตอร์เป็นไปด้วยความ</a:t>
          </a:r>
          <a:br>
            <a:rPr lang="th-TH" sz="2800" b="1" kern="1200" dirty="0" smtClean="0">
              <a:solidFill>
                <a:schemeClr val="bg1"/>
              </a:solidFill>
              <a:latin typeface="Angsana New" pitchFamily="18" charset="-34"/>
              <a:cs typeface="Angsana New" pitchFamily="18" charset="-34"/>
            </a:rPr>
          </a:br>
          <a:r>
            <a:rPr lang="th-TH" sz="2800" b="1" kern="1200" dirty="0" smtClean="0">
              <a:solidFill>
                <a:schemeClr val="bg1"/>
              </a:solidFill>
              <a:latin typeface="Angsana New" pitchFamily="18" charset="-34"/>
              <a:cs typeface="Angsana New" pitchFamily="18" charset="-34"/>
            </a:rPr>
            <a:t>    สะดวก</a:t>
          </a:r>
          <a:endParaRPr lang="th-TH" sz="2800" kern="1200" dirty="0">
            <a:solidFill>
              <a:schemeClr val="bg1"/>
            </a:solidFill>
          </a:endParaRPr>
        </a:p>
      </dsp:txBody>
      <dsp:txXfrm>
        <a:off x="0" y="1663699"/>
        <a:ext cx="6096000" cy="1232009"/>
      </dsp:txXfrm>
    </dsp:sp>
    <dsp:sp modelId="{82B1B6C5-AAD5-4275-B101-1577CF9E9058}">
      <dsp:nvSpPr>
        <dsp:cNvPr id="0" name=""/>
        <dsp:cNvSpPr/>
      </dsp:nvSpPr>
      <dsp:spPr>
        <a:xfrm>
          <a:off x="0" y="2895710"/>
          <a:ext cx="60960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th-TH" sz="2000" kern="1200"/>
        </a:p>
      </dsp:txBody>
      <dsp:txXfrm>
        <a:off x="0" y="2895710"/>
        <a:ext cx="6096000" cy="4305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06E3C4-8D05-43A3-A8A8-C2FF24E62920}">
      <dsp:nvSpPr>
        <dsp:cNvPr id="0" name=""/>
        <dsp:cNvSpPr/>
      </dsp:nvSpPr>
      <dsp:spPr>
        <a:xfrm>
          <a:off x="5481663" y="2186763"/>
          <a:ext cx="855676" cy="407224"/>
        </a:xfrm>
        <a:custGeom>
          <a:avLst/>
          <a:gdLst/>
          <a:ahLst/>
          <a:cxnLst/>
          <a:rect l="0" t="0" r="0" b="0"/>
          <a:pathLst>
            <a:path>
              <a:moveTo>
                <a:pt x="0" y="0"/>
              </a:moveTo>
              <a:lnTo>
                <a:pt x="0" y="277511"/>
              </a:lnTo>
              <a:lnTo>
                <a:pt x="855676" y="277511"/>
              </a:lnTo>
              <a:lnTo>
                <a:pt x="855676" y="4072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A65C3-2890-4F2E-8562-86435A81925F}">
      <dsp:nvSpPr>
        <dsp:cNvPr id="0" name=""/>
        <dsp:cNvSpPr/>
      </dsp:nvSpPr>
      <dsp:spPr>
        <a:xfrm>
          <a:off x="4625987" y="2186763"/>
          <a:ext cx="855676" cy="407224"/>
        </a:xfrm>
        <a:custGeom>
          <a:avLst/>
          <a:gdLst/>
          <a:ahLst/>
          <a:cxnLst/>
          <a:rect l="0" t="0" r="0" b="0"/>
          <a:pathLst>
            <a:path>
              <a:moveTo>
                <a:pt x="855676" y="0"/>
              </a:moveTo>
              <a:lnTo>
                <a:pt x="855676" y="277511"/>
              </a:lnTo>
              <a:lnTo>
                <a:pt x="0" y="277511"/>
              </a:lnTo>
              <a:lnTo>
                <a:pt x="0" y="4072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DFF39-3B38-4ABF-BBFC-67157ACF291C}">
      <dsp:nvSpPr>
        <dsp:cNvPr id="0" name=""/>
        <dsp:cNvSpPr/>
      </dsp:nvSpPr>
      <dsp:spPr>
        <a:xfrm>
          <a:off x="3770311" y="890413"/>
          <a:ext cx="1711352" cy="407224"/>
        </a:xfrm>
        <a:custGeom>
          <a:avLst/>
          <a:gdLst/>
          <a:ahLst/>
          <a:cxnLst/>
          <a:rect l="0" t="0" r="0" b="0"/>
          <a:pathLst>
            <a:path>
              <a:moveTo>
                <a:pt x="0" y="0"/>
              </a:moveTo>
              <a:lnTo>
                <a:pt x="0" y="277511"/>
              </a:lnTo>
              <a:lnTo>
                <a:pt x="1711352" y="277511"/>
              </a:lnTo>
              <a:lnTo>
                <a:pt x="1711352" y="4072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D4707C-29CE-43E5-B9AD-2193058F2E81}">
      <dsp:nvSpPr>
        <dsp:cNvPr id="0" name=""/>
        <dsp:cNvSpPr/>
      </dsp:nvSpPr>
      <dsp:spPr>
        <a:xfrm>
          <a:off x="2058958" y="2186763"/>
          <a:ext cx="855676" cy="407224"/>
        </a:xfrm>
        <a:custGeom>
          <a:avLst/>
          <a:gdLst/>
          <a:ahLst/>
          <a:cxnLst/>
          <a:rect l="0" t="0" r="0" b="0"/>
          <a:pathLst>
            <a:path>
              <a:moveTo>
                <a:pt x="0" y="0"/>
              </a:moveTo>
              <a:lnTo>
                <a:pt x="0" y="277511"/>
              </a:lnTo>
              <a:lnTo>
                <a:pt x="855676" y="277511"/>
              </a:lnTo>
              <a:lnTo>
                <a:pt x="855676" y="4072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51E853-14B1-4701-AF89-15475D917171}">
      <dsp:nvSpPr>
        <dsp:cNvPr id="0" name=""/>
        <dsp:cNvSpPr/>
      </dsp:nvSpPr>
      <dsp:spPr>
        <a:xfrm>
          <a:off x="1203282" y="2186763"/>
          <a:ext cx="855676" cy="407224"/>
        </a:xfrm>
        <a:custGeom>
          <a:avLst/>
          <a:gdLst/>
          <a:ahLst/>
          <a:cxnLst/>
          <a:rect l="0" t="0" r="0" b="0"/>
          <a:pathLst>
            <a:path>
              <a:moveTo>
                <a:pt x="855676" y="0"/>
              </a:moveTo>
              <a:lnTo>
                <a:pt x="855676" y="277511"/>
              </a:lnTo>
              <a:lnTo>
                <a:pt x="0" y="277511"/>
              </a:lnTo>
              <a:lnTo>
                <a:pt x="0" y="4072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5CCEE-B968-4EB0-A1EF-234F75A07D07}">
      <dsp:nvSpPr>
        <dsp:cNvPr id="0" name=""/>
        <dsp:cNvSpPr/>
      </dsp:nvSpPr>
      <dsp:spPr>
        <a:xfrm>
          <a:off x="2058958" y="890413"/>
          <a:ext cx="1711352" cy="407224"/>
        </a:xfrm>
        <a:custGeom>
          <a:avLst/>
          <a:gdLst/>
          <a:ahLst/>
          <a:cxnLst/>
          <a:rect l="0" t="0" r="0" b="0"/>
          <a:pathLst>
            <a:path>
              <a:moveTo>
                <a:pt x="1711352" y="0"/>
              </a:moveTo>
              <a:lnTo>
                <a:pt x="1711352" y="277511"/>
              </a:lnTo>
              <a:lnTo>
                <a:pt x="0" y="277511"/>
              </a:lnTo>
              <a:lnTo>
                <a:pt x="0" y="4072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A712C-3AEB-4F81-9937-EA73A0A94A54}">
      <dsp:nvSpPr>
        <dsp:cNvPr id="0" name=""/>
        <dsp:cNvSpPr/>
      </dsp:nvSpPr>
      <dsp:spPr>
        <a:xfrm>
          <a:off x="3070212" y="1288"/>
          <a:ext cx="1400197" cy="8891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A9670-0D04-4B82-8DE3-1D6D1FCB4A7F}">
      <dsp:nvSpPr>
        <dsp:cNvPr id="0" name=""/>
        <dsp:cNvSpPr/>
      </dsp:nvSpPr>
      <dsp:spPr>
        <a:xfrm>
          <a:off x="3225790" y="149087"/>
          <a:ext cx="1400197" cy="88912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75000"/>
                </a:schemeClr>
              </a:solidFill>
            </a:rPr>
            <a:t>Multiprogramming</a:t>
          </a:r>
          <a:endParaRPr lang="en-US" sz="1200" kern="1200" dirty="0">
            <a:solidFill>
              <a:schemeClr val="bg1">
                <a:lumMod val="75000"/>
              </a:schemeClr>
            </a:solidFill>
          </a:endParaRPr>
        </a:p>
      </dsp:txBody>
      <dsp:txXfrm>
        <a:off x="3225790" y="149087"/>
        <a:ext cx="1400197" cy="889125"/>
      </dsp:txXfrm>
    </dsp:sp>
    <dsp:sp modelId="{853E3530-7AE0-4291-9882-710F02963296}">
      <dsp:nvSpPr>
        <dsp:cNvPr id="0" name=""/>
        <dsp:cNvSpPr/>
      </dsp:nvSpPr>
      <dsp:spPr>
        <a:xfrm>
          <a:off x="1358860" y="1297638"/>
          <a:ext cx="1400197" cy="8891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2BFC7-55B0-439A-A924-8FD9473729EF}">
      <dsp:nvSpPr>
        <dsp:cNvPr id="0" name=""/>
        <dsp:cNvSpPr/>
      </dsp:nvSpPr>
      <dsp:spPr>
        <a:xfrm>
          <a:off x="1514437" y="1445436"/>
          <a:ext cx="1400197" cy="8891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bg1">
                  <a:lumMod val="75000"/>
                </a:schemeClr>
              </a:solidFill>
            </a:rPr>
            <a:t>Nonswapping</a:t>
          </a:r>
          <a:endParaRPr lang="en-US" sz="1200" kern="1200" dirty="0">
            <a:solidFill>
              <a:schemeClr val="bg1">
                <a:lumMod val="75000"/>
              </a:schemeClr>
            </a:solidFill>
          </a:endParaRPr>
        </a:p>
      </dsp:txBody>
      <dsp:txXfrm>
        <a:off x="1514437" y="1445436"/>
        <a:ext cx="1400197" cy="889125"/>
      </dsp:txXfrm>
    </dsp:sp>
    <dsp:sp modelId="{82DE0FFD-8159-41B1-9A5E-808B380101D1}">
      <dsp:nvSpPr>
        <dsp:cNvPr id="0" name=""/>
        <dsp:cNvSpPr/>
      </dsp:nvSpPr>
      <dsp:spPr>
        <a:xfrm>
          <a:off x="503184" y="2593987"/>
          <a:ext cx="1400197" cy="88912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B29B9-474F-4213-9021-5125BD6C4EBD}">
      <dsp:nvSpPr>
        <dsp:cNvPr id="0" name=""/>
        <dsp:cNvSpPr/>
      </dsp:nvSpPr>
      <dsp:spPr>
        <a:xfrm>
          <a:off x="658761" y="2741786"/>
          <a:ext cx="1400197" cy="88912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75000"/>
                </a:schemeClr>
              </a:solidFill>
            </a:rPr>
            <a:t>Partitioning</a:t>
          </a:r>
          <a:endParaRPr lang="en-US" sz="1200" kern="1200" dirty="0">
            <a:solidFill>
              <a:schemeClr val="bg1">
                <a:lumMod val="75000"/>
              </a:schemeClr>
            </a:solidFill>
          </a:endParaRPr>
        </a:p>
      </dsp:txBody>
      <dsp:txXfrm>
        <a:off x="658761" y="2741786"/>
        <a:ext cx="1400197" cy="889125"/>
      </dsp:txXfrm>
    </dsp:sp>
    <dsp:sp modelId="{278C5894-3242-4A46-AAB0-F6FF76C11A10}">
      <dsp:nvSpPr>
        <dsp:cNvPr id="0" name=""/>
        <dsp:cNvSpPr/>
      </dsp:nvSpPr>
      <dsp:spPr>
        <a:xfrm>
          <a:off x="2214536" y="2593987"/>
          <a:ext cx="1400197" cy="88912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C17D84-077A-4925-9BED-5E346D5F04ED}">
      <dsp:nvSpPr>
        <dsp:cNvPr id="0" name=""/>
        <dsp:cNvSpPr/>
      </dsp:nvSpPr>
      <dsp:spPr>
        <a:xfrm>
          <a:off x="2370113" y="2741786"/>
          <a:ext cx="1400197" cy="88912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75000"/>
                </a:schemeClr>
              </a:solidFill>
            </a:rPr>
            <a:t>Paging</a:t>
          </a:r>
          <a:endParaRPr lang="en-US" sz="1200" kern="1200" dirty="0">
            <a:solidFill>
              <a:schemeClr val="bg1">
                <a:lumMod val="75000"/>
              </a:schemeClr>
            </a:solidFill>
          </a:endParaRPr>
        </a:p>
      </dsp:txBody>
      <dsp:txXfrm>
        <a:off x="2370113" y="2741786"/>
        <a:ext cx="1400197" cy="889125"/>
      </dsp:txXfrm>
    </dsp:sp>
    <dsp:sp modelId="{62537583-FD42-44D3-800E-99559D6361E6}">
      <dsp:nvSpPr>
        <dsp:cNvPr id="0" name=""/>
        <dsp:cNvSpPr/>
      </dsp:nvSpPr>
      <dsp:spPr>
        <a:xfrm>
          <a:off x="4781564" y="1297638"/>
          <a:ext cx="1400197" cy="88912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4264F-6BEE-4EE9-95E6-9791FC80A281}">
      <dsp:nvSpPr>
        <dsp:cNvPr id="0" name=""/>
        <dsp:cNvSpPr/>
      </dsp:nvSpPr>
      <dsp:spPr>
        <a:xfrm>
          <a:off x="4937142" y="1445436"/>
          <a:ext cx="1400197" cy="8891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75000"/>
                </a:schemeClr>
              </a:solidFill>
            </a:rPr>
            <a:t>Swapping</a:t>
          </a:r>
          <a:endParaRPr lang="en-US" sz="1200" kern="1200" dirty="0">
            <a:solidFill>
              <a:schemeClr val="bg1">
                <a:lumMod val="75000"/>
              </a:schemeClr>
            </a:solidFill>
          </a:endParaRPr>
        </a:p>
      </dsp:txBody>
      <dsp:txXfrm>
        <a:off x="4937142" y="1445436"/>
        <a:ext cx="1400197" cy="889125"/>
      </dsp:txXfrm>
    </dsp:sp>
    <dsp:sp modelId="{07ACF802-3168-43EF-A139-FDFE9594C780}">
      <dsp:nvSpPr>
        <dsp:cNvPr id="0" name=""/>
        <dsp:cNvSpPr/>
      </dsp:nvSpPr>
      <dsp:spPr>
        <a:xfrm>
          <a:off x="3925888" y="2593987"/>
          <a:ext cx="1400197" cy="88912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4CD9E-007B-49F9-9468-31DB128B0EC3}">
      <dsp:nvSpPr>
        <dsp:cNvPr id="0" name=""/>
        <dsp:cNvSpPr/>
      </dsp:nvSpPr>
      <dsp:spPr>
        <a:xfrm>
          <a:off x="4081466" y="2741786"/>
          <a:ext cx="1400197" cy="88912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75000"/>
                </a:schemeClr>
              </a:solidFill>
            </a:rPr>
            <a:t>Demand Paging</a:t>
          </a:r>
          <a:endParaRPr lang="en-US" sz="1200" kern="1200" dirty="0">
            <a:solidFill>
              <a:schemeClr val="bg1">
                <a:lumMod val="75000"/>
              </a:schemeClr>
            </a:solidFill>
          </a:endParaRPr>
        </a:p>
      </dsp:txBody>
      <dsp:txXfrm>
        <a:off x="4081466" y="2741786"/>
        <a:ext cx="1400197" cy="889125"/>
      </dsp:txXfrm>
    </dsp:sp>
    <dsp:sp modelId="{EE9A5FC7-CA62-4119-9491-EED58191E59F}">
      <dsp:nvSpPr>
        <dsp:cNvPr id="0" name=""/>
        <dsp:cNvSpPr/>
      </dsp:nvSpPr>
      <dsp:spPr>
        <a:xfrm>
          <a:off x="5637241" y="2593987"/>
          <a:ext cx="1400197" cy="88912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81810-A663-48DB-8A38-473D799B3265}">
      <dsp:nvSpPr>
        <dsp:cNvPr id="0" name=""/>
        <dsp:cNvSpPr/>
      </dsp:nvSpPr>
      <dsp:spPr>
        <a:xfrm>
          <a:off x="5792818" y="2741786"/>
          <a:ext cx="1400197" cy="88912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75000"/>
                </a:schemeClr>
              </a:solidFill>
            </a:rPr>
            <a:t>Demand Segmentation</a:t>
          </a:r>
          <a:endParaRPr lang="en-US" sz="1200" kern="1200" dirty="0">
            <a:solidFill>
              <a:schemeClr val="bg1">
                <a:lumMod val="75000"/>
              </a:schemeClr>
            </a:solidFill>
          </a:endParaRPr>
        </a:p>
      </dsp:txBody>
      <dsp:txXfrm>
        <a:off x="5792818" y="2741786"/>
        <a:ext cx="1400197" cy="8891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A5B14-32A8-4B08-8CAD-22B6A4DE7748}" type="datetimeFigureOut">
              <a:rPr lang="th-TH" smtClean="0"/>
              <a:t>12/08/56</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ECC84-A2FF-4F33-BD53-3D7B43CD7B54}" type="slidenum">
              <a:rPr lang="th-TH" smtClean="0"/>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83CECC84-A2FF-4F33-BD53-3D7B43CD7B54}" type="slidenum">
              <a:rPr lang="th-TH" smtClean="0"/>
              <a:t>50</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ภาพนิ่งชื่อเรื่อง">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gray">
          <a:xfrm>
            <a:off x="3886200" y="3124200"/>
            <a:ext cx="5257800" cy="838200"/>
          </a:xfrm>
        </p:spPr>
        <p:txBody>
          <a:bodyPr/>
          <a:lstStyle>
            <a:lvl1pPr algn="l">
              <a:defRPr sz="4000"/>
            </a:lvl1pPr>
          </a:lstStyle>
          <a:p>
            <a:r>
              <a:rPr lang="th-TH" smtClean="0"/>
              <a:t>คลิกเพื่อแก้ไขลักษณะชื่อเรื่องต้นแบบ</a:t>
            </a:r>
            <a:endParaRPr lang="en-US"/>
          </a:p>
        </p:txBody>
      </p:sp>
      <p:sp>
        <p:nvSpPr>
          <p:cNvPr id="3075" name="Rectangle 3"/>
          <p:cNvSpPr>
            <a:spLocks noGrp="1" noChangeArrowheads="1"/>
          </p:cNvSpPr>
          <p:nvPr>
            <p:ph type="subTitle" idx="1"/>
          </p:nvPr>
        </p:nvSpPr>
        <p:spPr bwMode="white">
          <a:xfrm>
            <a:off x="3962400" y="3810000"/>
            <a:ext cx="5181600" cy="457200"/>
          </a:xfrm>
        </p:spPr>
        <p:txBody>
          <a:bodyPr/>
          <a:lstStyle>
            <a:lvl1pPr marL="0" indent="0">
              <a:buFont typeface="Wingdings" pitchFamily="2" charset="2"/>
              <a:buNone/>
              <a:defRPr sz="2000">
                <a:solidFill>
                  <a:schemeClr val="tx2"/>
                </a:solidFill>
              </a:defRPr>
            </a:lvl1pPr>
          </a:lstStyle>
          <a:p>
            <a:r>
              <a:rPr lang="th-TH" smtClean="0"/>
              <a:t>คลิกเพื่อแก้ไขลักษณะชื่อเรื่องรองต้นแบบ</a:t>
            </a:r>
            <a:endParaRPr lang="en-US"/>
          </a:p>
        </p:txBody>
      </p:sp>
      <p:sp>
        <p:nvSpPr>
          <p:cNvPr id="3076" name="Rectangle 4"/>
          <p:cNvSpPr>
            <a:spLocks noGrp="1" noChangeArrowheads="1"/>
          </p:cNvSpPr>
          <p:nvPr>
            <p:ph type="dt" sz="half" idx="2"/>
          </p:nvPr>
        </p:nvSpPr>
        <p:spPr bwMode="gray">
          <a:xfrm>
            <a:off x="457200" y="6610350"/>
            <a:ext cx="2133600" cy="171450"/>
          </a:xfrm>
        </p:spPr>
        <p:txBody>
          <a:bodyPr/>
          <a:lstStyle>
            <a:lvl1pPr>
              <a:defRPr/>
            </a:lvl1pPr>
          </a:lstStyle>
          <a:p>
            <a:endParaRPr lang="en-US"/>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a:lvl1pPr>
          </a:lstStyle>
          <a:p>
            <a:fld id="{26EF74D9-6734-495A-B252-769FF5B48862}" type="slidenum">
              <a:rPr lang="en-US"/>
              <a:pPr/>
              <a:t>‹#›</a:t>
            </a:fld>
            <a:endParaRPr lang="en-US"/>
          </a:p>
        </p:txBody>
      </p:sp>
      <p:sp>
        <p:nvSpPr>
          <p:cNvPr id="3092" name="Text Box 20"/>
          <p:cNvSpPr txBox="1">
            <a:spLocks noChangeArrowheads="1"/>
          </p:cNvSpPr>
          <p:nvPr/>
        </p:nvSpPr>
        <p:spPr bwMode="gray">
          <a:xfrm>
            <a:off x="7391400" y="6096000"/>
            <a:ext cx="1384300" cy="519113"/>
          </a:xfrm>
          <a:prstGeom prst="rect">
            <a:avLst/>
          </a:prstGeom>
          <a:noFill/>
          <a:ln w="9525">
            <a:noFill/>
            <a:miter lim="800000"/>
            <a:headEnd/>
            <a:tailEnd/>
          </a:ln>
          <a:effectLst/>
        </p:spPr>
        <p:txBody>
          <a:bodyPr>
            <a:spAutoFit/>
          </a:bodyPr>
          <a:lstStyle/>
          <a:p>
            <a:r>
              <a:rPr lang="en-US" sz="2800" b="1" i="1">
                <a:solidFill>
                  <a:schemeClr val="tx2"/>
                </a:solidFill>
              </a:rPr>
              <a:t>LOGO</a:t>
            </a:r>
          </a:p>
        </p:txBody>
      </p:sp>
      <p:sp>
        <p:nvSpPr>
          <p:cNvPr id="3093" name="Text Box 21"/>
          <p:cNvSpPr txBox="1">
            <a:spLocks noChangeArrowheads="1"/>
          </p:cNvSpPr>
          <p:nvPr/>
        </p:nvSpPr>
        <p:spPr bwMode="auto">
          <a:xfrm>
            <a:off x="5486400" y="304800"/>
            <a:ext cx="3276600" cy="336550"/>
          </a:xfrm>
          <a:prstGeom prst="rect">
            <a:avLst/>
          </a:prstGeom>
          <a:noFill/>
          <a:ln w="9525">
            <a:noFill/>
            <a:miter lim="800000"/>
            <a:headEnd/>
            <a:tailEnd/>
          </a:ln>
          <a:effectLst/>
        </p:spPr>
        <p:txBody>
          <a:bodyPr>
            <a:spAutoFit/>
          </a:bodyPr>
          <a:lstStyle/>
          <a:p>
            <a:pPr algn="r"/>
            <a:r>
              <a:rPr lang="en-US" sz="1600" b="1">
                <a:solidFill>
                  <a:schemeClr val="bg2"/>
                </a:solidFill>
              </a:rPr>
              <a:t>“ Add your company slogan ”</a:t>
            </a:r>
          </a:p>
        </p:txBody>
      </p:sp>
      <p:pic>
        <p:nvPicPr>
          <p:cNvPr id="3097" name="Picture 25" descr="cube"/>
          <p:cNvPicPr>
            <a:picLocks noChangeAspect="1" noChangeArrowheads="1"/>
          </p:cNvPicPr>
          <p:nvPr/>
        </p:nvPicPr>
        <p:blipFill>
          <a:blip r:embed="rId3" cstate="print"/>
          <a:srcRect/>
          <a:stretch>
            <a:fillRect/>
          </a:stretch>
        </p:blipFill>
        <p:spPr bwMode="auto">
          <a:xfrm>
            <a:off x="228600" y="838200"/>
            <a:ext cx="3638550" cy="58293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en-US"/>
          </a:p>
        </p:txBody>
      </p:sp>
      <p:sp>
        <p:nvSpPr>
          <p:cNvPr id="5" name="ตัวยึดท้ายกระดาษ 4"/>
          <p:cNvSpPr>
            <a:spLocks noGrp="1"/>
          </p:cNvSpPr>
          <p:nvPr>
            <p:ph type="ftr" sz="quarter" idx="11"/>
          </p:nvPr>
        </p:nvSpPr>
        <p:spPr/>
        <p:txBody>
          <a:bodyPr/>
          <a:lstStyle>
            <a:lvl1pPr>
              <a:defRPr/>
            </a:lvl1pPr>
          </a:lstStyle>
          <a:p>
            <a:endParaRPr lang="en-US"/>
          </a:p>
        </p:txBody>
      </p:sp>
      <p:sp>
        <p:nvSpPr>
          <p:cNvPr id="6" name="ตัวยึดหมายเลขภาพนิ่ง 5"/>
          <p:cNvSpPr>
            <a:spLocks noGrp="1"/>
          </p:cNvSpPr>
          <p:nvPr>
            <p:ph type="sldNum" sz="quarter" idx="12"/>
          </p:nvPr>
        </p:nvSpPr>
        <p:spPr/>
        <p:txBody>
          <a:bodyPr/>
          <a:lstStyle>
            <a:lvl1pPr>
              <a:defRPr/>
            </a:lvl1pPr>
          </a:lstStyle>
          <a:p>
            <a:fld id="{EF7A39DB-B182-4F59-8FCA-D60686D26FC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381000"/>
            <a:ext cx="2057400" cy="601980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381000"/>
            <a:ext cx="6019800" cy="601980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en-US"/>
          </a:p>
        </p:txBody>
      </p:sp>
      <p:sp>
        <p:nvSpPr>
          <p:cNvPr id="5" name="ตัวยึดท้ายกระดาษ 4"/>
          <p:cNvSpPr>
            <a:spLocks noGrp="1"/>
          </p:cNvSpPr>
          <p:nvPr>
            <p:ph type="ftr" sz="quarter" idx="11"/>
          </p:nvPr>
        </p:nvSpPr>
        <p:spPr/>
        <p:txBody>
          <a:bodyPr/>
          <a:lstStyle>
            <a:lvl1pPr>
              <a:defRPr/>
            </a:lvl1pPr>
          </a:lstStyle>
          <a:p>
            <a:endParaRPr lang="en-US"/>
          </a:p>
        </p:txBody>
      </p:sp>
      <p:sp>
        <p:nvSpPr>
          <p:cNvPr id="6" name="ตัวยึดหมายเลขภาพนิ่ง 5"/>
          <p:cNvSpPr>
            <a:spLocks noGrp="1"/>
          </p:cNvSpPr>
          <p:nvPr>
            <p:ph type="sldNum" sz="quarter" idx="12"/>
          </p:nvPr>
        </p:nvSpPr>
        <p:spPr/>
        <p:txBody>
          <a:bodyPr/>
          <a:lstStyle>
            <a:lvl1pPr>
              <a:defRPr/>
            </a:lvl1pPr>
          </a:lstStyle>
          <a:p>
            <a:fld id="{BA1A6B5C-501D-487A-9766-20B41A789A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lvl1pPr>
              <a:defRPr/>
            </a:lvl1pPr>
          </a:lstStyle>
          <a:p>
            <a:endParaRPr lang="en-US"/>
          </a:p>
        </p:txBody>
      </p:sp>
      <p:sp>
        <p:nvSpPr>
          <p:cNvPr id="5" name="ตัวยึดท้ายกระดาษ 4"/>
          <p:cNvSpPr>
            <a:spLocks noGrp="1"/>
          </p:cNvSpPr>
          <p:nvPr>
            <p:ph type="ftr" sz="quarter" idx="11"/>
          </p:nvPr>
        </p:nvSpPr>
        <p:spPr/>
        <p:txBody>
          <a:bodyPr/>
          <a:lstStyle>
            <a:lvl1pPr>
              <a:defRPr/>
            </a:lvl1pPr>
          </a:lstStyle>
          <a:p>
            <a:endParaRPr lang="en-US"/>
          </a:p>
        </p:txBody>
      </p:sp>
      <p:sp>
        <p:nvSpPr>
          <p:cNvPr id="6" name="ตัวยึดหมายเลขภาพนิ่ง 5"/>
          <p:cNvSpPr>
            <a:spLocks noGrp="1"/>
          </p:cNvSpPr>
          <p:nvPr>
            <p:ph type="sldNum" sz="quarter" idx="12"/>
          </p:nvPr>
        </p:nvSpPr>
        <p:spPr/>
        <p:txBody>
          <a:bodyPr/>
          <a:lstStyle>
            <a:lvl1pPr>
              <a:defRPr/>
            </a:lvl1pPr>
          </a:lstStyle>
          <a:p>
            <a:fld id="{44F8F661-4979-4131-A861-E2646A3C4B7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lvl1pPr>
              <a:defRPr/>
            </a:lvl1pPr>
          </a:lstStyle>
          <a:p>
            <a:endParaRPr lang="en-US"/>
          </a:p>
        </p:txBody>
      </p:sp>
      <p:sp>
        <p:nvSpPr>
          <p:cNvPr id="5" name="ตัวยึดท้ายกระดาษ 4"/>
          <p:cNvSpPr>
            <a:spLocks noGrp="1"/>
          </p:cNvSpPr>
          <p:nvPr>
            <p:ph type="ftr" sz="quarter" idx="11"/>
          </p:nvPr>
        </p:nvSpPr>
        <p:spPr/>
        <p:txBody>
          <a:bodyPr/>
          <a:lstStyle>
            <a:lvl1pPr>
              <a:defRPr/>
            </a:lvl1pPr>
          </a:lstStyle>
          <a:p>
            <a:endParaRPr lang="en-US"/>
          </a:p>
        </p:txBody>
      </p:sp>
      <p:sp>
        <p:nvSpPr>
          <p:cNvPr id="6" name="ตัวยึดหมายเลขภาพนิ่ง 5"/>
          <p:cNvSpPr>
            <a:spLocks noGrp="1"/>
          </p:cNvSpPr>
          <p:nvPr>
            <p:ph type="sldNum" sz="quarter" idx="12"/>
          </p:nvPr>
        </p:nvSpPr>
        <p:spPr/>
        <p:txBody>
          <a:bodyPr/>
          <a:lstStyle>
            <a:lvl1pPr>
              <a:defRPr/>
            </a:lvl1pPr>
          </a:lstStyle>
          <a:p>
            <a:fld id="{FC140890-9838-4A73-BCA0-1A407B42CFC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lvl1pPr>
              <a:defRPr/>
            </a:lvl1pPr>
          </a:lstStyle>
          <a:p>
            <a:endParaRPr lang="en-US"/>
          </a:p>
        </p:txBody>
      </p:sp>
      <p:sp>
        <p:nvSpPr>
          <p:cNvPr id="6" name="ตัวยึดท้ายกระดาษ 5"/>
          <p:cNvSpPr>
            <a:spLocks noGrp="1"/>
          </p:cNvSpPr>
          <p:nvPr>
            <p:ph type="ftr" sz="quarter" idx="11"/>
          </p:nvPr>
        </p:nvSpPr>
        <p:spPr/>
        <p:txBody>
          <a:bodyPr/>
          <a:lstStyle>
            <a:lvl1pPr>
              <a:defRPr/>
            </a:lvl1pPr>
          </a:lstStyle>
          <a:p>
            <a:endParaRPr lang="en-US"/>
          </a:p>
        </p:txBody>
      </p:sp>
      <p:sp>
        <p:nvSpPr>
          <p:cNvPr id="7" name="ตัวยึดหมายเลขภาพนิ่ง 6"/>
          <p:cNvSpPr>
            <a:spLocks noGrp="1"/>
          </p:cNvSpPr>
          <p:nvPr>
            <p:ph type="sldNum" sz="quarter" idx="12"/>
          </p:nvPr>
        </p:nvSpPr>
        <p:spPr/>
        <p:txBody>
          <a:bodyPr/>
          <a:lstStyle>
            <a:lvl1pPr>
              <a:defRPr/>
            </a:lvl1pPr>
          </a:lstStyle>
          <a:p>
            <a:fld id="{62951664-4635-4D54-A217-5FAF50C1EA8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lvl1pPr>
              <a:defRPr/>
            </a:lvl1pPr>
          </a:lstStyle>
          <a:p>
            <a:endParaRPr lang="en-US"/>
          </a:p>
        </p:txBody>
      </p:sp>
      <p:sp>
        <p:nvSpPr>
          <p:cNvPr id="8" name="ตัวยึดท้ายกระดาษ 7"/>
          <p:cNvSpPr>
            <a:spLocks noGrp="1"/>
          </p:cNvSpPr>
          <p:nvPr>
            <p:ph type="ftr" sz="quarter" idx="11"/>
          </p:nvPr>
        </p:nvSpPr>
        <p:spPr/>
        <p:txBody>
          <a:bodyPr/>
          <a:lstStyle>
            <a:lvl1pPr>
              <a:defRPr/>
            </a:lvl1pPr>
          </a:lstStyle>
          <a:p>
            <a:endParaRPr lang="en-US"/>
          </a:p>
        </p:txBody>
      </p:sp>
      <p:sp>
        <p:nvSpPr>
          <p:cNvPr id="9" name="ตัวยึดหมายเลขภาพนิ่ง 8"/>
          <p:cNvSpPr>
            <a:spLocks noGrp="1"/>
          </p:cNvSpPr>
          <p:nvPr>
            <p:ph type="sldNum" sz="quarter" idx="12"/>
          </p:nvPr>
        </p:nvSpPr>
        <p:spPr/>
        <p:txBody>
          <a:bodyPr/>
          <a:lstStyle>
            <a:lvl1pPr>
              <a:defRPr/>
            </a:lvl1pPr>
          </a:lstStyle>
          <a:p>
            <a:fld id="{3B015061-EDC7-4A97-8510-38EA3CEED0E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lvl1pPr>
              <a:defRPr/>
            </a:lvl1pPr>
          </a:lstStyle>
          <a:p>
            <a:endParaRPr lang="en-US"/>
          </a:p>
        </p:txBody>
      </p:sp>
      <p:sp>
        <p:nvSpPr>
          <p:cNvPr id="4" name="ตัวยึดท้ายกระดาษ 3"/>
          <p:cNvSpPr>
            <a:spLocks noGrp="1"/>
          </p:cNvSpPr>
          <p:nvPr>
            <p:ph type="ftr" sz="quarter" idx="11"/>
          </p:nvPr>
        </p:nvSpPr>
        <p:spPr/>
        <p:txBody>
          <a:bodyPr/>
          <a:lstStyle>
            <a:lvl1pPr>
              <a:defRPr/>
            </a:lvl1pPr>
          </a:lstStyle>
          <a:p>
            <a:endParaRPr lang="en-US"/>
          </a:p>
        </p:txBody>
      </p:sp>
      <p:sp>
        <p:nvSpPr>
          <p:cNvPr id="5" name="ตัวยึดหมายเลขภาพนิ่ง 4"/>
          <p:cNvSpPr>
            <a:spLocks noGrp="1"/>
          </p:cNvSpPr>
          <p:nvPr>
            <p:ph type="sldNum" sz="quarter" idx="12"/>
          </p:nvPr>
        </p:nvSpPr>
        <p:spPr/>
        <p:txBody>
          <a:bodyPr/>
          <a:lstStyle>
            <a:lvl1pPr>
              <a:defRPr/>
            </a:lvl1pPr>
          </a:lstStyle>
          <a:p>
            <a:fld id="{44AD85E8-3365-473E-B6C3-A188BD0C50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lvl1pPr>
              <a:defRPr/>
            </a:lvl1pPr>
          </a:lstStyle>
          <a:p>
            <a:endParaRPr lang="en-US"/>
          </a:p>
        </p:txBody>
      </p:sp>
      <p:sp>
        <p:nvSpPr>
          <p:cNvPr id="3" name="ตัวยึดท้ายกระดาษ 2"/>
          <p:cNvSpPr>
            <a:spLocks noGrp="1"/>
          </p:cNvSpPr>
          <p:nvPr>
            <p:ph type="ftr" sz="quarter" idx="11"/>
          </p:nvPr>
        </p:nvSpPr>
        <p:spPr/>
        <p:txBody>
          <a:bodyPr/>
          <a:lstStyle>
            <a:lvl1pPr>
              <a:defRPr/>
            </a:lvl1pPr>
          </a:lstStyle>
          <a:p>
            <a:endParaRPr lang="en-US"/>
          </a:p>
        </p:txBody>
      </p:sp>
      <p:sp>
        <p:nvSpPr>
          <p:cNvPr id="4" name="ตัวยึดหมายเลขภาพนิ่ง 3"/>
          <p:cNvSpPr>
            <a:spLocks noGrp="1"/>
          </p:cNvSpPr>
          <p:nvPr>
            <p:ph type="sldNum" sz="quarter" idx="12"/>
          </p:nvPr>
        </p:nvSpPr>
        <p:spPr/>
        <p:txBody>
          <a:bodyPr/>
          <a:lstStyle>
            <a:lvl1pPr>
              <a:defRPr/>
            </a:lvl1pPr>
          </a:lstStyle>
          <a:p>
            <a:fld id="{0BB44A24-3B00-4BF0-998D-A483E72460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en-US"/>
          </a:p>
        </p:txBody>
      </p:sp>
      <p:sp>
        <p:nvSpPr>
          <p:cNvPr id="6" name="ตัวยึดท้ายกระดาษ 5"/>
          <p:cNvSpPr>
            <a:spLocks noGrp="1"/>
          </p:cNvSpPr>
          <p:nvPr>
            <p:ph type="ftr" sz="quarter" idx="11"/>
          </p:nvPr>
        </p:nvSpPr>
        <p:spPr/>
        <p:txBody>
          <a:bodyPr/>
          <a:lstStyle>
            <a:lvl1pPr>
              <a:defRPr/>
            </a:lvl1pPr>
          </a:lstStyle>
          <a:p>
            <a:endParaRPr lang="en-US"/>
          </a:p>
        </p:txBody>
      </p:sp>
      <p:sp>
        <p:nvSpPr>
          <p:cNvPr id="7" name="ตัวยึดหมายเลขภาพนิ่ง 6"/>
          <p:cNvSpPr>
            <a:spLocks noGrp="1"/>
          </p:cNvSpPr>
          <p:nvPr>
            <p:ph type="sldNum" sz="quarter" idx="12"/>
          </p:nvPr>
        </p:nvSpPr>
        <p:spPr/>
        <p:txBody>
          <a:bodyPr/>
          <a:lstStyle>
            <a:lvl1pPr>
              <a:defRPr/>
            </a:lvl1pPr>
          </a:lstStyle>
          <a:p>
            <a:fld id="{5F06E5AD-743E-4181-A3C8-2F0071B9774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lvl1pPr>
              <a:defRPr/>
            </a:lvl1pPr>
          </a:lstStyle>
          <a:p>
            <a:endParaRPr lang="en-US"/>
          </a:p>
        </p:txBody>
      </p:sp>
      <p:sp>
        <p:nvSpPr>
          <p:cNvPr id="6" name="ตัวยึดท้ายกระดาษ 5"/>
          <p:cNvSpPr>
            <a:spLocks noGrp="1"/>
          </p:cNvSpPr>
          <p:nvPr>
            <p:ph type="ftr" sz="quarter" idx="11"/>
          </p:nvPr>
        </p:nvSpPr>
        <p:spPr/>
        <p:txBody>
          <a:bodyPr/>
          <a:lstStyle>
            <a:lvl1pPr>
              <a:defRPr/>
            </a:lvl1pPr>
          </a:lstStyle>
          <a:p>
            <a:endParaRPr lang="en-US"/>
          </a:p>
        </p:txBody>
      </p:sp>
      <p:sp>
        <p:nvSpPr>
          <p:cNvPr id="7" name="ตัวยึดหมายเลขภาพนิ่ง 6"/>
          <p:cNvSpPr>
            <a:spLocks noGrp="1"/>
          </p:cNvSpPr>
          <p:nvPr>
            <p:ph type="sldNum" sz="quarter" idx="12"/>
          </p:nvPr>
        </p:nvSpPr>
        <p:spPr/>
        <p:txBody>
          <a:bodyPr/>
          <a:lstStyle>
            <a:lvl1pPr>
              <a:defRPr/>
            </a:lvl1pPr>
          </a:lstStyle>
          <a:p>
            <a:fld id="{10D1E154-950E-4FD3-9267-D07D8100012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51" name="Rectangle 27"/>
          <p:cNvSpPr>
            <a:spLocks noChangeArrowheads="1"/>
          </p:cNvSpPr>
          <p:nvPr/>
        </p:nvSpPr>
        <p:spPr bwMode="gray">
          <a:xfrm>
            <a:off x="0" y="381000"/>
            <a:ext cx="9144000" cy="609600"/>
          </a:xfrm>
          <a:prstGeom prst="rect">
            <a:avLst/>
          </a:prstGeom>
          <a:gradFill rotWithShape="1">
            <a:gsLst>
              <a:gs pos="0">
                <a:schemeClr val="accent2"/>
              </a:gs>
              <a:gs pos="100000">
                <a:schemeClr val="accent1"/>
              </a:gs>
            </a:gsLst>
            <a:lin ang="0" scaled="1"/>
          </a:gradFill>
          <a:ln w="9525">
            <a:noFill/>
            <a:miter lim="800000"/>
            <a:headEnd/>
            <a:tailEnd/>
          </a:ln>
          <a:effectLst/>
        </p:spPr>
        <p:txBody>
          <a:bodyPr wrap="none" anchor="ctr"/>
          <a:lstStyle/>
          <a:p>
            <a:endParaRPr lang="th-TH"/>
          </a:p>
        </p:txBody>
      </p:sp>
      <p:pic>
        <p:nvPicPr>
          <p:cNvPr id="1052" name="Picture 28" descr="p12"/>
          <p:cNvPicPr>
            <a:picLocks noChangeAspect="1" noChangeArrowheads="1"/>
          </p:cNvPicPr>
          <p:nvPr/>
        </p:nvPicPr>
        <p:blipFill>
          <a:blip r:embed="rId14" cstate="print"/>
          <a:srcRect/>
          <a:stretch>
            <a:fillRect/>
          </a:stretch>
        </p:blipFill>
        <p:spPr bwMode="auto">
          <a:xfrm>
            <a:off x="7162800" y="152400"/>
            <a:ext cx="1371600" cy="1981200"/>
          </a:xfrm>
          <a:prstGeom prst="rect">
            <a:avLst/>
          </a:prstGeom>
          <a:noFill/>
        </p:spPr>
      </p:pic>
      <p:sp>
        <p:nvSpPr>
          <p:cNvPr id="1026" name="Rectangle 2"/>
          <p:cNvSpPr>
            <a:spLocks noGrp="1" noChangeArrowheads="1"/>
          </p:cNvSpPr>
          <p:nvPr>
            <p:ph type="title"/>
          </p:nvPr>
        </p:nvSpPr>
        <p:spPr bwMode="white">
          <a:xfrm>
            <a:off x="457200" y="381000"/>
            <a:ext cx="6629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h-TH" smtClean="0"/>
              <a:t>คลิกเพื่อแก้ไขลักษณะชื่อเรื่องต้นแบบ</a:t>
            </a:r>
            <a:endParaRPr lang="en-US" smtClean="0"/>
          </a:p>
        </p:txBody>
      </p:sp>
      <p:sp>
        <p:nvSpPr>
          <p:cNvPr id="1028" name="Rectangle 4"/>
          <p:cNvSpPr>
            <a:spLocks noGrp="1" noChangeArrowheads="1"/>
          </p:cNvSpPr>
          <p:nvPr>
            <p:ph type="dt" sz="half" idx="2"/>
          </p:nvPr>
        </p:nvSpPr>
        <p:spPr bwMode="auto">
          <a:xfrm>
            <a:off x="457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67E1AB-CD20-427F-B0C0-F3144F724401}" type="slidenum">
              <a:rPr lang="en-US"/>
              <a:pPr/>
              <a:t>‹#›</a:t>
            </a:fld>
            <a:endParaRPr lang="en-US"/>
          </a:p>
        </p:txBody>
      </p:sp>
      <p:sp>
        <p:nvSpPr>
          <p:cNvPr id="1027" name="Rectangle 3"/>
          <p:cNvSpPr>
            <a:spLocks noGrp="1" noChangeArrowheads="1"/>
          </p:cNvSpPr>
          <p:nvPr>
            <p:ph type="body" idx="1"/>
          </p:nvPr>
        </p:nvSpPr>
        <p:spPr bwMode="auto">
          <a:xfrm>
            <a:off x="457200" y="12192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r" rtl="0" eaLnBrk="1" fontAlgn="base" hangingPunct="1">
        <a:spcBef>
          <a:spcPct val="0"/>
        </a:spcBef>
        <a:spcAft>
          <a:spcPct val="0"/>
        </a:spcAft>
        <a:defRPr sz="3200" b="1">
          <a:solidFill>
            <a:schemeClr val="tx1"/>
          </a:solidFill>
          <a:latin typeface="Arial" charset="0"/>
        </a:defRPr>
      </a:lvl6pPr>
      <a:lvl7pPr marL="914400" algn="r" rtl="0" eaLnBrk="1" fontAlgn="base" hangingPunct="1">
        <a:spcBef>
          <a:spcPct val="0"/>
        </a:spcBef>
        <a:spcAft>
          <a:spcPct val="0"/>
        </a:spcAft>
        <a:defRPr sz="3200" b="1">
          <a:solidFill>
            <a:schemeClr val="tx1"/>
          </a:solidFill>
          <a:latin typeface="Arial" charset="0"/>
        </a:defRPr>
      </a:lvl7pPr>
      <a:lvl8pPr marL="1371600" algn="r" rtl="0" eaLnBrk="1" fontAlgn="base" hangingPunct="1">
        <a:spcBef>
          <a:spcPct val="0"/>
        </a:spcBef>
        <a:spcAft>
          <a:spcPct val="0"/>
        </a:spcAft>
        <a:defRPr sz="3200" b="1">
          <a:solidFill>
            <a:schemeClr val="tx1"/>
          </a:solidFill>
          <a:latin typeface="Arial" charset="0"/>
        </a:defRPr>
      </a:lvl8pPr>
      <a:lvl9pPr marL="1828800" algn="r"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ctrTitle"/>
          </p:nvPr>
        </p:nvSpPr>
        <p:spPr>
          <a:xfrm>
            <a:off x="4267200" y="2209800"/>
            <a:ext cx="4876800" cy="838200"/>
          </a:xfrm>
        </p:spPr>
        <p:txBody>
          <a:bodyPr/>
          <a:lstStyle/>
          <a:p>
            <a:r>
              <a:rPr lang="th-TH" sz="6000" dirty="0" smtClean="0">
                <a:latin typeface="AngsanaUPC" pitchFamily="18" charset="-34"/>
                <a:cs typeface="AngsanaUPC" pitchFamily="18" charset="-34"/>
              </a:rPr>
              <a:t>บทที่ </a:t>
            </a:r>
            <a:r>
              <a:rPr lang="en-US" sz="6000" dirty="0" smtClean="0">
                <a:latin typeface="AngsanaUPC" pitchFamily="18" charset="-34"/>
                <a:cs typeface="AngsanaUPC" pitchFamily="18" charset="-34"/>
              </a:rPr>
              <a:t>6</a:t>
            </a:r>
            <a:endParaRPr lang="en-US" sz="6000" dirty="0">
              <a:latin typeface="AngsanaUPC" pitchFamily="18" charset="-34"/>
              <a:cs typeface="AngsanaUPC" pitchFamily="18" charset="-34"/>
            </a:endParaRPr>
          </a:p>
        </p:txBody>
      </p:sp>
      <p:sp>
        <p:nvSpPr>
          <p:cNvPr id="59397" name="Rectangle 5"/>
          <p:cNvSpPr>
            <a:spLocks noGrp="1" noChangeArrowheads="1"/>
          </p:cNvSpPr>
          <p:nvPr>
            <p:ph type="subTitle" idx="1"/>
          </p:nvPr>
        </p:nvSpPr>
        <p:spPr>
          <a:xfrm>
            <a:off x="4267200" y="3276600"/>
            <a:ext cx="4724400" cy="914400"/>
          </a:xfrm>
        </p:spPr>
        <p:txBody>
          <a:bodyPr/>
          <a:lstStyle/>
          <a:p>
            <a:r>
              <a:rPr lang="en-US" sz="5400" b="1" dirty="0" smtClean="0">
                <a:latin typeface="AngsanaUPC" pitchFamily="18" charset="-34"/>
                <a:cs typeface="AngsanaUPC" pitchFamily="18" charset="-34"/>
              </a:rPr>
              <a:t>Operating System</a:t>
            </a:r>
            <a:endParaRPr lang="en-US" sz="54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bwMode="auto">
          <a:xfrm>
            <a:off x="457200" y="1447800"/>
            <a:ext cx="8077200" cy="12954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400" b="1" dirty="0" smtClean="0">
                <a:solidFill>
                  <a:srgbClr val="FF0066"/>
                </a:solidFill>
                <a:latin typeface="Angsana New" pitchFamily="18" charset="-34"/>
                <a:cs typeface="Angsana New" pitchFamily="18" charset="-34"/>
              </a:rPr>
              <a:t>ระบบปฏิบัติการ</a:t>
            </a:r>
            <a:r>
              <a:rPr lang="th-TH" sz="2400" b="1" dirty="0">
                <a:solidFill>
                  <a:srgbClr val="FF0066"/>
                </a:solidFill>
                <a:latin typeface="Angsana New" pitchFamily="18" charset="-34"/>
                <a:cs typeface="Angsana New" pitchFamily="18" charset="-34"/>
              </a:rPr>
              <a:t>ส่วนบุคคล </a:t>
            </a:r>
            <a:r>
              <a:rPr lang="en-US" sz="2400" b="1" dirty="0" smtClean="0">
                <a:solidFill>
                  <a:srgbClr val="FF0066"/>
                </a:solidFill>
                <a:latin typeface="Angsana New" pitchFamily="18" charset="-34"/>
                <a:cs typeface="Angsana New" pitchFamily="18" charset="-34"/>
              </a:rPr>
              <a:t>(Personal </a:t>
            </a:r>
            <a:r>
              <a:rPr lang="en-US" sz="2400" dirty="0">
                <a:solidFill>
                  <a:srgbClr val="FF0066"/>
                </a:solidFill>
                <a:latin typeface="Angsana New" pitchFamily="18" charset="-34"/>
                <a:cs typeface="Angsana New" pitchFamily="18" charset="-34"/>
              </a:rPr>
              <a:t>O</a:t>
            </a:r>
            <a:r>
              <a:rPr lang="en-US" sz="2400" b="1" dirty="0" smtClean="0">
                <a:solidFill>
                  <a:srgbClr val="FF0066"/>
                </a:solidFill>
                <a:latin typeface="Angsana New" pitchFamily="18" charset="-34"/>
                <a:cs typeface="Angsana New" pitchFamily="18" charset="-34"/>
              </a:rPr>
              <a:t>perating Systems</a:t>
            </a:r>
            <a:r>
              <a:rPr lang="en-US" sz="2400" b="1" dirty="0">
                <a:solidFill>
                  <a:srgbClr val="FF0066"/>
                </a:solidFill>
                <a:latin typeface="Angsana New" pitchFamily="18" charset="-34"/>
                <a:cs typeface="Angsana New" pitchFamily="18" charset="-34"/>
              </a:rPr>
              <a:t>)</a:t>
            </a:r>
            <a:r>
              <a:rPr lang="en-US" sz="2400" b="1" dirty="0">
                <a:latin typeface="Angsana New" pitchFamily="18" charset="-34"/>
                <a:cs typeface="Angsana New" pitchFamily="18" charset="-34"/>
              </a:rPr>
              <a:t> </a:t>
            </a:r>
            <a:r>
              <a:rPr lang="th-TH" sz="2400" b="0" dirty="0">
                <a:solidFill>
                  <a:schemeClr val="tx1"/>
                </a:solidFill>
                <a:latin typeface="Angsana New" pitchFamily="18" charset="-34"/>
                <a:cs typeface="Angsana New" pitchFamily="18" charset="-34"/>
              </a:rPr>
              <a:t>เมื่อมีการคิดค้นคอมพิวเตอร์ส่วนบุคคลขึ้น จึงมีความจำเป็นที่จะต้องใช้ระบบปฏิบัติ การส่วนบุคคลสำหรับคอมพิวเตอร์ประเภทนี้ ทำให้เกิดระบบปฏิบัติการแบบใช้คนเดียว</a:t>
            </a:r>
            <a:r>
              <a:rPr lang="th-TH" sz="2400" b="0" dirty="0" smtClean="0">
                <a:solidFill>
                  <a:schemeClr val="tx1"/>
                </a:solidFill>
                <a:latin typeface="Angsana New" pitchFamily="18" charset="-34"/>
                <a:cs typeface="Angsana New" pitchFamily="18" charset="-34"/>
              </a:rPr>
              <a:t>ขึ้น</a:t>
            </a:r>
            <a:r>
              <a:rPr lang="en-US" sz="2400" b="0" dirty="0" smtClean="0">
                <a:solidFill>
                  <a:schemeClr val="tx1"/>
                </a:solidFill>
                <a:latin typeface="Angsana New" pitchFamily="18" charset="-34"/>
                <a:cs typeface="Angsana New" pitchFamily="18" charset="-34"/>
              </a:rPr>
              <a:t> </a:t>
            </a:r>
            <a:r>
              <a:rPr lang="th-TH" sz="2400" b="0" dirty="0" smtClean="0">
                <a:solidFill>
                  <a:schemeClr val="tx1"/>
                </a:solidFill>
                <a:latin typeface="Angsana New" pitchFamily="18" charset="-34"/>
                <a:cs typeface="Angsana New" pitchFamily="18" charset="-34"/>
              </a:rPr>
              <a:t>เช่น </a:t>
            </a:r>
            <a:r>
              <a:rPr lang="en-US" sz="2400" b="0" dirty="0">
                <a:solidFill>
                  <a:schemeClr val="tx1"/>
                </a:solidFill>
                <a:latin typeface="Angsana New" pitchFamily="18" charset="-34"/>
                <a:cs typeface="Angsana New" pitchFamily="18" charset="-34"/>
              </a:rPr>
              <a:t>DOS (Disk Operating Systems) </a:t>
            </a:r>
            <a:r>
              <a:rPr lang="th-TH" sz="2400" b="0" dirty="0">
                <a:solidFill>
                  <a:schemeClr val="tx1"/>
                </a:solidFill>
                <a:latin typeface="Angsana New" pitchFamily="18" charset="-34"/>
                <a:cs typeface="Angsana New" pitchFamily="18" charset="-34"/>
              </a:rPr>
              <a:t>เป็นต้น</a:t>
            </a:r>
            <a:br>
              <a:rPr lang="th-TH" sz="2400" b="0" dirty="0">
                <a:solidFill>
                  <a:schemeClr val="tx1"/>
                </a:solidFill>
                <a:latin typeface="Angsana New" pitchFamily="18" charset="-34"/>
                <a:cs typeface="Angsana New" pitchFamily="18" charset="-34"/>
              </a:rPr>
            </a:br>
            <a:endParaRPr lang="th-TH" sz="2400" b="0"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th-TH" sz="3600" b="1" dirty="0" smtClean="0">
                <a:latin typeface="AngsanaUPC" pitchFamily="18" charset="-34"/>
                <a:cs typeface="AngsanaUPC" pitchFamily="18" charset="-34"/>
              </a:rPr>
              <a:t>วิวัฒนาการของระบบปฏิบัติการ (ต่อ)</a:t>
            </a:r>
            <a:endParaRPr lang="th-TH" sz="3600" b="1" dirty="0">
              <a:latin typeface="AngsanaUPC" pitchFamily="18" charset="-34"/>
              <a:cs typeface="AngsanaUPC" pitchFamily="18" charset="-34"/>
            </a:endParaRPr>
          </a:p>
        </p:txBody>
      </p:sp>
      <p:pic>
        <p:nvPicPr>
          <p:cNvPr id="4" name="รูปภาพ 3" descr="ดาวน์โหลด (35).jpg"/>
          <p:cNvPicPr>
            <a:picLocks noChangeAspect="1"/>
          </p:cNvPicPr>
          <p:nvPr/>
        </p:nvPicPr>
        <p:blipFill>
          <a:blip r:embed="rId2" cstate="print"/>
          <a:srcRect b="14021"/>
          <a:stretch>
            <a:fillRect/>
          </a:stretch>
        </p:blipFill>
        <p:spPr>
          <a:xfrm>
            <a:off x="381000" y="3962400"/>
            <a:ext cx="2057400" cy="990600"/>
          </a:xfrm>
          <a:prstGeom prst="rect">
            <a:avLst/>
          </a:prstGeom>
          <a:ln>
            <a:noFill/>
          </a:ln>
          <a:effectLst>
            <a:outerShdw blurRad="292100" dist="139700" dir="2700000" algn="tl" rotWithShape="0">
              <a:srgbClr val="333333">
                <a:alpha val="65000"/>
              </a:srgbClr>
            </a:outerShdw>
          </a:effectLst>
        </p:spPr>
      </p:pic>
      <p:pic>
        <p:nvPicPr>
          <p:cNvPr id="5" name="รูปภาพ 4" descr="ดาวน์โหลด (36).jpg"/>
          <p:cNvPicPr>
            <a:picLocks noChangeAspect="1"/>
          </p:cNvPicPr>
          <p:nvPr/>
        </p:nvPicPr>
        <p:blipFill>
          <a:blip r:embed="rId3" cstate="print"/>
          <a:stretch>
            <a:fillRect/>
          </a:stretch>
        </p:blipFill>
        <p:spPr>
          <a:xfrm>
            <a:off x="914400" y="2819400"/>
            <a:ext cx="862228" cy="843235"/>
          </a:xfrm>
          <a:prstGeom prst="rect">
            <a:avLst/>
          </a:prstGeom>
          <a:ln>
            <a:noFill/>
          </a:ln>
          <a:effectLst>
            <a:outerShdw blurRad="292100" dist="139700" dir="2700000" algn="tl" rotWithShape="0">
              <a:srgbClr val="333333">
                <a:alpha val="65000"/>
              </a:srgbClr>
            </a:outerShdw>
          </a:effectLst>
        </p:spPr>
      </p:pic>
      <p:pic>
        <p:nvPicPr>
          <p:cNvPr id="7" name="รูปภาพ 6" descr="ms-dos.png"/>
          <p:cNvPicPr>
            <a:picLocks noChangeAspect="1"/>
          </p:cNvPicPr>
          <p:nvPr/>
        </p:nvPicPr>
        <p:blipFill>
          <a:blip r:embed="rId4" cstate="print"/>
          <a:stretch>
            <a:fillRect/>
          </a:stretch>
        </p:blipFill>
        <p:spPr>
          <a:xfrm>
            <a:off x="2667000" y="2819400"/>
            <a:ext cx="5943600" cy="330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bwMode="auto">
          <a:xfrm>
            <a:off x="838200" y="1447800"/>
            <a:ext cx="7696200" cy="24384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800" b="1" dirty="0" smtClean="0">
                <a:solidFill>
                  <a:srgbClr val="FF0066"/>
                </a:solidFill>
                <a:latin typeface="Angsana New" pitchFamily="18" charset="-34"/>
                <a:cs typeface="Angsana New" pitchFamily="18" charset="-34"/>
              </a:rPr>
              <a:t>ระบบ</a:t>
            </a:r>
            <a:r>
              <a:rPr lang="th-TH" sz="2800" b="1" dirty="0">
                <a:solidFill>
                  <a:srgbClr val="FF0066"/>
                </a:solidFill>
                <a:latin typeface="Angsana New" pitchFamily="18" charset="-34"/>
                <a:cs typeface="Angsana New" pitchFamily="18" charset="-34"/>
              </a:rPr>
              <a:t>แบบขนาน </a:t>
            </a:r>
            <a:r>
              <a:rPr lang="en-US" sz="2800" b="1" dirty="0" smtClean="0">
                <a:solidFill>
                  <a:srgbClr val="FF0066"/>
                </a:solidFill>
                <a:latin typeface="Angsana New" pitchFamily="18" charset="-34"/>
                <a:cs typeface="Angsana New" pitchFamily="18" charset="-34"/>
              </a:rPr>
              <a:t>(Parallel Systems</a:t>
            </a:r>
            <a:r>
              <a:rPr lang="en-US" sz="2800" b="1" dirty="0">
                <a:solidFill>
                  <a:srgbClr val="FF0066"/>
                </a:solidFill>
                <a:latin typeface="Angsana New" pitchFamily="18" charset="-34"/>
                <a:cs typeface="Angsana New" pitchFamily="18" charset="-34"/>
              </a:rPr>
              <a:t>)</a:t>
            </a:r>
            <a:r>
              <a:rPr lang="en-US" sz="2800" b="1" dirty="0">
                <a:solidFill>
                  <a:schemeClr val="tx1"/>
                </a:solidFill>
                <a:latin typeface="Angsana New" pitchFamily="18" charset="-34"/>
                <a:cs typeface="Angsana New" pitchFamily="18" charset="-34"/>
              </a:rPr>
              <a:t> </a:t>
            </a:r>
            <a:r>
              <a:rPr lang="th-TH" sz="2600" b="0" dirty="0">
                <a:solidFill>
                  <a:schemeClr val="tx1"/>
                </a:solidFill>
                <a:latin typeface="Angsana New" pitchFamily="18" charset="-34"/>
                <a:cs typeface="Angsana New" pitchFamily="18" charset="-34"/>
              </a:rPr>
              <a:t>ความต้องการในการประมวลผลที่รวดเร็วและมีประสิทธิภาพมากขึ้นนั้น นำไปสู่การออกแบบระบบประเภทที่ </a:t>
            </a:r>
            <a:r>
              <a:rPr lang="en-US" sz="2600" b="0" dirty="0" smtClean="0">
                <a:solidFill>
                  <a:schemeClr val="tx1"/>
                </a:solidFill>
                <a:latin typeface="Angsana New" pitchFamily="18" charset="-34"/>
                <a:cs typeface="Angsana New" pitchFamily="18" charset="-34"/>
              </a:rPr>
              <a:t> </a:t>
            </a:r>
            <a:r>
              <a:rPr lang="th-TH" sz="2600" b="0" dirty="0" smtClean="0">
                <a:solidFill>
                  <a:schemeClr val="tx1"/>
                </a:solidFill>
                <a:latin typeface="Angsana New" pitchFamily="18" charset="-34"/>
                <a:cs typeface="Angsana New" pitchFamily="18" charset="-34"/>
              </a:rPr>
              <a:t>เรียกว่า</a:t>
            </a:r>
            <a:r>
              <a:rPr lang="th-TH" sz="2600" b="0" dirty="0">
                <a:solidFill>
                  <a:schemeClr val="tx1"/>
                </a:solidFill>
                <a:latin typeface="Angsana New" pitchFamily="18" charset="-34"/>
                <a:cs typeface="Angsana New" pitchFamily="18" charset="-34"/>
              </a:rPr>
              <a:t>ระบบประมวลผลแบบขนาน นั่น</a:t>
            </a:r>
            <a:r>
              <a:rPr lang="th-TH" sz="2600" b="0" dirty="0" smtClean="0">
                <a:solidFill>
                  <a:schemeClr val="tx1"/>
                </a:solidFill>
                <a:latin typeface="Angsana New" pitchFamily="18" charset="-34"/>
                <a:cs typeface="Angsana New" pitchFamily="18" charset="-34"/>
              </a:rPr>
              <a:t>คือ</a:t>
            </a:r>
            <a:r>
              <a:rPr lang="en-US" sz="2600" b="0" dirty="0" smtClean="0">
                <a:solidFill>
                  <a:schemeClr val="tx1"/>
                </a:solidFill>
                <a:latin typeface="Angsana New" pitchFamily="18" charset="-34"/>
                <a:cs typeface="Angsana New" pitchFamily="18" charset="-34"/>
              </a:rPr>
              <a:t> </a:t>
            </a:r>
            <a:r>
              <a:rPr lang="th-TH" sz="2600" b="0" dirty="0" smtClean="0">
                <a:solidFill>
                  <a:schemeClr val="tx1"/>
                </a:solidFill>
                <a:latin typeface="Angsana New" pitchFamily="18" charset="-34"/>
                <a:cs typeface="Angsana New" pitchFamily="18" charset="-34"/>
              </a:rPr>
              <a:t>ระบบ</a:t>
            </a:r>
            <a:r>
              <a:rPr lang="th-TH" sz="2600" b="0" dirty="0">
                <a:solidFill>
                  <a:schemeClr val="tx1"/>
                </a:solidFill>
                <a:latin typeface="Angsana New" pitchFamily="18" charset="-34"/>
                <a:cs typeface="Angsana New" pitchFamily="18" charset="-34"/>
              </a:rPr>
              <a:t>ที่มี </a:t>
            </a:r>
            <a:r>
              <a:rPr lang="en-US" sz="2600" b="0" dirty="0">
                <a:solidFill>
                  <a:schemeClr val="tx1"/>
                </a:solidFill>
                <a:latin typeface="Angsana New" pitchFamily="18" charset="-34"/>
                <a:cs typeface="Angsana New" pitchFamily="18" charset="-34"/>
              </a:rPr>
              <a:t>CPU </a:t>
            </a:r>
            <a:r>
              <a:rPr lang="th-TH" sz="2600" b="0" dirty="0" smtClean="0">
                <a:solidFill>
                  <a:schemeClr val="tx1"/>
                </a:solidFill>
                <a:latin typeface="Angsana New" pitchFamily="18" charset="-34"/>
                <a:cs typeface="Angsana New" pitchFamily="18" charset="-34"/>
              </a:rPr>
              <a:t>หลาย</a:t>
            </a:r>
            <a:r>
              <a:rPr lang="en-US" sz="2600" b="0" dirty="0" smtClean="0">
                <a:solidFill>
                  <a:schemeClr val="tx1"/>
                </a:solidFill>
                <a:latin typeface="Angsana New" pitchFamily="18" charset="-34"/>
                <a:cs typeface="Angsana New" pitchFamily="18" charset="-34"/>
              </a:rPr>
              <a:t> </a:t>
            </a:r>
            <a:r>
              <a:rPr lang="th-TH" sz="2600" b="0" dirty="0" smtClean="0">
                <a:solidFill>
                  <a:schemeClr val="tx1"/>
                </a:solidFill>
                <a:latin typeface="Angsana New" pitchFamily="18" charset="-34"/>
                <a:cs typeface="Angsana New" pitchFamily="18" charset="-34"/>
              </a:rPr>
              <a:t>ๆ</a:t>
            </a:r>
            <a:r>
              <a:rPr lang="en-US" sz="2600" b="0" dirty="0" smtClean="0">
                <a:solidFill>
                  <a:schemeClr val="tx1"/>
                </a:solidFill>
                <a:latin typeface="Angsana New" pitchFamily="18" charset="-34"/>
                <a:cs typeface="Angsana New" pitchFamily="18" charset="-34"/>
              </a:rPr>
              <a:t> </a:t>
            </a:r>
            <a:r>
              <a:rPr lang="th-TH" sz="2600" b="0" dirty="0" smtClean="0">
                <a:solidFill>
                  <a:schemeClr val="tx1"/>
                </a:solidFill>
                <a:latin typeface="Angsana New" pitchFamily="18" charset="-34"/>
                <a:cs typeface="Angsana New" pitchFamily="18" charset="-34"/>
              </a:rPr>
              <a:t>ตัว</a:t>
            </a:r>
            <a:r>
              <a:rPr lang="th-TH" sz="2600" b="0" dirty="0">
                <a:solidFill>
                  <a:schemeClr val="tx1"/>
                </a:solidFill>
                <a:latin typeface="Angsana New" pitchFamily="18" charset="-34"/>
                <a:cs typeface="Angsana New" pitchFamily="18" charset="-34"/>
              </a:rPr>
              <a:t>อยู่ในคอมพิวเตอร์เครื่อง</a:t>
            </a:r>
            <a:r>
              <a:rPr lang="th-TH" sz="2600" b="0" dirty="0" smtClean="0">
                <a:solidFill>
                  <a:schemeClr val="tx1"/>
                </a:solidFill>
                <a:latin typeface="Angsana New" pitchFamily="18" charset="-34"/>
                <a:cs typeface="Angsana New" pitchFamily="18" charset="-34"/>
              </a:rPr>
              <a:t>เดียวกัน</a:t>
            </a:r>
            <a:r>
              <a:rPr lang="en-US" sz="2600" b="0" dirty="0" smtClean="0">
                <a:solidFill>
                  <a:schemeClr val="tx1"/>
                </a:solidFill>
                <a:latin typeface="Angsana New" pitchFamily="18" charset="-34"/>
                <a:cs typeface="Angsana New" pitchFamily="18" charset="-34"/>
              </a:rPr>
              <a:t> </a:t>
            </a:r>
            <a:r>
              <a:rPr lang="th-TH" sz="2600" b="0" dirty="0" smtClean="0">
                <a:solidFill>
                  <a:schemeClr val="tx1"/>
                </a:solidFill>
                <a:latin typeface="Angsana New" pitchFamily="18" charset="-34"/>
                <a:cs typeface="Angsana New" pitchFamily="18" charset="-34"/>
              </a:rPr>
              <a:t> </a:t>
            </a:r>
            <a:r>
              <a:rPr lang="th-TH" sz="2600" b="0" dirty="0">
                <a:solidFill>
                  <a:schemeClr val="tx1"/>
                </a:solidFill>
                <a:latin typeface="Angsana New" pitchFamily="18" charset="-34"/>
                <a:cs typeface="Angsana New" pitchFamily="18" charset="-34"/>
              </a:rPr>
              <a:t>แต่ละ </a:t>
            </a:r>
            <a:r>
              <a:rPr lang="en-US" sz="2600" b="0" dirty="0">
                <a:solidFill>
                  <a:schemeClr val="tx1"/>
                </a:solidFill>
                <a:latin typeface="Angsana New" pitchFamily="18" charset="-34"/>
                <a:cs typeface="Angsana New" pitchFamily="18" charset="-34"/>
              </a:rPr>
              <a:t>CPU </a:t>
            </a:r>
            <a:r>
              <a:rPr lang="th-TH" sz="2600" b="0" dirty="0">
                <a:solidFill>
                  <a:schemeClr val="tx1"/>
                </a:solidFill>
                <a:latin typeface="Angsana New" pitchFamily="18" charset="-34"/>
                <a:cs typeface="Angsana New" pitchFamily="18" charset="-34"/>
              </a:rPr>
              <a:t>อาจทำงานกับโปรแกรมหนึ่งหรือส่วนหนึ่งของโปรแกรม หมายถึงว่างานหลายๆงานสามารถทำพร้อมกันได้ ระบบปฏิบัติการที่ทำงานแบบนี้จะมีความซับซ้อนมากกว่าระบบที่มี </a:t>
            </a:r>
            <a:r>
              <a:rPr lang="en-US" sz="2600" b="0" dirty="0">
                <a:solidFill>
                  <a:schemeClr val="tx1"/>
                </a:solidFill>
                <a:latin typeface="Angsana New" pitchFamily="18" charset="-34"/>
                <a:cs typeface="Angsana New" pitchFamily="18" charset="-34"/>
              </a:rPr>
              <a:t>CPU </a:t>
            </a:r>
            <a:r>
              <a:rPr lang="th-TH" sz="2600" b="0" dirty="0">
                <a:solidFill>
                  <a:schemeClr val="tx1"/>
                </a:solidFill>
                <a:latin typeface="Angsana New" pitchFamily="18" charset="-34"/>
                <a:cs typeface="Angsana New" pitchFamily="18" charset="-34"/>
              </a:rPr>
              <a:t>เพียงตัวเดียว</a:t>
            </a:r>
            <a:r>
              <a:rPr lang="th-TH" sz="2400" b="1" dirty="0">
                <a:solidFill>
                  <a:schemeClr val="tx1"/>
                </a:solidFill>
                <a:latin typeface="Angsana New" pitchFamily="18" charset="-34"/>
                <a:cs typeface="Angsana New" pitchFamily="18" charset="-34"/>
              </a:rPr>
              <a:t/>
            </a:r>
            <a:br>
              <a:rPr lang="th-TH" sz="2400" b="1" dirty="0">
                <a:solidFill>
                  <a:schemeClr val="tx1"/>
                </a:solidFill>
                <a:latin typeface="Angsana New" pitchFamily="18" charset="-34"/>
                <a:cs typeface="Angsana New" pitchFamily="18" charset="-34"/>
              </a:rPr>
            </a:br>
            <a:endParaRPr lang="th-TH" sz="2400" b="1"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th-TH" sz="3600" b="1" dirty="0" smtClean="0">
                <a:latin typeface="AngsanaUPC" pitchFamily="18" charset="-34"/>
                <a:cs typeface="AngsanaUPC" pitchFamily="18" charset="-34"/>
              </a:rPr>
              <a:t>วิวัฒนาการของระบบปฏิบัติการ (ต่อ)</a:t>
            </a:r>
            <a:endParaRPr lang="th-TH" sz="3600" b="1" dirty="0">
              <a:latin typeface="AngsanaUPC" pitchFamily="18" charset="-34"/>
              <a:cs typeface="AngsanaUPC" pitchFamily="18" charset="-34"/>
            </a:endParaRPr>
          </a:p>
        </p:txBody>
      </p:sp>
      <p:pic>
        <p:nvPicPr>
          <p:cNvPr id="4" name="รูปภาพ 3" descr="parallel-and-distributed-computing.png"/>
          <p:cNvPicPr>
            <a:picLocks noChangeAspect="1"/>
          </p:cNvPicPr>
          <p:nvPr/>
        </p:nvPicPr>
        <p:blipFill>
          <a:blip r:embed="rId2" cstate="print"/>
          <a:srcRect l="53879" t="27803" b="28948"/>
          <a:stretch>
            <a:fillRect/>
          </a:stretch>
        </p:blipFill>
        <p:spPr>
          <a:xfrm>
            <a:off x="2743201" y="4253313"/>
            <a:ext cx="3947682" cy="1614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bwMode="auto">
          <a:xfrm>
            <a:off x="533400" y="1295400"/>
            <a:ext cx="4648200" cy="51816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400" dirty="0" smtClean="0">
                <a:solidFill>
                  <a:srgbClr val="FF0066"/>
                </a:solidFill>
                <a:latin typeface="Angsana New" pitchFamily="18" charset="-34"/>
                <a:cs typeface="Angsana New" pitchFamily="18" charset="-34"/>
              </a:rPr>
              <a:t> </a:t>
            </a:r>
            <a:r>
              <a:rPr lang="th-TH" sz="2600" dirty="0" smtClean="0">
                <a:solidFill>
                  <a:srgbClr val="FF0066"/>
                </a:solidFill>
                <a:latin typeface="Angsana New" pitchFamily="18" charset="-34"/>
                <a:cs typeface="Angsana New" pitchFamily="18" charset="-34"/>
              </a:rPr>
              <a:t>ระบบแบบกระจาย </a:t>
            </a:r>
            <a:r>
              <a:rPr lang="en-US" sz="2600" dirty="0" smtClean="0">
                <a:solidFill>
                  <a:srgbClr val="FF0066"/>
                </a:solidFill>
                <a:latin typeface="Angsana New" pitchFamily="18" charset="-34"/>
                <a:cs typeface="Angsana New" pitchFamily="18" charset="-34"/>
              </a:rPr>
              <a:t>(Distributed Systems)</a:t>
            </a:r>
            <a:r>
              <a:rPr lang="en-US" sz="260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เครือข่ายคอมพิวเตอร์</a:t>
            </a:r>
            <a:r>
              <a:rPr lang="en-US" sz="2400" b="0" dirty="0" smtClean="0">
                <a:latin typeface="Angsana New" pitchFamily="18" charset="-34"/>
                <a:cs typeface="Angsana New" pitchFamily="18" charset="-34"/>
              </a:rPr>
              <a:t> Job </a:t>
            </a:r>
            <a:r>
              <a:rPr lang="th-TH" sz="2400" b="0" dirty="0">
                <a:latin typeface="Angsana New" pitchFamily="18" charset="-34"/>
                <a:cs typeface="Angsana New" pitchFamily="18" charset="-34"/>
              </a:rPr>
              <a:t>หนึ่งอาจถูกแบ่งให้คอมพิวเตอร์</a:t>
            </a:r>
            <a:r>
              <a:rPr lang="th-TH" sz="2400" b="0" dirty="0" smtClean="0">
                <a:latin typeface="Angsana New" pitchFamily="18" charset="-34"/>
                <a:cs typeface="Angsana New" pitchFamily="18" charset="-34"/>
              </a:rPr>
              <a:t>หลาย</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ๆ</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เครื่อง</a:t>
            </a:r>
            <a:r>
              <a:rPr lang="th-TH" sz="2400" b="0" dirty="0">
                <a:latin typeface="Angsana New" pitchFamily="18" charset="-34"/>
                <a:cs typeface="Angsana New" pitchFamily="18" charset="-34"/>
              </a:rPr>
              <a:t>ช่วยกันทำ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โปรแกรม</a:t>
            </a:r>
            <a:r>
              <a:rPr lang="th-TH" sz="2400" b="0" dirty="0">
                <a:latin typeface="Angsana New" pitchFamily="18" charset="-34"/>
                <a:cs typeface="Angsana New" pitchFamily="18" charset="-34"/>
              </a:rPr>
              <a:t>สามารถ </a:t>
            </a:r>
            <a:r>
              <a:rPr lang="en-US" sz="2400" b="0" dirty="0" smtClean="0">
                <a:latin typeface="Angsana New" pitchFamily="18" charset="-34"/>
                <a:cs typeface="Angsana New" pitchFamily="18" charset="-34"/>
              </a:rPr>
              <a:t>Run </a:t>
            </a:r>
            <a:r>
              <a:rPr lang="th-TH" sz="2400" b="0" dirty="0">
                <a:latin typeface="Angsana New" pitchFamily="18" charset="-34"/>
                <a:cs typeface="Angsana New" pitchFamily="18" charset="-34"/>
              </a:rPr>
              <a:t>บางส่วน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บน</a:t>
            </a:r>
            <a:r>
              <a:rPr lang="th-TH" sz="2400" b="0" dirty="0">
                <a:latin typeface="Angsana New" pitchFamily="18" charset="-34"/>
                <a:cs typeface="Angsana New" pitchFamily="18" charset="-34"/>
              </a:rPr>
              <a:t>เครื่องหนึ่งและอีกบางส่วนบนอีกเครื่องหนึ่งได้ถ้าเครื่องคอมพิวเตอร์เหล่านั้นมีการเชื่อมโยงถึงกันด้วย</a:t>
            </a:r>
            <a:r>
              <a:rPr lang="th-TH" sz="2400" b="0" dirty="0" smtClean="0">
                <a:latin typeface="Angsana New" pitchFamily="18" charset="-34"/>
                <a:cs typeface="Angsana New" pitchFamily="18" charset="-34"/>
              </a:rPr>
              <a:t>เครือข่าย</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นอกจากนี้ยังสามารถ</a:t>
            </a:r>
            <a:r>
              <a:rPr lang="th-TH" sz="2400" b="0" dirty="0">
                <a:latin typeface="Angsana New" pitchFamily="18" charset="-34"/>
                <a:cs typeface="Angsana New" pitchFamily="18" charset="-34"/>
              </a:rPr>
              <a:t>กระจายทรัพยากรได้ด้วย เช่นโปรแกรมอาจต้องการแฟ้มข้อมูลที่อยู่ในเครื่องคอมพิวเตอร์ที่ตั้งอยู่ ณ ส่วน</a:t>
            </a:r>
            <a:r>
              <a:rPr lang="th-TH" sz="2400" b="0" dirty="0" smtClean="0">
                <a:latin typeface="Angsana New" pitchFamily="18" charset="-34"/>
                <a:cs typeface="Angsana New" pitchFamily="18" charset="-34"/>
              </a:rPr>
              <a:t>ต่าง ๆ ของ</a:t>
            </a:r>
            <a:r>
              <a:rPr lang="th-TH" sz="2400" b="0" dirty="0">
                <a:latin typeface="Angsana New" pitchFamily="18" charset="-34"/>
                <a:cs typeface="Angsana New" pitchFamily="18" charset="-34"/>
              </a:rPr>
              <a:t>โลกนี้ </a:t>
            </a:r>
            <a:r>
              <a:rPr lang="th-TH" sz="2400" b="0" dirty="0" smtClean="0">
                <a:solidFill>
                  <a:schemeClr val="tx2">
                    <a:lumMod val="75000"/>
                  </a:schemeClr>
                </a:solidFill>
                <a:latin typeface="Angsana New" pitchFamily="18" charset="-34"/>
                <a:cs typeface="Angsana New" pitchFamily="18" charset="-34"/>
              </a:rPr>
              <a:t>เช่น</a:t>
            </a:r>
            <a:r>
              <a:rPr lang="th-TH" sz="2400" b="0" dirty="0">
                <a:solidFill>
                  <a:schemeClr val="tx2">
                    <a:lumMod val="75000"/>
                  </a:schemeClr>
                </a:solidFill>
                <a:latin typeface="Angsana New" pitchFamily="18" charset="-34"/>
                <a:cs typeface="Angsana New" pitchFamily="18" charset="-34"/>
              </a:rPr>
              <a:t>โปรแกรมการจองตั๋ว</a:t>
            </a:r>
            <a:r>
              <a:rPr lang="th-TH" sz="2400" b="0" dirty="0" smtClean="0">
                <a:solidFill>
                  <a:schemeClr val="tx2">
                    <a:lumMod val="75000"/>
                  </a:schemeClr>
                </a:solidFill>
                <a:latin typeface="Angsana New" pitchFamily="18" charset="-34"/>
                <a:cs typeface="Angsana New" pitchFamily="18" charset="-34"/>
              </a:rPr>
              <a:t>เครื่องบิน </a:t>
            </a:r>
            <a:br>
              <a:rPr lang="th-TH" sz="2400" b="0" dirty="0" smtClean="0">
                <a:solidFill>
                  <a:schemeClr val="tx2">
                    <a:lumMod val="75000"/>
                  </a:schemeClr>
                </a:solidFill>
                <a:latin typeface="Angsana New" pitchFamily="18" charset="-34"/>
                <a:cs typeface="Angsana New" pitchFamily="18" charset="-34"/>
              </a:rPr>
            </a:br>
            <a:r>
              <a:rPr lang="th-TH" sz="2400" b="0" dirty="0" smtClean="0">
                <a:latin typeface="Angsana New" pitchFamily="18" charset="-34"/>
                <a:cs typeface="Angsana New" pitchFamily="18" charset="-34"/>
              </a:rPr>
              <a:t>ระบบปฏิบัติการ</a:t>
            </a:r>
            <a:r>
              <a:rPr lang="th-TH" sz="2400" b="0" dirty="0">
                <a:latin typeface="Angsana New" pitchFamily="18" charset="-34"/>
                <a:cs typeface="Angsana New" pitchFamily="18" charset="-34"/>
              </a:rPr>
              <a:t>แบบกระจายจะรวมเอา</a:t>
            </a:r>
            <a:r>
              <a:rPr lang="th-TH" sz="2400" b="0" dirty="0" smtClean="0">
                <a:latin typeface="Angsana New" pitchFamily="18" charset="-34"/>
                <a:cs typeface="Angsana New" pitchFamily="18" charset="-34"/>
              </a:rPr>
              <a:t>ความสามารถ</a:t>
            </a:r>
            <a:r>
              <a:rPr lang="th-TH" sz="2400" b="0" dirty="0">
                <a:latin typeface="Angsana New" pitchFamily="18" charset="-34"/>
                <a:cs typeface="Angsana New" pitchFamily="18" charset="-34"/>
              </a:rPr>
              <a:t>ของระบบปฏิบัติการที่กล่าวมาแล้วผนวกกับความสามารถในเรื่องของการรักษาความปลอดภัยเข้าไปด้วย</a:t>
            </a: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th-TH" sz="3600" b="1" dirty="0" smtClean="0">
                <a:latin typeface="AngsanaUPC" pitchFamily="18" charset="-34"/>
                <a:cs typeface="AngsanaUPC" pitchFamily="18" charset="-34"/>
              </a:rPr>
              <a:t>วิวัฒนาการของระบบปฏิบัติการ (ต่อ)</a:t>
            </a:r>
            <a:endParaRPr lang="th-TH" sz="3600" b="1" dirty="0">
              <a:latin typeface="AngsanaUPC" pitchFamily="18" charset="-34"/>
              <a:cs typeface="AngsanaUPC" pitchFamily="18" charset="-34"/>
            </a:endParaRPr>
          </a:p>
        </p:txBody>
      </p:sp>
      <p:pic>
        <p:nvPicPr>
          <p:cNvPr id="4" name="รูปภาพ 3" descr="parallel-and-distributed-computing.png"/>
          <p:cNvPicPr>
            <a:picLocks noChangeAspect="1"/>
          </p:cNvPicPr>
          <p:nvPr/>
        </p:nvPicPr>
        <p:blipFill>
          <a:blip r:embed="rId2" cstate="print"/>
          <a:srcRect r="51509"/>
          <a:stretch>
            <a:fillRect/>
          </a:stretch>
        </p:blipFill>
        <p:spPr>
          <a:xfrm>
            <a:off x="5486400" y="2362200"/>
            <a:ext cx="2743200" cy="2466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th-TH" sz="3600" dirty="0" smtClean="0">
                <a:latin typeface="AngsanaUPC" pitchFamily="18" charset="-34"/>
                <a:cs typeface="AngsanaUPC" pitchFamily="18" charset="-34"/>
              </a:rPr>
              <a:t>องค์ประกอบของระบบปฏิบัติการ</a:t>
            </a:r>
            <a:endParaRPr lang="th-TH" sz="3600" dirty="0">
              <a:latin typeface="AngsanaUPC" pitchFamily="18" charset="-34"/>
              <a:cs typeface="AngsanaUPC" pitchFamily="18" charset="-34"/>
            </a:endParaRPr>
          </a:p>
        </p:txBody>
      </p:sp>
      <p:grpSp>
        <p:nvGrpSpPr>
          <p:cNvPr id="66563" name="Group 3"/>
          <p:cNvGrpSpPr>
            <a:grpSpLocks/>
          </p:cNvGrpSpPr>
          <p:nvPr/>
        </p:nvGrpSpPr>
        <p:grpSpPr bwMode="auto">
          <a:xfrm>
            <a:off x="1614488" y="1828800"/>
            <a:ext cx="5929312" cy="3946525"/>
            <a:chOff x="1017" y="1152"/>
            <a:chExt cx="3735" cy="2486"/>
          </a:xfrm>
        </p:grpSpPr>
        <p:grpSp>
          <p:nvGrpSpPr>
            <p:cNvPr id="66564" name="Group 4"/>
            <p:cNvGrpSpPr>
              <a:grpSpLocks/>
            </p:cNvGrpSpPr>
            <p:nvPr/>
          </p:nvGrpSpPr>
          <p:grpSpPr bwMode="auto">
            <a:xfrm>
              <a:off x="2132" y="1152"/>
              <a:ext cx="1487" cy="1247"/>
              <a:chOff x="2057" y="862"/>
              <a:chExt cx="1549" cy="1351"/>
            </a:xfrm>
          </p:grpSpPr>
          <p:sp>
            <p:nvSpPr>
              <p:cNvPr id="66565"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66566" name="AutoShape 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66567" name="AutoShape 7"/>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p:spPr>
            <p:txBody>
              <a:bodyPr wrap="none" anchor="ctr"/>
              <a:lstStyle/>
              <a:p>
                <a:endParaRPr lang="th-TH"/>
              </a:p>
            </p:txBody>
          </p:sp>
        </p:grpSp>
        <p:grpSp>
          <p:nvGrpSpPr>
            <p:cNvPr id="66568" name="Group 8"/>
            <p:cNvGrpSpPr>
              <a:grpSpLocks/>
            </p:cNvGrpSpPr>
            <p:nvPr/>
          </p:nvGrpSpPr>
          <p:grpSpPr bwMode="auto">
            <a:xfrm>
              <a:off x="1017" y="1773"/>
              <a:ext cx="1488" cy="1247"/>
              <a:chOff x="1110" y="2656"/>
              <a:chExt cx="1549" cy="1351"/>
            </a:xfrm>
          </p:grpSpPr>
          <p:sp>
            <p:nvSpPr>
              <p:cNvPr id="66569"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66570"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66571" name="AutoShape 11"/>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p:spPr>
            <p:txBody>
              <a:bodyPr wrap="none" anchor="ctr"/>
              <a:lstStyle/>
              <a:p>
                <a:endParaRPr lang="th-TH"/>
              </a:p>
            </p:txBody>
          </p:sp>
        </p:grpSp>
        <p:sp>
          <p:nvSpPr>
            <p:cNvPr id="66572" name="Text Box 12"/>
            <p:cNvSpPr txBox="1">
              <a:spLocks noChangeArrowheads="1"/>
            </p:cNvSpPr>
            <p:nvPr/>
          </p:nvSpPr>
          <p:spPr bwMode="gray">
            <a:xfrm>
              <a:off x="2352" y="1536"/>
              <a:ext cx="1005" cy="407"/>
            </a:xfrm>
            <a:prstGeom prst="rect">
              <a:avLst/>
            </a:prstGeom>
            <a:noFill/>
            <a:ln w="9525" algn="ctr">
              <a:noFill/>
              <a:miter lim="800000"/>
              <a:headEnd/>
              <a:tailEnd/>
            </a:ln>
            <a:effectLst/>
          </p:spPr>
          <p:txBody>
            <a:bodyPr wrap="none">
              <a:spAutoFit/>
            </a:bodyPr>
            <a:lstStyle/>
            <a:p>
              <a:pPr algn="ctr" eaLnBrk="0" hangingPunct="0"/>
              <a:r>
                <a:rPr lang="en-US" b="1" dirty="0" smtClean="0">
                  <a:solidFill>
                    <a:srgbClr val="FFFFFF"/>
                  </a:solidFill>
                </a:rPr>
                <a:t>Memory</a:t>
              </a:r>
            </a:p>
            <a:p>
              <a:pPr algn="ctr" eaLnBrk="0" hangingPunct="0"/>
              <a:r>
                <a:rPr lang="en-US" b="1" dirty="0" smtClean="0">
                  <a:solidFill>
                    <a:srgbClr val="FFFFFF"/>
                  </a:solidFill>
                </a:rPr>
                <a:t>Management</a:t>
              </a:r>
              <a:endParaRPr lang="en-US" sz="1100" dirty="0">
                <a:solidFill>
                  <a:srgbClr val="FFFFFF"/>
                </a:solidFill>
              </a:endParaRPr>
            </a:p>
          </p:txBody>
        </p:sp>
        <p:sp>
          <p:nvSpPr>
            <p:cNvPr id="66573" name="Text Box 13"/>
            <p:cNvSpPr txBox="1">
              <a:spLocks noChangeArrowheads="1"/>
            </p:cNvSpPr>
            <p:nvPr/>
          </p:nvSpPr>
          <p:spPr bwMode="gray">
            <a:xfrm>
              <a:off x="1251" y="2185"/>
              <a:ext cx="1005" cy="407"/>
            </a:xfrm>
            <a:prstGeom prst="rect">
              <a:avLst/>
            </a:prstGeom>
            <a:noFill/>
            <a:ln w="9525" algn="ctr">
              <a:noFill/>
              <a:miter lim="800000"/>
              <a:headEnd/>
              <a:tailEnd/>
            </a:ln>
            <a:effectLst/>
          </p:spPr>
          <p:txBody>
            <a:bodyPr wrap="none">
              <a:spAutoFit/>
            </a:bodyPr>
            <a:lstStyle/>
            <a:p>
              <a:pPr algn="ctr" eaLnBrk="0" hangingPunct="0"/>
              <a:r>
                <a:rPr lang="en-US" b="1" dirty="0" smtClean="0">
                  <a:solidFill>
                    <a:srgbClr val="FFFFFF"/>
                  </a:solidFill>
                </a:rPr>
                <a:t>Process</a:t>
              </a:r>
            </a:p>
            <a:p>
              <a:pPr algn="ctr" eaLnBrk="0" hangingPunct="0"/>
              <a:r>
                <a:rPr lang="en-US" b="1" dirty="0" smtClean="0">
                  <a:solidFill>
                    <a:srgbClr val="FFFFFF"/>
                  </a:solidFill>
                </a:rPr>
                <a:t>Management</a:t>
              </a:r>
              <a:endParaRPr lang="en-US" sz="1100" dirty="0">
                <a:solidFill>
                  <a:srgbClr val="FFFFFF"/>
                </a:solidFill>
              </a:endParaRPr>
            </a:p>
          </p:txBody>
        </p:sp>
        <p:grpSp>
          <p:nvGrpSpPr>
            <p:cNvPr id="66574" name="Group 14"/>
            <p:cNvGrpSpPr>
              <a:grpSpLocks/>
            </p:cNvGrpSpPr>
            <p:nvPr/>
          </p:nvGrpSpPr>
          <p:grpSpPr bwMode="auto">
            <a:xfrm>
              <a:off x="3264" y="1776"/>
              <a:ext cx="1488" cy="1247"/>
              <a:chOff x="3174" y="2656"/>
              <a:chExt cx="1549" cy="1351"/>
            </a:xfrm>
          </p:grpSpPr>
          <p:sp>
            <p:nvSpPr>
              <p:cNvPr id="66575"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66576"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66577"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rgbClr val="EC941E">
                      <a:gamma/>
                      <a:shade val="46275"/>
                      <a:invGamma/>
                    </a:srgbClr>
                  </a:gs>
                  <a:gs pos="100000">
                    <a:srgbClr val="EC941E"/>
                  </a:gs>
                </a:gsLst>
                <a:lin ang="2700000" scaled="1"/>
              </a:gradFill>
              <a:ln w="9525">
                <a:solidFill>
                  <a:schemeClr val="tx1"/>
                </a:solidFill>
                <a:miter lim="800000"/>
                <a:headEnd/>
                <a:tailEnd/>
              </a:ln>
              <a:effectLst/>
            </p:spPr>
            <p:txBody>
              <a:bodyPr wrap="none" anchor="ctr"/>
              <a:lstStyle/>
              <a:p>
                <a:endParaRPr lang="th-TH"/>
              </a:p>
            </p:txBody>
          </p:sp>
        </p:grpSp>
        <p:sp>
          <p:nvSpPr>
            <p:cNvPr id="66578" name="Text Box 18"/>
            <p:cNvSpPr txBox="1">
              <a:spLocks noChangeArrowheads="1"/>
            </p:cNvSpPr>
            <p:nvPr/>
          </p:nvSpPr>
          <p:spPr bwMode="gray">
            <a:xfrm>
              <a:off x="3507" y="2176"/>
              <a:ext cx="1005" cy="407"/>
            </a:xfrm>
            <a:prstGeom prst="rect">
              <a:avLst/>
            </a:prstGeom>
            <a:noFill/>
            <a:ln w="9525" algn="ctr">
              <a:noFill/>
              <a:miter lim="800000"/>
              <a:headEnd/>
              <a:tailEnd/>
            </a:ln>
            <a:effectLst/>
          </p:spPr>
          <p:txBody>
            <a:bodyPr wrap="none">
              <a:spAutoFit/>
            </a:bodyPr>
            <a:lstStyle/>
            <a:p>
              <a:pPr algn="ctr" eaLnBrk="0" hangingPunct="0"/>
              <a:r>
                <a:rPr lang="en-US" b="1" dirty="0" smtClean="0">
                  <a:solidFill>
                    <a:srgbClr val="FFFFFF"/>
                  </a:solidFill>
                </a:rPr>
                <a:t>File </a:t>
              </a:r>
            </a:p>
            <a:p>
              <a:pPr algn="ctr" eaLnBrk="0" hangingPunct="0"/>
              <a:r>
                <a:rPr lang="en-US" b="1" dirty="0" smtClean="0">
                  <a:solidFill>
                    <a:srgbClr val="FFFFFF"/>
                  </a:solidFill>
                </a:rPr>
                <a:t>Management</a:t>
              </a:r>
              <a:endParaRPr lang="en-US" sz="1100" dirty="0">
                <a:solidFill>
                  <a:srgbClr val="FFFFFF"/>
                </a:solidFill>
              </a:endParaRPr>
            </a:p>
          </p:txBody>
        </p:sp>
        <p:grpSp>
          <p:nvGrpSpPr>
            <p:cNvPr id="66579" name="Group 19"/>
            <p:cNvGrpSpPr>
              <a:grpSpLocks/>
            </p:cNvGrpSpPr>
            <p:nvPr/>
          </p:nvGrpSpPr>
          <p:grpSpPr bwMode="auto">
            <a:xfrm>
              <a:off x="2142" y="2391"/>
              <a:ext cx="1488" cy="1247"/>
              <a:chOff x="3174" y="2656"/>
              <a:chExt cx="1549" cy="1351"/>
            </a:xfrm>
          </p:grpSpPr>
          <p:sp>
            <p:nvSpPr>
              <p:cNvPr id="66580"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th-TH"/>
              </a:p>
            </p:txBody>
          </p:sp>
          <p:sp>
            <p:nvSpPr>
              <p:cNvPr id="66581" name="AutoShape 2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th-TH"/>
              </a:p>
            </p:txBody>
          </p:sp>
          <p:sp>
            <p:nvSpPr>
              <p:cNvPr id="66582" name="AutoShape 22"/>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66CC">
                      <a:gamma/>
                      <a:shade val="46275"/>
                      <a:invGamma/>
                    </a:srgbClr>
                  </a:gs>
                </a:gsLst>
                <a:lin ang="5400000" scaled="1"/>
              </a:gradFill>
              <a:ln w="9525">
                <a:solidFill>
                  <a:schemeClr val="tx1"/>
                </a:solidFill>
                <a:miter lim="800000"/>
                <a:headEnd/>
                <a:tailEnd/>
              </a:ln>
              <a:effectLst/>
            </p:spPr>
            <p:txBody>
              <a:bodyPr wrap="none" anchor="ctr"/>
              <a:lstStyle/>
              <a:p>
                <a:endParaRPr lang="th-TH"/>
              </a:p>
            </p:txBody>
          </p:sp>
        </p:grpSp>
        <p:sp>
          <p:nvSpPr>
            <p:cNvPr id="66583" name="Text Box 23"/>
            <p:cNvSpPr txBox="1">
              <a:spLocks noChangeArrowheads="1"/>
            </p:cNvSpPr>
            <p:nvPr/>
          </p:nvSpPr>
          <p:spPr bwMode="gray">
            <a:xfrm>
              <a:off x="2368" y="2784"/>
              <a:ext cx="1005" cy="407"/>
            </a:xfrm>
            <a:prstGeom prst="rect">
              <a:avLst/>
            </a:prstGeom>
            <a:noFill/>
            <a:ln w="9525" algn="ctr">
              <a:noFill/>
              <a:miter lim="800000"/>
              <a:headEnd/>
              <a:tailEnd/>
            </a:ln>
            <a:effectLst/>
          </p:spPr>
          <p:txBody>
            <a:bodyPr wrap="none">
              <a:spAutoFit/>
            </a:bodyPr>
            <a:lstStyle/>
            <a:p>
              <a:pPr algn="ctr" eaLnBrk="0" hangingPunct="0"/>
              <a:r>
                <a:rPr lang="en-US" b="1" dirty="0" smtClean="0">
                  <a:solidFill>
                    <a:srgbClr val="FFFFFF"/>
                  </a:solidFill>
                </a:rPr>
                <a:t>Device</a:t>
              </a:r>
            </a:p>
            <a:p>
              <a:pPr algn="ctr" eaLnBrk="0" hangingPunct="0"/>
              <a:r>
                <a:rPr lang="en-US" b="1" dirty="0" smtClean="0">
                  <a:solidFill>
                    <a:srgbClr val="FFFFFF"/>
                  </a:solidFill>
                </a:rPr>
                <a:t>Management</a:t>
              </a:r>
              <a:endParaRPr lang="en-US" sz="1100" dirty="0">
                <a:solidFill>
                  <a:srgbClr val="FFFFFF"/>
                </a:solidFill>
              </a:endParaRPr>
            </a:p>
          </p:txBody>
        </p:sp>
      </p:grpSp>
      <p:sp>
        <p:nvSpPr>
          <p:cNvPr id="24" name="สี่เหลี่ยมผืนผ้า 23"/>
          <p:cNvSpPr/>
          <p:nvPr/>
        </p:nvSpPr>
        <p:spPr>
          <a:xfrm>
            <a:off x="1676400" y="6019800"/>
            <a:ext cx="6011582" cy="461665"/>
          </a:xfrm>
          <a:prstGeom prst="rect">
            <a:avLst/>
          </a:prstGeom>
        </p:spPr>
        <p:txBody>
          <a:bodyPr wrap="none">
            <a:spAutoFit/>
          </a:bodyPr>
          <a:lstStyle/>
          <a:p>
            <a:r>
              <a:rPr lang="en-US" sz="2400" b="1" dirty="0" smtClean="0">
                <a:solidFill>
                  <a:srgbClr val="FF0066"/>
                </a:solidFill>
                <a:latin typeface="Angsana New" pitchFamily="18" charset="-34"/>
                <a:cs typeface="Angsana New" pitchFamily="18" charset="-34"/>
              </a:rPr>
              <a:t>User Interface : </a:t>
            </a:r>
            <a:r>
              <a:rPr lang="th-TH" sz="2400" b="1" dirty="0" smtClean="0">
                <a:latin typeface="Angsana New" pitchFamily="18" charset="-34"/>
                <a:cs typeface="Angsana New" pitchFamily="18" charset="-34"/>
              </a:rPr>
              <a:t>ติดต่อระหว่างระบบปฏิบัติการกับสิ่งแวดล้อมภายนอก</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a:t>
            </a:r>
            <a:endParaRPr lang="th-TH" sz="3600" b="1" dirty="0">
              <a:latin typeface="AngsanaUPC" pitchFamily="18" charset="-34"/>
              <a:cs typeface="AngsanaUPC" pitchFamily="18" charset="-34"/>
            </a:endParaRPr>
          </a:p>
        </p:txBody>
      </p:sp>
      <p:sp>
        <p:nvSpPr>
          <p:cNvPr id="6" name="สี่เหลี่ยมผืนผ้า 5"/>
          <p:cNvSpPr/>
          <p:nvPr/>
        </p:nvSpPr>
        <p:spPr>
          <a:xfrm>
            <a:off x="685800" y="1524000"/>
            <a:ext cx="7772400" cy="3970318"/>
          </a:xfrm>
          <a:prstGeom prst="rect">
            <a:avLst/>
          </a:prstGeom>
        </p:spPr>
        <p:txBody>
          <a:bodyPr wrap="square">
            <a:spAutoFit/>
          </a:bodyPr>
          <a:lstStyle/>
          <a:p>
            <a:r>
              <a:rPr lang="en-US" sz="2800" dirty="0" smtClean="0">
                <a:latin typeface="Angsana New" pitchFamily="18" charset="-34"/>
                <a:cs typeface="Angsana New" pitchFamily="18" charset="-34"/>
              </a:rPr>
              <a:t>•</a:t>
            </a:r>
            <a:r>
              <a:rPr lang="th-TH" sz="2800" dirty="0" smtClean="0">
                <a:solidFill>
                  <a:srgbClr val="FF0066"/>
                </a:solidFill>
                <a:latin typeface="Angsana New" pitchFamily="18" charset="-34"/>
                <a:cs typeface="Angsana New" pitchFamily="18" charset="-34"/>
              </a:rPr>
              <a:t> </a:t>
            </a:r>
            <a:r>
              <a:rPr lang="th-TH" sz="2800" dirty="0" smtClean="0">
                <a:latin typeface="Angsana New" pitchFamily="18" charset="-34"/>
                <a:cs typeface="Angsana New" pitchFamily="18" charset="-34"/>
              </a:rPr>
              <a:t>การจัดการหน่วยความจำเป็นงานที่ระบบปฏิบัติการจะต้องจัดสรรหน่วยความจำให้กับ </a:t>
            </a:r>
            <a:r>
              <a:rPr lang="en-US" sz="2800" dirty="0" smtClean="0">
                <a:solidFill>
                  <a:srgbClr val="FF0066"/>
                </a:solidFill>
                <a:latin typeface="Angsana New" pitchFamily="18" charset="-34"/>
                <a:cs typeface="Angsana New" pitchFamily="18" charset="-34"/>
              </a:rPr>
              <a:t>Process </a:t>
            </a:r>
            <a:r>
              <a:rPr lang="th-TH" sz="2800" dirty="0" smtClean="0">
                <a:latin typeface="Angsana New" pitchFamily="18" charset="-34"/>
                <a:cs typeface="Angsana New" pitchFamily="18" charset="-34"/>
              </a:rPr>
              <a:t>ที่ต้องการใช้ </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แม้ว่าในปัจจุบันหน่วยความจำจะมีขนาดเพิ่มขึ้น แต่ขนาดของโปรแกรมและข้อมูลก็มีขนาดเพิ่มขึ้นตามไปด้วย </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การจัดสรรทรัพยากรหน่วยความจำจะต้องป้องกันปัญหาที่เรียกว่า </a:t>
            </a:r>
            <a:r>
              <a:rPr lang="en-US" sz="2800" dirty="0" smtClean="0">
                <a:latin typeface="Angsana New" pitchFamily="18" charset="-34"/>
                <a:cs typeface="Angsana New" pitchFamily="18" charset="-34"/>
              </a:rPr>
              <a:t>“</a:t>
            </a:r>
            <a:r>
              <a:rPr lang="en-US" sz="2800" dirty="0" smtClean="0">
                <a:solidFill>
                  <a:srgbClr val="FF0066"/>
                </a:solidFill>
                <a:latin typeface="Angsana New" pitchFamily="18" charset="-34"/>
                <a:cs typeface="Angsana New" pitchFamily="18" charset="-34"/>
              </a:rPr>
              <a:t>Running out of Memory</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คือใช้หน่วยความจำจนหมด</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ระบบปฏิบัติการอาจแบ่งออกเป็น </a:t>
            </a:r>
            <a:r>
              <a:rPr lang="en-US" sz="2800" dirty="0" smtClean="0">
                <a:latin typeface="Angsana New" pitchFamily="18" charset="-34"/>
                <a:cs typeface="Angsana New" pitchFamily="18" charset="-34"/>
              </a:rPr>
              <a:t>2 </a:t>
            </a:r>
            <a:r>
              <a:rPr lang="th-TH" sz="2800" dirty="0" smtClean="0">
                <a:latin typeface="Angsana New" pitchFamily="18" charset="-34"/>
                <a:cs typeface="Angsana New" pitchFamily="18" charset="-34"/>
              </a:rPr>
              <a:t>ประเภทใหญ่</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ๆ</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ตามลักษณะการจัดการหน่วยความจำ</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คือ </a:t>
            </a:r>
            <a:endParaRPr lang="en-US" sz="2800" dirty="0" smtClean="0">
              <a:latin typeface="Angsana New" pitchFamily="18" charset="-34"/>
              <a:cs typeface="Angsana New" pitchFamily="18" charset="-34"/>
            </a:endParaRPr>
          </a:p>
          <a:p>
            <a:pPr lvl="1">
              <a:buFont typeface="Arial" pitchFamily="34" charset="0"/>
              <a:buChar char="•"/>
            </a:pPr>
            <a:r>
              <a:rPr lang="en-US" sz="2800" dirty="0" smtClean="0">
                <a:solidFill>
                  <a:srgbClr val="FF0066"/>
                </a:solidFill>
                <a:latin typeface="Angsana New" pitchFamily="18" charset="-34"/>
                <a:cs typeface="Angsana New" pitchFamily="18" charset="-34"/>
              </a:rPr>
              <a:t>	</a:t>
            </a:r>
            <a:r>
              <a:rPr lang="en-US" sz="2800" dirty="0" err="1" smtClean="0">
                <a:solidFill>
                  <a:srgbClr val="FF0066"/>
                </a:solidFill>
                <a:latin typeface="Angsana New" pitchFamily="18" charset="-34"/>
                <a:cs typeface="Angsana New" pitchFamily="18" charset="-34"/>
              </a:rPr>
              <a:t>Monoprogramming</a:t>
            </a:r>
            <a:r>
              <a:rPr lang="en-US" sz="2800" dirty="0" smtClean="0">
                <a:solidFill>
                  <a:srgbClr val="FF0066"/>
                </a:solidFill>
                <a:latin typeface="Angsana New" pitchFamily="18" charset="-34"/>
                <a:cs typeface="Angsana New" pitchFamily="18" charset="-34"/>
              </a:rPr>
              <a:t> </a:t>
            </a:r>
          </a:p>
          <a:p>
            <a:pPr lvl="1">
              <a:buFont typeface="Arial" pitchFamily="34" charset="0"/>
              <a:buChar char="•"/>
            </a:pPr>
            <a:r>
              <a:rPr lang="en-US" sz="2800" dirty="0" smtClean="0">
                <a:solidFill>
                  <a:srgbClr val="FF0066"/>
                </a:solidFill>
                <a:latin typeface="Angsana New" pitchFamily="18" charset="-34"/>
                <a:cs typeface="Angsana New" pitchFamily="18" charset="-34"/>
              </a:rPr>
              <a:t>	Multiprogramming </a:t>
            </a:r>
            <a:r>
              <a:rPr lang="th-TH" sz="2800" dirty="0" smtClean="0">
                <a:solidFill>
                  <a:srgbClr val="FF0066"/>
                </a:solidFill>
                <a:latin typeface="Angsana New" pitchFamily="18" charset="-34"/>
                <a:cs typeface="Angsana New" pitchFamily="18" charset="-34"/>
              </a:rPr>
              <a:t/>
            </a:r>
            <a:br>
              <a:rPr lang="th-TH" sz="2800" dirty="0" smtClean="0">
                <a:solidFill>
                  <a:srgbClr val="FF0066"/>
                </a:solidFill>
                <a:latin typeface="Angsana New" pitchFamily="18" charset="-34"/>
                <a:cs typeface="Angsana New" pitchFamily="18" charset="-34"/>
              </a:rPr>
            </a:b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
        <p:nvSpPr>
          <p:cNvPr id="6" name="สี่เหลี่ยมผืนผ้า 5"/>
          <p:cNvSpPr/>
          <p:nvPr/>
        </p:nvSpPr>
        <p:spPr>
          <a:xfrm>
            <a:off x="1066800" y="1524001"/>
            <a:ext cx="4572000" cy="3970318"/>
          </a:xfrm>
          <a:prstGeom prst="rect">
            <a:avLst/>
          </a:prstGeom>
        </p:spPr>
        <p:txBody>
          <a:bodyPr wrap="square">
            <a:spAutoFit/>
          </a:bodyPr>
          <a:lstStyle/>
          <a:p>
            <a:pPr>
              <a:buFont typeface="Arial" pitchFamily="34" charset="0"/>
              <a:buChar char="•"/>
            </a:pPr>
            <a:r>
              <a:rPr lang="en-US" sz="2800" dirty="0" smtClean="0">
                <a:solidFill>
                  <a:srgbClr val="FF0066"/>
                </a:solidFill>
                <a:latin typeface="Angsana New" pitchFamily="18" charset="-34"/>
                <a:cs typeface="Angsana New" pitchFamily="18" charset="-34"/>
              </a:rPr>
              <a:t> </a:t>
            </a:r>
            <a:r>
              <a:rPr lang="en-US" sz="2800" dirty="0" err="1" smtClean="0">
                <a:solidFill>
                  <a:srgbClr val="FF0066"/>
                </a:solidFill>
                <a:latin typeface="Angsana New" pitchFamily="18" charset="-34"/>
                <a:cs typeface="Angsana New" pitchFamily="18" charset="-34"/>
              </a:rPr>
              <a:t>Monoprogramming</a:t>
            </a:r>
            <a:r>
              <a:rPr lang="en-US" sz="2800" dirty="0" smtClean="0">
                <a:solidFill>
                  <a:srgbClr val="FF0066"/>
                </a:solidFill>
                <a:latin typeface="Angsana New" pitchFamily="18" charset="-34"/>
                <a:cs typeface="Angsana New" pitchFamily="18" charset="-34"/>
              </a:rPr>
              <a:t> </a:t>
            </a:r>
          </a:p>
          <a:p>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หน่วยความจำเกือบทั้งหมดจะถูกจัดสรรให้กับโปรแกรมเพียงโปรแกรมเดียว </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ส่วนที่เหลือจะใช้เก็บตัวระบบปฏิบัติการเอง โปรแกรมทั้งโปรแกรมจะถูก </a:t>
            </a:r>
            <a:r>
              <a:rPr lang="en-US" sz="2800" dirty="0" smtClean="0">
                <a:latin typeface="Angsana New" pitchFamily="18" charset="-34"/>
                <a:cs typeface="Angsana New" pitchFamily="18" charset="-34"/>
              </a:rPr>
              <a:t>Load </a:t>
            </a:r>
            <a:r>
              <a:rPr lang="th-TH" sz="2800" dirty="0" smtClean="0">
                <a:latin typeface="Angsana New" pitchFamily="18" charset="-34"/>
                <a:cs typeface="Angsana New" pitchFamily="18" charset="-34"/>
              </a:rPr>
              <a:t>เข้าไปเก็บอยู่ในหน่วยความจำเพื่อรอการ </a:t>
            </a:r>
            <a:r>
              <a:rPr lang="en-US" sz="2800" dirty="0" smtClean="0">
                <a:latin typeface="Angsana New" pitchFamily="18" charset="-34"/>
                <a:cs typeface="Angsana New" pitchFamily="18" charset="-34"/>
              </a:rPr>
              <a:t>Execute  </a:t>
            </a:r>
            <a:r>
              <a:rPr lang="th-TH" sz="2800" dirty="0" smtClean="0">
                <a:latin typeface="Angsana New" pitchFamily="18" charset="-34"/>
                <a:cs typeface="Angsana New" pitchFamily="18" charset="-34"/>
              </a:rPr>
              <a:t>เมื่อโปรแกรม </a:t>
            </a:r>
            <a:r>
              <a:rPr lang="en-US" sz="2800" dirty="0" smtClean="0">
                <a:latin typeface="Angsana New" pitchFamily="18" charset="-34"/>
                <a:cs typeface="Angsana New" pitchFamily="18" charset="-34"/>
              </a:rPr>
              <a:t>Run </a:t>
            </a:r>
            <a:r>
              <a:rPr lang="th-TH" sz="2800" dirty="0" smtClean="0">
                <a:latin typeface="Angsana New" pitchFamily="18" charset="-34"/>
                <a:cs typeface="Angsana New" pitchFamily="18" charset="-34"/>
              </a:rPr>
              <a:t>เสร็จหรือจบการทำงาน </a:t>
            </a:r>
            <a:r>
              <a:rPr lang="en-US" sz="28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โปรแกรมใหม่ก็จะ </a:t>
            </a:r>
            <a:r>
              <a:rPr lang="en-US" sz="2800" dirty="0" smtClean="0">
                <a:latin typeface="Angsana New" pitchFamily="18" charset="-34"/>
                <a:cs typeface="Angsana New" pitchFamily="18" charset="-34"/>
              </a:rPr>
              <a:t>Load </a:t>
            </a:r>
            <a:r>
              <a:rPr lang="th-TH" sz="2800" dirty="0" smtClean="0">
                <a:latin typeface="Angsana New" pitchFamily="18" charset="-34"/>
                <a:cs typeface="Angsana New" pitchFamily="18" charset="-34"/>
              </a:rPr>
              <a:t>เข้าไปแทนที่โปรแกรมเดิม</a:t>
            </a:r>
            <a:endParaRPr lang="en-US" sz="2800" dirty="0"/>
          </a:p>
        </p:txBody>
      </p:sp>
      <p:graphicFrame>
        <p:nvGraphicFramePr>
          <p:cNvPr id="4" name="ตาราง 3"/>
          <p:cNvGraphicFramePr>
            <a:graphicFrameLocks noGrp="1"/>
          </p:cNvGraphicFramePr>
          <p:nvPr/>
        </p:nvGraphicFramePr>
        <p:xfrm>
          <a:off x="6324600" y="1828800"/>
          <a:ext cx="1524000" cy="3581400"/>
        </p:xfrm>
        <a:graphic>
          <a:graphicData uri="http://schemas.openxmlformats.org/drawingml/2006/table">
            <a:tbl>
              <a:tblPr firstRow="1" bandRow="1">
                <a:tableStyleId>{08FB837D-C827-4EFA-A057-4D05807E0F7C}</a:tableStyleId>
              </a:tblPr>
              <a:tblGrid>
                <a:gridCol w="1524000"/>
              </a:tblGrid>
              <a:tr h="720654">
                <a:tc>
                  <a:txBody>
                    <a:bodyPr/>
                    <a:lstStyle/>
                    <a:p>
                      <a:pPr algn="ctr"/>
                      <a:r>
                        <a:rPr lang="en-US" sz="2000" b="0" dirty="0" smtClean="0"/>
                        <a:t>Operating</a:t>
                      </a:r>
                      <a:r>
                        <a:rPr lang="en-US" sz="2000" b="0" baseline="0" dirty="0" smtClean="0"/>
                        <a:t> </a:t>
                      </a:r>
                      <a:r>
                        <a:rPr lang="en-US" sz="2000" b="0" dirty="0" smtClean="0"/>
                        <a:t>System</a:t>
                      </a:r>
                      <a:endParaRPr lang="en-US" sz="2000" b="0" dirty="0"/>
                    </a:p>
                  </a:txBody>
                  <a:tcPr/>
                </a:tc>
              </a:tr>
              <a:tr h="2150476">
                <a:tc>
                  <a:txBody>
                    <a:bodyPr/>
                    <a:lstStyle/>
                    <a:p>
                      <a:pPr algn="ctr"/>
                      <a:r>
                        <a:rPr lang="en-US" sz="2000" dirty="0" smtClean="0">
                          <a:solidFill>
                            <a:schemeClr val="bg1">
                              <a:lumMod val="75000"/>
                            </a:schemeClr>
                          </a:solidFill>
                        </a:rPr>
                        <a:t>Program </a:t>
                      </a:r>
                    </a:p>
                    <a:p>
                      <a:pPr algn="ctr"/>
                      <a:r>
                        <a:rPr lang="en-US" sz="2000" dirty="0" smtClean="0">
                          <a:solidFill>
                            <a:schemeClr val="bg1">
                              <a:lumMod val="75000"/>
                            </a:schemeClr>
                          </a:solidFill>
                        </a:rPr>
                        <a:t>&amp; </a:t>
                      </a:r>
                    </a:p>
                    <a:p>
                      <a:pPr algn="ctr"/>
                      <a:r>
                        <a:rPr lang="en-US" sz="2000" dirty="0" smtClean="0">
                          <a:solidFill>
                            <a:schemeClr val="bg1">
                              <a:lumMod val="75000"/>
                            </a:schemeClr>
                          </a:solidFill>
                        </a:rPr>
                        <a:t>Data</a:t>
                      </a:r>
                      <a:endParaRPr lang="en-US" sz="2000" dirty="0">
                        <a:solidFill>
                          <a:schemeClr val="bg1">
                            <a:lumMod val="75000"/>
                          </a:schemeClr>
                        </a:solidFill>
                      </a:endParaRPr>
                    </a:p>
                  </a:txBody>
                  <a:tcPr/>
                </a:tc>
              </a:tr>
              <a:tr h="710270">
                <a:tc>
                  <a:txBody>
                    <a:bodyPr/>
                    <a:lstStyle/>
                    <a:p>
                      <a:pPr algn="ctr"/>
                      <a:r>
                        <a:rPr lang="en-US" sz="2000" kern="1200" dirty="0" smtClean="0">
                          <a:solidFill>
                            <a:schemeClr val="bg1">
                              <a:lumMod val="75000"/>
                            </a:schemeClr>
                          </a:solidFill>
                          <a:latin typeface="+mn-lt"/>
                          <a:ea typeface="+mn-ea"/>
                          <a:cs typeface="+mn-cs"/>
                        </a:rPr>
                        <a:t>Memory</a:t>
                      </a: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en-US"/>
          </a:p>
        </p:txBody>
      </p:sp>
      <p:sp>
        <p:nvSpPr>
          <p:cNvPr id="3" name="สี่เหลี่ยมผืนผ้า 2"/>
          <p:cNvSpPr/>
          <p:nvPr/>
        </p:nvSpPr>
        <p:spPr>
          <a:xfrm>
            <a:off x="1676400" y="2187476"/>
            <a:ext cx="5791200"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h-TH" sz="2400" dirty="0" smtClean="0">
                <a:latin typeface="Angsana New" pitchFamily="18" charset="-34"/>
                <a:cs typeface="Angsana New" pitchFamily="18" charset="-34"/>
              </a:rPr>
              <a:t>ในระหว่างที่โปรแกรมหนึ่งกำลังถูก </a:t>
            </a:r>
            <a:r>
              <a:rPr lang="en-US" sz="2400" dirty="0" smtClean="0">
                <a:latin typeface="Angsana New" pitchFamily="18" charset="-34"/>
                <a:cs typeface="Angsana New" pitchFamily="18" charset="-34"/>
              </a:rPr>
              <a:t>Execute </a:t>
            </a:r>
            <a:r>
              <a:rPr lang="th-TH" sz="2400" dirty="0" smtClean="0">
                <a:latin typeface="Angsana New" pitchFamily="18" charset="-34"/>
                <a:cs typeface="Angsana New" pitchFamily="18" charset="-34"/>
              </a:rPr>
              <a:t>นั้น</a:t>
            </a:r>
            <a:r>
              <a:rPr lang="en-US" sz="2400" dirty="0" smtClean="0">
                <a:latin typeface="Angsana New" pitchFamily="18" charset="-34"/>
                <a:cs typeface="Angsana New" pitchFamily="18" charset="-34"/>
              </a:rPr>
              <a:t> </a:t>
            </a:r>
            <a:r>
              <a:rPr lang="th-TH" sz="2400" dirty="0" smtClean="0">
                <a:latin typeface="Angsana New" pitchFamily="18" charset="-34"/>
                <a:cs typeface="Angsana New" pitchFamily="18" charset="-34"/>
              </a:rPr>
              <a:t>โดยปกติจะมีการรับข้อมูลเข้ามาจากอุปกรณ์นำเข้า </a:t>
            </a:r>
            <a:r>
              <a:rPr lang="en-US" sz="2400" dirty="0" smtClean="0">
                <a:latin typeface="Angsana New" pitchFamily="18" charset="-34"/>
                <a:cs typeface="Angsana New" pitchFamily="18" charset="-34"/>
              </a:rPr>
              <a:t> </a:t>
            </a:r>
            <a:r>
              <a:rPr lang="th-TH" sz="2400" dirty="0" smtClean="0">
                <a:latin typeface="Angsana New" pitchFamily="18" charset="-34"/>
                <a:cs typeface="Angsana New" pitchFamily="18" charset="-34"/>
              </a:rPr>
              <a:t>และส่งผลลัพธ์ออกทางอุปกรณ์แสดงผล </a:t>
            </a:r>
            <a:r>
              <a:rPr lang="th-TH" sz="2400" dirty="0" smtClean="0">
                <a:solidFill>
                  <a:srgbClr val="FF0066"/>
                </a:solidFill>
                <a:latin typeface="Angsana New" pitchFamily="18" charset="-34"/>
                <a:cs typeface="Angsana New" pitchFamily="18" charset="-34"/>
              </a:rPr>
              <a:t>อุปกรณ์ </a:t>
            </a:r>
            <a:r>
              <a:rPr lang="en-US" sz="2400" dirty="0" smtClean="0">
                <a:solidFill>
                  <a:srgbClr val="FF0066"/>
                </a:solidFill>
                <a:latin typeface="Angsana New" pitchFamily="18" charset="-34"/>
                <a:cs typeface="Angsana New" pitchFamily="18" charset="-34"/>
              </a:rPr>
              <a:t>I/O </a:t>
            </a:r>
            <a:r>
              <a:rPr lang="th-TH" sz="2400" dirty="0" smtClean="0">
                <a:solidFill>
                  <a:srgbClr val="FF0066"/>
                </a:solidFill>
                <a:latin typeface="Angsana New" pitchFamily="18" charset="-34"/>
                <a:cs typeface="Angsana New" pitchFamily="18" charset="-34"/>
              </a:rPr>
              <a:t>เหล่านี้ทำงานช้ากว่า </a:t>
            </a:r>
            <a:r>
              <a:rPr lang="en-US" sz="2400" dirty="0" smtClean="0">
                <a:solidFill>
                  <a:srgbClr val="FF0066"/>
                </a:solidFill>
                <a:latin typeface="Angsana New" pitchFamily="18" charset="-34"/>
                <a:cs typeface="Angsana New" pitchFamily="18" charset="-34"/>
              </a:rPr>
              <a:t>CPU </a:t>
            </a:r>
            <a:r>
              <a:rPr lang="th-TH" sz="2400" dirty="0" smtClean="0">
                <a:solidFill>
                  <a:srgbClr val="FF0066"/>
                </a:solidFill>
                <a:latin typeface="Angsana New" pitchFamily="18" charset="-34"/>
                <a:cs typeface="Angsana New" pitchFamily="18" charset="-34"/>
              </a:rPr>
              <a:t>มาก</a:t>
            </a:r>
            <a:r>
              <a:rPr lang="th-TH" sz="2400" dirty="0" smtClean="0">
                <a:latin typeface="Angsana New" pitchFamily="18" charset="-34"/>
                <a:cs typeface="Angsana New" pitchFamily="18" charset="-34"/>
              </a:rPr>
              <a:t> </a:t>
            </a:r>
            <a:r>
              <a:rPr lang="en-US" sz="2400" dirty="0" smtClean="0">
                <a:latin typeface="Angsana New" pitchFamily="18" charset="-34"/>
                <a:cs typeface="Angsana New" pitchFamily="18" charset="-34"/>
              </a:rPr>
              <a:t> </a:t>
            </a:r>
            <a:r>
              <a:rPr lang="th-TH" sz="2400" dirty="0" smtClean="0">
                <a:latin typeface="Angsana New" pitchFamily="18" charset="-34"/>
                <a:cs typeface="Angsana New" pitchFamily="18" charset="-34"/>
              </a:rPr>
              <a:t>ดังนั้น</a:t>
            </a:r>
            <a:r>
              <a:rPr lang="en-US" sz="2400" dirty="0" smtClean="0">
                <a:latin typeface="Angsana New" pitchFamily="18" charset="-34"/>
                <a:cs typeface="Angsana New" pitchFamily="18" charset="-34"/>
              </a:rPr>
              <a:t> </a:t>
            </a:r>
            <a:r>
              <a:rPr lang="th-TH" sz="2400" dirty="0" smtClean="0">
                <a:latin typeface="Angsana New" pitchFamily="18" charset="-34"/>
                <a:cs typeface="Angsana New" pitchFamily="18" charset="-34"/>
              </a:rPr>
              <a:t>ระหว่างที่อุปกรณ์ </a:t>
            </a:r>
            <a:r>
              <a:rPr lang="en-US" sz="2400" dirty="0" smtClean="0">
                <a:latin typeface="Angsana New" pitchFamily="18" charset="-34"/>
                <a:cs typeface="Angsana New" pitchFamily="18" charset="-34"/>
              </a:rPr>
              <a:t>I/O </a:t>
            </a:r>
            <a:r>
              <a:rPr lang="th-TH" sz="2400" dirty="0" smtClean="0">
                <a:latin typeface="Angsana New" pitchFamily="18" charset="-34"/>
                <a:cs typeface="Angsana New" pitchFamily="18" charset="-34"/>
              </a:rPr>
              <a:t>กำลังทำงาน </a:t>
            </a:r>
            <a:r>
              <a:rPr lang="en-US" sz="2400" dirty="0" smtClean="0">
                <a:latin typeface="Angsana New" pitchFamily="18" charset="-34"/>
                <a:cs typeface="Angsana New" pitchFamily="18" charset="-34"/>
              </a:rPr>
              <a:t>CPU </a:t>
            </a:r>
            <a:r>
              <a:rPr lang="th-TH" sz="2400" dirty="0" smtClean="0">
                <a:latin typeface="Angsana New" pitchFamily="18" charset="-34"/>
                <a:cs typeface="Angsana New" pitchFamily="18" charset="-34"/>
              </a:rPr>
              <a:t>ก็จะว่าง</a:t>
            </a:r>
            <a:r>
              <a:rPr lang="en-US" sz="2400" dirty="0" smtClean="0">
                <a:latin typeface="Angsana New" pitchFamily="18" charset="-34"/>
                <a:cs typeface="Angsana New" pitchFamily="18" charset="-34"/>
              </a:rPr>
              <a:t> </a:t>
            </a:r>
            <a:r>
              <a:rPr lang="th-TH" sz="2400" dirty="0" smtClean="0">
                <a:latin typeface="Angsana New" pitchFamily="18" charset="-34"/>
                <a:cs typeface="Angsana New" pitchFamily="18" charset="-34"/>
              </a:rPr>
              <a:t> ไม่อาจทำงานอย่างอื่นได้เนื่องจากไม่มีโปรแกรมอื่นอยู่ในหน่วยความจำ วิธีการแบบนี้นับเป็นการใช้หน่วยความจำและ </a:t>
            </a:r>
            <a:r>
              <a:rPr lang="en-US" sz="2400" dirty="0" smtClean="0">
                <a:latin typeface="Angsana New" pitchFamily="18" charset="-34"/>
                <a:cs typeface="Angsana New" pitchFamily="18" charset="-34"/>
              </a:rPr>
              <a:t>CPU </a:t>
            </a:r>
            <a:r>
              <a:rPr lang="th-TH" sz="2400" dirty="0" smtClean="0">
                <a:latin typeface="Angsana New" pitchFamily="18" charset="-34"/>
                <a:cs typeface="Angsana New" pitchFamily="18" charset="-34"/>
              </a:rPr>
              <a:t>ไม่มีประสิทธิภาพเท่าที่ควรจะเป็น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
        <p:nvSpPr>
          <p:cNvPr id="6" name="สี่เหลี่ยมผืนผ้า 5"/>
          <p:cNvSpPr/>
          <p:nvPr/>
        </p:nvSpPr>
        <p:spPr>
          <a:xfrm>
            <a:off x="838200" y="3886200"/>
            <a:ext cx="7772400" cy="2492990"/>
          </a:xfrm>
          <a:prstGeom prst="rect">
            <a:avLst/>
          </a:prstGeom>
        </p:spPr>
        <p:txBody>
          <a:bodyPr wrap="square">
            <a:spAutoFit/>
          </a:bodyPr>
          <a:lstStyle/>
          <a:p>
            <a:r>
              <a:rPr lang="th-TH" sz="2600" dirty="0" smtClean="0">
                <a:latin typeface="Angsana New" pitchFamily="18" charset="-34"/>
                <a:cs typeface="Angsana New" pitchFamily="18" charset="-34"/>
              </a:rPr>
              <a:t>        มี </a:t>
            </a:r>
            <a:r>
              <a:rPr lang="en-US" sz="2600" dirty="0" smtClean="0">
                <a:latin typeface="Angsana New" pitchFamily="18" charset="-34"/>
                <a:cs typeface="Angsana New" pitchFamily="18" charset="-34"/>
              </a:rPr>
              <a:t>2 </a:t>
            </a:r>
            <a:r>
              <a:rPr lang="th-TH" sz="2600" dirty="0" smtClean="0">
                <a:latin typeface="Angsana New" pitchFamily="18" charset="-34"/>
                <a:cs typeface="Angsana New" pitchFamily="18" charset="-34"/>
              </a:rPr>
              <a:t>รูป แบบหลักคือ</a:t>
            </a:r>
            <a:br>
              <a:rPr lang="th-TH" sz="2600" dirty="0" smtClean="0">
                <a:latin typeface="Angsana New" pitchFamily="18" charset="-34"/>
                <a:cs typeface="Angsana New" pitchFamily="18" charset="-34"/>
              </a:rPr>
            </a:br>
            <a:r>
              <a:rPr lang="th-TH" sz="2600" dirty="0" smtClean="0">
                <a:latin typeface="Angsana New" pitchFamily="18" charset="-34"/>
                <a:cs typeface="Angsana New" pitchFamily="18" charset="-34"/>
              </a:rPr>
              <a:t>   (</a:t>
            </a:r>
            <a:r>
              <a:rPr lang="en-US" sz="2600" dirty="0" smtClean="0">
                <a:latin typeface="Angsana New" pitchFamily="18" charset="-34"/>
                <a:cs typeface="Angsana New" pitchFamily="18" charset="-34"/>
              </a:rPr>
              <a:t>1) </a:t>
            </a:r>
            <a:r>
              <a:rPr lang="en-US" sz="2600" dirty="0" err="1" smtClean="0">
                <a:solidFill>
                  <a:srgbClr val="FF0066"/>
                </a:solidFill>
                <a:latin typeface="Angsana New" pitchFamily="18" charset="-34"/>
                <a:cs typeface="Angsana New" pitchFamily="18" charset="-34"/>
              </a:rPr>
              <a:t>Nonswapping</a:t>
            </a:r>
            <a:r>
              <a:rPr lang="en-US" sz="2600" dirty="0" smtClean="0">
                <a:latin typeface="Angsana New" pitchFamily="18" charset="-34"/>
                <a:cs typeface="Angsana New" pitchFamily="18" charset="-34"/>
              </a:rPr>
              <a:t> </a:t>
            </a:r>
            <a:r>
              <a:rPr lang="th-TH" sz="2600" dirty="0" smtClean="0">
                <a:latin typeface="Angsana New" pitchFamily="18" charset="-34"/>
                <a:cs typeface="Angsana New" pitchFamily="18" charset="-34"/>
              </a:rPr>
              <a:t>หมายถึง</a:t>
            </a:r>
            <a:r>
              <a:rPr lang="en-US" sz="2600" dirty="0" smtClean="0">
                <a:latin typeface="Angsana New" pitchFamily="18" charset="-34"/>
                <a:cs typeface="Angsana New" pitchFamily="18" charset="-34"/>
              </a:rPr>
              <a:t> </a:t>
            </a:r>
            <a:r>
              <a:rPr lang="th-TH" sz="2600" dirty="0" smtClean="0">
                <a:latin typeface="Angsana New" pitchFamily="18" charset="-34"/>
                <a:cs typeface="Angsana New" pitchFamily="18" charset="-34"/>
              </a:rPr>
              <a:t>โปรแกรมจะคงอยู่ในหน่วยความจำตลอดระยะเวลาที่โปรแกรมนั้นถูก </a:t>
            </a:r>
            <a:r>
              <a:rPr lang="en-US" sz="2600" dirty="0" smtClean="0">
                <a:latin typeface="Angsana New" pitchFamily="18" charset="-34"/>
                <a:cs typeface="Angsana New" pitchFamily="18" charset="-34"/>
              </a:rPr>
              <a:t>Execute </a:t>
            </a:r>
            <a:r>
              <a:rPr lang="th-TH" sz="2600" dirty="0" smtClean="0">
                <a:latin typeface="Angsana New" pitchFamily="18" charset="-34"/>
                <a:cs typeface="Angsana New" pitchFamily="18" charset="-34"/>
              </a:rPr>
              <a:t>จนกว่าจะแล้วเสร็จ</a:t>
            </a:r>
            <a:br>
              <a:rPr lang="th-TH" sz="2600" dirty="0" smtClean="0">
                <a:latin typeface="Angsana New" pitchFamily="18" charset="-34"/>
                <a:cs typeface="Angsana New" pitchFamily="18" charset="-34"/>
              </a:rPr>
            </a:br>
            <a:r>
              <a:rPr lang="th-TH" sz="2600" dirty="0" smtClean="0">
                <a:latin typeface="Angsana New" pitchFamily="18" charset="-34"/>
                <a:cs typeface="Angsana New" pitchFamily="18" charset="-34"/>
              </a:rPr>
              <a:t>   (</a:t>
            </a:r>
            <a:r>
              <a:rPr lang="en-US" sz="2600" dirty="0" smtClean="0">
                <a:latin typeface="Angsana New" pitchFamily="18" charset="-34"/>
                <a:cs typeface="Angsana New" pitchFamily="18" charset="-34"/>
              </a:rPr>
              <a:t>2) </a:t>
            </a:r>
            <a:r>
              <a:rPr lang="en-US" sz="2600" dirty="0" smtClean="0">
                <a:solidFill>
                  <a:srgbClr val="FF0066"/>
                </a:solidFill>
                <a:latin typeface="Angsana New" pitchFamily="18" charset="-34"/>
                <a:cs typeface="Angsana New" pitchFamily="18" charset="-34"/>
              </a:rPr>
              <a:t>Swapping</a:t>
            </a:r>
            <a:r>
              <a:rPr lang="en-US" sz="2600" dirty="0" smtClean="0">
                <a:latin typeface="Angsana New" pitchFamily="18" charset="-34"/>
                <a:cs typeface="Angsana New" pitchFamily="18" charset="-34"/>
              </a:rPr>
              <a:t> </a:t>
            </a:r>
            <a:r>
              <a:rPr lang="th-TH" sz="2600" dirty="0" smtClean="0">
                <a:latin typeface="Angsana New" pitchFamily="18" charset="-34"/>
                <a:cs typeface="Angsana New" pitchFamily="18" charset="-34"/>
              </a:rPr>
              <a:t>หมายถึงโปรแกรมที่ถูก </a:t>
            </a:r>
            <a:r>
              <a:rPr lang="en-US" sz="2600" dirty="0" smtClean="0">
                <a:latin typeface="Angsana New" pitchFamily="18" charset="-34"/>
                <a:cs typeface="Angsana New" pitchFamily="18" charset="-34"/>
              </a:rPr>
              <a:t>Execute </a:t>
            </a:r>
            <a:r>
              <a:rPr lang="th-TH" sz="2600" dirty="0" smtClean="0">
                <a:latin typeface="Angsana New" pitchFamily="18" charset="-34"/>
                <a:cs typeface="Angsana New" pitchFamily="18" charset="-34"/>
              </a:rPr>
              <a:t>จะสลับนำไปเก็บไว้ใน</a:t>
            </a:r>
            <a:r>
              <a:rPr lang="en-US" sz="2600" dirty="0" smtClean="0">
                <a:latin typeface="Angsana New" pitchFamily="18" charset="-34"/>
                <a:cs typeface="Angsana New" pitchFamily="18" charset="-34"/>
              </a:rPr>
              <a:t> Disk </a:t>
            </a:r>
            <a:r>
              <a:rPr lang="th-TH" sz="2600" dirty="0" smtClean="0">
                <a:latin typeface="Angsana New" pitchFamily="18" charset="-34"/>
                <a:cs typeface="Angsana New" pitchFamily="18" charset="-34"/>
              </a:rPr>
              <a:t>กับหน่วยความจำสลับไปมาจนกว่าจะแล้วเสร็จ</a:t>
            </a:r>
            <a:r>
              <a:rPr lang="en-US" sz="2600" dirty="0" smtClean="0">
                <a:solidFill>
                  <a:srgbClr val="FF0066"/>
                </a:solidFill>
                <a:latin typeface="Angsana New" pitchFamily="18" charset="-34"/>
                <a:cs typeface="Angsana New" pitchFamily="18" charset="-34"/>
              </a:rPr>
              <a:t> </a:t>
            </a:r>
            <a:r>
              <a:rPr lang="th-TH" sz="2600" dirty="0" smtClean="0">
                <a:solidFill>
                  <a:srgbClr val="FF0066"/>
                </a:solidFill>
                <a:latin typeface="Angsana New" pitchFamily="18" charset="-34"/>
                <a:cs typeface="Angsana New" pitchFamily="18" charset="-34"/>
              </a:rPr>
              <a:t/>
            </a:r>
            <a:br>
              <a:rPr lang="th-TH" sz="2600" dirty="0" smtClean="0">
                <a:solidFill>
                  <a:srgbClr val="FF0066"/>
                </a:solidFill>
                <a:latin typeface="Angsana New" pitchFamily="18" charset="-34"/>
                <a:cs typeface="Angsana New" pitchFamily="18" charset="-34"/>
              </a:rPr>
            </a:br>
            <a:endParaRPr lang="en-US" sz="2600" dirty="0"/>
          </a:p>
        </p:txBody>
      </p:sp>
      <p:sp>
        <p:nvSpPr>
          <p:cNvPr id="4" name="สี่เหลี่ยมผืนผ้า 3"/>
          <p:cNvSpPr/>
          <p:nvPr/>
        </p:nvSpPr>
        <p:spPr>
          <a:xfrm>
            <a:off x="762000" y="1219200"/>
            <a:ext cx="3657600" cy="2554545"/>
          </a:xfrm>
          <a:prstGeom prst="rect">
            <a:avLst/>
          </a:prstGeom>
        </p:spPr>
        <p:txBody>
          <a:bodyPr wrap="square">
            <a:spAutoFit/>
          </a:bodyPr>
          <a:lstStyle/>
          <a:p>
            <a:pPr>
              <a:buFont typeface="Arial" pitchFamily="34" charset="0"/>
              <a:buChar char="•"/>
            </a:pPr>
            <a:r>
              <a:rPr lang="en-US" sz="2800" dirty="0" smtClean="0">
                <a:solidFill>
                  <a:srgbClr val="FF0066"/>
                </a:solidFill>
                <a:latin typeface="Angsana New" pitchFamily="18" charset="-34"/>
                <a:cs typeface="Angsana New" pitchFamily="18" charset="-34"/>
              </a:rPr>
              <a:t> Multiprogramming</a:t>
            </a:r>
          </a:p>
          <a:p>
            <a:r>
              <a:rPr lang="en-US" sz="2800" b="1" dirty="0" smtClean="0">
                <a:latin typeface="Angsana New" pitchFamily="18" charset="-34"/>
                <a:cs typeface="Angsana New" pitchFamily="18" charset="-34"/>
              </a:rPr>
              <a:t>       </a:t>
            </a:r>
            <a:r>
              <a:rPr lang="th-TH" sz="2600" dirty="0" smtClean="0">
                <a:latin typeface="Angsana New" pitchFamily="18" charset="-34"/>
                <a:cs typeface="Angsana New" pitchFamily="18" charset="-34"/>
              </a:rPr>
              <a:t>โปรแกรมหลาย</a:t>
            </a:r>
            <a:r>
              <a:rPr lang="en-US" sz="2600" dirty="0" smtClean="0">
                <a:latin typeface="Angsana New" pitchFamily="18" charset="-34"/>
                <a:cs typeface="Angsana New" pitchFamily="18" charset="-34"/>
              </a:rPr>
              <a:t> </a:t>
            </a:r>
            <a:r>
              <a:rPr lang="th-TH" sz="2600" dirty="0" smtClean="0">
                <a:latin typeface="Angsana New" pitchFamily="18" charset="-34"/>
                <a:cs typeface="Angsana New" pitchFamily="18" charset="-34"/>
              </a:rPr>
              <a:t>ๆโปรแกรมสามารถอยู่ในหน่วยความจำได้พร้อม</a:t>
            </a:r>
            <a:r>
              <a:rPr lang="en-US" sz="2600" dirty="0" smtClean="0">
                <a:latin typeface="Angsana New" pitchFamily="18" charset="-34"/>
                <a:cs typeface="Angsana New" pitchFamily="18" charset="-34"/>
              </a:rPr>
              <a:t> </a:t>
            </a:r>
            <a:r>
              <a:rPr lang="th-TH" sz="2600" dirty="0" smtClean="0">
                <a:latin typeface="Angsana New" pitchFamily="18" charset="-34"/>
                <a:cs typeface="Angsana New" pitchFamily="18" charset="-34"/>
              </a:rPr>
              <a:t>ๆ</a:t>
            </a:r>
            <a:r>
              <a:rPr lang="en-US" sz="2600" dirty="0" smtClean="0">
                <a:latin typeface="Angsana New" pitchFamily="18" charset="-34"/>
                <a:cs typeface="Angsana New" pitchFamily="18" charset="-34"/>
              </a:rPr>
              <a:t> </a:t>
            </a:r>
            <a:r>
              <a:rPr lang="th-TH" sz="2600" dirty="0" smtClean="0">
                <a:latin typeface="Angsana New" pitchFamily="18" charset="-34"/>
                <a:cs typeface="Angsana New" pitchFamily="18" charset="-34"/>
              </a:rPr>
              <a:t>กัน </a:t>
            </a:r>
            <a:r>
              <a:rPr lang="en-US" sz="2600" dirty="0" smtClean="0">
                <a:latin typeface="Angsana New" pitchFamily="18" charset="-34"/>
                <a:cs typeface="Angsana New" pitchFamily="18" charset="-34"/>
              </a:rPr>
              <a:t> </a:t>
            </a:r>
            <a:r>
              <a:rPr lang="th-TH" sz="2600" dirty="0" smtClean="0">
                <a:latin typeface="Angsana New" pitchFamily="18" charset="-34"/>
                <a:cs typeface="Angsana New" pitchFamily="18" charset="-34"/>
              </a:rPr>
              <a:t>และ</a:t>
            </a:r>
            <a:r>
              <a:rPr lang="th-TH" sz="2600" dirty="0" smtClean="0">
                <a:solidFill>
                  <a:srgbClr val="FF0066"/>
                </a:solidFill>
                <a:latin typeface="Angsana New" pitchFamily="18" charset="-34"/>
                <a:cs typeface="Angsana New" pitchFamily="18" charset="-34"/>
              </a:rPr>
              <a:t>สามารถ </a:t>
            </a:r>
            <a:r>
              <a:rPr lang="en-US" sz="2600" dirty="0" smtClean="0">
                <a:solidFill>
                  <a:srgbClr val="FF0066"/>
                </a:solidFill>
                <a:latin typeface="Angsana New" pitchFamily="18" charset="-34"/>
                <a:cs typeface="Angsana New" pitchFamily="18" charset="-34"/>
              </a:rPr>
              <a:t>Execute </a:t>
            </a:r>
            <a:r>
              <a:rPr lang="th-TH" sz="2600" dirty="0" smtClean="0">
                <a:solidFill>
                  <a:srgbClr val="FF0066"/>
                </a:solidFill>
                <a:latin typeface="Angsana New" pitchFamily="18" charset="-34"/>
                <a:cs typeface="Angsana New" pitchFamily="18" charset="-34"/>
              </a:rPr>
              <a:t>ได้พร้อม</a:t>
            </a:r>
            <a:r>
              <a:rPr lang="en-US" sz="2600" dirty="0" smtClean="0">
                <a:solidFill>
                  <a:srgbClr val="FF0066"/>
                </a:solidFill>
                <a:latin typeface="Angsana New" pitchFamily="18" charset="-34"/>
                <a:cs typeface="Angsana New" pitchFamily="18" charset="-34"/>
              </a:rPr>
              <a:t> </a:t>
            </a:r>
            <a:r>
              <a:rPr lang="th-TH" sz="2600" dirty="0" smtClean="0">
                <a:solidFill>
                  <a:srgbClr val="FF0066"/>
                </a:solidFill>
                <a:latin typeface="Angsana New" pitchFamily="18" charset="-34"/>
                <a:cs typeface="Angsana New" pitchFamily="18" charset="-34"/>
              </a:rPr>
              <a:t>ๆ</a:t>
            </a:r>
            <a:r>
              <a:rPr lang="en-US" sz="2600" dirty="0" smtClean="0">
                <a:solidFill>
                  <a:srgbClr val="FF0066"/>
                </a:solidFill>
                <a:latin typeface="Angsana New" pitchFamily="18" charset="-34"/>
                <a:cs typeface="Angsana New" pitchFamily="18" charset="-34"/>
              </a:rPr>
              <a:t> </a:t>
            </a:r>
            <a:r>
              <a:rPr lang="th-TH" sz="2600" dirty="0" smtClean="0">
                <a:solidFill>
                  <a:srgbClr val="FF0066"/>
                </a:solidFill>
                <a:latin typeface="Angsana New" pitchFamily="18" charset="-34"/>
                <a:cs typeface="Angsana New" pitchFamily="18" charset="-34"/>
              </a:rPr>
              <a:t>กัน </a:t>
            </a:r>
            <a:r>
              <a:rPr lang="en-US" sz="2600" dirty="0" smtClean="0">
                <a:solidFill>
                  <a:srgbClr val="FF0066"/>
                </a:solidFill>
                <a:latin typeface="Angsana New" pitchFamily="18" charset="-34"/>
                <a:cs typeface="Angsana New" pitchFamily="18" charset="-34"/>
              </a:rPr>
              <a:t>(Concurrent)</a:t>
            </a:r>
            <a:r>
              <a:rPr lang="en-US" sz="2600" dirty="0" smtClean="0">
                <a:latin typeface="Angsana New" pitchFamily="18" charset="-34"/>
                <a:cs typeface="Angsana New" pitchFamily="18" charset="-34"/>
              </a:rPr>
              <a:t> </a:t>
            </a:r>
            <a:r>
              <a:rPr lang="th-TH" sz="2600" dirty="0" smtClean="0">
                <a:latin typeface="Angsana New" pitchFamily="18" charset="-34"/>
                <a:cs typeface="Angsana New" pitchFamily="18" charset="-34"/>
              </a:rPr>
              <a:t>โดย </a:t>
            </a:r>
            <a:r>
              <a:rPr lang="en-US" sz="2600" dirty="0" smtClean="0">
                <a:latin typeface="Angsana New" pitchFamily="18" charset="-34"/>
                <a:cs typeface="Angsana New" pitchFamily="18" charset="-34"/>
              </a:rPr>
              <a:t>CPU </a:t>
            </a:r>
            <a:r>
              <a:rPr lang="th-TH" sz="2600" dirty="0" smtClean="0">
                <a:latin typeface="Angsana New" pitchFamily="18" charset="-34"/>
                <a:cs typeface="Angsana New" pitchFamily="18" charset="-34"/>
              </a:rPr>
              <a:t>จะสลับไปมาระหว่างโปรแกรม </a:t>
            </a:r>
            <a:endParaRPr lang="en-US" sz="2600" dirty="0"/>
          </a:p>
        </p:txBody>
      </p:sp>
      <p:graphicFrame>
        <p:nvGraphicFramePr>
          <p:cNvPr id="5" name="ตาราง 4"/>
          <p:cNvGraphicFramePr>
            <a:graphicFrameLocks noGrp="1"/>
          </p:cNvGraphicFramePr>
          <p:nvPr/>
        </p:nvGraphicFramePr>
        <p:xfrm>
          <a:off x="5257800" y="1371600"/>
          <a:ext cx="2057400" cy="2483840"/>
        </p:xfrm>
        <a:graphic>
          <a:graphicData uri="http://schemas.openxmlformats.org/drawingml/2006/table">
            <a:tbl>
              <a:tblPr firstRow="1" bandRow="1">
                <a:tableStyleId>{08FB837D-C827-4EFA-A057-4D05807E0F7C}</a:tableStyleId>
              </a:tblPr>
              <a:tblGrid>
                <a:gridCol w="2057400"/>
              </a:tblGrid>
              <a:tr h="381000">
                <a:tc>
                  <a:txBody>
                    <a:bodyPr/>
                    <a:lstStyle/>
                    <a:p>
                      <a:pPr algn="ctr"/>
                      <a:r>
                        <a:rPr lang="en-US" sz="1600" b="0" dirty="0" smtClean="0"/>
                        <a:t>Operating</a:t>
                      </a:r>
                      <a:r>
                        <a:rPr lang="en-US" sz="1600" b="0" baseline="0" dirty="0" smtClean="0"/>
                        <a:t> </a:t>
                      </a:r>
                      <a:r>
                        <a:rPr lang="en-US" sz="1600" b="0" dirty="0" smtClean="0"/>
                        <a:t>System</a:t>
                      </a:r>
                      <a:endParaRPr lang="en-US" sz="1600" b="0" dirty="0"/>
                    </a:p>
                  </a:txBody>
                  <a:tcPr/>
                </a:tc>
              </a:tr>
              <a:tr h="381000">
                <a:tc>
                  <a:txBody>
                    <a:bodyPr/>
                    <a:lstStyle/>
                    <a:p>
                      <a:pPr algn="ctr"/>
                      <a:r>
                        <a:rPr lang="en-US" sz="1600" dirty="0" smtClean="0">
                          <a:solidFill>
                            <a:schemeClr val="bg1">
                              <a:lumMod val="75000"/>
                            </a:schemeClr>
                          </a:solidFill>
                        </a:rPr>
                        <a:t>Program1</a:t>
                      </a:r>
                      <a:endParaRPr lang="en-US" sz="1600" dirty="0">
                        <a:solidFill>
                          <a:schemeClr val="bg1">
                            <a:lumMod val="75000"/>
                          </a:schemeClr>
                        </a:solidFill>
                      </a:endParaRPr>
                    </a:p>
                  </a:txBody>
                  <a:tcPr/>
                </a:tc>
              </a:tr>
              <a:tr h="381000">
                <a:tc>
                  <a:txBody>
                    <a:bodyPr/>
                    <a:lstStyle/>
                    <a:p>
                      <a:pPr algn="ctr"/>
                      <a:r>
                        <a:rPr lang="en-US" sz="1600" dirty="0" smtClean="0">
                          <a:solidFill>
                            <a:schemeClr val="bg1">
                              <a:lumMod val="75000"/>
                            </a:schemeClr>
                          </a:solidFill>
                        </a:rPr>
                        <a:t>Program2</a:t>
                      </a:r>
                      <a:endParaRPr lang="en-US" sz="1600" dirty="0">
                        <a:solidFill>
                          <a:schemeClr val="bg1">
                            <a:lumMod val="75000"/>
                          </a:schemeClr>
                        </a:solidFill>
                      </a:endParaRPr>
                    </a:p>
                  </a:txBody>
                  <a:tcPr/>
                </a:tc>
              </a:tr>
              <a:tr h="381000">
                <a:tc>
                  <a:txBody>
                    <a:bodyPr/>
                    <a:lstStyle/>
                    <a:p>
                      <a:pPr algn="ctr"/>
                      <a:r>
                        <a:rPr lang="en-US" sz="1600" dirty="0" smtClean="0">
                          <a:solidFill>
                            <a:schemeClr val="bg1">
                              <a:lumMod val="75000"/>
                            </a:schemeClr>
                          </a:solidFill>
                        </a:rPr>
                        <a:t>Program3</a:t>
                      </a:r>
                      <a:endParaRPr lang="en-US" sz="1600" dirty="0">
                        <a:solidFill>
                          <a:schemeClr val="bg1">
                            <a:lumMod val="75000"/>
                          </a:schemeClr>
                        </a:solidFill>
                      </a:endParaRPr>
                    </a:p>
                  </a:txBody>
                  <a:tcPr/>
                </a:tc>
              </a:tr>
              <a:tr h="381000">
                <a:tc>
                  <a:txBody>
                    <a:bodyPr/>
                    <a:lstStyle/>
                    <a:p>
                      <a:pPr algn="ctr"/>
                      <a:r>
                        <a:rPr lang="en-US" sz="1600" dirty="0" smtClean="0">
                          <a:solidFill>
                            <a:schemeClr val="bg1">
                              <a:lumMod val="75000"/>
                            </a:schemeClr>
                          </a:solidFill>
                        </a:rPr>
                        <a:t>Program4</a:t>
                      </a:r>
                      <a:endParaRPr lang="en-US" sz="1600" dirty="0">
                        <a:solidFill>
                          <a:schemeClr val="bg1">
                            <a:lumMod val="75000"/>
                          </a:schemeClr>
                        </a:solidFill>
                      </a:endParaRPr>
                    </a:p>
                  </a:txBody>
                  <a:tcPr/>
                </a:tc>
              </a:tr>
              <a:tr h="578840">
                <a:tc>
                  <a:txBody>
                    <a:bodyPr/>
                    <a:lstStyle/>
                    <a:p>
                      <a:pPr algn="ctr"/>
                      <a:r>
                        <a:rPr lang="en-US" sz="1600" kern="1200" dirty="0" smtClean="0">
                          <a:solidFill>
                            <a:schemeClr val="bg1">
                              <a:lumMod val="75000"/>
                            </a:schemeClr>
                          </a:solidFill>
                          <a:latin typeface="+mn-lt"/>
                          <a:ea typeface="+mn-ea"/>
                          <a:cs typeface="+mn-cs"/>
                        </a:rPr>
                        <a:t>Memory</a:t>
                      </a: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graphicFrame>
        <p:nvGraphicFramePr>
          <p:cNvPr id="7" name="ไดอะแกรม 6"/>
          <p:cNvGraphicFramePr/>
          <p:nvPr/>
        </p:nvGraphicFramePr>
        <p:xfrm>
          <a:off x="685800" y="1828800"/>
          <a:ext cx="7696200"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bwMode="auto">
          <a:xfrm>
            <a:off x="457200" y="1219200"/>
            <a:ext cx="8153400" cy="23622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dirty="0" smtClean="0">
                <a:solidFill>
                  <a:srgbClr val="FF0066"/>
                </a:solidFill>
                <a:latin typeface="Angsana New" pitchFamily="18" charset="-34"/>
                <a:cs typeface="Angsana New" pitchFamily="18" charset="-34"/>
              </a:rPr>
              <a:t>Partitioning</a:t>
            </a:r>
            <a:r>
              <a:rPr lang="en-US" sz="2400" b="0" dirty="0">
                <a:latin typeface="Angsana New" pitchFamily="18" charset="-34"/>
                <a:cs typeface="Angsana New" pitchFamily="18" charset="-34"/>
              </a:rPr>
              <a:t>: </a:t>
            </a:r>
            <a:r>
              <a:rPr lang="th-TH" sz="2400" b="0" dirty="0">
                <a:latin typeface="Angsana New" pitchFamily="18" charset="-34"/>
                <a:cs typeface="Angsana New" pitchFamily="18" charset="-34"/>
              </a:rPr>
              <a:t>เป็นเทคนิคแรกที่ใช้ใน </a:t>
            </a:r>
            <a:r>
              <a:rPr lang="en-US" sz="2400" b="0" dirty="0" smtClean="0">
                <a:latin typeface="Angsana New" pitchFamily="18" charset="-34"/>
                <a:cs typeface="Angsana New" pitchFamily="18" charset="-34"/>
              </a:rPr>
              <a:t>Multiprogramming  </a:t>
            </a:r>
            <a:r>
              <a:rPr lang="th-TH" sz="2400" b="0" dirty="0" smtClean="0">
                <a:latin typeface="Angsana New" pitchFamily="18" charset="-34"/>
                <a:cs typeface="Angsana New" pitchFamily="18" charset="-34"/>
              </a:rPr>
              <a:t>วิธี</a:t>
            </a:r>
            <a:r>
              <a:rPr lang="th-TH" sz="2400" b="0" dirty="0">
                <a:latin typeface="Angsana New" pitchFamily="18" charset="-34"/>
                <a:cs typeface="Angsana New" pitchFamily="18" charset="-34"/>
              </a:rPr>
              <a:t>นี้หน่วยความจำจะถูกแบ่งออกเป็น</a:t>
            </a:r>
            <a:r>
              <a:rPr lang="th-TH" sz="2400" b="0" dirty="0" smtClean="0">
                <a:latin typeface="Angsana New" pitchFamily="18" charset="-34"/>
                <a:cs typeface="Angsana New" pitchFamily="18" charset="-34"/>
              </a:rPr>
              <a:t>หลาย</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ๆ</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ส่วน</a:t>
            </a:r>
            <a:r>
              <a:rPr lang="th-TH" sz="2400" b="0" dirty="0">
                <a:latin typeface="Angsana New" pitchFamily="18" charset="-34"/>
                <a:cs typeface="Angsana New" pitchFamily="18" charset="-34"/>
              </a:rPr>
              <a:t>ที่มีขนาดไม่</a:t>
            </a:r>
            <a:r>
              <a:rPr lang="th-TH" sz="2400" b="0" dirty="0" smtClean="0">
                <a:latin typeface="Angsana New" pitchFamily="18" charset="-34"/>
                <a:cs typeface="Angsana New" pitchFamily="18" charset="-34"/>
              </a:rPr>
              <a:t>เท่ากัน </a:t>
            </a:r>
            <a:r>
              <a:rPr lang="th-TH" sz="2400" b="0" dirty="0">
                <a:latin typeface="Angsana New" pitchFamily="18" charset="-34"/>
                <a:cs typeface="Angsana New" pitchFamily="18" charset="-34"/>
              </a:rPr>
              <a:t>แต่ละส่วนเรียกว่า </a:t>
            </a:r>
            <a:r>
              <a:rPr lang="en-US" sz="2400" b="0" dirty="0">
                <a:latin typeface="Angsana New" pitchFamily="18" charset="-34"/>
                <a:cs typeface="Angsana New" pitchFamily="18" charset="-34"/>
              </a:rPr>
              <a:t>“</a:t>
            </a:r>
            <a:r>
              <a:rPr lang="th-TH" sz="2400" b="0" dirty="0" err="1">
                <a:latin typeface="Angsana New" pitchFamily="18" charset="-34"/>
                <a:cs typeface="Angsana New" pitchFamily="18" charset="-34"/>
              </a:rPr>
              <a:t>พาร์ทิชั่น</a:t>
            </a:r>
            <a:r>
              <a:rPr lang="en-US" sz="2400" b="0" dirty="0">
                <a:latin typeface="Angsana New" pitchFamily="18" charset="-34"/>
                <a:cs typeface="Angsana New" pitchFamily="18" charset="-34"/>
              </a:rPr>
              <a:t>” </a:t>
            </a:r>
            <a:r>
              <a:rPr lang="en-US" sz="2400" b="0" dirty="0" smtClean="0">
                <a:latin typeface="Angsana New" pitchFamily="18" charset="-34"/>
                <a:cs typeface="Angsana New" pitchFamily="18" charset="-34"/>
              </a:rPr>
              <a:t>(Partition</a:t>
            </a:r>
            <a:r>
              <a:rPr lang="en-US" sz="2400" b="0" dirty="0">
                <a:latin typeface="Angsana New" pitchFamily="18" charset="-34"/>
                <a:cs typeface="Angsana New" pitchFamily="18" charset="-34"/>
              </a:rPr>
              <a:t>) </a:t>
            </a:r>
            <a:r>
              <a:rPr lang="th-TH" sz="2400" b="0" dirty="0">
                <a:latin typeface="Angsana New" pitchFamily="18" charset="-34"/>
                <a:cs typeface="Angsana New" pitchFamily="18" charset="-34"/>
              </a:rPr>
              <a:t>แต่ละ</a:t>
            </a:r>
            <a:r>
              <a:rPr lang="th-TH" sz="2400" b="0" dirty="0" err="1">
                <a:latin typeface="Angsana New" pitchFamily="18" charset="-34"/>
                <a:cs typeface="Angsana New" pitchFamily="18" charset="-34"/>
              </a:rPr>
              <a:t>พาร์ทิชั่น</a:t>
            </a:r>
            <a:r>
              <a:rPr lang="th-TH" sz="2400" b="0" dirty="0">
                <a:latin typeface="Angsana New" pitchFamily="18" charset="-34"/>
                <a:cs typeface="Angsana New" pitchFamily="18" charset="-34"/>
              </a:rPr>
              <a:t>จะเก็บ </a:t>
            </a:r>
            <a:r>
              <a:rPr lang="en-US" sz="2400" b="0" dirty="0">
                <a:latin typeface="Angsana New" pitchFamily="18" charset="-34"/>
                <a:cs typeface="Angsana New" pitchFamily="18" charset="-34"/>
              </a:rPr>
              <a:t>1 </a:t>
            </a:r>
            <a:r>
              <a:rPr lang="th-TH" sz="2400" b="0" dirty="0">
                <a:latin typeface="Angsana New" pitchFamily="18" charset="-34"/>
                <a:cs typeface="Angsana New" pitchFamily="18" charset="-34"/>
              </a:rPr>
              <a:t>โปรแกรม </a:t>
            </a:r>
            <a:r>
              <a:rPr lang="en-US" sz="2400" b="0" dirty="0">
                <a:latin typeface="Angsana New" pitchFamily="18" charset="-34"/>
                <a:cs typeface="Angsana New" pitchFamily="18" charset="-34"/>
              </a:rPr>
              <a:t>CPU </a:t>
            </a:r>
            <a:r>
              <a:rPr lang="th-TH" sz="2400" b="0" dirty="0">
                <a:latin typeface="Angsana New" pitchFamily="18" charset="-34"/>
                <a:cs typeface="Angsana New" pitchFamily="18" charset="-34"/>
              </a:rPr>
              <a:t>จะทำงานทีละ</a:t>
            </a:r>
            <a:r>
              <a:rPr lang="th-TH" sz="2400" b="0" dirty="0" smtClean="0">
                <a:latin typeface="Angsana New" pitchFamily="18" charset="-34"/>
                <a:cs typeface="Angsana New" pitchFamily="18" charset="-34"/>
              </a:rPr>
              <a:t>โปรแกรม</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 </a:t>
            </a:r>
            <a:r>
              <a:rPr lang="th-TH" sz="2400" b="0" dirty="0">
                <a:latin typeface="Angsana New" pitchFamily="18" charset="-34"/>
                <a:cs typeface="Angsana New" pitchFamily="18" charset="-34"/>
              </a:rPr>
              <a:t>การทำงานเริ่มจาก </a:t>
            </a:r>
            <a:r>
              <a:rPr lang="en-US" sz="2400" b="0" dirty="0">
                <a:latin typeface="Angsana New" pitchFamily="18" charset="-34"/>
                <a:cs typeface="Angsana New" pitchFamily="18" charset="-34"/>
              </a:rPr>
              <a:t>CPU </a:t>
            </a:r>
            <a:r>
              <a:rPr lang="th-TH" sz="2400" b="0" dirty="0">
                <a:latin typeface="Angsana New" pitchFamily="18" charset="-34"/>
                <a:cs typeface="Angsana New" pitchFamily="18" charset="-34"/>
              </a:rPr>
              <a:t>ทำการ </a:t>
            </a:r>
            <a:r>
              <a:rPr lang="en-US" sz="2400" b="0" dirty="0" smtClean="0">
                <a:latin typeface="Angsana New" pitchFamily="18" charset="-34"/>
                <a:cs typeface="Angsana New" pitchFamily="18" charset="-34"/>
              </a:rPr>
              <a:t>Execute </a:t>
            </a:r>
            <a:r>
              <a:rPr lang="th-TH" sz="2400" b="0" dirty="0">
                <a:latin typeface="Angsana New" pitchFamily="18" charset="-34"/>
                <a:cs typeface="Angsana New" pitchFamily="18" charset="-34"/>
              </a:rPr>
              <a:t>โปรแกรมแรกโดย </a:t>
            </a:r>
            <a:r>
              <a:rPr lang="en-US" sz="2400" b="0" dirty="0" smtClean="0">
                <a:latin typeface="Angsana New" pitchFamily="18" charset="-34"/>
                <a:cs typeface="Angsana New" pitchFamily="18" charset="-34"/>
              </a:rPr>
              <a:t>Execute </a:t>
            </a:r>
            <a:r>
              <a:rPr lang="th-TH" sz="2400" b="0" dirty="0">
                <a:latin typeface="Angsana New" pitchFamily="18" charset="-34"/>
                <a:cs typeface="Angsana New" pitchFamily="18" charset="-34"/>
              </a:rPr>
              <a:t>คำสั่ง</a:t>
            </a:r>
            <a:r>
              <a:rPr lang="th-TH" sz="2400" b="0" dirty="0" smtClean="0">
                <a:latin typeface="Angsana New" pitchFamily="18" charset="-34"/>
                <a:cs typeface="Angsana New" pitchFamily="18" charset="-34"/>
              </a:rPr>
              <a:t>ต่าง</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ๆ</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จนกระทั่ง</a:t>
            </a:r>
            <a:r>
              <a:rPr lang="th-TH" sz="2400" b="0" dirty="0">
                <a:latin typeface="Angsana New" pitchFamily="18" charset="-34"/>
                <a:cs typeface="Angsana New" pitchFamily="18" charset="-34"/>
              </a:rPr>
              <a:t>ถึงคำสั่ง </a:t>
            </a:r>
            <a:r>
              <a:rPr lang="en-US" sz="2400" b="0" dirty="0">
                <a:latin typeface="Angsana New" pitchFamily="18" charset="-34"/>
                <a:cs typeface="Angsana New" pitchFamily="18" charset="-34"/>
              </a:rPr>
              <a:t>I/O </a:t>
            </a:r>
            <a:r>
              <a:rPr lang="th-TH" sz="2400" b="0" dirty="0">
                <a:latin typeface="Angsana New" pitchFamily="18" charset="-34"/>
                <a:cs typeface="Angsana New" pitchFamily="18" charset="-34"/>
              </a:rPr>
              <a:t>หรือเวลาที่จัดสรรให้กับโปรแกรมนั้นหมดลง จาก นั้น </a:t>
            </a:r>
            <a:r>
              <a:rPr lang="en-US" sz="2400" b="0" dirty="0">
                <a:latin typeface="Angsana New" pitchFamily="18" charset="-34"/>
                <a:cs typeface="Angsana New" pitchFamily="18" charset="-34"/>
              </a:rPr>
              <a:t>CPU </a:t>
            </a:r>
            <a:r>
              <a:rPr lang="th-TH" sz="2400" b="0" dirty="0">
                <a:latin typeface="Angsana New" pitchFamily="18" charset="-34"/>
                <a:cs typeface="Angsana New" pitchFamily="18" charset="-34"/>
              </a:rPr>
              <a:t>จะเก็บที่อยู่ของคำสั่งสุดท้ายของโปรแกรมนั้น</a:t>
            </a:r>
            <a:r>
              <a:rPr lang="th-TH" sz="2400" b="0" dirty="0" smtClean="0">
                <a:latin typeface="Angsana New" pitchFamily="18" charset="-34"/>
                <a:cs typeface="Angsana New" pitchFamily="18" charset="-34"/>
              </a:rPr>
              <a:t>ไว้</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ก่อนที่</a:t>
            </a:r>
            <a:r>
              <a:rPr lang="th-TH" sz="2400" b="0" dirty="0">
                <a:latin typeface="Angsana New" pitchFamily="18" charset="-34"/>
                <a:cs typeface="Angsana New" pitchFamily="18" charset="-34"/>
              </a:rPr>
              <a:t>จะไป </a:t>
            </a:r>
            <a:r>
              <a:rPr lang="en-US" sz="2400" b="0" dirty="0" smtClean="0">
                <a:latin typeface="Angsana New" pitchFamily="18" charset="-34"/>
                <a:cs typeface="Angsana New" pitchFamily="18" charset="-34"/>
              </a:rPr>
              <a:t>Execute </a:t>
            </a:r>
            <a:r>
              <a:rPr lang="th-TH" sz="2400" b="0" dirty="0">
                <a:latin typeface="Angsana New" pitchFamily="18" charset="-34"/>
                <a:cs typeface="Angsana New" pitchFamily="18" charset="-34"/>
              </a:rPr>
              <a:t>โปรแกรม</a:t>
            </a:r>
            <a:r>
              <a:rPr lang="th-TH" sz="2400" b="0" dirty="0" smtClean="0">
                <a:latin typeface="Angsana New" pitchFamily="18" charset="-34"/>
                <a:cs typeface="Angsana New" pitchFamily="18" charset="-34"/>
              </a:rPr>
              <a:t>ใน</a:t>
            </a:r>
            <a:r>
              <a:rPr lang="en-US" sz="2400" b="0" dirty="0" smtClean="0">
                <a:latin typeface="Angsana New" pitchFamily="18" charset="-34"/>
                <a:cs typeface="Angsana New" pitchFamily="18" charset="-34"/>
              </a:rPr>
              <a:t>   </a:t>
            </a:r>
            <a:r>
              <a:rPr lang="th-TH" sz="2400" b="0" dirty="0" err="1" smtClean="0">
                <a:latin typeface="Angsana New" pitchFamily="18" charset="-34"/>
                <a:cs typeface="Angsana New" pitchFamily="18" charset="-34"/>
              </a:rPr>
              <a:t>พาร์</a:t>
            </a:r>
            <a:r>
              <a:rPr lang="th-TH" sz="2400" b="0" dirty="0" err="1">
                <a:latin typeface="Angsana New" pitchFamily="18" charset="-34"/>
                <a:cs typeface="Angsana New" pitchFamily="18" charset="-34"/>
              </a:rPr>
              <a:t>ทิชั่น</a:t>
            </a:r>
            <a:r>
              <a:rPr lang="th-TH" sz="2400" b="0" dirty="0">
                <a:latin typeface="Angsana New" pitchFamily="18" charset="-34"/>
                <a:cs typeface="Angsana New" pitchFamily="18" charset="-34"/>
              </a:rPr>
              <a:t>อื่นต่อไป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การ</a:t>
            </a:r>
            <a:r>
              <a:rPr lang="th-TH" sz="2400" b="0" dirty="0">
                <a:latin typeface="Angsana New" pitchFamily="18" charset="-34"/>
                <a:cs typeface="Angsana New" pitchFamily="18" charset="-34"/>
              </a:rPr>
              <a:t>ทำงานจะวนอย่างนี้</a:t>
            </a:r>
            <a:r>
              <a:rPr lang="th-TH" sz="2400" b="0" dirty="0" smtClean="0">
                <a:latin typeface="Angsana New" pitchFamily="18" charset="-34"/>
                <a:cs typeface="Angsana New" pitchFamily="18" charset="-34"/>
              </a:rPr>
              <a:t>จนทุก</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ๆ</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โปรแกรม</a:t>
            </a:r>
            <a:r>
              <a:rPr lang="th-TH" sz="2400" b="0" dirty="0">
                <a:latin typeface="Angsana New" pitchFamily="18" charset="-34"/>
                <a:cs typeface="Angsana New" pitchFamily="18" charset="-34"/>
              </a:rPr>
              <a:t>ถูก </a:t>
            </a:r>
            <a:r>
              <a:rPr lang="en-US" sz="2400" b="0" dirty="0" smtClean="0">
                <a:latin typeface="Angsana New" pitchFamily="18" charset="-34"/>
                <a:cs typeface="Angsana New" pitchFamily="18" charset="-34"/>
              </a:rPr>
              <a:t>Execute </a:t>
            </a:r>
            <a:r>
              <a:rPr lang="th-TH" sz="2400" b="0" dirty="0">
                <a:latin typeface="Angsana New" pitchFamily="18" charset="-34"/>
                <a:cs typeface="Angsana New" pitchFamily="18" charset="-34"/>
              </a:rPr>
              <a:t>จนเสร็จ</a:t>
            </a:r>
            <a:r>
              <a:rPr lang="th-TH" sz="2400" b="0" dirty="0" smtClean="0">
                <a:latin typeface="Angsana New" pitchFamily="18" charset="-34"/>
                <a:cs typeface="Angsana New" pitchFamily="18" charset="-34"/>
              </a:rPr>
              <a:t>ทั้งหมด</a:t>
            </a:r>
            <a:endParaRPr lang="th-TH" sz="2400" b="0" dirty="0">
              <a:latin typeface="Angsana New" pitchFamily="18" charset="-34"/>
              <a:cs typeface="Angsana New" pitchFamily="18" charset="-34"/>
            </a:endParaRPr>
          </a:p>
        </p:txBody>
      </p:sp>
      <p:pic>
        <p:nvPicPr>
          <p:cNvPr id="3" name="Picture 7"/>
          <p:cNvPicPr>
            <a:picLocks noChangeAspect="1" noChangeArrowheads="1"/>
          </p:cNvPicPr>
          <p:nvPr/>
        </p:nvPicPr>
        <p:blipFill>
          <a:blip r:embed="rId2" cstate="print"/>
          <a:srcRect/>
          <a:stretch>
            <a:fillRect/>
          </a:stretch>
        </p:blipFill>
        <p:spPr bwMode="auto">
          <a:xfrm>
            <a:off x="1295400" y="3733800"/>
            <a:ext cx="6586538" cy="2743200"/>
          </a:xfrm>
          <a:prstGeom prst="rect">
            <a:avLst/>
          </a:prstGeom>
          <a:noFill/>
          <a:ln w="9525">
            <a:noFill/>
            <a:miter lim="800000"/>
            <a:headEnd/>
            <a:tailEnd/>
          </a:ln>
          <a:effectLst/>
        </p:spPr>
      </p:pic>
      <p:sp>
        <p:nvSpPr>
          <p:cNvPr id="4" name="TextBox 3"/>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838200" y="2043113"/>
            <a:ext cx="7467600" cy="317009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just">
              <a:spcBef>
                <a:spcPts val="700"/>
              </a:spcBef>
              <a:spcAft>
                <a:spcPts val="650"/>
              </a:spcAft>
            </a:pPr>
            <a:r>
              <a:rPr lang="en-US" sz="3600" b="1" dirty="0">
                <a:solidFill>
                  <a:schemeClr val="bg1">
                    <a:lumMod val="75000"/>
                  </a:schemeClr>
                </a:solidFill>
              </a:rPr>
              <a:t>An operating system </a:t>
            </a:r>
            <a:r>
              <a:rPr lang="en-US" sz="3200" dirty="0"/>
              <a:t>is an </a:t>
            </a:r>
            <a:r>
              <a:rPr lang="en-US" sz="3200" dirty="0">
                <a:solidFill>
                  <a:srgbClr val="FF0000"/>
                </a:solidFill>
              </a:rPr>
              <a:t>interface between the hardware of a computer and </a:t>
            </a:r>
            <a:r>
              <a:rPr lang="en-US" sz="3200" dirty="0" smtClean="0">
                <a:solidFill>
                  <a:srgbClr val="FF0000"/>
                </a:solidFill>
              </a:rPr>
              <a:t>the </a:t>
            </a:r>
            <a:r>
              <a:rPr lang="en-US" sz="3200" dirty="0">
                <a:solidFill>
                  <a:srgbClr val="FF0000"/>
                </a:solidFill>
              </a:rPr>
              <a:t>user</a:t>
            </a:r>
            <a:r>
              <a:rPr lang="en-US" sz="3200" dirty="0"/>
              <a:t> (program or human) that facilitates the execution of the other programs and the access to hardware and software resources</a:t>
            </a:r>
            <a:r>
              <a:rPr lang="en-US" sz="3600" dirty="0"/>
              <a:t>. </a:t>
            </a:r>
          </a:p>
        </p:txBody>
      </p:sp>
      <p:sp>
        <p:nvSpPr>
          <p:cNvPr id="6" name="TextBox 5"/>
          <p:cNvSpPr txBox="1"/>
          <p:nvPr/>
        </p:nvSpPr>
        <p:spPr>
          <a:xfrm>
            <a:off x="1752600" y="381000"/>
            <a:ext cx="53340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Operating System (OS)</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bwMode="auto">
          <a:xfrm>
            <a:off x="762000" y="1371600"/>
            <a:ext cx="7696200" cy="4953000"/>
          </a:xfrm>
          <a:noFill/>
          <a:ln>
            <a:miter lim="800000"/>
            <a:headEnd/>
            <a:tailEnd/>
          </a:ln>
        </p:spPr>
        <p:txBody>
          <a:bodyPr vert="horz" wrap="square" lIns="91440" tIns="45720" rIns="91440" bIns="45720" numCol="1" anchor="t" anchorCtr="0" compatLnSpc="1">
            <a:prstTxWarp prst="textNoShape">
              <a:avLst/>
            </a:prstTxWarp>
          </a:bodyPr>
          <a:lstStyle/>
          <a:p>
            <a:pPr algn="l">
              <a:buFont typeface="Arial" pitchFamily="34" charset="0"/>
              <a:buChar char="•"/>
            </a:pPr>
            <a:r>
              <a:rPr lang="en-US" sz="28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ด้วย</a:t>
            </a:r>
            <a:r>
              <a:rPr lang="th-TH" sz="2400" b="0" dirty="0">
                <a:latin typeface="Angsana New" pitchFamily="18" charset="-34"/>
                <a:cs typeface="Angsana New" pitchFamily="18" charset="-34"/>
              </a:rPr>
              <a:t>เทคนิคการแบ่งหน่วยความจำเป็น</a:t>
            </a:r>
            <a:r>
              <a:rPr lang="th-TH" sz="2400" b="0" dirty="0" err="1">
                <a:latin typeface="Angsana New" pitchFamily="18" charset="-34"/>
                <a:cs typeface="Angsana New" pitchFamily="18" charset="-34"/>
              </a:rPr>
              <a:t>พาร์ทิชั่น</a:t>
            </a:r>
            <a:r>
              <a:rPr lang="th-TH" sz="2400" b="0" dirty="0">
                <a:latin typeface="Angsana New" pitchFamily="18" charset="-34"/>
                <a:cs typeface="Angsana New" pitchFamily="18" charset="-34"/>
              </a:rPr>
              <a:t>นี้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แต่</a:t>
            </a:r>
            <a:r>
              <a:rPr lang="th-TH" sz="2400" b="0" dirty="0">
                <a:latin typeface="Angsana New" pitchFamily="18" charset="-34"/>
                <a:cs typeface="Angsana New" pitchFamily="18" charset="-34"/>
              </a:rPr>
              <a:t>ละโปรแกรมจะถูกเก็บอยู่ในหน่วยความจำที่ต่อเนื่องกัน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เทคนิค</a:t>
            </a:r>
            <a:r>
              <a:rPr lang="th-TH" sz="2400" b="0" dirty="0">
                <a:latin typeface="Angsana New" pitchFamily="18" charset="-34"/>
                <a:cs typeface="Angsana New" pitchFamily="18" charset="-34"/>
              </a:rPr>
              <a:t>นี้จะช่วยให้การใช้งาน </a:t>
            </a:r>
            <a:r>
              <a:rPr lang="en-US" sz="2400" b="0" dirty="0">
                <a:latin typeface="Angsana New" pitchFamily="18" charset="-34"/>
                <a:cs typeface="Angsana New" pitchFamily="18" charset="-34"/>
              </a:rPr>
              <a:t>CPU </a:t>
            </a:r>
            <a:r>
              <a:rPr lang="th-TH" sz="2400" b="0" dirty="0">
                <a:latin typeface="Angsana New" pitchFamily="18" charset="-34"/>
                <a:cs typeface="Angsana New" pitchFamily="18" charset="-34"/>
              </a:rPr>
              <a:t>มีประสิทธิภาพมากขึ้น แต่ก็ยังมีปัญหาบางประการ</a:t>
            </a:r>
            <a:r>
              <a:rPr lang="th-TH" sz="2400" b="0" dirty="0" smtClean="0">
                <a:latin typeface="Angsana New" pitchFamily="18" charset="-34"/>
                <a:cs typeface="Angsana New" pitchFamily="18" charset="-34"/>
              </a:rPr>
              <a:t>ดังนี้</a:t>
            </a:r>
            <a:r>
              <a:rPr lang="en-US" sz="2400" b="0" dirty="0" smtClean="0">
                <a:latin typeface="Angsana New" pitchFamily="18" charset="-34"/>
                <a:cs typeface="Angsana New" pitchFamily="18" charset="-34"/>
              </a:rPr>
              <a:t/>
            </a:r>
            <a:br>
              <a:rPr lang="en-US" sz="2400" b="0" dirty="0" smtClean="0">
                <a:latin typeface="Angsana New" pitchFamily="18" charset="-34"/>
                <a:cs typeface="Angsana New" pitchFamily="18" charset="-34"/>
              </a:rPr>
            </a:br>
            <a:r>
              <a:rPr lang="en-US" sz="2400" b="0" dirty="0" smtClean="0">
                <a:latin typeface="Angsana New" pitchFamily="18" charset="-34"/>
                <a:cs typeface="Angsana New" pitchFamily="18" charset="-34"/>
              </a:rPr>
              <a:t>         </a:t>
            </a:r>
            <a:r>
              <a:rPr lang="th-TH" sz="2400" b="0" dirty="0" smtClean="0">
                <a:solidFill>
                  <a:schemeClr val="tx2">
                    <a:lumMod val="75000"/>
                  </a:schemeClr>
                </a:solidFill>
                <a:latin typeface="Angsana New" pitchFamily="18" charset="-34"/>
                <a:cs typeface="Angsana New" pitchFamily="18" charset="-34"/>
              </a:rPr>
              <a:t>• ขนาด</a:t>
            </a:r>
            <a:r>
              <a:rPr lang="th-TH" sz="2400" b="0" dirty="0">
                <a:solidFill>
                  <a:schemeClr val="tx2">
                    <a:lumMod val="75000"/>
                  </a:schemeClr>
                </a:solidFill>
                <a:latin typeface="Angsana New" pitchFamily="18" charset="-34"/>
                <a:cs typeface="Angsana New" pitchFamily="18" charset="-34"/>
              </a:rPr>
              <a:t>ของแต่ละ</a:t>
            </a:r>
            <a:r>
              <a:rPr lang="th-TH" sz="2400" b="0" dirty="0" err="1">
                <a:solidFill>
                  <a:schemeClr val="tx2">
                    <a:lumMod val="75000"/>
                  </a:schemeClr>
                </a:solidFill>
                <a:latin typeface="Angsana New" pitchFamily="18" charset="-34"/>
                <a:cs typeface="Angsana New" pitchFamily="18" charset="-34"/>
              </a:rPr>
              <a:t>พาร์ทิชั่น</a:t>
            </a:r>
            <a:r>
              <a:rPr lang="th-TH" sz="2400" b="0" dirty="0">
                <a:solidFill>
                  <a:schemeClr val="tx2">
                    <a:lumMod val="75000"/>
                  </a:schemeClr>
                </a:solidFill>
                <a:latin typeface="Angsana New" pitchFamily="18" charset="-34"/>
                <a:cs typeface="Angsana New" pitchFamily="18" charset="-34"/>
              </a:rPr>
              <a:t>จะต้องถูกกำหนดล่วงหน้า</a:t>
            </a:r>
            <a:r>
              <a:rPr lang="th-TH" sz="2400" b="0" dirty="0" smtClean="0">
                <a:solidFill>
                  <a:schemeClr val="tx2">
                    <a:lumMod val="75000"/>
                  </a:schemeClr>
                </a:solidFill>
                <a:latin typeface="Angsana New" pitchFamily="18" charset="-34"/>
                <a:cs typeface="Angsana New" pitchFamily="18" charset="-34"/>
              </a:rPr>
              <a:t>โดย</a:t>
            </a:r>
            <a:r>
              <a:rPr lang="en-US" sz="2400" b="0" dirty="0" smtClean="0">
                <a:solidFill>
                  <a:schemeClr val="tx2">
                    <a:lumMod val="75000"/>
                  </a:schemeClr>
                </a:solidFill>
                <a:latin typeface="Angsana New" pitchFamily="18" charset="-34"/>
                <a:cs typeface="Angsana New" pitchFamily="18" charset="-34"/>
              </a:rPr>
              <a:t> Memory Manager  </a:t>
            </a:r>
            <a:r>
              <a:rPr lang="th-TH" sz="2400" b="0" dirty="0">
                <a:latin typeface="Angsana New" pitchFamily="18" charset="-34"/>
                <a:cs typeface="Angsana New" pitchFamily="18" charset="-34"/>
              </a:rPr>
              <a:t>ถ้าขนาดของ </a:t>
            </a:r>
            <a:r>
              <a:rPr lang="th-TH" sz="2400" b="0" dirty="0" err="1">
                <a:latin typeface="Angsana New" pitchFamily="18" charset="-34"/>
                <a:cs typeface="Angsana New" pitchFamily="18" charset="-34"/>
              </a:rPr>
              <a:t>พาร์ทิชั่น</a:t>
            </a:r>
            <a:r>
              <a:rPr lang="th-TH" sz="2400" b="0" dirty="0">
                <a:latin typeface="Angsana New" pitchFamily="18" charset="-34"/>
                <a:cs typeface="Angsana New" pitchFamily="18" charset="-34"/>
              </a:rPr>
              <a:t>เล็กเกินไป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บาง</a:t>
            </a:r>
            <a:r>
              <a:rPr lang="th-TH" sz="2400" b="0" dirty="0">
                <a:latin typeface="Angsana New" pitchFamily="18" charset="-34"/>
                <a:cs typeface="Angsana New" pitchFamily="18" charset="-34"/>
              </a:rPr>
              <a:t>โปรแกรมอาจจะไม่สามารถ </a:t>
            </a:r>
            <a:r>
              <a:rPr lang="en-US" sz="2400" b="0" dirty="0" smtClean="0">
                <a:latin typeface="Angsana New" pitchFamily="18" charset="-34"/>
                <a:cs typeface="Angsana New" pitchFamily="18" charset="-34"/>
              </a:rPr>
              <a:t>Load </a:t>
            </a:r>
            <a:r>
              <a:rPr lang="th-TH" sz="2400" b="0" dirty="0">
                <a:latin typeface="Angsana New" pitchFamily="18" charset="-34"/>
                <a:cs typeface="Angsana New" pitchFamily="18" charset="-34"/>
              </a:rPr>
              <a:t>เข้าไปอยู่ใน</a:t>
            </a:r>
            <a:r>
              <a:rPr lang="th-TH" sz="2400" b="0" dirty="0" err="1">
                <a:latin typeface="Angsana New" pitchFamily="18" charset="-34"/>
                <a:cs typeface="Angsana New" pitchFamily="18" charset="-34"/>
              </a:rPr>
              <a:t>พาร์ทิชั่น</a:t>
            </a:r>
            <a:r>
              <a:rPr lang="th-TH" sz="2400" b="0" dirty="0">
                <a:latin typeface="Angsana New" pitchFamily="18" charset="-34"/>
                <a:cs typeface="Angsana New" pitchFamily="18" charset="-34"/>
              </a:rPr>
              <a:t>นั้นได้ ถ้าขนาดของ</a:t>
            </a:r>
            <a:r>
              <a:rPr lang="th-TH" sz="2400" b="0" dirty="0" err="1">
                <a:latin typeface="Angsana New" pitchFamily="18" charset="-34"/>
                <a:cs typeface="Angsana New" pitchFamily="18" charset="-34"/>
              </a:rPr>
              <a:t>พาร์ทิชั่น</a:t>
            </a:r>
            <a:r>
              <a:rPr lang="th-TH" sz="2400" b="0" dirty="0">
                <a:latin typeface="Angsana New" pitchFamily="18" charset="-34"/>
                <a:cs typeface="Angsana New" pitchFamily="18" charset="-34"/>
              </a:rPr>
              <a:t>ใหญ่</a:t>
            </a:r>
            <a:r>
              <a:rPr lang="th-TH" sz="2400" b="0" dirty="0" smtClean="0">
                <a:latin typeface="Angsana New" pitchFamily="18" charset="-34"/>
                <a:cs typeface="Angsana New" pitchFamily="18" charset="-34"/>
              </a:rPr>
              <a:t>เกินไป</a:t>
            </a:r>
            <a:r>
              <a:rPr lang="th-TH" sz="2400" b="0" dirty="0">
                <a:latin typeface="Angsana New" pitchFamily="18" charset="-34"/>
                <a:cs typeface="Angsana New" pitchFamily="18" charset="-34"/>
              </a:rPr>
              <a:t>ก็อาจจะทำให้มีช่องว่างของหน่วยความจำที่ไม่ได้ใช้ประ </a:t>
            </a:r>
            <a:r>
              <a:rPr lang="th-TH" sz="2400" b="0" dirty="0" smtClean="0">
                <a:latin typeface="Angsana New" pitchFamily="18" charset="-34"/>
                <a:cs typeface="Angsana New" pitchFamily="18" charset="-34"/>
              </a:rPr>
              <a:t>โยชน์</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 </a:t>
            </a:r>
            <a:r>
              <a:rPr lang="th-TH" sz="2400" b="0" dirty="0">
                <a:latin typeface="Angsana New" pitchFamily="18" charset="-34"/>
                <a:cs typeface="Angsana New" pitchFamily="18" charset="-34"/>
              </a:rPr>
              <a:t>เพราะขนาดของโปรแกรมไม่พอดีกับ</a:t>
            </a:r>
            <a:r>
              <a:rPr lang="th-TH" sz="2400" b="0" dirty="0" err="1">
                <a:latin typeface="Angsana New" pitchFamily="18" charset="-34"/>
                <a:cs typeface="Angsana New" pitchFamily="18" charset="-34"/>
              </a:rPr>
              <a:t>พาร์</a:t>
            </a:r>
            <a:r>
              <a:rPr lang="th-TH" sz="2400" b="0" dirty="0" err="1" smtClean="0">
                <a:latin typeface="Angsana New" pitchFamily="18" charset="-34"/>
                <a:cs typeface="Angsana New" pitchFamily="18" charset="-34"/>
              </a:rPr>
              <a:t>ทิชั่น</a:t>
            </a:r>
            <a:r>
              <a:rPr lang="th-TH" sz="2400" b="0" dirty="0" smtClean="0">
                <a:latin typeface="Angsana New" pitchFamily="18" charset="-34"/>
                <a:cs typeface="Angsana New" pitchFamily="18" charset="-34"/>
              </a:rPr>
              <a:t/>
            </a:r>
            <a:br>
              <a:rPr lang="th-TH" sz="2400" b="0" dirty="0" smtClean="0">
                <a:latin typeface="Angsana New" pitchFamily="18" charset="-34"/>
                <a:cs typeface="Angsana New" pitchFamily="18" charset="-34"/>
              </a:rPr>
            </a:br>
            <a:r>
              <a:rPr lang="en-US" sz="1050" b="0" dirty="0" smtClean="0">
                <a:latin typeface="Angsana New" pitchFamily="18" charset="-34"/>
                <a:cs typeface="Angsana New" pitchFamily="18" charset="-34"/>
              </a:rPr>
              <a:t/>
            </a:r>
            <a:br>
              <a:rPr lang="en-US" sz="1050" b="0" dirty="0" smtClean="0">
                <a:latin typeface="Angsana New" pitchFamily="18" charset="-34"/>
                <a:cs typeface="Angsana New" pitchFamily="18" charset="-34"/>
              </a:rPr>
            </a:br>
            <a:r>
              <a:rPr lang="th-TH" sz="2400" b="0" dirty="0" smtClean="0">
                <a:latin typeface="Angsana New" pitchFamily="18" charset="-34"/>
                <a:cs typeface="Angsana New" pitchFamily="18" charset="-34"/>
              </a:rPr>
              <a:t> </a:t>
            </a:r>
            <a:r>
              <a:rPr lang="en-US" sz="2400" b="0" dirty="0" smtClean="0">
                <a:latin typeface="Angsana New" pitchFamily="18" charset="-34"/>
                <a:cs typeface="Angsana New" pitchFamily="18" charset="-34"/>
              </a:rPr>
              <a:t>        </a:t>
            </a:r>
            <a:r>
              <a:rPr lang="th-TH" sz="2400" b="0" dirty="0" smtClean="0">
                <a:solidFill>
                  <a:schemeClr val="tx2">
                    <a:lumMod val="75000"/>
                  </a:schemeClr>
                </a:solidFill>
                <a:latin typeface="Angsana New" pitchFamily="18" charset="-34"/>
                <a:cs typeface="Angsana New" pitchFamily="18" charset="-34"/>
              </a:rPr>
              <a:t>• </a:t>
            </a:r>
            <a:r>
              <a:rPr lang="th-TH" sz="2400" b="0" dirty="0" smtClean="0">
                <a:latin typeface="Angsana New" pitchFamily="18" charset="-34"/>
                <a:cs typeface="Angsana New" pitchFamily="18" charset="-34"/>
              </a:rPr>
              <a:t>แม้ว่าการ</a:t>
            </a:r>
            <a:r>
              <a:rPr lang="th-TH" sz="2400" b="0" dirty="0" err="1" smtClean="0">
                <a:latin typeface="Angsana New" pitchFamily="18" charset="-34"/>
                <a:cs typeface="Angsana New" pitchFamily="18" charset="-34"/>
              </a:rPr>
              <a:t>พาร์ทิชั่น</a:t>
            </a:r>
            <a:r>
              <a:rPr lang="th-TH" sz="2400" b="0" dirty="0" smtClean="0">
                <a:latin typeface="Angsana New" pitchFamily="18" charset="-34"/>
                <a:cs typeface="Angsana New" pitchFamily="18" charset="-34"/>
              </a:rPr>
              <a:t>อาจจะดีและครบถ้วนสมบูรณ์ในตอนเริ่มต้น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แต่อาจจะมีช่องว่างเกิดขึ้นอีกหลังจากโปรแกรมตอนต้นถูกแทนด้วยโปรแกรมต่อ</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ๆ</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ไป</a:t>
            </a:r>
            <a:br>
              <a:rPr lang="th-TH" sz="2400" b="0" dirty="0" smtClean="0">
                <a:latin typeface="Angsana New" pitchFamily="18" charset="-34"/>
                <a:cs typeface="Angsana New" pitchFamily="18" charset="-34"/>
              </a:rPr>
            </a:br>
            <a:r>
              <a:rPr lang="th-TH" sz="1200" b="0" dirty="0" smtClean="0">
                <a:latin typeface="Angsana New" pitchFamily="18" charset="-34"/>
                <a:cs typeface="Angsana New" pitchFamily="18" charset="-34"/>
              </a:rPr>
              <a:t/>
            </a:r>
            <a:br>
              <a:rPr lang="th-TH" sz="1200" b="0" dirty="0" smtClean="0">
                <a:latin typeface="Angsana New" pitchFamily="18" charset="-34"/>
                <a:cs typeface="Angsana New" pitchFamily="18" charset="-34"/>
              </a:rPr>
            </a:br>
            <a:r>
              <a:rPr lang="th-TH" sz="2400" b="0" dirty="0" smtClean="0">
                <a:latin typeface="Angsana New" pitchFamily="18" charset="-34"/>
                <a:cs typeface="Angsana New" pitchFamily="18" charset="-34"/>
              </a:rPr>
              <a:t> </a:t>
            </a:r>
            <a:r>
              <a:rPr lang="en-US" sz="2400" b="0" dirty="0" smtClean="0">
                <a:latin typeface="Angsana New" pitchFamily="18" charset="-34"/>
                <a:cs typeface="Angsana New" pitchFamily="18" charset="-34"/>
              </a:rPr>
              <a:t>        </a:t>
            </a:r>
            <a:r>
              <a:rPr lang="th-TH" sz="2400" b="0" dirty="0" smtClean="0">
                <a:solidFill>
                  <a:schemeClr val="tx2">
                    <a:lumMod val="75000"/>
                  </a:schemeClr>
                </a:solidFill>
                <a:latin typeface="Angsana New" pitchFamily="18" charset="-34"/>
                <a:cs typeface="Angsana New" pitchFamily="18" charset="-34"/>
              </a:rPr>
              <a:t>• </a:t>
            </a:r>
            <a:r>
              <a:rPr lang="th-TH" sz="2400" b="0" dirty="0" smtClean="0">
                <a:latin typeface="Angsana New" pitchFamily="18" charset="-34"/>
                <a:cs typeface="Angsana New" pitchFamily="18" charset="-34"/>
              </a:rPr>
              <a:t>เมื่อมีช่องว่างจำนวนมาก </a:t>
            </a:r>
            <a:r>
              <a:rPr lang="en-US" sz="2400" b="0" dirty="0" smtClean="0">
                <a:latin typeface="Angsana New" pitchFamily="18" charset="-34"/>
                <a:cs typeface="Angsana New" pitchFamily="18" charset="-34"/>
              </a:rPr>
              <a:t>Memory Manager </a:t>
            </a:r>
            <a:r>
              <a:rPr lang="th-TH" sz="2400" b="0" dirty="0" smtClean="0">
                <a:latin typeface="Angsana New" pitchFamily="18" charset="-34"/>
                <a:cs typeface="Angsana New" pitchFamily="18" charset="-34"/>
              </a:rPr>
              <a:t>สามารถรวมช่องว่างเหล่านั้นแล้วสร้าง</a:t>
            </a:r>
            <a:r>
              <a:rPr lang="th-TH" sz="2400" b="0" dirty="0" err="1" smtClean="0">
                <a:latin typeface="Angsana New" pitchFamily="18" charset="-34"/>
                <a:cs typeface="Angsana New" pitchFamily="18" charset="-34"/>
              </a:rPr>
              <a:t>พาร์ทิชั่น</a:t>
            </a:r>
            <a:r>
              <a:rPr lang="th-TH" sz="2400" b="0" dirty="0" smtClean="0">
                <a:latin typeface="Angsana New" pitchFamily="18" charset="-34"/>
                <a:cs typeface="Angsana New" pitchFamily="18" charset="-34"/>
              </a:rPr>
              <a:t>ใหม่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ซึ่งเสียเวลา</a:t>
            </a:r>
            <a:endParaRPr lang="th-TH" sz="2400" b="0"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bwMode="auto">
          <a:xfrm>
            <a:off x="457200" y="1447800"/>
            <a:ext cx="8229600" cy="1524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600" dirty="0" smtClean="0">
                <a:solidFill>
                  <a:srgbClr val="FF0066"/>
                </a:solidFill>
                <a:latin typeface="Angsana New" pitchFamily="18" charset="-34"/>
                <a:cs typeface="Angsana New" pitchFamily="18" charset="-34"/>
              </a:rPr>
              <a:t>Paging</a:t>
            </a:r>
            <a:r>
              <a:rPr lang="en-US" sz="2600" b="0" dirty="0">
                <a:latin typeface="Angsana New" pitchFamily="18" charset="-34"/>
                <a:cs typeface="Angsana New" pitchFamily="18" charset="-34"/>
              </a:rPr>
              <a:t>: </a:t>
            </a:r>
            <a:r>
              <a:rPr lang="th-TH" sz="2600" b="0" dirty="0" smtClean="0">
                <a:latin typeface="Angsana New" pitchFamily="18" charset="-34"/>
                <a:cs typeface="Angsana New" pitchFamily="18" charset="-34"/>
              </a:rPr>
              <a:t>หน่วยความจำ</a:t>
            </a:r>
            <a:r>
              <a:rPr lang="th-TH" sz="2600" b="0" dirty="0">
                <a:latin typeface="Angsana New" pitchFamily="18" charset="-34"/>
                <a:cs typeface="Angsana New" pitchFamily="18" charset="-34"/>
              </a:rPr>
              <a:t>จะถูกแบ่งออกเป็น</a:t>
            </a:r>
            <a:r>
              <a:rPr lang="th-TH" sz="2600" b="0" dirty="0" smtClean="0">
                <a:latin typeface="Angsana New" pitchFamily="18" charset="-34"/>
                <a:cs typeface="Angsana New" pitchFamily="18" charset="-34"/>
              </a:rPr>
              <a:t>ส่วน</a:t>
            </a:r>
            <a:r>
              <a:rPr lang="en-US" sz="2600" b="0" dirty="0" smtClean="0">
                <a:latin typeface="Angsana New" pitchFamily="18" charset="-34"/>
                <a:cs typeface="Angsana New" pitchFamily="18" charset="-34"/>
              </a:rPr>
              <a:t> </a:t>
            </a:r>
            <a:r>
              <a:rPr lang="th-TH" sz="2600" b="0" dirty="0" smtClean="0">
                <a:latin typeface="Angsana New" pitchFamily="18" charset="-34"/>
                <a:cs typeface="Angsana New" pitchFamily="18" charset="-34"/>
              </a:rPr>
              <a:t>ๆ </a:t>
            </a:r>
            <a:r>
              <a:rPr lang="th-TH" sz="2600" b="0" dirty="0">
                <a:latin typeface="Angsana New" pitchFamily="18" charset="-34"/>
                <a:cs typeface="Angsana New" pitchFamily="18" charset="-34"/>
              </a:rPr>
              <a:t>แต่ละส่วนมีขนาด</a:t>
            </a:r>
            <a:r>
              <a:rPr lang="th-TH" sz="2600" b="0" dirty="0" smtClean="0">
                <a:latin typeface="Angsana New" pitchFamily="18" charset="-34"/>
                <a:cs typeface="Angsana New" pitchFamily="18" charset="-34"/>
              </a:rPr>
              <a:t>เท่ากัน</a:t>
            </a:r>
            <a:r>
              <a:rPr lang="en-US" sz="2600" b="0" dirty="0" smtClean="0">
                <a:latin typeface="Angsana New" pitchFamily="18" charset="-34"/>
                <a:cs typeface="Angsana New" pitchFamily="18" charset="-34"/>
              </a:rPr>
              <a:t> </a:t>
            </a:r>
            <a:r>
              <a:rPr lang="th-TH" sz="2600" b="0" dirty="0" smtClean="0">
                <a:latin typeface="Angsana New" pitchFamily="18" charset="-34"/>
                <a:cs typeface="Angsana New" pitchFamily="18" charset="-34"/>
              </a:rPr>
              <a:t> </a:t>
            </a:r>
            <a:r>
              <a:rPr lang="th-TH" sz="2600" b="0" dirty="0">
                <a:latin typeface="Angsana New" pitchFamily="18" charset="-34"/>
                <a:cs typeface="Angsana New" pitchFamily="18" charset="-34"/>
              </a:rPr>
              <a:t>แต่ละส่วนเรียกว่า</a:t>
            </a:r>
            <a:r>
              <a:rPr lang="th-TH" sz="2600" b="0" dirty="0">
                <a:solidFill>
                  <a:srgbClr val="FF0066"/>
                </a:solidFill>
                <a:latin typeface="Angsana New" pitchFamily="18" charset="-34"/>
                <a:cs typeface="Angsana New" pitchFamily="18" charset="-34"/>
              </a:rPr>
              <a:t>เฟรม </a:t>
            </a:r>
            <a:r>
              <a:rPr lang="en-US" sz="2600" b="0" dirty="0" smtClean="0">
                <a:solidFill>
                  <a:srgbClr val="FF0066"/>
                </a:solidFill>
                <a:latin typeface="Angsana New" pitchFamily="18" charset="-34"/>
                <a:cs typeface="Angsana New" pitchFamily="18" charset="-34"/>
              </a:rPr>
              <a:t>(Frame</a:t>
            </a:r>
            <a:r>
              <a:rPr lang="en-US" sz="2600" b="0" dirty="0">
                <a:solidFill>
                  <a:srgbClr val="FF0066"/>
                </a:solidFill>
                <a:latin typeface="Angsana New" pitchFamily="18" charset="-34"/>
                <a:cs typeface="Angsana New" pitchFamily="18" charset="-34"/>
              </a:rPr>
              <a:t>)</a:t>
            </a:r>
            <a:r>
              <a:rPr lang="en-US" sz="2600" b="0" dirty="0">
                <a:solidFill>
                  <a:schemeClr val="tx1"/>
                </a:solidFill>
                <a:latin typeface="Angsana New" pitchFamily="18" charset="-34"/>
                <a:cs typeface="Angsana New" pitchFamily="18" charset="-34"/>
              </a:rPr>
              <a:t> </a:t>
            </a:r>
            <a:r>
              <a:rPr lang="th-TH" sz="2600" b="0" dirty="0">
                <a:solidFill>
                  <a:schemeClr val="tx1"/>
                </a:solidFill>
                <a:latin typeface="Angsana New" pitchFamily="18" charset="-34"/>
                <a:cs typeface="Angsana New" pitchFamily="18" charset="-34"/>
              </a:rPr>
              <a:t>ในขณะที่โปรแกรมถูกแบ่งออกเป็น</a:t>
            </a:r>
            <a:r>
              <a:rPr lang="th-TH" sz="2600" b="0" dirty="0" smtClean="0">
                <a:solidFill>
                  <a:schemeClr val="tx1"/>
                </a:solidFill>
                <a:latin typeface="Angsana New" pitchFamily="18" charset="-34"/>
                <a:cs typeface="Angsana New" pitchFamily="18" charset="-34"/>
              </a:rPr>
              <a:t>ส่วน</a:t>
            </a:r>
            <a:r>
              <a:rPr lang="en-US" sz="2600" b="0" dirty="0" smtClean="0">
                <a:solidFill>
                  <a:schemeClr val="tx1"/>
                </a:solidFill>
                <a:latin typeface="Angsana New" pitchFamily="18" charset="-34"/>
                <a:cs typeface="Angsana New" pitchFamily="18" charset="-34"/>
              </a:rPr>
              <a:t> </a:t>
            </a:r>
            <a:r>
              <a:rPr lang="th-TH" sz="2600" b="0" dirty="0" smtClean="0">
                <a:solidFill>
                  <a:schemeClr val="tx1"/>
                </a:solidFill>
                <a:latin typeface="Angsana New" pitchFamily="18" charset="-34"/>
                <a:cs typeface="Angsana New" pitchFamily="18" charset="-34"/>
              </a:rPr>
              <a:t>ๆ</a:t>
            </a:r>
            <a:r>
              <a:rPr lang="en-US" sz="2600" b="0" dirty="0" smtClean="0">
                <a:solidFill>
                  <a:schemeClr val="tx1"/>
                </a:solidFill>
                <a:latin typeface="Angsana New" pitchFamily="18" charset="-34"/>
                <a:cs typeface="Angsana New" pitchFamily="18" charset="-34"/>
              </a:rPr>
              <a:t> </a:t>
            </a:r>
            <a:r>
              <a:rPr lang="th-TH" sz="2600" b="0" dirty="0" smtClean="0">
                <a:solidFill>
                  <a:schemeClr val="tx1"/>
                </a:solidFill>
                <a:latin typeface="Angsana New" pitchFamily="18" charset="-34"/>
                <a:cs typeface="Angsana New" pitchFamily="18" charset="-34"/>
              </a:rPr>
              <a:t>เช่นกัน</a:t>
            </a:r>
            <a:r>
              <a:rPr lang="en-US" sz="2600" b="0" dirty="0" smtClean="0">
                <a:solidFill>
                  <a:schemeClr val="tx1"/>
                </a:solidFill>
                <a:latin typeface="Angsana New" pitchFamily="18" charset="-34"/>
                <a:cs typeface="Angsana New" pitchFamily="18" charset="-34"/>
              </a:rPr>
              <a:t> </a:t>
            </a:r>
            <a:r>
              <a:rPr lang="th-TH" sz="2600" b="0" dirty="0" smtClean="0">
                <a:solidFill>
                  <a:schemeClr val="tx1"/>
                </a:solidFill>
                <a:latin typeface="Angsana New" pitchFamily="18" charset="-34"/>
                <a:cs typeface="Angsana New" pitchFamily="18" charset="-34"/>
              </a:rPr>
              <a:t> </a:t>
            </a:r>
            <a:r>
              <a:rPr lang="th-TH" sz="2600" b="0" dirty="0">
                <a:solidFill>
                  <a:schemeClr val="tx1"/>
                </a:solidFill>
                <a:latin typeface="Angsana New" pitchFamily="18" charset="-34"/>
                <a:cs typeface="Angsana New" pitchFamily="18" charset="-34"/>
              </a:rPr>
              <a:t>แต่ละส่วนมีขนาดเท่ากัน เรียกแต่ละส่วนว่า </a:t>
            </a:r>
            <a:r>
              <a:rPr lang="en-US" sz="2600" b="0" dirty="0" smtClean="0">
                <a:solidFill>
                  <a:srgbClr val="FF0066"/>
                </a:solidFill>
                <a:latin typeface="Angsana New" pitchFamily="18" charset="-34"/>
                <a:cs typeface="Angsana New" pitchFamily="18" charset="-34"/>
              </a:rPr>
              <a:t>Page</a:t>
            </a:r>
            <a:r>
              <a:rPr lang="th-TH" sz="2600" b="0" dirty="0" smtClean="0">
                <a:solidFill>
                  <a:schemeClr val="tx1"/>
                </a:solidFill>
                <a:latin typeface="Angsana New" pitchFamily="18" charset="-34"/>
                <a:cs typeface="Angsana New" pitchFamily="18" charset="-34"/>
              </a:rPr>
              <a:t> </a:t>
            </a:r>
            <a:r>
              <a:rPr lang="th-TH" sz="2600" b="0" dirty="0">
                <a:solidFill>
                  <a:schemeClr val="tx1"/>
                </a:solidFill>
                <a:latin typeface="Angsana New" pitchFamily="18" charset="-34"/>
                <a:cs typeface="Angsana New" pitchFamily="18" charset="-34"/>
              </a:rPr>
              <a:t>โดยปกติขนาดของ </a:t>
            </a:r>
            <a:r>
              <a:rPr lang="en-US" sz="2600" b="0" dirty="0" smtClean="0">
                <a:solidFill>
                  <a:srgbClr val="FF0066"/>
                </a:solidFill>
                <a:latin typeface="Angsana New" pitchFamily="18" charset="-34"/>
                <a:cs typeface="Angsana New" pitchFamily="18" charset="-34"/>
              </a:rPr>
              <a:t>Frame</a:t>
            </a:r>
            <a:r>
              <a:rPr lang="en-US" sz="2600" b="0" dirty="0" smtClean="0">
                <a:solidFill>
                  <a:schemeClr val="tx1"/>
                </a:solidFill>
                <a:latin typeface="Angsana New" pitchFamily="18" charset="-34"/>
                <a:cs typeface="Angsana New" pitchFamily="18" charset="-34"/>
              </a:rPr>
              <a:t> </a:t>
            </a:r>
            <a:r>
              <a:rPr lang="th-TH" sz="2600" b="0" dirty="0">
                <a:solidFill>
                  <a:schemeClr val="tx1"/>
                </a:solidFill>
                <a:latin typeface="Angsana New" pitchFamily="18" charset="-34"/>
                <a:cs typeface="Angsana New" pitchFamily="18" charset="-34"/>
              </a:rPr>
              <a:t>จะเท่ากับขนาดของ </a:t>
            </a:r>
            <a:r>
              <a:rPr lang="en-US" sz="2600" b="0" dirty="0" smtClean="0">
                <a:solidFill>
                  <a:schemeClr val="tx1"/>
                </a:solidFill>
                <a:latin typeface="Angsana New" pitchFamily="18" charset="-34"/>
                <a:cs typeface="Angsana New" pitchFamily="18" charset="-34"/>
              </a:rPr>
              <a:t>P</a:t>
            </a:r>
            <a:r>
              <a:rPr lang="en-US" sz="2600" b="0" dirty="0" smtClean="0">
                <a:solidFill>
                  <a:srgbClr val="FF0066"/>
                </a:solidFill>
                <a:latin typeface="Angsana New" pitchFamily="18" charset="-34"/>
                <a:cs typeface="Angsana New" pitchFamily="18" charset="-34"/>
              </a:rPr>
              <a:t>age</a:t>
            </a:r>
            <a:endParaRPr lang="th-TH" sz="2600" b="0" dirty="0">
              <a:solidFill>
                <a:srgbClr val="FF0066"/>
              </a:solidFill>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pic>
        <p:nvPicPr>
          <p:cNvPr id="4" name="Picture 10"/>
          <p:cNvPicPr>
            <a:picLocks noChangeAspect="1" noChangeArrowheads="1"/>
          </p:cNvPicPr>
          <p:nvPr/>
        </p:nvPicPr>
        <p:blipFill>
          <a:blip r:embed="rId2" cstate="print"/>
          <a:srcRect/>
          <a:stretch>
            <a:fillRect/>
          </a:stretch>
        </p:blipFill>
        <p:spPr bwMode="auto">
          <a:xfrm>
            <a:off x="2209800" y="2895600"/>
            <a:ext cx="4887913"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bwMode="auto">
          <a:xfrm>
            <a:off x="457200" y="1447800"/>
            <a:ext cx="8229600" cy="47244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	</a:t>
            </a:r>
            <a:br>
              <a:rPr lang="th-TH" sz="2800" b="0" dirty="0">
                <a:latin typeface="Angsana New" pitchFamily="18" charset="-34"/>
                <a:cs typeface="Angsana New" pitchFamily="18" charset="-34"/>
              </a:rPr>
            </a:br>
            <a:r>
              <a:rPr lang="th-TH" sz="2800" b="0" dirty="0">
                <a:latin typeface="Angsana New" pitchFamily="18" charset="-34"/>
                <a:cs typeface="Angsana New" pitchFamily="18" charset="-34"/>
              </a:rPr>
              <a:t>	</a:t>
            </a:r>
            <a:r>
              <a:rPr lang="en-US" sz="2800" dirty="0" smtClean="0">
                <a:solidFill>
                  <a:schemeClr val="tx2">
                    <a:lumMod val="75000"/>
                  </a:schemeClr>
                </a:solidFill>
                <a:latin typeface="Angsana New" pitchFamily="18" charset="-34"/>
                <a:cs typeface="Angsana New" pitchFamily="18" charset="-34"/>
              </a:rPr>
              <a:t>Paging</a:t>
            </a:r>
            <a:r>
              <a:rPr lang="en-US" sz="2800" b="0" dirty="0" smtClean="0">
                <a:latin typeface="Angsana New" pitchFamily="18" charset="-34"/>
                <a:cs typeface="Angsana New" pitchFamily="18" charset="-34"/>
              </a:rPr>
              <a:t> </a:t>
            </a:r>
            <a:r>
              <a:rPr lang="th-TH" sz="2800" b="0" dirty="0">
                <a:latin typeface="Angsana New" pitchFamily="18" charset="-34"/>
                <a:cs typeface="Angsana New" pitchFamily="18" charset="-34"/>
              </a:rPr>
              <a:t>ทำงานโดยการ </a:t>
            </a:r>
            <a:r>
              <a:rPr lang="en-US" sz="2800" b="0" dirty="0" smtClean="0">
                <a:solidFill>
                  <a:schemeClr val="tx2">
                    <a:lumMod val="75000"/>
                  </a:schemeClr>
                </a:solidFill>
                <a:latin typeface="Angsana New" pitchFamily="18" charset="-34"/>
                <a:cs typeface="Angsana New" pitchFamily="18" charset="-34"/>
              </a:rPr>
              <a:t>Load </a:t>
            </a:r>
            <a:r>
              <a:rPr lang="th-TH" sz="2800" b="0" dirty="0">
                <a:solidFill>
                  <a:schemeClr val="tx2">
                    <a:lumMod val="75000"/>
                  </a:schemeClr>
                </a:solidFill>
                <a:latin typeface="Angsana New" pitchFamily="18" charset="-34"/>
                <a:cs typeface="Angsana New" pitchFamily="18" charset="-34"/>
              </a:rPr>
              <a:t>แต่ละ </a:t>
            </a:r>
            <a:r>
              <a:rPr lang="en-US" sz="2800" b="0" dirty="0" smtClean="0">
                <a:solidFill>
                  <a:schemeClr val="tx2">
                    <a:lumMod val="75000"/>
                  </a:schemeClr>
                </a:solidFill>
                <a:latin typeface="Angsana New" pitchFamily="18" charset="-34"/>
                <a:cs typeface="Angsana New" pitchFamily="18" charset="-34"/>
              </a:rPr>
              <a:t>Page </a:t>
            </a:r>
            <a:r>
              <a:rPr lang="th-TH" sz="2800" b="0" dirty="0">
                <a:solidFill>
                  <a:schemeClr val="tx2">
                    <a:lumMod val="75000"/>
                  </a:schemeClr>
                </a:solidFill>
                <a:latin typeface="Angsana New" pitchFamily="18" charset="-34"/>
                <a:cs typeface="Angsana New" pitchFamily="18" charset="-34"/>
              </a:rPr>
              <a:t>ของโปรแกรมเข้าไปเก็บใน </a:t>
            </a:r>
            <a:r>
              <a:rPr lang="en-US" sz="2800" b="0" dirty="0" smtClean="0">
                <a:solidFill>
                  <a:schemeClr val="tx2">
                    <a:lumMod val="75000"/>
                  </a:schemeClr>
                </a:solidFill>
                <a:latin typeface="Angsana New" pitchFamily="18" charset="-34"/>
                <a:cs typeface="Angsana New" pitchFamily="18" charset="-34"/>
              </a:rPr>
              <a:t>Frame </a:t>
            </a:r>
            <a:r>
              <a:rPr lang="th-TH" sz="2800" b="0" dirty="0">
                <a:solidFill>
                  <a:schemeClr val="tx2">
                    <a:lumMod val="75000"/>
                  </a:schemeClr>
                </a:solidFill>
                <a:latin typeface="Angsana New" pitchFamily="18" charset="-34"/>
                <a:cs typeface="Angsana New" pitchFamily="18" charset="-34"/>
              </a:rPr>
              <a:t>ใน</a:t>
            </a:r>
            <a:r>
              <a:rPr lang="th-TH" sz="2800" b="0" dirty="0" smtClean="0">
                <a:solidFill>
                  <a:schemeClr val="tx2">
                    <a:lumMod val="75000"/>
                  </a:schemeClr>
                </a:solidFill>
                <a:latin typeface="Angsana New" pitchFamily="18" charset="-34"/>
                <a:cs typeface="Angsana New" pitchFamily="18" charset="-34"/>
              </a:rPr>
              <a:t>หน่วยความจำ</a:t>
            </a:r>
            <a:r>
              <a:rPr lang="en-US" sz="2800" b="0" dirty="0" smtClean="0">
                <a:latin typeface="Angsana New" pitchFamily="18" charset="-34"/>
                <a:cs typeface="Angsana New" pitchFamily="18" charset="-34"/>
              </a:rPr>
              <a:t> </a:t>
            </a:r>
            <a:r>
              <a:rPr lang="th-TH" sz="2800" b="0" dirty="0" smtClean="0">
                <a:latin typeface="Angsana New" pitchFamily="18" charset="-34"/>
                <a:cs typeface="Angsana New" pitchFamily="18" charset="-34"/>
              </a:rPr>
              <a:t> </a:t>
            </a:r>
            <a:r>
              <a:rPr lang="th-TH" sz="2800" b="0" dirty="0">
                <a:latin typeface="Angsana New" pitchFamily="18" charset="-34"/>
                <a:cs typeface="Angsana New" pitchFamily="18" charset="-34"/>
              </a:rPr>
              <a:t>ถ้าโปรแกรมมี </a:t>
            </a:r>
            <a:r>
              <a:rPr lang="en-US" sz="2800" b="0" dirty="0">
                <a:latin typeface="Angsana New" pitchFamily="18" charset="-34"/>
                <a:cs typeface="Angsana New" pitchFamily="18" charset="-34"/>
              </a:rPr>
              <a:t>3 </a:t>
            </a:r>
            <a:r>
              <a:rPr lang="en-US" sz="2800" b="0" dirty="0" smtClean="0">
                <a:latin typeface="Angsana New" pitchFamily="18" charset="-34"/>
                <a:cs typeface="Angsana New" pitchFamily="18" charset="-34"/>
              </a:rPr>
              <a:t>Page </a:t>
            </a:r>
            <a:r>
              <a:rPr lang="th-TH" sz="2800" b="0" dirty="0">
                <a:latin typeface="Angsana New" pitchFamily="18" charset="-34"/>
                <a:cs typeface="Angsana New" pitchFamily="18" charset="-34"/>
              </a:rPr>
              <a:t>ก็จะใช้หน่วย ความจำจำนวน </a:t>
            </a:r>
            <a:r>
              <a:rPr lang="en-US" sz="2800" b="0" dirty="0">
                <a:latin typeface="Angsana New" pitchFamily="18" charset="-34"/>
                <a:cs typeface="Angsana New" pitchFamily="18" charset="-34"/>
              </a:rPr>
              <a:t>3 </a:t>
            </a:r>
            <a:r>
              <a:rPr lang="th-TH" sz="2800" b="0" dirty="0">
                <a:latin typeface="Angsana New" pitchFamily="18" charset="-34"/>
                <a:cs typeface="Angsana New" pitchFamily="18" charset="-34"/>
              </a:rPr>
              <a:t>เฟรม </a:t>
            </a:r>
            <a:r>
              <a:rPr lang="en-US" sz="2800" b="0" dirty="0" smtClean="0">
                <a:latin typeface="Angsana New" pitchFamily="18" charset="-34"/>
                <a:cs typeface="Angsana New" pitchFamily="18" charset="-34"/>
              </a:rPr>
              <a:t> </a:t>
            </a:r>
            <a:r>
              <a:rPr lang="th-TH" sz="2800" b="0" dirty="0" smtClean="0">
                <a:latin typeface="Angsana New" pitchFamily="18" charset="-34"/>
                <a:cs typeface="Angsana New" pitchFamily="18" charset="-34"/>
              </a:rPr>
              <a:t>ด้วย</a:t>
            </a:r>
            <a:r>
              <a:rPr lang="th-TH" sz="2800" b="0" dirty="0">
                <a:latin typeface="Angsana New" pitchFamily="18" charset="-34"/>
                <a:cs typeface="Angsana New" pitchFamily="18" charset="-34"/>
              </a:rPr>
              <a:t>วิธีการนี้ </a:t>
            </a:r>
            <a:r>
              <a:rPr lang="en-US" sz="2800" b="0" dirty="0" smtClean="0">
                <a:latin typeface="Angsana New" pitchFamily="18" charset="-34"/>
                <a:cs typeface="Angsana New" pitchFamily="18" charset="-34"/>
              </a:rPr>
              <a:t> </a:t>
            </a:r>
            <a:r>
              <a:rPr lang="th-TH" sz="2800" b="0" dirty="0" smtClean="0">
                <a:latin typeface="Angsana New" pitchFamily="18" charset="-34"/>
                <a:cs typeface="Angsana New" pitchFamily="18" charset="-34"/>
              </a:rPr>
              <a:t>โปรแกรม</a:t>
            </a:r>
            <a:r>
              <a:rPr lang="th-TH" sz="2800" b="0" dirty="0">
                <a:latin typeface="Angsana New" pitchFamily="18" charset="-34"/>
                <a:cs typeface="Angsana New" pitchFamily="18" charset="-34"/>
              </a:rPr>
              <a:t>ไม่จำเป็นจะต้องเก็บในหน่วยความจำที่เรียงต่อเนื่องกัน </a:t>
            </a:r>
            <a:br>
              <a:rPr lang="th-TH" sz="2800" b="0" dirty="0">
                <a:latin typeface="Angsana New" pitchFamily="18" charset="-34"/>
                <a:cs typeface="Angsana New" pitchFamily="18" charset="-34"/>
              </a:rPr>
            </a:br>
            <a:r>
              <a:rPr lang="th-TH" sz="2800" b="0" dirty="0">
                <a:latin typeface="Angsana New" pitchFamily="18" charset="-34"/>
                <a:cs typeface="Angsana New" pitchFamily="18" charset="-34"/>
              </a:rPr>
              <a:t>	ข้อดีของวิธี </a:t>
            </a:r>
            <a:r>
              <a:rPr lang="en-US" sz="2800" b="0" dirty="0" smtClean="0">
                <a:latin typeface="Angsana New" pitchFamily="18" charset="-34"/>
                <a:cs typeface="Angsana New" pitchFamily="18" charset="-34"/>
              </a:rPr>
              <a:t>Paging </a:t>
            </a:r>
            <a:r>
              <a:rPr lang="th-TH" sz="2800" b="0" dirty="0">
                <a:latin typeface="Angsana New" pitchFamily="18" charset="-34"/>
                <a:cs typeface="Angsana New" pitchFamily="18" charset="-34"/>
              </a:rPr>
              <a:t>เมื่อเปรียบเทียบกับวิธี </a:t>
            </a:r>
            <a:r>
              <a:rPr lang="en-US" sz="2800" b="0" dirty="0" smtClean="0">
                <a:latin typeface="Angsana New" pitchFamily="18" charset="-34"/>
                <a:cs typeface="Angsana New" pitchFamily="18" charset="-34"/>
              </a:rPr>
              <a:t>Partitioning </a:t>
            </a:r>
            <a:r>
              <a:rPr lang="th-TH" sz="2800" b="0" dirty="0">
                <a:latin typeface="Angsana New" pitchFamily="18" charset="-34"/>
                <a:cs typeface="Angsana New" pitchFamily="18" charset="-34"/>
              </a:rPr>
              <a:t>คือ   </a:t>
            </a:r>
            <a:br>
              <a:rPr lang="th-TH" sz="2800" b="0" dirty="0">
                <a:latin typeface="Angsana New" pitchFamily="18" charset="-34"/>
                <a:cs typeface="Angsana New" pitchFamily="18" charset="-34"/>
              </a:rPr>
            </a:br>
            <a:r>
              <a:rPr lang="th-TH" sz="2800" b="0" dirty="0">
                <a:latin typeface="Angsana New" pitchFamily="18" charset="-34"/>
                <a:cs typeface="Angsana New" pitchFamily="18" charset="-34"/>
              </a:rPr>
              <a:t>วิธี </a:t>
            </a:r>
            <a:r>
              <a:rPr lang="en-US" sz="2800" b="0" dirty="0" smtClean="0">
                <a:latin typeface="Angsana New" pitchFamily="18" charset="-34"/>
                <a:cs typeface="Angsana New" pitchFamily="18" charset="-34"/>
              </a:rPr>
              <a:t>Paging </a:t>
            </a:r>
            <a:r>
              <a:rPr lang="th-TH" sz="2800" b="0" dirty="0">
                <a:latin typeface="Angsana New" pitchFamily="18" charset="-34"/>
                <a:cs typeface="Angsana New" pitchFamily="18" charset="-34"/>
              </a:rPr>
              <a:t>ช่วยเพิ่มประสิทธิภาพการจัดการหน่วยความจำระดับหนึ่ง </a:t>
            </a:r>
            <a:r>
              <a:rPr lang="en-US" sz="2800" b="0" dirty="0" smtClean="0">
                <a:latin typeface="Angsana New" pitchFamily="18" charset="-34"/>
                <a:cs typeface="Angsana New" pitchFamily="18" charset="-34"/>
              </a:rPr>
              <a:t> </a:t>
            </a:r>
            <a:r>
              <a:rPr lang="th-TH" sz="2800" b="0" dirty="0" smtClean="0">
                <a:latin typeface="Angsana New" pitchFamily="18" charset="-34"/>
                <a:cs typeface="Angsana New" pitchFamily="18" charset="-34"/>
              </a:rPr>
              <a:t>แต่</a:t>
            </a:r>
            <a:r>
              <a:rPr lang="th-TH" sz="2800" b="0" dirty="0">
                <a:latin typeface="Angsana New" pitchFamily="18" charset="-34"/>
                <a:cs typeface="Angsana New" pitchFamily="18" charset="-34"/>
              </a:rPr>
              <a:t>การ </a:t>
            </a:r>
            <a:r>
              <a:rPr lang="en-US" sz="2800" b="0" dirty="0" smtClean="0">
                <a:latin typeface="Angsana New" pitchFamily="18" charset="-34"/>
                <a:cs typeface="Angsana New" pitchFamily="18" charset="-34"/>
              </a:rPr>
              <a:t>Execute </a:t>
            </a:r>
            <a:r>
              <a:rPr lang="th-TH" sz="2800" b="0" dirty="0">
                <a:latin typeface="Angsana New" pitchFamily="18" charset="-34"/>
                <a:cs typeface="Angsana New" pitchFamily="18" charset="-34"/>
              </a:rPr>
              <a:t>แต่ละครั้งก็ยังต้อง </a:t>
            </a:r>
            <a:r>
              <a:rPr lang="en-US" sz="2800" b="0" dirty="0" smtClean="0">
                <a:latin typeface="Angsana New" pitchFamily="18" charset="-34"/>
                <a:cs typeface="Angsana New" pitchFamily="18" charset="-34"/>
              </a:rPr>
              <a:t>Load </a:t>
            </a:r>
            <a:r>
              <a:rPr lang="th-TH" sz="2800" b="0" dirty="0">
                <a:latin typeface="Angsana New" pitchFamily="18" charset="-34"/>
                <a:cs typeface="Angsana New" pitchFamily="18" charset="-34"/>
              </a:rPr>
              <a:t>ทั้งโปรแกรมเข้าไปเก็บในหน่วยความจำเช่นเดียวกัน </a:t>
            </a:r>
            <a:r>
              <a:rPr lang="en-US" sz="2800" b="0" dirty="0" smtClean="0">
                <a:latin typeface="Angsana New" pitchFamily="18" charset="-34"/>
                <a:cs typeface="Angsana New" pitchFamily="18" charset="-34"/>
              </a:rPr>
              <a:t> </a:t>
            </a:r>
            <a:r>
              <a:rPr lang="th-TH" sz="2800" b="0" dirty="0" smtClean="0">
                <a:latin typeface="Angsana New" pitchFamily="18" charset="-34"/>
                <a:cs typeface="Angsana New" pitchFamily="18" charset="-34"/>
              </a:rPr>
              <a:t>นั่น</a:t>
            </a:r>
            <a:r>
              <a:rPr lang="th-TH" sz="2800" b="0" dirty="0">
                <a:latin typeface="Angsana New" pitchFamily="18" charset="-34"/>
                <a:cs typeface="Angsana New" pitchFamily="18" charset="-34"/>
              </a:rPr>
              <a:t>หมายความว่าโปรแกรมที่ต้องการ </a:t>
            </a:r>
            <a:r>
              <a:rPr lang="en-US" sz="2800" b="0" dirty="0">
                <a:latin typeface="Angsana New" pitchFamily="18" charset="-34"/>
                <a:cs typeface="Angsana New" pitchFamily="18" charset="-34"/>
              </a:rPr>
              <a:t>6 </a:t>
            </a:r>
            <a:r>
              <a:rPr lang="th-TH" sz="2800" b="0" dirty="0">
                <a:latin typeface="Angsana New" pitchFamily="18" charset="-34"/>
                <a:cs typeface="Angsana New" pitchFamily="18" charset="-34"/>
              </a:rPr>
              <a:t>เฟรมในการ </a:t>
            </a:r>
            <a:r>
              <a:rPr lang="en-US" sz="2800" b="0" dirty="0" smtClean="0">
                <a:latin typeface="Angsana New" pitchFamily="18" charset="-34"/>
                <a:cs typeface="Angsana New" pitchFamily="18" charset="-34"/>
              </a:rPr>
              <a:t>Execute </a:t>
            </a:r>
            <a:r>
              <a:rPr lang="th-TH" sz="2800" b="0" dirty="0">
                <a:latin typeface="Angsana New" pitchFamily="18" charset="-34"/>
                <a:cs typeface="Angsana New" pitchFamily="18" charset="-34"/>
              </a:rPr>
              <a:t>จะไม่สามารถทำได้หากในหน่วยความจำมีเฟรมที่ยังไม่ได้ใช้แค่ </a:t>
            </a:r>
            <a:r>
              <a:rPr lang="en-US" sz="2800" b="0" dirty="0" smtClean="0">
                <a:latin typeface="Angsana New" pitchFamily="18" charset="-34"/>
                <a:cs typeface="Angsana New" pitchFamily="18" charset="-34"/>
              </a:rPr>
              <a:t>4 </a:t>
            </a:r>
            <a:r>
              <a:rPr lang="th-TH" sz="2800" b="0" dirty="0">
                <a:latin typeface="Angsana New" pitchFamily="18" charset="-34"/>
                <a:cs typeface="Angsana New" pitchFamily="18" charset="-34"/>
              </a:rPr>
              <a:t>เฟรมเหลืออยู่</a:t>
            </a:r>
          </a:p>
        </p:txBody>
      </p:sp>
      <p:sp>
        <p:nvSpPr>
          <p:cNvPr id="4" name="TextBox 3"/>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bwMode="auto">
          <a:xfrm>
            <a:off x="533400" y="1524000"/>
            <a:ext cx="8001000" cy="4267200"/>
          </a:xfrm>
          <a:noFill/>
          <a:ln>
            <a:miter lim="800000"/>
            <a:headEnd/>
            <a:tailEnd/>
          </a:ln>
        </p:spPr>
        <p:txBody>
          <a:bodyPr vert="horz" wrap="square" lIns="91440" tIns="45720" rIns="91440" bIns="45720" numCol="1" anchor="t" anchorCtr="0" compatLnSpc="1">
            <a:prstTxWarp prst="textNoShape">
              <a:avLst/>
            </a:prstTxWarp>
          </a:bodyPr>
          <a:lstStyle/>
          <a:p>
            <a:pPr algn="l"/>
            <a:r>
              <a:rPr lang="en-US" b="1" dirty="0" smtClean="0">
                <a:solidFill>
                  <a:srgbClr val="FF0066"/>
                </a:solidFill>
                <a:latin typeface="Angsana New" pitchFamily="18" charset="-34"/>
                <a:cs typeface="Angsana New" pitchFamily="18" charset="-34"/>
              </a:rPr>
              <a:t>Demand </a:t>
            </a:r>
            <a:r>
              <a:rPr lang="en-US" b="1" dirty="0">
                <a:solidFill>
                  <a:srgbClr val="FF0066"/>
                </a:solidFill>
                <a:latin typeface="Angsana New" pitchFamily="18" charset="-34"/>
                <a:cs typeface="Angsana New" pitchFamily="18" charset="-34"/>
              </a:rPr>
              <a:t>Paging</a:t>
            </a:r>
            <a:r>
              <a:rPr lang="en-US" sz="2800" b="1" dirty="0">
                <a:latin typeface="Angsana New" pitchFamily="18" charset="-34"/>
                <a:cs typeface="Angsana New" pitchFamily="18" charset="-34"/>
              </a:rPr>
              <a:t>: </a:t>
            </a:r>
            <a:r>
              <a:rPr lang="th-TH" sz="2800" b="0" dirty="0">
                <a:latin typeface="Angsana New" pitchFamily="18" charset="-34"/>
                <a:cs typeface="Angsana New" pitchFamily="18" charset="-34"/>
              </a:rPr>
              <a:t>วิธี </a:t>
            </a:r>
            <a:r>
              <a:rPr lang="en-US" sz="2800" b="0" dirty="0">
                <a:latin typeface="Angsana New" pitchFamily="18" charset="-34"/>
                <a:cs typeface="Angsana New" pitchFamily="18" charset="-34"/>
              </a:rPr>
              <a:t>paging </a:t>
            </a:r>
            <a:r>
              <a:rPr lang="th-TH" sz="2800" b="0" dirty="0">
                <a:latin typeface="Angsana New" pitchFamily="18" charset="-34"/>
                <a:cs typeface="Angsana New" pitchFamily="18" charset="-34"/>
              </a:rPr>
              <a:t>ไม่จำเป็นต้องให้โปรแกรม</a:t>
            </a:r>
            <a:r>
              <a:rPr lang="th-TH" sz="2800" b="0" dirty="0" smtClean="0">
                <a:latin typeface="Angsana New" pitchFamily="18" charset="-34"/>
                <a:cs typeface="Angsana New" pitchFamily="18" charset="-34"/>
              </a:rPr>
              <a:t>ถูก  </a:t>
            </a:r>
            <a:r>
              <a:rPr lang="en-US" sz="2800" b="0" dirty="0" smtClean="0">
                <a:latin typeface="Angsana New" pitchFamily="18" charset="-34"/>
                <a:cs typeface="Angsana New" pitchFamily="18" charset="-34"/>
              </a:rPr>
              <a:t>Load </a:t>
            </a:r>
            <a:r>
              <a:rPr lang="th-TH" sz="2800" b="0" dirty="0">
                <a:latin typeface="Angsana New" pitchFamily="18" charset="-34"/>
                <a:cs typeface="Angsana New" pitchFamily="18" charset="-34"/>
              </a:rPr>
              <a:t>เข้าไปหน่วยความจำที่ติดต่อเนื่องกัน </a:t>
            </a:r>
            <a:r>
              <a:rPr lang="th-TH" sz="2800" b="0" dirty="0" smtClean="0">
                <a:latin typeface="Angsana New" pitchFamily="18" charset="-34"/>
                <a:cs typeface="Angsana New" pitchFamily="18" charset="-34"/>
              </a:rPr>
              <a:t> แต่</a:t>
            </a:r>
            <a:r>
              <a:rPr lang="th-TH" sz="2800" b="0" dirty="0">
                <a:latin typeface="Angsana New" pitchFamily="18" charset="-34"/>
                <a:cs typeface="Angsana New" pitchFamily="18" charset="-34"/>
              </a:rPr>
              <a:t>ต้องการว่าโปรแกรมทั้งโปรแกรมต้องอยู่ในหน่วยความจำทั้งหมด </a:t>
            </a:r>
            <a:r>
              <a:rPr lang="th-TH" sz="2800" b="0" dirty="0" smtClean="0">
                <a:latin typeface="Angsana New" pitchFamily="18" charset="-34"/>
                <a:cs typeface="Angsana New" pitchFamily="18" charset="-34"/>
              </a:rPr>
              <a:t> วิธีการ </a:t>
            </a:r>
            <a:r>
              <a:rPr lang="en-US" sz="2800" b="0" dirty="0" smtClean="0">
                <a:latin typeface="Angsana New" pitchFamily="18" charset="-34"/>
                <a:cs typeface="Angsana New" pitchFamily="18" charset="-34"/>
              </a:rPr>
              <a:t>Demand Paging </a:t>
            </a:r>
            <a:r>
              <a:rPr lang="th-TH" sz="2800" b="0" dirty="0">
                <a:latin typeface="Angsana New" pitchFamily="18" charset="-34"/>
                <a:cs typeface="Angsana New" pitchFamily="18" charset="-34"/>
              </a:rPr>
              <a:t>กำจัดข้อจำกัดนี้ออกไป </a:t>
            </a:r>
            <a:r>
              <a:rPr lang="th-TH" sz="2800" b="0" dirty="0" smtClean="0">
                <a:latin typeface="Angsana New" pitchFamily="18" charset="-34"/>
                <a:cs typeface="Angsana New" pitchFamily="18" charset="-34"/>
              </a:rPr>
              <a:t> โดย</a:t>
            </a:r>
            <a:r>
              <a:rPr lang="th-TH" sz="2800" b="0" dirty="0">
                <a:latin typeface="Angsana New" pitchFamily="18" charset="-34"/>
                <a:cs typeface="Angsana New" pitchFamily="18" charset="-34"/>
              </a:rPr>
              <a:t>มีข้อยืดหยุ่น</a:t>
            </a:r>
            <a:r>
              <a:rPr lang="th-TH" sz="2800" b="0" dirty="0" smtClean="0">
                <a:latin typeface="Angsana New" pitchFamily="18" charset="-34"/>
                <a:cs typeface="Angsana New" pitchFamily="18" charset="-34"/>
              </a:rPr>
              <a:t>กว่า คือ โปรแกรม</a:t>
            </a:r>
            <a:r>
              <a:rPr lang="th-TH" sz="2800" b="0" dirty="0">
                <a:latin typeface="Angsana New" pitchFamily="18" charset="-34"/>
                <a:cs typeface="Angsana New" pitchFamily="18" charset="-34"/>
              </a:rPr>
              <a:t>จะ </a:t>
            </a:r>
            <a:r>
              <a:rPr lang="en-US" sz="2800" b="0" dirty="0" smtClean="0">
                <a:latin typeface="Angsana New" pitchFamily="18" charset="-34"/>
                <a:cs typeface="Angsana New" pitchFamily="18" charset="-34"/>
              </a:rPr>
              <a:t>Load </a:t>
            </a:r>
            <a:r>
              <a:rPr lang="th-TH" sz="2800" b="0" dirty="0">
                <a:latin typeface="Angsana New" pitchFamily="18" charset="-34"/>
                <a:cs typeface="Angsana New" pitchFamily="18" charset="-34"/>
              </a:rPr>
              <a:t>เข้าไปในหน่วยความจำเฉพาะ </a:t>
            </a:r>
            <a:r>
              <a:rPr lang="en-US" sz="2800" b="0" dirty="0" smtClean="0">
                <a:latin typeface="Angsana New" pitchFamily="18" charset="-34"/>
                <a:cs typeface="Angsana New" pitchFamily="18" charset="-34"/>
              </a:rPr>
              <a:t>Page </a:t>
            </a:r>
            <a:r>
              <a:rPr lang="th-TH" sz="2800" b="0" dirty="0">
                <a:latin typeface="Angsana New" pitchFamily="18" charset="-34"/>
                <a:cs typeface="Angsana New" pitchFamily="18" charset="-34"/>
              </a:rPr>
              <a:t>ที่กำลัง </a:t>
            </a:r>
            <a:r>
              <a:rPr lang="en-US" sz="2800" b="0" dirty="0" smtClean="0">
                <a:latin typeface="Angsana New" pitchFamily="18" charset="-34"/>
                <a:cs typeface="Angsana New" pitchFamily="18" charset="-34"/>
              </a:rPr>
              <a:t>Execute </a:t>
            </a:r>
            <a:r>
              <a:rPr lang="th-TH" sz="2800" b="0" dirty="0">
                <a:latin typeface="Angsana New" pitchFamily="18" charset="-34"/>
                <a:cs typeface="Angsana New" pitchFamily="18" charset="-34"/>
              </a:rPr>
              <a:t>เท่านั้น </a:t>
            </a:r>
            <a:r>
              <a:rPr lang="th-TH" sz="2800" b="0" dirty="0" smtClean="0">
                <a:latin typeface="Angsana New" pitchFamily="18" charset="-34"/>
                <a:cs typeface="Angsana New" pitchFamily="18" charset="-34"/>
              </a:rPr>
              <a:t> เมื่อ </a:t>
            </a:r>
            <a:r>
              <a:rPr lang="en-US" sz="2800" b="0" dirty="0" smtClean="0">
                <a:latin typeface="Angsana New" pitchFamily="18" charset="-34"/>
                <a:cs typeface="Angsana New" pitchFamily="18" charset="-34"/>
              </a:rPr>
              <a:t>Page </a:t>
            </a:r>
            <a:r>
              <a:rPr lang="th-TH" sz="2800" b="0" dirty="0">
                <a:latin typeface="Angsana New" pitchFamily="18" charset="-34"/>
                <a:cs typeface="Angsana New" pitchFamily="18" charset="-34"/>
              </a:rPr>
              <a:t>ถูก </a:t>
            </a:r>
            <a:r>
              <a:rPr lang="en-US" sz="2800" b="0" dirty="0" smtClean="0">
                <a:latin typeface="Angsana New" pitchFamily="18" charset="-34"/>
                <a:cs typeface="Angsana New" pitchFamily="18" charset="-34"/>
              </a:rPr>
              <a:t>Execute </a:t>
            </a:r>
            <a:r>
              <a:rPr lang="th-TH" sz="2800" b="0" dirty="0">
                <a:latin typeface="Angsana New" pitchFamily="18" charset="-34"/>
                <a:cs typeface="Angsana New" pitchFamily="18" charset="-34"/>
              </a:rPr>
              <a:t>เสร็จก็จะนำออกแล้วทำการ </a:t>
            </a:r>
            <a:r>
              <a:rPr lang="en-US" sz="2800" b="0" dirty="0" smtClean="0">
                <a:latin typeface="Angsana New" pitchFamily="18" charset="-34"/>
                <a:cs typeface="Angsana New" pitchFamily="18" charset="-34"/>
              </a:rPr>
              <a:t>Load </a:t>
            </a:r>
            <a:r>
              <a:rPr lang="th-TH" sz="2800" b="0" dirty="0">
                <a:latin typeface="Angsana New" pitchFamily="18" charset="-34"/>
                <a:cs typeface="Angsana New" pitchFamily="18" charset="-34"/>
              </a:rPr>
              <a:t>เฉพาะ </a:t>
            </a:r>
            <a:r>
              <a:rPr lang="en-US" sz="2800" b="0" dirty="0" smtClean="0">
                <a:latin typeface="Angsana New" pitchFamily="18" charset="-34"/>
                <a:cs typeface="Angsana New" pitchFamily="18" charset="-34"/>
              </a:rPr>
              <a:t>Page </a:t>
            </a:r>
            <a:r>
              <a:rPr lang="th-TH" sz="2800" b="0" dirty="0">
                <a:latin typeface="Angsana New" pitchFamily="18" charset="-34"/>
                <a:cs typeface="Angsana New" pitchFamily="18" charset="-34"/>
              </a:rPr>
              <a:t>ที่จะทำการ </a:t>
            </a:r>
            <a:r>
              <a:rPr lang="en-US" sz="2800" b="0" dirty="0" smtClean="0">
                <a:latin typeface="Angsana New" pitchFamily="18" charset="-34"/>
                <a:cs typeface="Angsana New" pitchFamily="18" charset="-34"/>
              </a:rPr>
              <a:t>Execute </a:t>
            </a:r>
            <a:r>
              <a:rPr lang="th-TH" sz="2800" b="0" dirty="0">
                <a:latin typeface="Angsana New" pitchFamily="18" charset="-34"/>
                <a:cs typeface="Angsana New" pitchFamily="18" charset="-34"/>
              </a:rPr>
              <a:t>เป็นลำดับต่อไปเข้าไปสู่</a:t>
            </a:r>
            <a:r>
              <a:rPr lang="th-TH" sz="2800" b="0" dirty="0" smtClean="0">
                <a:latin typeface="Angsana New" pitchFamily="18" charset="-34"/>
                <a:cs typeface="Angsana New" pitchFamily="18" charset="-34"/>
              </a:rPr>
              <a:t>หน่วยความจำ</a:t>
            </a:r>
            <a:r>
              <a:rPr lang="th-TH" sz="2800" b="0" dirty="0">
                <a:latin typeface="Angsana New" pitchFamily="18" charset="-34"/>
                <a:cs typeface="Angsana New" pitchFamily="18" charset="-34"/>
              </a:rPr>
              <a:t>แทน กล่าวอีกอย่าง</a:t>
            </a:r>
            <a:r>
              <a:rPr lang="th-TH" sz="2800" b="0" dirty="0" smtClean="0">
                <a:latin typeface="Angsana New" pitchFamily="18" charset="-34"/>
                <a:cs typeface="Angsana New" pitchFamily="18" charset="-34"/>
              </a:rPr>
              <a:t>หนึ่ง คือ หน่วยความจำ</a:t>
            </a:r>
            <a:r>
              <a:rPr lang="th-TH" sz="2800" b="0" dirty="0">
                <a:latin typeface="Angsana New" pitchFamily="18" charset="-34"/>
                <a:cs typeface="Angsana New" pitchFamily="18" charset="-34"/>
              </a:rPr>
              <a:t>สามารถเก็บ </a:t>
            </a:r>
            <a:r>
              <a:rPr lang="en-US" sz="2800" b="0" dirty="0" smtClean="0">
                <a:latin typeface="Angsana New" pitchFamily="18" charset="-34"/>
                <a:cs typeface="Angsana New" pitchFamily="18" charset="-34"/>
              </a:rPr>
              <a:t>Page </a:t>
            </a:r>
            <a:r>
              <a:rPr lang="en-US" sz="2800" b="0" dirty="0">
                <a:latin typeface="Angsana New" pitchFamily="18" charset="-34"/>
                <a:cs typeface="Angsana New" pitchFamily="18" charset="-34"/>
              </a:rPr>
              <a:t>1 </a:t>
            </a:r>
            <a:r>
              <a:rPr lang="en-US" sz="2800" b="0" dirty="0" smtClean="0">
                <a:latin typeface="Angsana New" pitchFamily="18" charset="-34"/>
                <a:cs typeface="Angsana New" pitchFamily="18" charset="-34"/>
              </a:rPr>
              <a:t>Page </a:t>
            </a:r>
            <a:r>
              <a:rPr lang="th-TH" sz="2800" b="0" dirty="0">
                <a:latin typeface="Angsana New" pitchFamily="18" charset="-34"/>
                <a:cs typeface="Angsana New" pitchFamily="18" charset="-34"/>
              </a:rPr>
              <a:t>จาก</a:t>
            </a:r>
            <a:r>
              <a:rPr lang="th-TH" sz="2800" b="0" dirty="0" smtClean="0">
                <a:latin typeface="Angsana New" pitchFamily="18" charset="-34"/>
                <a:cs typeface="Angsana New" pitchFamily="18" charset="-34"/>
              </a:rPr>
              <a:t>หลาย ๆ</a:t>
            </a:r>
            <a:r>
              <a:rPr lang="th-TH" sz="2800" b="0" dirty="0">
                <a:latin typeface="Angsana New" pitchFamily="18" charset="-34"/>
                <a:cs typeface="Angsana New" pitchFamily="18" charset="-34"/>
              </a:rPr>
              <a:t>โปรแกรมในเวลาเดียวกันได้ </a:t>
            </a:r>
            <a:r>
              <a:rPr lang="th-TH" sz="2800" b="0" dirty="0" smtClean="0">
                <a:latin typeface="Angsana New" pitchFamily="18" charset="-34"/>
                <a:cs typeface="Angsana New" pitchFamily="18" charset="-34"/>
              </a:rPr>
              <a:t> ยิ่ง</a:t>
            </a:r>
            <a:r>
              <a:rPr lang="th-TH" sz="2800" b="0" dirty="0">
                <a:latin typeface="Angsana New" pitchFamily="18" charset="-34"/>
                <a:cs typeface="Angsana New" pitchFamily="18" charset="-34"/>
              </a:rPr>
              <a:t>ไปกว่า</a:t>
            </a:r>
            <a:r>
              <a:rPr lang="th-TH" sz="2800" b="0" dirty="0" smtClean="0">
                <a:latin typeface="Angsana New" pitchFamily="18" charset="-34"/>
                <a:cs typeface="Angsana New" pitchFamily="18" charset="-34"/>
              </a:rPr>
              <a:t>นั้นหลาย ๆ </a:t>
            </a:r>
            <a:r>
              <a:rPr lang="en-US" sz="2800" b="0" dirty="0" smtClean="0">
                <a:latin typeface="Angsana New" pitchFamily="18" charset="-34"/>
                <a:cs typeface="Angsana New" pitchFamily="18" charset="-34"/>
              </a:rPr>
              <a:t>Pages </a:t>
            </a:r>
            <a:r>
              <a:rPr lang="th-TH" sz="2800" b="0" dirty="0">
                <a:latin typeface="Angsana New" pitchFamily="18" charset="-34"/>
                <a:cs typeface="Angsana New" pitchFamily="18" charset="-34"/>
              </a:rPr>
              <a:t>ที่ต่อเนื่องกันจากโปรแกรมเดียวกัน ไม่จำเป็นที่จะต้อง </a:t>
            </a:r>
            <a:r>
              <a:rPr lang="en-US" sz="2800" b="0" dirty="0" smtClean="0">
                <a:latin typeface="Angsana New" pitchFamily="18" charset="-34"/>
                <a:cs typeface="Angsana New" pitchFamily="18" charset="-34"/>
              </a:rPr>
              <a:t>Load </a:t>
            </a:r>
            <a:r>
              <a:rPr lang="th-TH" sz="2800" b="0" dirty="0">
                <a:latin typeface="Angsana New" pitchFamily="18" charset="-34"/>
                <a:cs typeface="Angsana New" pitchFamily="18" charset="-34"/>
              </a:rPr>
              <a:t>เข้าไปอยู่ใน</a:t>
            </a:r>
            <a:r>
              <a:rPr lang="th-TH" sz="2800" b="0" dirty="0" smtClean="0">
                <a:latin typeface="Angsana New" pitchFamily="18" charset="-34"/>
                <a:cs typeface="Angsana New" pitchFamily="18" charset="-34"/>
              </a:rPr>
              <a:t>เฟรมเดียวกัน  </a:t>
            </a:r>
            <a:r>
              <a:rPr lang="th-TH" sz="2800" b="0" dirty="0">
                <a:latin typeface="Angsana New" pitchFamily="18" charset="-34"/>
                <a:cs typeface="Angsana New" pitchFamily="18" charset="-34"/>
              </a:rPr>
              <a:t>แต่ละ </a:t>
            </a:r>
            <a:r>
              <a:rPr lang="en-US" sz="2800" b="0" dirty="0" smtClean="0">
                <a:latin typeface="Angsana New" pitchFamily="18" charset="-34"/>
                <a:cs typeface="Angsana New" pitchFamily="18" charset="-34"/>
              </a:rPr>
              <a:t>Page </a:t>
            </a:r>
            <a:r>
              <a:rPr lang="th-TH" sz="2800" b="0" dirty="0">
                <a:latin typeface="Angsana New" pitchFamily="18" charset="-34"/>
                <a:cs typeface="Angsana New" pitchFamily="18" charset="-34"/>
              </a:rPr>
              <a:t>อาจ </a:t>
            </a:r>
            <a:r>
              <a:rPr lang="en-US" sz="2800" b="0" dirty="0" smtClean="0">
                <a:latin typeface="Angsana New" pitchFamily="18" charset="-34"/>
                <a:cs typeface="Angsana New" pitchFamily="18" charset="-34"/>
              </a:rPr>
              <a:t>Load </a:t>
            </a:r>
            <a:r>
              <a:rPr lang="th-TH" sz="2800" b="0" dirty="0">
                <a:latin typeface="Angsana New" pitchFamily="18" charset="-34"/>
                <a:cs typeface="Angsana New" pitchFamily="18" charset="-34"/>
              </a:rPr>
              <a:t>เข้าไปเก็บในเฟรม</a:t>
            </a:r>
            <a:r>
              <a:rPr lang="th-TH" sz="2800" b="0" dirty="0" smtClean="0">
                <a:latin typeface="Angsana New" pitchFamily="18" charset="-34"/>
                <a:cs typeface="Angsana New" pitchFamily="18" charset="-34"/>
              </a:rPr>
              <a:t>ใด ๆ ก็</a:t>
            </a:r>
            <a:r>
              <a:rPr lang="th-TH" sz="2800" b="0" dirty="0">
                <a:latin typeface="Angsana New" pitchFamily="18" charset="-34"/>
                <a:cs typeface="Angsana New" pitchFamily="18" charset="-34"/>
              </a:rPr>
              <a:t>ได้ที่ว่างอยู่</a:t>
            </a: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bwMode="auto">
          <a:xfrm>
            <a:off x="533400" y="1676400"/>
            <a:ext cx="8077200" cy="39624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dirty="0" smtClean="0">
                <a:solidFill>
                  <a:srgbClr val="FF0066"/>
                </a:solidFill>
                <a:latin typeface="Angsana New" pitchFamily="18" charset="-34"/>
                <a:cs typeface="Angsana New" pitchFamily="18" charset="-34"/>
              </a:rPr>
              <a:t>Demand </a:t>
            </a:r>
            <a:r>
              <a:rPr lang="en-US" sz="2800" dirty="0">
                <a:solidFill>
                  <a:srgbClr val="FF0066"/>
                </a:solidFill>
                <a:latin typeface="Angsana New" pitchFamily="18" charset="-34"/>
                <a:cs typeface="Angsana New" pitchFamily="18" charset="-34"/>
              </a:rPr>
              <a:t>Segmentation</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วิธีการที่</a:t>
            </a:r>
            <a:r>
              <a:rPr lang="th-TH" sz="2800" b="0" dirty="0" smtClean="0">
                <a:latin typeface="Angsana New" pitchFamily="18" charset="-34"/>
                <a:cs typeface="Angsana New" pitchFamily="18" charset="-34"/>
              </a:rPr>
              <a:t>คล้าย ๆ กับ</a:t>
            </a:r>
            <a:r>
              <a:rPr lang="th-TH" sz="2800" b="0" dirty="0">
                <a:latin typeface="Angsana New" pitchFamily="18" charset="-34"/>
                <a:cs typeface="Angsana New" pitchFamily="18" charset="-34"/>
              </a:rPr>
              <a:t>วิธี </a:t>
            </a:r>
            <a:r>
              <a:rPr lang="en-US" sz="2800" b="0" dirty="0" smtClean="0">
                <a:latin typeface="Angsana New" pitchFamily="18" charset="-34"/>
                <a:cs typeface="Angsana New" pitchFamily="18" charset="-34"/>
              </a:rPr>
              <a:t>Paging </a:t>
            </a:r>
            <a:r>
              <a:rPr lang="th-TH" sz="2800" b="0" dirty="0">
                <a:latin typeface="Angsana New" pitchFamily="18" charset="-34"/>
                <a:cs typeface="Angsana New" pitchFamily="18" charset="-34"/>
              </a:rPr>
              <a:t>คือวิธี </a:t>
            </a:r>
            <a:r>
              <a:rPr lang="en-US" sz="2800" b="0" dirty="0" smtClean="0">
                <a:latin typeface="Angsana New" pitchFamily="18" charset="-34"/>
                <a:cs typeface="Angsana New" pitchFamily="18" charset="-34"/>
              </a:rPr>
              <a:t>Segmentation </a:t>
            </a:r>
            <a:r>
              <a:rPr lang="th-TH" sz="2800" b="0" dirty="0">
                <a:latin typeface="Angsana New" pitchFamily="18" charset="-34"/>
                <a:cs typeface="Angsana New" pitchFamily="18" charset="-34"/>
              </a:rPr>
              <a:t>ในวิธี </a:t>
            </a:r>
            <a:r>
              <a:rPr lang="en-US" sz="2800" b="0" dirty="0" smtClean="0">
                <a:latin typeface="Angsana New" pitchFamily="18" charset="-34"/>
                <a:cs typeface="Angsana New" pitchFamily="18" charset="-34"/>
              </a:rPr>
              <a:t>Paging </a:t>
            </a:r>
            <a:r>
              <a:rPr lang="th-TH" sz="2800" b="0" dirty="0">
                <a:latin typeface="Angsana New" pitchFamily="18" charset="-34"/>
                <a:cs typeface="Angsana New" pitchFamily="18" charset="-34"/>
              </a:rPr>
              <a:t>โปรแกรมจะถูกแบ่งออกเป็น </a:t>
            </a:r>
            <a:r>
              <a:rPr lang="en-US" sz="2800" b="0" dirty="0" smtClean="0">
                <a:latin typeface="Angsana New" pitchFamily="18" charset="-34"/>
                <a:cs typeface="Angsana New" pitchFamily="18" charset="-34"/>
              </a:rPr>
              <a:t>Page </a:t>
            </a:r>
            <a:r>
              <a:rPr lang="th-TH" sz="2800" b="0" dirty="0">
                <a:latin typeface="Angsana New" pitchFamily="18" charset="-34"/>
                <a:cs typeface="Angsana New" pitchFamily="18" charset="-34"/>
              </a:rPr>
              <a:t>ที่มีขนาด</a:t>
            </a:r>
            <a:r>
              <a:rPr lang="th-TH" sz="2800" b="0" dirty="0" smtClean="0">
                <a:latin typeface="Angsana New" pitchFamily="18" charset="-34"/>
                <a:cs typeface="Angsana New" pitchFamily="18" charset="-34"/>
              </a:rPr>
              <a:t>เท่า ๆ กัน  </a:t>
            </a:r>
            <a:r>
              <a:rPr lang="th-TH" sz="2800" b="0" dirty="0">
                <a:latin typeface="Angsana New" pitchFamily="18" charset="-34"/>
                <a:cs typeface="Angsana New" pitchFamily="18" charset="-34"/>
              </a:rPr>
              <a:t>ซึ่งแตกต่างจากวิธีที่นักเขียนโปรแกรมคิด </a:t>
            </a:r>
            <a:r>
              <a:rPr lang="th-TH" sz="2800" b="0" dirty="0" smtClean="0">
                <a:latin typeface="Angsana New" pitchFamily="18" charset="-34"/>
                <a:cs typeface="Angsana New" pitchFamily="18" charset="-34"/>
              </a:rPr>
              <a:t> นักเขียน</a:t>
            </a:r>
            <a:r>
              <a:rPr lang="th-TH" sz="2800" b="0" dirty="0">
                <a:latin typeface="Angsana New" pitchFamily="18" charset="-34"/>
                <a:cs typeface="Angsana New" pitchFamily="18" charset="-34"/>
              </a:rPr>
              <a:t>โปรแกรมมองว่าโปรแกรมแบ่งออกเป็น</a:t>
            </a:r>
            <a:r>
              <a:rPr lang="th-TH" sz="2800" b="0" dirty="0" smtClean="0">
                <a:latin typeface="Angsana New" pitchFamily="18" charset="-34"/>
                <a:cs typeface="Angsana New" pitchFamily="18" charset="-34"/>
              </a:rPr>
              <a:t>ส่วน ๆ </a:t>
            </a:r>
            <a:r>
              <a:rPr lang="th-TH" sz="2800" b="0" dirty="0">
                <a:latin typeface="Angsana New" pitchFamily="18" charset="-34"/>
                <a:cs typeface="Angsana New" pitchFamily="18" charset="-34"/>
              </a:rPr>
              <a:t>แต่ละส่วนเรียกว่าโมดูล </a:t>
            </a:r>
            <a:r>
              <a:rPr lang="en-US" sz="2800" b="0" dirty="0" smtClean="0">
                <a:latin typeface="Angsana New" pitchFamily="18" charset="-34"/>
                <a:cs typeface="Angsana New" pitchFamily="18" charset="-34"/>
              </a:rPr>
              <a:t>(Module</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ที่ขนาดไม่จำเป็นจะต้อง</a:t>
            </a:r>
            <a:r>
              <a:rPr lang="th-TH" sz="2800" b="0" dirty="0" smtClean="0">
                <a:latin typeface="Angsana New" pitchFamily="18" charset="-34"/>
                <a:cs typeface="Angsana New" pitchFamily="18" charset="-34"/>
              </a:rPr>
              <a:t>เท่ากัน  </a:t>
            </a:r>
            <a:r>
              <a:rPr lang="th-TH" sz="2800" b="0" dirty="0">
                <a:latin typeface="Angsana New" pitchFamily="18" charset="-34"/>
                <a:cs typeface="Angsana New" pitchFamily="18" charset="-34"/>
              </a:rPr>
              <a:t>ในวิธี </a:t>
            </a:r>
            <a:r>
              <a:rPr lang="en-US" sz="2800" b="0" dirty="0" smtClean="0">
                <a:latin typeface="Angsana New" pitchFamily="18" charset="-34"/>
                <a:cs typeface="Angsana New" pitchFamily="18" charset="-34"/>
              </a:rPr>
              <a:t>Segmentation </a:t>
            </a:r>
            <a:r>
              <a:rPr lang="th-TH" sz="2800" b="0" dirty="0">
                <a:latin typeface="Angsana New" pitchFamily="18" charset="-34"/>
                <a:cs typeface="Angsana New" pitchFamily="18" charset="-34"/>
              </a:rPr>
              <a:t>โปรแกรมจะถูกแบ่งออกเป็น</a:t>
            </a:r>
            <a:r>
              <a:rPr lang="th-TH" sz="2800" b="0" dirty="0" smtClean="0">
                <a:latin typeface="Angsana New" pitchFamily="18" charset="-34"/>
                <a:cs typeface="Angsana New" pitchFamily="18" charset="-34"/>
              </a:rPr>
              <a:t>ส่วน ๆ  </a:t>
            </a:r>
            <a:r>
              <a:rPr lang="th-TH" sz="2800" b="0" dirty="0">
                <a:latin typeface="Angsana New" pitchFamily="18" charset="-34"/>
                <a:cs typeface="Angsana New" pitchFamily="18" charset="-34"/>
              </a:rPr>
              <a:t>แต่ละส่วนเรียกว่า </a:t>
            </a:r>
            <a:r>
              <a:rPr lang="en-US" sz="2800" b="0" dirty="0" smtClean="0">
                <a:latin typeface="Angsana New" pitchFamily="18" charset="-34"/>
                <a:cs typeface="Angsana New" pitchFamily="18" charset="-34"/>
              </a:rPr>
              <a:t>Segment </a:t>
            </a:r>
            <a:r>
              <a:rPr lang="th-TH" sz="2800" b="0" dirty="0">
                <a:latin typeface="Angsana New" pitchFamily="18" charset="-34"/>
                <a:cs typeface="Angsana New" pitchFamily="18" charset="-34"/>
              </a:rPr>
              <a:t>ที่สอดคล้องกับแนวคิดของนักเขียนโปรแกรม </a:t>
            </a:r>
            <a:r>
              <a:rPr lang="en-US" sz="2800" b="0" dirty="0" smtClean="0">
                <a:latin typeface="Angsana New" pitchFamily="18" charset="-34"/>
                <a:cs typeface="Angsana New" pitchFamily="18" charset="-34"/>
              </a:rPr>
              <a:t> Segment </a:t>
            </a:r>
            <a:r>
              <a:rPr lang="th-TH" sz="2800" b="0" dirty="0">
                <a:latin typeface="Angsana New" pitchFamily="18" charset="-34"/>
                <a:cs typeface="Angsana New" pitchFamily="18" charset="-34"/>
              </a:rPr>
              <a:t>เหล่านี้จะถูก </a:t>
            </a:r>
            <a:r>
              <a:rPr lang="en-US" sz="2800" b="0" dirty="0" smtClean="0">
                <a:latin typeface="Angsana New" pitchFamily="18" charset="-34"/>
                <a:cs typeface="Angsana New" pitchFamily="18" charset="-34"/>
              </a:rPr>
              <a:t>Load</a:t>
            </a:r>
            <a:r>
              <a:rPr lang="en-US" sz="2800" b="0" dirty="0">
                <a:latin typeface="Angsana New" pitchFamily="18" charset="-34"/>
                <a:cs typeface="Angsana New" pitchFamily="18" charset="-34"/>
              </a:rPr>
              <a:t>, </a:t>
            </a:r>
            <a:r>
              <a:rPr lang="en-US" sz="2800" b="0" dirty="0" smtClean="0">
                <a:latin typeface="Angsana New" pitchFamily="18" charset="-34"/>
                <a:cs typeface="Angsana New" pitchFamily="18" charset="-34"/>
              </a:rPr>
              <a:t>Execute  </a:t>
            </a:r>
            <a:r>
              <a:rPr lang="th-TH" sz="2800" b="0" dirty="0" smtClean="0">
                <a:latin typeface="Angsana New" pitchFamily="18" charset="-34"/>
                <a:cs typeface="Angsana New" pitchFamily="18" charset="-34"/>
              </a:rPr>
              <a:t>และแทนที่</a:t>
            </a:r>
            <a:r>
              <a:rPr lang="th-TH" sz="2800" b="0" dirty="0">
                <a:latin typeface="Angsana New" pitchFamily="18" charset="-34"/>
                <a:cs typeface="Angsana New" pitchFamily="18" charset="-34"/>
              </a:rPr>
              <a:t>ด้วยโมดูลอื่นจากโปรแกรมเดียวกันหรือโปรแกรมที่ต่างกันก็</a:t>
            </a:r>
            <a:r>
              <a:rPr lang="th-TH" sz="2800" b="0" dirty="0" smtClean="0">
                <a:latin typeface="Angsana New" pitchFamily="18" charset="-34"/>
                <a:cs typeface="Angsana New" pitchFamily="18" charset="-34"/>
              </a:rPr>
              <a:t>ได้</a:t>
            </a:r>
            <a:endParaRPr lang="th-TH" sz="2800" b="0"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bwMode="auto">
          <a:xfrm>
            <a:off x="685800" y="1752600"/>
            <a:ext cx="7696200" cy="38862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dirty="0" smtClean="0">
                <a:solidFill>
                  <a:srgbClr val="FF0066"/>
                </a:solidFill>
                <a:latin typeface="Angsana New" pitchFamily="18" charset="-34"/>
                <a:cs typeface="Angsana New" pitchFamily="18" charset="-34"/>
              </a:rPr>
              <a:t>Demand </a:t>
            </a:r>
            <a:r>
              <a:rPr lang="en-US" sz="2800" dirty="0">
                <a:solidFill>
                  <a:srgbClr val="FF0066"/>
                </a:solidFill>
                <a:latin typeface="Angsana New" pitchFamily="18" charset="-34"/>
                <a:cs typeface="Angsana New" pitchFamily="18" charset="-34"/>
              </a:rPr>
              <a:t>Paging </a:t>
            </a:r>
            <a:r>
              <a:rPr lang="th-TH" sz="2800" dirty="0">
                <a:solidFill>
                  <a:srgbClr val="FF0066"/>
                </a:solidFill>
                <a:latin typeface="Angsana New" pitchFamily="18" charset="-34"/>
                <a:cs typeface="Angsana New" pitchFamily="18" charset="-34"/>
              </a:rPr>
              <a:t>และ </a:t>
            </a:r>
            <a:r>
              <a:rPr lang="en-US" sz="2800" dirty="0">
                <a:solidFill>
                  <a:srgbClr val="FF0066"/>
                </a:solidFill>
                <a:latin typeface="Angsana New" pitchFamily="18" charset="-34"/>
                <a:cs typeface="Angsana New" pitchFamily="18" charset="-34"/>
              </a:rPr>
              <a:t>Segmentation</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เป็นวิธีที่นำเอาวิธี </a:t>
            </a:r>
            <a:r>
              <a:rPr lang="en-US" sz="2800" b="0" dirty="0" smtClean="0">
                <a:latin typeface="Angsana New" pitchFamily="18" charset="-34"/>
                <a:cs typeface="Angsana New" pitchFamily="18" charset="-34"/>
              </a:rPr>
              <a:t>Paging </a:t>
            </a:r>
            <a:r>
              <a:rPr lang="th-TH" sz="2800" b="0" dirty="0">
                <a:latin typeface="Angsana New" pitchFamily="18" charset="-34"/>
                <a:cs typeface="Angsana New" pitchFamily="18" charset="-34"/>
              </a:rPr>
              <a:t>รวมกับวิธี </a:t>
            </a:r>
            <a:r>
              <a:rPr lang="en-US" sz="2800" b="0" dirty="0" smtClean="0">
                <a:latin typeface="Angsana New" pitchFamily="18" charset="-34"/>
                <a:cs typeface="Angsana New" pitchFamily="18" charset="-34"/>
              </a:rPr>
              <a:t>Segmentation </a:t>
            </a:r>
            <a:r>
              <a:rPr lang="th-TH" sz="2800" b="0" dirty="0">
                <a:latin typeface="Angsana New" pitchFamily="18" charset="-34"/>
                <a:cs typeface="Angsana New" pitchFamily="18" charset="-34"/>
              </a:rPr>
              <a:t>เพื่อเพิ่มประสิทธิภาพการบริหารจัดการหน่วยความจำให้ดียิ่งขึ้น โดยวิธีนี้ </a:t>
            </a:r>
            <a:r>
              <a:rPr lang="en-US" sz="2800" b="0" dirty="0" smtClean="0">
                <a:latin typeface="Angsana New" pitchFamily="18" charset="-34"/>
                <a:cs typeface="Angsana New" pitchFamily="18" charset="-34"/>
              </a:rPr>
              <a:t>Segment </a:t>
            </a:r>
            <a:r>
              <a:rPr lang="th-TH" sz="2800" b="0" dirty="0">
                <a:latin typeface="Angsana New" pitchFamily="18" charset="-34"/>
                <a:cs typeface="Angsana New" pitchFamily="18" charset="-34"/>
              </a:rPr>
              <a:t>อาจมีขนาดใหญ่ที่พอดีกับขนาดของ</a:t>
            </a:r>
            <a:r>
              <a:rPr lang="th-TH" sz="2800" b="0" dirty="0" smtClean="0">
                <a:latin typeface="Angsana New" pitchFamily="18" charset="-34"/>
                <a:cs typeface="Angsana New" pitchFamily="18" charset="-34"/>
              </a:rPr>
              <a:t>หน่วยความจำ</a:t>
            </a:r>
            <a:r>
              <a:rPr lang="th-TH" sz="2800" b="0" dirty="0">
                <a:latin typeface="Angsana New" pitchFamily="18" charset="-34"/>
                <a:cs typeface="Angsana New" pitchFamily="18" charset="-34"/>
              </a:rPr>
              <a:t>ที่ว่างอยู่ </a:t>
            </a:r>
            <a:r>
              <a:rPr lang="th-TH" sz="2800" b="0" dirty="0" smtClean="0">
                <a:latin typeface="Angsana New" pitchFamily="18" charset="-34"/>
                <a:cs typeface="Angsana New" pitchFamily="18" charset="-34"/>
              </a:rPr>
              <a:t>  ส่วน</a:t>
            </a:r>
            <a:r>
              <a:rPr lang="th-TH" sz="2800" b="0" dirty="0">
                <a:latin typeface="Angsana New" pitchFamily="18" charset="-34"/>
                <a:cs typeface="Angsana New" pitchFamily="18" charset="-34"/>
              </a:rPr>
              <a:t>หน่วยความจำอาจแบ่งออกเป็น</a:t>
            </a:r>
            <a:r>
              <a:rPr lang="th-TH" sz="2800" b="0" dirty="0" smtClean="0">
                <a:latin typeface="Angsana New" pitchFamily="18" charset="-34"/>
                <a:cs typeface="Angsana New" pitchFamily="18" charset="-34"/>
              </a:rPr>
              <a:t>เฟรม  และ</a:t>
            </a:r>
            <a:r>
              <a:rPr lang="th-TH" sz="2800" b="0" dirty="0">
                <a:latin typeface="Angsana New" pitchFamily="18" charset="-34"/>
                <a:cs typeface="Angsana New" pitchFamily="18" charset="-34"/>
              </a:rPr>
              <a:t>โมดูลแบ่งเป็น </a:t>
            </a:r>
            <a:r>
              <a:rPr lang="en-US" sz="2800" b="0" dirty="0" smtClean="0">
                <a:latin typeface="Angsana New" pitchFamily="18" charset="-34"/>
                <a:cs typeface="Angsana New" pitchFamily="18" charset="-34"/>
              </a:rPr>
              <a:t>Pages  </a:t>
            </a:r>
            <a:r>
              <a:rPr lang="th-TH" sz="2800" b="0" dirty="0">
                <a:latin typeface="Angsana New" pitchFamily="18" charset="-34"/>
                <a:cs typeface="Angsana New" pitchFamily="18" charset="-34"/>
              </a:rPr>
              <a:t>จากนั้น </a:t>
            </a:r>
            <a:r>
              <a:rPr lang="en-US" sz="2800" b="0" dirty="0" smtClean="0">
                <a:latin typeface="Angsana New" pitchFamily="18" charset="-34"/>
                <a:cs typeface="Angsana New" pitchFamily="18" charset="-34"/>
              </a:rPr>
              <a:t>Pages </a:t>
            </a:r>
            <a:r>
              <a:rPr lang="th-TH" sz="2800" b="0" dirty="0">
                <a:latin typeface="Angsana New" pitchFamily="18" charset="-34"/>
                <a:cs typeface="Angsana New" pitchFamily="18" charset="-34"/>
              </a:rPr>
              <a:t>ของแต่ละโมดูลก็จะถูก </a:t>
            </a:r>
            <a:r>
              <a:rPr lang="en-US" sz="2800" b="0" dirty="0" smtClean="0">
                <a:latin typeface="Angsana New" pitchFamily="18" charset="-34"/>
                <a:cs typeface="Angsana New" pitchFamily="18" charset="-34"/>
              </a:rPr>
              <a:t>Load </a:t>
            </a:r>
            <a:r>
              <a:rPr lang="th-TH" sz="2800" b="0" dirty="0">
                <a:latin typeface="Angsana New" pitchFamily="18" charset="-34"/>
                <a:cs typeface="Angsana New" pitchFamily="18" charset="-34"/>
              </a:rPr>
              <a:t>เข้าสู่หน่วยความจำครั้งละ </a:t>
            </a:r>
            <a:r>
              <a:rPr lang="en-US" sz="2800" b="0" dirty="0">
                <a:latin typeface="Angsana New" pitchFamily="18" charset="-34"/>
                <a:cs typeface="Angsana New" pitchFamily="18" charset="-34"/>
              </a:rPr>
              <a:t>1 </a:t>
            </a:r>
            <a:r>
              <a:rPr lang="en-US" sz="2800" b="0" dirty="0" smtClean="0">
                <a:latin typeface="Angsana New" pitchFamily="18" charset="-34"/>
                <a:cs typeface="Angsana New" pitchFamily="18" charset="-34"/>
              </a:rPr>
              <a:t>Page </a:t>
            </a:r>
            <a:r>
              <a:rPr lang="th-TH" sz="2800" b="0" dirty="0">
                <a:latin typeface="Angsana New" pitchFamily="18" charset="-34"/>
                <a:cs typeface="Angsana New" pitchFamily="18" charset="-34"/>
              </a:rPr>
              <a:t>แล้วทำการ </a:t>
            </a:r>
            <a:r>
              <a:rPr lang="en-US" sz="2800" b="0" dirty="0" smtClean="0">
                <a:latin typeface="Angsana New" pitchFamily="18" charset="-34"/>
                <a:cs typeface="Angsana New" pitchFamily="18" charset="-34"/>
              </a:rPr>
              <a:t>Execute</a:t>
            </a:r>
            <a:r>
              <a:rPr lang="th-TH" sz="2800" b="0" dirty="0" smtClean="0">
                <a:latin typeface="Angsana New" pitchFamily="18" charset="-34"/>
                <a:cs typeface="Angsana New" pitchFamily="18" charset="-34"/>
              </a:rPr>
              <a:t> </a:t>
            </a:r>
            <a:endParaRPr lang="th-TH" sz="2800" b="0"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bwMode="auto">
          <a:xfrm>
            <a:off x="457200" y="1066800"/>
            <a:ext cx="8077200" cy="48006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800" dirty="0">
                <a:solidFill>
                  <a:srgbClr val="FF0066"/>
                </a:solidFill>
                <a:latin typeface="Angsana New" pitchFamily="18" charset="-34"/>
                <a:cs typeface="Angsana New" pitchFamily="18" charset="-34"/>
              </a:rPr>
              <a:t>หน่วยความจำเสมือน </a:t>
            </a:r>
            <a:r>
              <a:rPr lang="en-US" sz="2800" dirty="0">
                <a:solidFill>
                  <a:srgbClr val="FF0066"/>
                </a:solidFill>
                <a:latin typeface="Angsana New" pitchFamily="18" charset="-34"/>
                <a:cs typeface="Angsana New" pitchFamily="18" charset="-34"/>
              </a:rPr>
              <a:t>: Virtual Memory</a:t>
            </a:r>
            <a:r>
              <a:rPr lang="th-TH" sz="2800" dirty="0">
                <a:solidFill>
                  <a:srgbClr val="FF0066"/>
                </a:solidFill>
                <a:latin typeface="Angsana New" pitchFamily="18" charset="-34"/>
                <a:cs typeface="Angsana New" pitchFamily="18" charset="-34"/>
              </a:rPr>
              <a:t/>
            </a:r>
            <a:br>
              <a:rPr lang="th-TH" sz="2800" dirty="0">
                <a:solidFill>
                  <a:srgbClr val="FF0066"/>
                </a:solidFill>
                <a:latin typeface="Angsana New" pitchFamily="18" charset="-34"/>
                <a:cs typeface="Angsana New" pitchFamily="18" charset="-34"/>
              </a:rPr>
            </a:br>
            <a:r>
              <a:rPr lang="th-TH" b="0" dirty="0">
                <a:latin typeface="Angsana New" pitchFamily="18" charset="-34"/>
                <a:cs typeface="Angsana New" pitchFamily="18" charset="-34"/>
              </a:rPr>
              <a:t>	</a:t>
            </a:r>
            <a:r>
              <a:rPr lang="th-TH" sz="2800" b="0" dirty="0">
                <a:latin typeface="Angsana New" pitchFamily="18" charset="-34"/>
                <a:cs typeface="Angsana New" pitchFamily="18" charset="-34"/>
              </a:rPr>
              <a:t>แนวคิดเกี่ยวกับ </a:t>
            </a:r>
            <a:r>
              <a:rPr lang="en-US" sz="2800" b="0" dirty="0" smtClean="0">
                <a:latin typeface="Angsana New" pitchFamily="18" charset="-34"/>
                <a:cs typeface="Angsana New" pitchFamily="18" charset="-34"/>
              </a:rPr>
              <a:t>Demand </a:t>
            </a:r>
            <a:r>
              <a:rPr lang="en-US" sz="2800" b="0" dirty="0">
                <a:latin typeface="Angsana New" pitchFamily="18" charset="-34"/>
                <a:cs typeface="Angsana New" pitchFamily="18" charset="-34"/>
              </a:rPr>
              <a:t>P</a:t>
            </a:r>
            <a:r>
              <a:rPr lang="en-US" sz="2800" b="0" dirty="0" smtClean="0">
                <a:latin typeface="Angsana New" pitchFamily="18" charset="-34"/>
                <a:cs typeface="Angsana New" pitchFamily="18" charset="-34"/>
              </a:rPr>
              <a:t>aging </a:t>
            </a:r>
            <a:r>
              <a:rPr lang="th-TH" sz="2800" b="0" dirty="0">
                <a:latin typeface="Angsana New" pitchFamily="18" charset="-34"/>
                <a:cs typeface="Angsana New" pitchFamily="18" charset="-34"/>
              </a:rPr>
              <a:t>และ </a:t>
            </a:r>
            <a:r>
              <a:rPr lang="en-US" sz="2800" b="0" dirty="0" smtClean="0">
                <a:latin typeface="Angsana New" pitchFamily="18" charset="-34"/>
                <a:cs typeface="Angsana New" pitchFamily="18" charset="-34"/>
              </a:rPr>
              <a:t>Demand </a:t>
            </a:r>
            <a:r>
              <a:rPr lang="en-US" sz="2800" b="0" dirty="0">
                <a:latin typeface="Angsana New" pitchFamily="18" charset="-34"/>
                <a:cs typeface="Angsana New" pitchFamily="18" charset="-34"/>
              </a:rPr>
              <a:t>S</a:t>
            </a:r>
            <a:r>
              <a:rPr lang="en-US" sz="2800" b="0" dirty="0" smtClean="0">
                <a:latin typeface="Angsana New" pitchFamily="18" charset="-34"/>
                <a:cs typeface="Angsana New" pitchFamily="18" charset="-34"/>
              </a:rPr>
              <a:t>egmentation </a:t>
            </a:r>
            <a:r>
              <a:rPr lang="th-TH" sz="2800" b="0" dirty="0">
                <a:latin typeface="Angsana New" pitchFamily="18" charset="-34"/>
                <a:cs typeface="Angsana New" pitchFamily="18" charset="-34"/>
              </a:rPr>
              <a:t>คือในขณะที่โปรแกรมกำลังถูก </a:t>
            </a:r>
            <a:r>
              <a:rPr lang="en-US" sz="2800" b="0" dirty="0" smtClean="0">
                <a:latin typeface="Angsana New" pitchFamily="18" charset="-34"/>
                <a:cs typeface="Angsana New" pitchFamily="18" charset="-34"/>
              </a:rPr>
              <a:t>Execute </a:t>
            </a:r>
            <a:r>
              <a:rPr lang="th-TH" sz="2800" b="0" dirty="0" smtClean="0">
                <a:latin typeface="Angsana New" pitchFamily="18" charset="-34"/>
                <a:cs typeface="Angsana New" pitchFamily="18" charset="-34"/>
              </a:rPr>
              <a:t>นั้น  </a:t>
            </a:r>
            <a:r>
              <a:rPr lang="th-TH" sz="2800" b="0" dirty="0">
                <a:latin typeface="Angsana New" pitchFamily="18" charset="-34"/>
                <a:cs typeface="Angsana New" pitchFamily="18" charset="-34"/>
              </a:rPr>
              <a:t>ส่วนหนึ่งของโปรแกรมอยู่ในหน่วยความจำหลัก อีกส่วนหนึ่งจะเก็บอยู่ในหน่วยความจำสำรอง </a:t>
            </a:r>
            <a:br>
              <a:rPr lang="th-TH" sz="2800" b="0" dirty="0">
                <a:latin typeface="Angsana New" pitchFamily="18" charset="-34"/>
                <a:cs typeface="Angsana New" pitchFamily="18" charset="-34"/>
              </a:rPr>
            </a:br>
            <a:r>
              <a:rPr lang="th-TH" sz="2400" b="0" dirty="0">
                <a:latin typeface="Angsana New" pitchFamily="18" charset="-34"/>
                <a:cs typeface="Angsana New" pitchFamily="18" charset="-34"/>
              </a:rPr>
              <a:t>	</a:t>
            </a:r>
            <a:r>
              <a:rPr lang="th-TH" sz="2600" b="0" dirty="0">
                <a:solidFill>
                  <a:schemeClr val="tx2">
                    <a:lumMod val="75000"/>
                  </a:schemeClr>
                </a:solidFill>
                <a:latin typeface="Angsana New" pitchFamily="18" charset="-34"/>
                <a:cs typeface="Angsana New" pitchFamily="18" charset="-34"/>
              </a:rPr>
              <a:t>ตัวอย่าง</a:t>
            </a:r>
            <a:r>
              <a:rPr lang="en-US" sz="2600" b="0" dirty="0">
                <a:solidFill>
                  <a:schemeClr val="tx2">
                    <a:lumMod val="75000"/>
                  </a:schemeClr>
                </a:solidFill>
                <a:latin typeface="Angsana New" pitchFamily="18" charset="-34"/>
                <a:cs typeface="Angsana New" pitchFamily="18" charset="-34"/>
              </a:rPr>
              <a:t>: </a:t>
            </a:r>
            <a:r>
              <a:rPr lang="th-TH" sz="2600" b="0" dirty="0">
                <a:solidFill>
                  <a:schemeClr val="tx2">
                    <a:lumMod val="75000"/>
                  </a:schemeClr>
                </a:solidFill>
                <a:latin typeface="Angsana New" pitchFamily="18" charset="-34"/>
                <a:cs typeface="Angsana New" pitchFamily="18" charset="-34"/>
              </a:rPr>
              <a:t>หน่วยความจำหลักขนาด </a:t>
            </a:r>
            <a:r>
              <a:rPr lang="en-US" sz="2600" b="0" dirty="0">
                <a:solidFill>
                  <a:schemeClr val="tx2">
                    <a:lumMod val="75000"/>
                  </a:schemeClr>
                </a:solidFill>
                <a:latin typeface="Angsana New" pitchFamily="18" charset="-34"/>
                <a:cs typeface="Angsana New" pitchFamily="18" charset="-34"/>
              </a:rPr>
              <a:t>10 MB </a:t>
            </a:r>
            <a:r>
              <a:rPr lang="th-TH" sz="2600" b="0" dirty="0">
                <a:solidFill>
                  <a:schemeClr val="tx2">
                    <a:lumMod val="75000"/>
                  </a:schemeClr>
                </a:solidFill>
                <a:latin typeface="Angsana New" pitchFamily="18" charset="-34"/>
                <a:cs typeface="Angsana New" pitchFamily="18" charset="-34"/>
              </a:rPr>
              <a:t>สามารถ </a:t>
            </a:r>
            <a:r>
              <a:rPr lang="en-US" sz="2600" b="0" dirty="0">
                <a:solidFill>
                  <a:schemeClr val="tx2">
                    <a:lumMod val="75000"/>
                  </a:schemeClr>
                </a:solidFill>
                <a:latin typeface="Angsana New" pitchFamily="18" charset="-34"/>
                <a:cs typeface="Angsana New" pitchFamily="18" charset="-34"/>
              </a:rPr>
              <a:t>execute </a:t>
            </a:r>
            <a:r>
              <a:rPr lang="th-TH" sz="2600" b="0" dirty="0">
                <a:solidFill>
                  <a:schemeClr val="tx2">
                    <a:lumMod val="75000"/>
                  </a:schemeClr>
                </a:solidFill>
                <a:latin typeface="Angsana New" pitchFamily="18" charset="-34"/>
                <a:cs typeface="Angsana New" pitchFamily="18" charset="-34"/>
              </a:rPr>
              <a:t>โปรแกรมจำนวน </a:t>
            </a:r>
            <a:r>
              <a:rPr lang="en-US" sz="2600" b="0" dirty="0">
                <a:solidFill>
                  <a:schemeClr val="tx2">
                    <a:lumMod val="75000"/>
                  </a:schemeClr>
                </a:solidFill>
                <a:latin typeface="Angsana New" pitchFamily="18" charset="-34"/>
                <a:cs typeface="Angsana New" pitchFamily="18" charset="-34"/>
              </a:rPr>
              <a:t>10 </a:t>
            </a:r>
            <a:r>
              <a:rPr lang="th-TH" sz="2600" b="0" dirty="0">
                <a:solidFill>
                  <a:schemeClr val="tx2">
                    <a:lumMod val="75000"/>
                  </a:schemeClr>
                </a:solidFill>
                <a:latin typeface="Angsana New" pitchFamily="18" charset="-34"/>
                <a:cs typeface="Angsana New" pitchFamily="18" charset="-34"/>
              </a:rPr>
              <a:t>โปรแกรมโดยที่แต่ละโปรแกรมมีขนาด </a:t>
            </a:r>
            <a:r>
              <a:rPr lang="en-US" sz="2600" b="0" dirty="0">
                <a:solidFill>
                  <a:schemeClr val="tx2">
                    <a:lumMod val="75000"/>
                  </a:schemeClr>
                </a:solidFill>
                <a:latin typeface="Angsana New" pitchFamily="18" charset="-34"/>
                <a:cs typeface="Angsana New" pitchFamily="18" charset="-34"/>
              </a:rPr>
              <a:t>3 MB </a:t>
            </a:r>
            <a:r>
              <a:rPr lang="th-TH" sz="2600" b="0" dirty="0">
                <a:solidFill>
                  <a:schemeClr val="tx2">
                    <a:lumMod val="75000"/>
                  </a:schemeClr>
                </a:solidFill>
                <a:latin typeface="Angsana New" pitchFamily="18" charset="-34"/>
                <a:cs typeface="Angsana New" pitchFamily="18" charset="-34"/>
              </a:rPr>
              <a:t>(รวม </a:t>
            </a:r>
            <a:r>
              <a:rPr lang="en-US" sz="2600" b="0" dirty="0">
                <a:solidFill>
                  <a:schemeClr val="tx2">
                    <a:lumMod val="75000"/>
                  </a:schemeClr>
                </a:solidFill>
                <a:latin typeface="Angsana New" pitchFamily="18" charset="-34"/>
                <a:cs typeface="Angsana New" pitchFamily="18" charset="-34"/>
              </a:rPr>
              <a:t>30 MB) </a:t>
            </a:r>
            <a:r>
              <a:rPr lang="th-TH" sz="2600" b="0" dirty="0">
                <a:solidFill>
                  <a:schemeClr val="tx2">
                    <a:lumMod val="75000"/>
                  </a:schemeClr>
                </a:solidFill>
                <a:latin typeface="Angsana New" pitchFamily="18" charset="-34"/>
                <a:cs typeface="Angsana New" pitchFamily="18" charset="-34"/>
              </a:rPr>
              <a:t>ได้</a:t>
            </a:r>
            <a:r>
              <a:rPr lang="en-US" sz="2600" b="0" dirty="0">
                <a:solidFill>
                  <a:schemeClr val="tx2">
                    <a:lumMod val="75000"/>
                  </a:schemeClr>
                </a:solidFill>
                <a:latin typeface="Angsana New" pitchFamily="18" charset="-34"/>
                <a:cs typeface="Angsana New" pitchFamily="18" charset="-34"/>
              </a:rPr>
              <a:t> </a:t>
            </a:r>
            <a:r>
              <a:rPr lang="th-TH" sz="2600" b="0" dirty="0">
                <a:solidFill>
                  <a:schemeClr val="tx2">
                    <a:lumMod val="75000"/>
                  </a:schemeClr>
                </a:solidFill>
                <a:latin typeface="Angsana New" pitchFamily="18" charset="-34"/>
                <a:cs typeface="Angsana New" pitchFamily="18" charset="-34"/>
              </a:rPr>
              <a:t>วิธีการคือ ณ เวลาหนึ่ง ส่วนหนึ่งของ </a:t>
            </a:r>
            <a:r>
              <a:rPr lang="en-US" sz="2600" b="0" dirty="0">
                <a:solidFill>
                  <a:schemeClr val="tx2">
                    <a:lumMod val="75000"/>
                  </a:schemeClr>
                </a:solidFill>
                <a:latin typeface="Angsana New" pitchFamily="18" charset="-34"/>
                <a:cs typeface="Angsana New" pitchFamily="18" charset="-34"/>
              </a:rPr>
              <a:t>10 </a:t>
            </a:r>
            <a:r>
              <a:rPr lang="th-TH" sz="2600" b="0" dirty="0">
                <a:solidFill>
                  <a:schemeClr val="tx2">
                    <a:lumMod val="75000"/>
                  </a:schemeClr>
                </a:solidFill>
                <a:latin typeface="Angsana New" pitchFamily="18" charset="-34"/>
                <a:cs typeface="Angsana New" pitchFamily="18" charset="-34"/>
              </a:rPr>
              <a:t>โปรแกรมที่มีขนาด </a:t>
            </a:r>
            <a:r>
              <a:rPr lang="en-US" sz="2600" b="0" dirty="0">
                <a:solidFill>
                  <a:schemeClr val="tx2">
                    <a:lumMod val="75000"/>
                  </a:schemeClr>
                </a:solidFill>
                <a:latin typeface="Angsana New" pitchFamily="18" charset="-34"/>
                <a:cs typeface="Angsana New" pitchFamily="18" charset="-34"/>
              </a:rPr>
              <a:t>10 MB </a:t>
            </a:r>
            <a:r>
              <a:rPr lang="th-TH" sz="2600" b="0" dirty="0">
                <a:solidFill>
                  <a:schemeClr val="tx2">
                    <a:lumMod val="75000"/>
                  </a:schemeClr>
                </a:solidFill>
                <a:latin typeface="Angsana New" pitchFamily="18" charset="-34"/>
                <a:cs typeface="Angsana New" pitchFamily="18" charset="-34"/>
              </a:rPr>
              <a:t>จะอยู่ในหน่วยความจำหลัก ส่วนโปรแกรมอีก </a:t>
            </a:r>
            <a:r>
              <a:rPr lang="en-US" sz="2600" b="0" dirty="0">
                <a:solidFill>
                  <a:schemeClr val="tx2">
                    <a:lumMod val="75000"/>
                  </a:schemeClr>
                </a:solidFill>
                <a:latin typeface="Angsana New" pitchFamily="18" charset="-34"/>
                <a:cs typeface="Angsana New" pitchFamily="18" charset="-34"/>
              </a:rPr>
              <a:t>20 MB </a:t>
            </a:r>
            <a:r>
              <a:rPr lang="th-TH" sz="2600" b="0" dirty="0">
                <a:solidFill>
                  <a:schemeClr val="tx2">
                    <a:lumMod val="75000"/>
                  </a:schemeClr>
                </a:solidFill>
                <a:latin typeface="Angsana New" pitchFamily="18" charset="-34"/>
                <a:cs typeface="Angsana New" pitchFamily="18" charset="-34"/>
              </a:rPr>
              <a:t>จะเก็บอยู่ในหน่วยความจำสำรองบนดิสค์ </a:t>
            </a:r>
            <a:r>
              <a:rPr lang="th-TH" sz="2600" b="0" dirty="0">
                <a:latin typeface="Angsana New" pitchFamily="18" charset="-34"/>
                <a:cs typeface="Angsana New" pitchFamily="18" charset="-34"/>
              </a:rPr>
              <a:t/>
            </a:r>
            <a:br>
              <a:rPr lang="th-TH" sz="2600" b="0" dirty="0">
                <a:latin typeface="Angsana New" pitchFamily="18" charset="-34"/>
                <a:cs typeface="Angsana New" pitchFamily="18" charset="-34"/>
              </a:rPr>
            </a:br>
            <a:r>
              <a:rPr lang="th-TH" sz="2400" b="0" dirty="0">
                <a:latin typeface="Angsana New" pitchFamily="18" charset="-34"/>
                <a:cs typeface="Angsana New" pitchFamily="18" charset="-34"/>
              </a:rPr>
              <a:t>	</a:t>
            </a:r>
            <a:r>
              <a:rPr lang="th-TH" sz="2800" b="0" dirty="0">
                <a:latin typeface="Angsana New" pitchFamily="18" charset="-34"/>
                <a:cs typeface="Angsana New" pitchFamily="18" charset="-34"/>
              </a:rPr>
              <a:t>ในสภาวะเช่นนี้ หน่วยความจำ</a:t>
            </a:r>
            <a:r>
              <a:rPr lang="th-TH" sz="2800" b="0" dirty="0" smtClean="0">
                <a:latin typeface="Angsana New" pitchFamily="18" charset="-34"/>
                <a:cs typeface="Angsana New" pitchFamily="18" charset="-34"/>
              </a:rPr>
              <a:t>จริง ๆ ที่</a:t>
            </a:r>
            <a:r>
              <a:rPr lang="th-TH" sz="2800" b="0" dirty="0">
                <a:latin typeface="Angsana New" pitchFamily="18" charset="-34"/>
                <a:cs typeface="Angsana New" pitchFamily="18" charset="-34"/>
              </a:rPr>
              <a:t>มีคือ </a:t>
            </a:r>
            <a:r>
              <a:rPr lang="en-US" sz="2800" b="0" dirty="0">
                <a:latin typeface="Angsana New" pitchFamily="18" charset="-34"/>
                <a:cs typeface="Angsana New" pitchFamily="18" charset="-34"/>
              </a:rPr>
              <a:t>10 MB </a:t>
            </a:r>
            <a:r>
              <a:rPr lang="th-TH" sz="2800" b="0" dirty="0">
                <a:latin typeface="Angsana New" pitchFamily="18" charset="-34"/>
                <a:cs typeface="Angsana New" pitchFamily="18" charset="-34"/>
              </a:rPr>
              <a:t>แต่</a:t>
            </a:r>
            <a:r>
              <a:rPr lang="th-TH" sz="2800" b="0" dirty="0" smtClean="0">
                <a:solidFill>
                  <a:srgbClr val="FF0066"/>
                </a:solidFill>
                <a:latin typeface="Angsana New" pitchFamily="18" charset="-34"/>
                <a:cs typeface="Angsana New" pitchFamily="18" charset="-34"/>
              </a:rPr>
              <a:t>หน่วยความจำ</a:t>
            </a:r>
            <a:r>
              <a:rPr lang="th-TH" sz="2800" b="0" dirty="0">
                <a:solidFill>
                  <a:srgbClr val="FF0066"/>
                </a:solidFill>
                <a:latin typeface="Angsana New" pitchFamily="18" charset="-34"/>
                <a:cs typeface="Angsana New" pitchFamily="18" charset="-34"/>
              </a:rPr>
              <a:t>เสมือน</a:t>
            </a:r>
            <a:r>
              <a:rPr lang="th-TH" sz="2800" b="0" dirty="0">
                <a:latin typeface="Angsana New" pitchFamily="18" charset="-34"/>
                <a:cs typeface="Angsana New" pitchFamily="18" charset="-34"/>
              </a:rPr>
              <a:t>มีขนาด </a:t>
            </a:r>
            <a:r>
              <a:rPr lang="en-US" sz="2800" b="0" dirty="0">
                <a:latin typeface="Angsana New" pitchFamily="18" charset="-34"/>
                <a:cs typeface="Angsana New" pitchFamily="18" charset="-34"/>
              </a:rPr>
              <a:t>30 MB </a:t>
            </a:r>
            <a:r>
              <a:rPr lang="th-TH" sz="2800" b="0" dirty="0">
                <a:latin typeface="Angsana New" pitchFamily="18" charset="-34"/>
                <a:cs typeface="Angsana New" pitchFamily="18" charset="-34"/>
              </a:rPr>
              <a:t>ในปัจจุบัน </a:t>
            </a:r>
            <a:r>
              <a:rPr lang="th-TH" sz="2800" b="0" dirty="0" smtClean="0">
                <a:latin typeface="Angsana New" pitchFamily="18" charset="-34"/>
                <a:cs typeface="Angsana New" pitchFamily="18" charset="-34"/>
              </a:rPr>
              <a:t> หน่วยความจำ</a:t>
            </a:r>
            <a:r>
              <a:rPr lang="th-TH" sz="2800" b="0" dirty="0">
                <a:latin typeface="Angsana New" pitchFamily="18" charset="-34"/>
                <a:cs typeface="Angsana New" pitchFamily="18" charset="-34"/>
              </a:rPr>
              <a:t>เสมือนซึ่งต้องใช้วิธี </a:t>
            </a:r>
            <a:r>
              <a:rPr lang="en-US" sz="2800" b="0" dirty="0" smtClean="0">
                <a:latin typeface="Angsana New" pitchFamily="18" charset="-34"/>
                <a:cs typeface="Angsana New" pitchFamily="18" charset="-34"/>
              </a:rPr>
              <a:t>Demand Paging</a:t>
            </a:r>
            <a:r>
              <a:rPr lang="en-US" sz="2800" b="0" dirty="0">
                <a:latin typeface="Angsana New" pitchFamily="18" charset="-34"/>
                <a:cs typeface="Angsana New" pitchFamily="18" charset="-34"/>
              </a:rPr>
              <a:t>, </a:t>
            </a:r>
            <a:r>
              <a:rPr lang="en-US" sz="2800" b="0" dirty="0" smtClean="0">
                <a:latin typeface="Angsana New" pitchFamily="18" charset="-34"/>
                <a:cs typeface="Angsana New" pitchFamily="18" charset="-34"/>
              </a:rPr>
              <a:t>Demand Segmentation </a:t>
            </a:r>
            <a:r>
              <a:rPr lang="th-TH" sz="2800" b="0" dirty="0">
                <a:latin typeface="Angsana New" pitchFamily="18" charset="-34"/>
                <a:cs typeface="Angsana New" pitchFamily="18" charset="-34"/>
              </a:rPr>
              <a:t>หรือทั้งสอง</a:t>
            </a:r>
            <a:r>
              <a:rPr lang="th-TH" sz="2800" b="0" dirty="0" smtClean="0">
                <a:latin typeface="Angsana New" pitchFamily="18" charset="-34"/>
                <a:cs typeface="Angsana New" pitchFamily="18" charset="-34"/>
              </a:rPr>
              <a:t>อย่าง  </a:t>
            </a:r>
            <a:r>
              <a:rPr lang="th-TH" sz="2800" b="0" dirty="0">
                <a:latin typeface="Angsana New" pitchFamily="18" charset="-34"/>
                <a:cs typeface="Angsana New" pitchFamily="18" charset="-34"/>
              </a:rPr>
              <a:t>มีการใช้งานอย่างแพร่หลายในระบบปฏิบัติการทั่วไป </a:t>
            </a: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3"/>
          <p:cNvPicPr>
            <a:picLocks noChangeAspect="1" noChangeArrowheads="1"/>
          </p:cNvPicPr>
          <p:nvPr/>
        </p:nvPicPr>
        <p:blipFill>
          <a:blip r:embed="rId2" cstate="print"/>
          <a:srcRect/>
          <a:stretch>
            <a:fillRect/>
          </a:stretch>
        </p:blipFill>
        <p:spPr bwMode="auto">
          <a:xfrm>
            <a:off x="1785938" y="1295400"/>
            <a:ext cx="5570537" cy="5186363"/>
          </a:xfrm>
          <a:prstGeom prst="rect">
            <a:avLst/>
          </a:prstGeom>
          <a:noFill/>
          <a:ln w="9525">
            <a:noFill/>
            <a:miter lim="800000"/>
            <a:headEnd/>
            <a:tailEnd/>
          </a:ln>
          <a:effectLst/>
        </p:spPr>
      </p:pic>
      <p:sp>
        <p:nvSpPr>
          <p:cNvPr id="5" name="TextBox 4"/>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Memory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bwMode="auto">
          <a:xfrm>
            <a:off x="457200" y="1219200"/>
            <a:ext cx="8229600" cy="48006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800" b="1" dirty="0" smtClean="0">
                <a:solidFill>
                  <a:schemeClr val="tx1"/>
                </a:solidFill>
                <a:latin typeface="Angsana New" pitchFamily="18" charset="-34"/>
                <a:cs typeface="Angsana New" pitchFamily="18" charset="-34"/>
              </a:rPr>
              <a:t>     </a:t>
            </a:r>
            <a:r>
              <a:rPr lang="th-TH" sz="2800" b="1" dirty="0">
                <a:solidFill>
                  <a:schemeClr val="tx1"/>
                </a:solidFill>
                <a:latin typeface="Angsana New" pitchFamily="18" charset="-34"/>
                <a:cs typeface="Angsana New" pitchFamily="18" charset="-34"/>
              </a:rPr>
              <a:t>•</a:t>
            </a:r>
            <a:r>
              <a:rPr lang="th-TH" sz="2800" b="1" dirty="0">
                <a:solidFill>
                  <a:srgbClr val="FF0066"/>
                </a:solidFill>
                <a:latin typeface="Angsana New" pitchFamily="18" charset="-34"/>
                <a:cs typeface="Angsana New" pitchFamily="18" charset="-34"/>
              </a:rPr>
              <a:t> </a:t>
            </a:r>
            <a:r>
              <a:rPr lang="en-US" sz="2800" dirty="0" smtClean="0">
                <a:solidFill>
                  <a:srgbClr val="FF0066"/>
                </a:solidFill>
                <a:latin typeface="Angsana New" pitchFamily="18" charset="-34"/>
                <a:cs typeface="Angsana New" pitchFamily="18" charset="-34"/>
              </a:rPr>
              <a:t>P</a:t>
            </a:r>
            <a:r>
              <a:rPr lang="en-US" sz="2800" b="1" dirty="0" smtClean="0">
                <a:solidFill>
                  <a:srgbClr val="FF0066"/>
                </a:solidFill>
                <a:latin typeface="Angsana New" pitchFamily="18" charset="-34"/>
                <a:cs typeface="Angsana New" pitchFamily="18" charset="-34"/>
              </a:rPr>
              <a:t>rogram</a:t>
            </a:r>
            <a:r>
              <a:rPr lang="en-US" sz="2800" b="1" dirty="0">
                <a:solidFill>
                  <a:schemeClr val="tx1"/>
                </a:solidFill>
                <a:latin typeface="Angsana New" pitchFamily="18" charset="-34"/>
                <a:cs typeface="Angsana New" pitchFamily="18" charset="-34"/>
              </a:rPr>
              <a:t>: </a:t>
            </a:r>
            <a:r>
              <a:rPr lang="th-TH" sz="2800" b="1" dirty="0" smtClean="0">
                <a:solidFill>
                  <a:schemeClr val="tx1"/>
                </a:solidFill>
                <a:latin typeface="Angsana New" pitchFamily="18" charset="-34"/>
                <a:cs typeface="Angsana New" pitchFamily="18" charset="-34"/>
              </a:rPr>
              <a:t> </a:t>
            </a:r>
            <a:r>
              <a:rPr lang="th-TH" sz="2800" b="0" dirty="0" smtClean="0">
                <a:solidFill>
                  <a:schemeClr val="tx1"/>
                </a:solidFill>
                <a:latin typeface="Angsana New" pitchFamily="18" charset="-34"/>
                <a:cs typeface="Angsana New" pitchFamily="18" charset="-34"/>
              </a:rPr>
              <a:t>ชุด</a:t>
            </a:r>
            <a:r>
              <a:rPr lang="th-TH" sz="2800" b="0" dirty="0">
                <a:solidFill>
                  <a:schemeClr val="tx1"/>
                </a:solidFill>
                <a:latin typeface="Angsana New" pitchFamily="18" charset="-34"/>
                <a:cs typeface="Angsana New" pitchFamily="18" charset="-34"/>
              </a:rPr>
              <a:t>ของคำสั่งที่ยังไม่มีการกระทำ</a:t>
            </a:r>
            <a:r>
              <a:rPr lang="th-TH" sz="2800" b="0" dirty="0" smtClean="0">
                <a:solidFill>
                  <a:schemeClr val="tx1"/>
                </a:solidFill>
                <a:latin typeface="Angsana New" pitchFamily="18" charset="-34"/>
                <a:cs typeface="Angsana New" pitchFamily="18" charset="-34"/>
              </a:rPr>
              <a:t>ใด ๆ (</a:t>
            </a:r>
            <a:r>
              <a:rPr lang="en-US" sz="2800" b="0" dirty="0" err="1" smtClean="0">
                <a:solidFill>
                  <a:schemeClr val="tx1"/>
                </a:solidFill>
                <a:latin typeface="Angsana New" pitchFamily="18" charset="-34"/>
                <a:cs typeface="Angsana New" pitchFamily="18" charset="-34"/>
              </a:rPr>
              <a:t>Nonactive</a:t>
            </a:r>
            <a:r>
              <a:rPr lang="en-US" sz="2800" b="0" dirty="0">
                <a:solidFill>
                  <a:schemeClr val="tx1"/>
                </a:solidFill>
                <a:latin typeface="Angsana New" pitchFamily="18" charset="-34"/>
                <a:cs typeface="Angsana New" pitchFamily="18" charset="-34"/>
              </a:rPr>
              <a:t>) </a:t>
            </a:r>
            <a:r>
              <a:rPr lang="th-TH" sz="2800" b="0" dirty="0" smtClean="0">
                <a:solidFill>
                  <a:schemeClr val="tx1"/>
                </a:solidFill>
                <a:latin typeface="Angsana New" pitchFamily="18" charset="-34"/>
                <a:cs typeface="Angsana New" pitchFamily="18" charset="-34"/>
              </a:rPr>
              <a:t>ซึ่ง</a:t>
            </a:r>
            <a:r>
              <a:rPr lang="th-TH" sz="2800" b="0" dirty="0">
                <a:solidFill>
                  <a:schemeClr val="tx1"/>
                </a:solidFill>
                <a:latin typeface="Angsana New" pitchFamily="18" charset="-34"/>
                <a:cs typeface="Angsana New" pitchFamily="18" charset="-34"/>
              </a:rPr>
              <a:t>เก็บอยู่ในดิสค์ (หรือเทป) โปรแกรมในโอกาสต่อไปอาจเป็น </a:t>
            </a:r>
            <a:r>
              <a:rPr lang="en-US" sz="2800" b="0" dirty="0" smtClean="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หรือไม่ก็ได้</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a:t>
            </a:r>
            <a:r>
              <a:rPr lang="th-TH" sz="2800" b="0" dirty="0">
                <a:solidFill>
                  <a:schemeClr val="tx1"/>
                </a:solidFill>
                <a:latin typeface="Angsana New" pitchFamily="18" charset="-34"/>
                <a:cs typeface="Angsana New" pitchFamily="18" charset="-34"/>
              </a:rPr>
              <a:t> </a:t>
            </a:r>
            <a:r>
              <a:rPr lang="en-US" sz="2800" b="0" dirty="0">
                <a:solidFill>
                  <a:srgbClr val="FF0066"/>
                </a:solidFill>
                <a:latin typeface="Angsana New" pitchFamily="18" charset="-34"/>
                <a:cs typeface="Angsana New" pitchFamily="18" charset="-34"/>
              </a:rPr>
              <a:t>Job</a:t>
            </a: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โปรแกรมจะเปลี่ยนสภาพเป็น </a:t>
            </a:r>
            <a:r>
              <a:rPr lang="en-US" sz="2800" b="0" dirty="0" smtClean="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ทันทีที่มันถูกเลือกไป </a:t>
            </a:r>
            <a:r>
              <a:rPr lang="en-US" sz="2800" b="0" dirty="0" smtClean="0">
                <a:solidFill>
                  <a:schemeClr val="tx1"/>
                </a:solidFill>
                <a:latin typeface="Angsana New" pitchFamily="18" charset="-34"/>
                <a:cs typeface="Angsana New" pitchFamily="18" charset="-34"/>
              </a:rPr>
              <a:t>Execute </a:t>
            </a:r>
            <a:r>
              <a:rPr lang="th-TH" sz="2800" b="0" dirty="0">
                <a:solidFill>
                  <a:schemeClr val="tx1"/>
                </a:solidFill>
                <a:latin typeface="Angsana New" pitchFamily="18" charset="-34"/>
                <a:cs typeface="Angsana New" pitchFamily="18" charset="-34"/>
              </a:rPr>
              <a:t>จนกว่าจะสำเร็จแล้วจึงเปลี่ยนสภาพกลับมาเป็นโปรแกรมอีกครั้งหนึ่ง </a:t>
            </a:r>
            <a:r>
              <a:rPr lang="th-TH" sz="2800" b="0" dirty="0" smtClean="0">
                <a:solidFill>
                  <a:schemeClr val="tx1"/>
                </a:solidFill>
                <a:latin typeface="Angsana New" pitchFamily="18" charset="-34"/>
                <a:cs typeface="Angsana New" pitchFamily="18" charset="-34"/>
              </a:rPr>
              <a:t> ในช่วง</a:t>
            </a:r>
            <a:r>
              <a:rPr lang="th-TH" sz="2800" b="0" dirty="0">
                <a:solidFill>
                  <a:schemeClr val="tx1"/>
                </a:solidFill>
                <a:latin typeface="Angsana New" pitchFamily="18" charset="-34"/>
                <a:cs typeface="Angsana New" pitchFamily="18" charset="-34"/>
              </a:rPr>
              <a:t>เวลาดังกล่าว </a:t>
            </a:r>
            <a:r>
              <a:rPr lang="en-US" sz="2800" b="0" dirty="0" smtClean="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อาจถูก </a:t>
            </a:r>
            <a:r>
              <a:rPr lang="en-US" sz="2800" b="0" dirty="0" smtClean="0">
                <a:solidFill>
                  <a:schemeClr val="tx1"/>
                </a:solidFill>
                <a:latin typeface="Angsana New" pitchFamily="18" charset="-34"/>
                <a:cs typeface="Angsana New" pitchFamily="18" charset="-34"/>
              </a:rPr>
              <a:t>Execute </a:t>
            </a:r>
            <a:r>
              <a:rPr lang="th-TH" sz="2800" b="0" dirty="0">
                <a:solidFill>
                  <a:schemeClr val="tx1"/>
                </a:solidFill>
                <a:latin typeface="Angsana New" pitchFamily="18" charset="-34"/>
                <a:cs typeface="Angsana New" pitchFamily="18" charset="-34"/>
              </a:rPr>
              <a:t>หรือไม่ก็ได้ </a:t>
            </a:r>
            <a:r>
              <a:rPr lang="th-TH" sz="2800" b="0" dirty="0" smtClean="0">
                <a:solidFill>
                  <a:schemeClr val="tx1"/>
                </a:solidFill>
                <a:latin typeface="Angsana New" pitchFamily="18" charset="-34"/>
                <a:cs typeface="Angsana New" pitchFamily="18" charset="-34"/>
              </a:rPr>
              <a:t> และ</a:t>
            </a:r>
            <a:r>
              <a:rPr lang="th-TH" sz="2800" b="0" dirty="0" smtClean="0">
                <a:latin typeface="Angsana New" pitchFamily="18" charset="-34"/>
                <a:cs typeface="Angsana New" pitchFamily="18" charset="-34"/>
              </a:rPr>
              <a:t>เมื่อ </a:t>
            </a:r>
            <a:r>
              <a:rPr lang="en-US" sz="2800" b="0" dirty="0" smtClean="0">
                <a:latin typeface="Angsana New" pitchFamily="18" charset="-34"/>
                <a:cs typeface="Angsana New" pitchFamily="18" charset="-34"/>
              </a:rPr>
              <a:t>Job </a:t>
            </a:r>
            <a:r>
              <a:rPr lang="th-TH" sz="2800" b="0" dirty="0" smtClean="0">
                <a:latin typeface="Angsana New" pitchFamily="18" charset="-34"/>
                <a:cs typeface="Angsana New" pitchFamily="18" charset="-34"/>
              </a:rPr>
              <a:t>ถูก </a:t>
            </a:r>
            <a:r>
              <a:rPr lang="en-US" sz="2800" b="0" dirty="0" smtClean="0">
                <a:latin typeface="Angsana New" pitchFamily="18" charset="-34"/>
                <a:cs typeface="Angsana New" pitchFamily="18" charset="-34"/>
              </a:rPr>
              <a:t>Execute </a:t>
            </a:r>
            <a:r>
              <a:rPr lang="th-TH" sz="2800" b="0" dirty="0" smtClean="0">
                <a:latin typeface="Angsana New" pitchFamily="18" charset="-34"/>
                <a:cs typeface="Angsana New" pitchFamily="18" charset="-34"/>
              </a:rPr>
              <a:t>สำเร็จ (จบปกติหรือไม่ปกติก็ได้) มันจะเปลี่ยนสภาพมาเป็นโปรแกรมที่เก็บอยู่ในดิสค์ ระบบปฏิบัติการจะไม่สามารถควบคุมดูแลโปรแกรม ณ ตอนนี้ได้ </a:t>
            </a:r>
            <a:r>
              <a:rPr lang="th-TH" sz="2800" b="0" dirty="0" smtClean="0">
                <a:latin typeface="Angsana New" pitchFamily="18" charset="-34"/>
                <a:cs typeface="Angsana New" pitchFamily="18" charset="-34"/>
              </a:rPr>
              <a:t/>
            </a:r>
            <a:br>
              <a:rPr lang="th-TH" sz="2800" b="0" dirty="0" smtClean="0">
                <a:latin typeface="Angsana New" pitchFamily="18" charset="-34"/>
                <a:cs typeface="Angsana New" pitchFamily="18" charset="-34"/>
              </a:rPr>
            </a:br>
            <a:r>
              <a:rPr lang="th-TH" sz="2800" b="0" dirty="0" smtClean="0">
                <a:latin typeface="Angsana New" pitchFamily="18" charset="-34"/>
                <a:cs typeface="Angsana New" pitchFamily="18" charset="-34"/>
              </a:rPr>
              <a:t/>
            </a:r>
            <a:br>
              <a:rPr lang="th-TH" sz="2800" b="0" dirty="0" smtClean="0">
                <a:latin typeface="Angsana New" pitchFamily="18" charset="-34"/>
                <a:cs typeface="Angsana New" pitchFamily="18" charset="-34"/>
              </a:rPr>
            </a:br>
            <a:r>
              <a:rPr lang="th-TH" sz="2800" b="0" dirty="0" smtClean="0">
                <a:solidFill>
                  <a:srgbClr val="FF0000"/>
                </a:solidFill>
                <a:latin typeface="Angsana New" pitchFamily="18" charset="-34"/>
                <a:cs typeface="Angsana New" pitchFamily="18" charset="-34"/>
              </a:rPr>
              <a:t>ข้อสังเกต</a:t>
            </a:r>
            <a:r>
              <a:rPr lang="en-US" sz="2800" b="0" dirty="0" smtClean="0">
                <a:latin typeface="Angsana New" pitchFamily="18" charset="-34"/>
                <a:cs typeface="Angsana New" pitchFamily="18" charset="-34"/>
              </a:rPr>
              <a:t>: </a:t>
            </a:r>
            <a:r>
              <a:rPr lang="th-TH" sz="2800" b="0" dirty="0" smtClean="0">
                <a:solidFill>
                  <a:schemeClr val="tx2">
                    <a:lumMod val="75000"/>
                  </a:schemeClr>
                </a:solidFill>
                <a:latin typeface="Angsana New" pitchFamily="18" charset="-34"/>
                <a:cs typeface="Angsana New" pitchFamily="18" charset="-34"/>
              </a:rPr>
              <a:t>ขอให้สังเกตว่า</a:t>
            </a:r>
            <a:r>
              <a:rPr lang="th-TH" sz="2800" b="0" dirty="0" smtClean="0">
                <a:solidFill>
                  <a:schemeClr val="tx2">
                    <a:lumMod val="75000"/>
                  </a:schemeClr>
                </a:solidFill>
                <a:latin typeface="Angsana New" pitchFamily="18" charset="-34"/>
                <a:cs typeface="Angsana New" pitchFamily="18" charset="-34"/>
              </a:rPr>
              <a:t>ทุก ๆ </a:t>
            </a:r>
            <a:r>
              <a:rPr lang="en-US" sz="2800" b="0" dirty="0" smtClean="0">
                <a:solidFill>
                  <a:schemeClr val="tx2">
                    <a:lumMod val="75000"/>
                  </a:schemeClr>
                </a:solidFill>
                <a:latin typeface="Angsana New" pitchFamily="18" charset="-34"/>
                <a:cs typeface="Angsana New" pitchFamily="18" charset="-34"/>
              </a:rPr>
              <a:t>Job </a:t>
            </a:r>
            <a:r>
              <a:rPr lang="th-TH" sz="2800" b="0" dirty="0" smtClean="0">
                <a:solidFill>
                  <a:schemeClr val="tx2">
                    <a:lumMod val="75000"/>
                  </a:schemeClr>
                </a:solidFill>
                <a:latin typeface="Angsana New" pitchFamily="18" charset="-34"/>
                <a:cs typeface="Angsana New" pitchFamily="18" charset="-34"/>
              </a:rPr>
              <a:t>เป็นโปรแกรม แต่อาจมีบางโปรแกรมที่ไม่ใช่ </a:t>
            </a:r>
            <a:r>
              <a:rPr lang="en-US" sz="2800" b="0" dirty="0" smtClean="0">
                <a:solidFill>
                  <a:schemeClr val="tx2">
                    <a:lumMod val="75000"/>
                  </a:schemeClr>
                </a:solidFill>
                <a:latin typeface="Angsana New" pitchFamily="18" charset="-34"/>
                <a:cs typeface="Angsana New" pitchFamily="18" charset="-34"/>
              </a:rPr>
              <a:t>Job</a:t>
            </a:r>
            <a:r>
              <a:rPr lang="th-TH" sz="2800" b="0" dirty="0" smtClean="0">
                <a:solidFill>
                  <a:schemeClr val="tx2">
                    <a:lumMod val="75000"/>
                  </a:schemeClr>
                </a:solidFill>
                <a:latin typeface="Angsana New" pitchFamily="18" charset="-34"/>
                <a:cs typeface="Angsana New" pitchFamily="18" charset="-34"/>
              </a:rPr>
              <a:t> </a:t>
            </a:r>
            <a:endParaRPr lang="en-US" sz="2800" b="0" dirty="0">
              <a:solidFill>
                <a:schemeClr val="tx2">
                  <a:lumMod val="75000"/>
                </a:schemeClr>
              </a:solidFill>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bwMode="auto">
          <a:xfrm>
            <a:off x="457200" y="1981200"/>
            <a:ext cx="2133600" cy="29718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400" b="1" dirty="0" smtClean="0">
                <a:latin typeface="Angsana New" pitchFamily="18" charset="-34"/>
                <a:cs typeface="Angsana New" pitchFamily="18" charset="-34"/>
              </a:rPr>
              <a:t>     </a:t>
            </a:r>
            <a:r>
              <a:rPr lang="th-TH" sz="2400" b="1" dirty="0">
                <a:latin typeface="Angsana New" pitchFamily="18" charset="-34"/>
                <a:cs typeface="Angsana New" pitchFamily="18" charset="-34"/>
              </a:rPr>
              <a:t>• </a:t>
            </a:r>
            <a:r>
              <a:rPr lang="en-US" sz="2400" b="1" dirty="0">
                <a:solidFill>
                  <a:srgbClr val="FF0066"/>
                </a:solidFill>
                <a:latin typeface="Angsana New" pitchFamily="18" charset="-34"/>
                <a:cs typeface="Angsana New" pitchFamily="18" charset="-34"/>
              </a:rPr>
              <a:t>Process</a:t>
            </a:r>
            <a:r>
              <a:rPr lang="en-US" sz="2400" b="1" dirty="0">
                <a:latin typeface="Angsana New" pitchFamily="18" charset="-34"/>
                <a:cs typeface="Angsana New" pitchFamily="18" charset="-34"/>
              </a:rPr>
              <a:t>: </a:t>
            </a:r>
            <a:r>
              <a:rPr lang="th-TH" sz="2400" b="0" dirty="0">
                <a:latin typeface="Angsana New" pitchFamily="18" charset="-34"/>
                <a:cs typeface="Angsana New" pitchFamily="18" charset="-34"/>
              </a:rPr>
              <a:t>คือโปรแกรมที่อยู่ในระหว่างการ </a:t>
            </a:r>
            <a:r>
              <a:rPr lang="en-US" sz="2400" b="0" dirty="0" smtClean="0">
                <a:latin typeface="Angsana New" pitchFamily="18" charset="-34"/>
                <a:cs typeface="Angsana New" pitchFamily="18" charset="-34"/>
              </a:rPr>
              <a:t>E</a:t>
            </a:r>
            <a:r>
              <a:rPr lang="en-US" sz="2400" b="0" dirty="0" smtClean="0">
                <a:latin typeface="Angsana New" pitchFamily="18" charset="-34"/>
                <a:cs typeface="Angsana New" pitchFamily="18" charset="-34"/>
              </a:rPr>
              <a:t>xecute </a:t>
            </a:r>
            <a:r>
              <a:rPr lang="th-TH" sz="2400" b="0" dirty="0">
                <a:latin typeface="Angsana New" pitchFamily="18" charset="-34"/>
                <a:cs typeface="Angsana New" pitchFamily="18" charset="-34"/>
              </a:rPr>
              <a:t>แต่ยังไม่เสร็จ </a:t>
            </a:r>
            <a:r>
              <a:rPr lang="th-TH" sz="2400" b="0" dirty="0" smtClean="0">
                <a:latin typeface="Angsana New" pitchFamily="18" charset="-34"/>
                <a:cs typeface="Angsana New" pitchFamily="18" charset="-34"/>
              </a:rPr>
              <a:t> กล่าว</a:t>
            </a:r>
            <a:r>
              <a:rPr lang="th-TH" sz="2400" b="0" dirty="0">
                <a:latin typeface="Angsana New" pitchFamily="18" charset="-34"/>
                <a:cs typeface="Angsana New" pitchFamily="18" charset="-34"/>
              </a:rPr>
              <a:t>อีกอย่างคือ </a:t>
            </a:r>
            <a:r>
              <a:rPr lang="en-US" sz="2400" b="0" dirty="0" smtClean="0">
                <a:latin typeface="Angsana New" pitchFamily="18" charset="-34"/>
                <a:cs typeface="Angsana New" pitchFamily="18" charset="-34"/>
              </a:rPr>
              <a:t>P</a:t>
            </a:r>
            <a:r>
              <a:rPr lang="en-US" sz="2400" b="0" dirty="0" smtClean="0">
                <a:latin typeface="Angsana New" pitchFamily="18" charset="-34"/>
                <a:cs typeface="Angsana New" pitchFamily="18" charset="-34"/>
              </a:rPr>
              <a:t>rocess </a:t>
            </a:r>
            <a:r>
              <a:rPr lang="th-TH" sz="2400" b="0" dirty="0">
                <a:latin typeface="Angsana New" pitchFamily="18" charset="-34"/>
                <a:cs typeface="Angsana New" pitchFamily="18" charset="-34"/>
              </a:rPr>
              <a:t>เป็น </a:t>
            </a:r>
            <a:r>
              <a:rPr lang="en-US" sz="2400" b="0" dirty="0" smtClean="0">
                <a:latin typeface="Angsana New" pitchFamily="18" charset="-34"/>
                <a:cs typeface="Angsana New" pitchFamily="18" charset="-34"/>
              </a:rPr>
              <a:t>Jo</a:t>
            </a:r>
            <a:r>
              <a:rPr lang="en-US" sz="2400" b="0" dirty="0" smtClean="0">
                <a:latin typeface="Angsana New" pitchFamily="18" charset="-34"/>
                <a:cs typeface="Angsana New" pitchFamily="18" charset="-34"/>
              </a:rPr>
              <a:t>b </a:t>
            </a:r>
            <a:r>
              <a:rPr lang="th-TH" sz="2400" b="0" dirty="0" smtClean="0">
                <a:latin typeface="Angsana New" pitchFamily="18" charset="-34"/>
                <a:cs typeface="Angsana New" pitchFamily="18" charset="-34"/>
              </a:rPr>
              <a:t>ที่อยู่</a:t>
            </a:r>
            <a:r>
              <a:rPr lang="th-TH" sz="2400" b="0" dirty="0">
                <a:latin typeface="Angsana New" pitchFamily="18" charset="-34"/>
                <a:cs typeface="Angsana New" pitchFamily="18" charset="-34"/>
              </a:rPr>
              <a:t>ในหน่วยความจำ</a:t>
            </a:r>
            <a:r>
              <a:rPr lang="th-TH" sz="2400" b="0" dirty="0" smtClean="0">
                <a:latin typeface="Angsana New" pitchFamily="18" charset="-34"/>
                <a:cs typeface="Angsana New" pitchFamily="18" charset="-34"/>
              </a:rPr>
              <a:t>หลัก</a:t>
            </a:r>
            <a:endParaRPr lang="th-TH" sz="2400" b="0"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pic>
        <p:nvPicPr>
          <p:cNvPr id="4" name="Picture 12"/>
          <p:cNvPicPr>
            <a:picLocks noChangeAspect="1" noChangeArrowheads="1"/>
          </p:cNvPicPr>
          <p:nvPr/>
        </p:nvPicPr>
        <p:blipFill>
          <a:blip r:embed="rId2" cstate="print"/>
          <a:srcRect/>
          <a:stretch>
            <a:fillRect/>
          </a:stretch>
        </p:blipFill>
        <p:spPr bwMode="auto">
          <a:xfrm>
            <a:off x="2895600" y="1981200"/>
            <a:ext cx="5638800" cy="4606634"/>
          </a:xfrm>
          <a:prstGeom prst="rect">
            <a:avLst/>
          </a:prstGeom>
          <a:noFill/>
          <a:ln w="9525">
            <a:noFill/>
            <a:miter lim="800000"/>
            <a:headEnd/>
            <a:tailEnd/>
          </a:ln>
          <a:effectLst/>
        </p:spPr>
      </p:pic>
      <p:sp>
        <p:nvSpPr>
          <p:cNvPr id="5" name="Text Box 8"/>
          <p:cNvSpPr txBox="1">
            <a:spLocks noChangeArrowheads="1"/>
          </p:cNvSpPr>
          <p:nvPr/>
        </p:nvSpPr>
        <p:spPr bwMode="auto">
          <a:xfrm>
            <a:off x="2743200" y="1143000"/>
            <a:ext cx="5791200" cy="646331"/>
          </a:xfrm>
          <a:prstGeom prst="rect">
            <a:avLst/>
          </a:prstGeom>
          <a:noFill/>
          <a:ln w="9525">
            <a:noFill/>
            <a:miter lim="800000"/>
            <a:headEnd/>
            <a:tailEnd/>
          </a:ln>
          <a:effectLst/>
        </p:spPr>
        <p:txBody>
          <a:bodyPr wrap="square">
            <a:spAutoFit/>
          </a:bodyPr>
          <a:lstStyle/>
          <a:p>
            <a:pPr algn="ctr"/>
            <a:r>
              <a:rPr lang="en-US" b="1" dirty="0">
                <a:solidFill>
                  <a:schemeClr val="accent2"/>
                </a:solidFill>
              </a:rPr>
              <a:t>State diagram with the boundaries </a:t>
            </a:r>
            <a:br>
              <a:rPr lang="en-US" b="1" dirty="0">
                <a:solidFill>
                  <a:schemeClr val="accent2"/>
                </a:solidFill>
              </a:rPr>
            </a:br>
            <a:r>
              <a:rPr lang="en-US" b="1" dirty="0">
                <a:solidFill>
                  <a:schemeClr val="accent2"/>
                </a:solidFill>
              </a:rPr>
              <a:t>between a program, a job, and a process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bwMode="auto">
          <a:xfrm>
            <a:off x="381000" y="1143000"/>
            <a:ext cx="5791200" cy="5181600"/>
          </a:xfrm>
          <a:noFill/>
          <a:ln>
            <a:miter lim="800000"/>
            <a:headEnd/>
            <a:tailEnd/>
          </a:ln>
        </p:spPr>
        <p:txBody>
          <a:bodyPr vert="horz" wrap="square" lIns="91440" tIns="45720" rIns="91440" bIns="45720" numCol="1" anchor="t" anchorCtr="0" compatLnSpc="1">
            <a:prstTxWarp prst="textNoShape">
              <a:avLst/>
            </a:prstTxWarp>
          </a:bodyPr>
          <a:lstStyle/>
          <a:p>
            <a:pPr algn="l">
              <a:buClr>
                <a:schemeClr val="bg1">
                  <a:lumMod val="60000"/>
                  <a:lumOff val="40000"/>
                </a:schemeClr>
              </a:buClr>
            </a:pPr>
            <a:r>
              <a:rPr lang="en-US" sz="2800" b="0" dirty="0" smtClean="0">
                <a:latin typeface="AngsanaUPC" pitchFamily="18" charset="-34"/>
                <a:cs typeface="AngsanaUPC" pitchFamily="18" charset="-34"/>
              </a:rPr>
              <a:t> </a:t>
            </a:r>
            <a:r>
              <a:rPr lang="en-US" sz="2800" b="0" dirty="0" smtClean="0">
                <a:solidFill>
                  <a:schemeClr val="tx2">
                    <a:lumMod val="75000"/>
                  </a:schemeClr>
                </a:solidFill>
                <a:latin typeface="Courier New"/>
                <a:cs typeface="Courier New"/>
              </a:rPr>
              <a:t>► </a:t>
            </a:r>
            <a:r>
              <a:rPr lang="en-US" sz="2800" b="0" dirty="0" smtClean="0">
                <a:latin typeface="AngsanaUPC" pitchFamily="18" charset="-34"/>
                <a:cs typeface="AngsanaUPC" pitchFamily="18" charset="-34"/>
              </a:rPr>
              <a:t>OS</a:t>
            </a:r>
            <a:r>
              <a:rPr lang="th-TH" sz="2800" b="0" dirty="0" smtClean="0">
                <a:latin typeface="AngsanaUPC" pitchFamily="18" charset="-34"/>
                <a:cs typeface="AngsanaUPC" pitchFamily="18" charset="-34"/>
              </a:rPr>
              <a:t> </a:t>
            </a:r>
            <a:r>
              <a:rPr lang="th-TH" sz="2800" b="0" dirty="0">
                <a:latin typeface="AngsanaUPC" pitchFamily="18" charset="-34"/>
                <a:cs typeface="AngsanaUPC" pitchFamily="18" charset="-34"/>
              </a:rPr>
              <a:t>เป็นซอฟท์แวร์ที่</a:t>
            </a:r>
            <a:r>
              <a:rPr lang="th-TH" sz="2800" b="0" dirty="0">
                <a:solidFill>
                  <a:srgbClr val="FF0066"/>
                </a:solidFill>
                <a:latin typeface="AngsanaUPC" pitchFamily="18" charset="-34"/>
                <a:cs typeface="AngsanaUPC" pitchFamily="18" charset="-34"/>
              </a:rPr>
              <a:t>เชื่อมต่อ</a:t>
            </a:r>
            <a:r>
              <a:rPr lang="en-US" sz="2800" b="0" dirty="0">
                <a:latin typeface="AngsanaUPC" pitchFamily="18" charset="-34"/>
                <a:cs typeface="AngsanaUPC" pitchFamily="18" charset="-34"/>
              </a:rPr>
              <a:t> </a:t>
            </a:r>
            <a:r>
              <a:rPr lang="en-US" sz="2800" b="0" dirty="0" smtClean="0">
                <a:latin typeface="AngsanaUPC" pitchFamily="18" charset="-34"/>
                <a:cs typeface="AngsanaUPC" pitchFamily="18" charset="-34"/>
              </a:rPr>
              <a:t>(Interface</a:t>
            </a:r>
            <a:r>
              <a:rPr lang="en-US" sz="2800" b="0" dirty="0">
                <a:latin typeface="AngsanaUPC" pitchFamily="18" charset="-34"/>
                <a:cs typeface="AngsanaUPC" pitchFamily="18" charset="-34"/>
              </a:rPr>
              <a:t>)</a:t>
            </a:r>
            <a:r>
              <a:rPr lang="th-TH" sz="2800" b="0" dirty="0">
                <a:latin typeface="AngsanaUPC" pitchFamily="18" charset="-34"/>
                <a:cs typeface="AngsanaUPC" pitchFamily="18" charset="-34"/>
              </a:rPr>
              <a:t> ระหว่าง</a:t>
            </a:r>
            <a:r>
              <a:rPr lang="th-TH" sz="2800" b="0" dirty="0">
                <a:solidFill>
                  <a:srgbClr val="FF0066"/>
                </a:solidFill>
                <a:latin typeface="AngsanaUPC" pitchFamily="18" charset="-34"/>
                <a:cs typeface="AngsanaUPC" pitchFamily="18" charset="-34"/>
              </a:rPr>
              <a:t>ฮาร์ดแวร์</a:t>
            </a:r>
            <a:r>
              <a:rPr lang="th-TH" sz="2800" b="0" dirty="0">
                <a:latin typeface="AngsanaUPC" pitchFamily="18" charset="-34"/>
                <a:cs typeface="AngsanaUPC" pitchFamily="18" charset="-34"/>
              </a:rPr>
              <a:t>กับ</a:t>
            </a:r>
            <a:r>
              <a:rPr lang="th-TH" sz="2800" b="0" dirty="0">
                <a:solidFill>
                  <a:srgbClr val="FF0066"/>
                </a:solidFill>
                <a:latin typeface="AngsanaUPC" pitchFamily="18" charset="-34"/>
                <a:cs typeface="AngsanaUPC" pitchFamily="18" charset="-34"/>
              </a:rPr>
              <a:t>ผู้ใช้ </a:t>
            </a:r>
            <a:r>
              <a:rPr lang="en-US" sz="2800" b="0" dirty="0" smtClean="0">
                <a:latin typeface="AngsanaUPC" pitchFamily="18" charset="-34"/>
                <a:cs typeface="AngsanaUPC" pitchFamily="18" charset="-34"/>
              </a:rPr>
              <a:t>(User</a:t>
            </a:r>
            <a:r>
              <a:rPr lang="en-US" sz="2800" b="0" dirty="0">
                <a:latin typeface="AngsanaUPC" pitchFamily="18" charset="-34"/>
                <a:cs typeface="AngsanaUPC" pitchFamily="18" charset="-34"/>
              </a:rPr>
              <a:t>) </a:t>
            </a:r>
            <a:r>
              <a:rPr lang="th-TH" sz="2800" b="0" dirty="0">
                <a:latin typeface="AngsanaUPC" pitchFamily="18" charset="-34"/>
                <a:cs typeface="AngsanaUPC" pitchFamily="18" charset="-34"/>
              </a:rPr>
              <a:t>ซึ่งอาจเป็นโปรแกรมหรือคนก็</a:t>
            </a:r>
            <a:r>
              <a:rPr lang="th-TH" sz="2800" b="0" dirty="0" smtClean="0">
                <a:latin typeface="AngsanaUPC" pitchFamily="18" charset="-34"/>
                <a:cs typeface="AngsanaUPC" pitchFamily="18" charset="-34"/>
              </a:rPr>
              <a:t>ได้ </a:t>
            </a:r>
            <a:br>
              <a:rPr lang="th-TH" sz="2800" b="0" dirty="0" smtClean="0">
                <a:latin typeface="AngsanaUPC" pitchFamily="18" charset="-34"/>
                <a:cs typeface="AngsanaUPC" pitchFamily="18" charset="-34"/>
              </a:rPr>
            </a:br>
            <a:r>
              <a:rPr lang="en-US" sz="2800" b="0" dirty="0" smtClean="0">
                <a:latin typeface="AngsanaUPC" pitchFamily="18" charset="-34"/>
                <a:cs typeface="AngsanaUPC" pitchFamily="18" charset="-34"/>
              </a:rPr>
              <a:t/>
            </a:r>
            <a:br>
              <a:rPr lang="en-US" sz="2800" b="0" dirty="0" smtClean="0">
                <a:latin typeface="AngsanaUPC" pitchFamily="18" charset="-34"/>
                <a:cs typeface="AngsanaUPC" pitchFamily="18" charset="-34"/>
              </a:rPr>
            </a:br>
            <a:r>
              <a:rPr lang="en-US" sz="2800" b="0" dirty="0" smtClean="0">
                <a:latin typeface="AngsanaUPC" pitchFamily="18" charset="-34"/>
                <a:cs typeface="AngsanaUPC" pitchFamily="18" charset="-34"/>
              </a:rPr>
              <a:t> </a:t>
            </a:r>
            <a:r>
              <a:rPr lang="en-US" sz="2800" b="0" dirty="0" smtClean="0">
                <a:solidFill>
                  <a:schemeClr val="tx2">
                    <a:lumMod val="75000"/>
                  </a:schemeClr>
                </a:solidFill>
                <a:latin typeface="Courier New"/>
                <a:cs typeface="Courier New"/>
              </a:rPr>
              <a:t>► </a:t>
            </a:r>
            <a:r>
              <a:rPr lang="en-US" sz="2800" b="0" dirty="0" smtClean="0">
                <a:latin typeface="AngsanaUPC" pitchFamily="18" charset="-34"/>
                <a:cs typeface="AngsanaUPC" pitchFamily="18" charset="-34"/>
              </a:rPr>
              <a:t>OS</a:t>
            </a:r>
            <a:r>
              <a:rPr lang="th-TH" sz="2800" b="0" dirty="0" smtClean="0">
                <a:latin typeface="AngsanaUPC" pitchFamily="18" charset="-34"/>
                <a:cs typeface="AngsanaUPC" pitchFamily="18" charset="-34"/>
              </a:rPr>
              <a:t> </a:t>
            </a:r>
            <a:r>
              <a:rPr lang="th-TH" sz="2800" b="0" dirty="0">
                <a:latin typeface="AngsanaUPC" pitchFamily="18" charset="-34"/>
                <a:cs typeface="AngsanaUPC" pitchFamily="18" charset="-34"/>
              </a:rPr>
              <a:t>เป็นซอฟท์แวร์ (เซตของโปรแกรม) ที่ช่วยทำให้การ</a:t>
            </a:r>
            <a:r>
              <a:rPr lang="th-TH" sz="2800" b="0" dirty="0">
                <a:solidFill>
                  <a:srgbClr val="FF0066"/>
                </a:solidFill>
                <a:latin typeface="AngsanaUPC" pitchFamily="18" charset="-34"/>
                <a:cs typeface="AngsanaUPC" pitchFamily="18" charset="-34"/>
              </a:rPr>
              <a:t> </a:t>
            </a:r>
            <a:r>
              <a:rPr lang="en-US" sz="2800" b="0" dirty="0">
                <a:solidFill>
                  <a:srgbClr val="FF0066"/>
                </a:solidFill>
                <a:latin typeface="AngsanaUPC" pitchFamily="18" charset="-34"/>
                <a:cs typeface="AngsanaUPC" pitchFamily="18" charset="-34"/>
              </a:rPr>
              <a:t>execute </a:t>
            </a:r>
            <a:r>
              <a:rPr lang="th-TH" sz="2800" b="0" dirty="0">
                <a:latin typeface="AngsanaUPC" pitchFamily="18" charset="-34"/>
                <a:cs typeface="AngsanaUPC" pitchFamily="18" charset="-34"/>
              </a:rPr>
              <a:t>โปรแกรมอื่นเป็นไปได้โดยไม่</a:t>
            </a:r>
            <a:r>
              <a:rPr lang="th-TH" sz="2800" b="0" dirty="0" smtClean="0">
                <a:latin typeface="AngsanaUPC" pitchFamily="18" charset="-34"/>
                <a:cs typeface="AngsanaUPC" pitchFamily="18" charset="-34"/>
              </a:rPr>
              <a:t>ยาก</a:t>
            </a:r>
            <a:br>
              <a:rPr lang="th-TH" sz="2800" b="0" dirty="0" smtClean="0">
                <a:latin typeface="AngsanaUPC" pitchFamily="18" charset="-34"/>
                <a:cs typeface="AngsanaUPC" pitchFamily="18" charset="-34"/>
              </a:rPr>
            </a:br>
            <a:r>
              <a:rPr lang="th-TH" sz="2800" b="0" dirty="0">
                <a:latin typeface="AngsanaUPC" pitchFamily="18" charset="-34"/>
                <a:cs typeface="AngsanaUPC" pitchFamily="18" charset="-34"/>
              </a:rPr>
              <a:t/>
            </a:r>
            <a:br>
              <a:rPr lang="th-TH" sz="2800" b="0" dirty="0">
                <a:latin typeface="AngsanaUPC" pitchFamily="18" charset="-34"/>
                <a:cs typeface="AngsanaUPC" pitchFamily="18" charset="-34"/>
              </a:rPr>
            </a:br>
            <a:r>
              <a:rPr lang="en-US" sz="2800" b="0" dirty="0" smtClean="0">
                <a:solidFill>
                  <a:schemeClr val="tx2">
                    <a:lumMod val="75000"/>
                  </a:schemeClr>
                </a:solidFill>
                <a:latin typeface="Courier New"/>
                <a:cs typeface="Courier New"/>
              </a:rPr>
              <a:t>► </a:t>
            </a:r>
            <a:r>
              <a:rPr lang="en-US" sz="2800" b="0" dirty="0" smtClean="0">
                <a:latin typeface="AngsanaUPC" pitchFamily="18" charset="-34"/>
                <a:cs typeface="AngsanaUPC" pitchFamily="18" charset="-34"/>
              </a:rPr>
              <a:t>OS</a:t>
            </a:r>
            <a:r>
              <a:rPr lang="th-TH" sz="2800" b="0" dirty="0" smtClean="0">
                <a:latin typeface="AngsanaUPC" pitchFamily="18" charset="-34"/>
                <a:cs typeface="AngsanaUPC" pitchFamily="18" charset="-34"/>
              </a:rPr>
              <a:t> </a:t>
            </a:r>
            <a:r>
              <a:rPr lang="th-TH" sz="2800" b="0" dirty="0">
                <a:latin typeface="AngsanaUPC" pitchFamily="18" charset="-34"/>
                <a:cs typeface="AngsanaUPC" pitchFamily="18" charset="-34"/>
              </a:rPr>
              <a:t>ทำหน้าที่คล้ายกับ</a:t>
            </a:r>
            <a:r>
              <a:rPr lang="th-TH" sz="2800" b="0" dirty="0">
                <a:solidFill>
                  <a:srgbClr val="FF0066"/>
                </a:solidFill>
                <a:latin typeface="AngsanaUPC" pitchFamily="18" charset="-34"/>
                <a:cs typeface="AngsanaUPC" pitchFamily="18" charset="-34"/>
              </a:rPr>
              <a:t>ผู้จัดการ</a:t>
            </a:r>
            <a:r>
              <a:rPr lang="th-TH" sz="2800" b="0" dirty="0">
                <a:latin typeface="AngsanaUPC" pitchFamily="18" charset="-34"/>
                <a:cs typeface="AngsanaUPC" pitchFamily="18" charset="-34"/>
              </a:rPr>
              <a:t>ที่คอยให้คำแนะนำและควบคุมการทำงานของแต่ละส่วนของระบบคอมพิวเตอร์ ในฐานะที่เป็น</a:t>
            </a:r>
            <a:r>
              <a:rPr lang="th-TH" sz="2800" b="0" dirty="0" smtClean="0">
                <a:latin typeface="AngsanaUPC" pitchFamily="18" charset="-34"/>
                <a:cs typeface="AngsanaUPC" pitchFamily="18" charset="-34"/>
              </a:rPr>
              <a:t>ผู้จัดการ  </a:t>
            </a:r>
            <a:r>
              <a:rPr lang="en-US" sz="2800" b="0" dirty="0">
                <a:latin typeface="AngsanaUPC" pitchFamily="18" charset="-34"/>
                <a:cs typeface="AngsanaUPC" pitchFamily="18" charset="-34"/>
              </a:rPr>
              <a:t>OS </a:t>
            </a:r>
            <a:r>
              <a:rPr lang="th-TH" sz="2800" b="0" dirty="0">
                <a:latin typeface="AngsanaUPC" pitchFamily="18" charset="-34"/>
                <a:cs typeface="AngsanaUPC" pitchFamily="18" charset="-34"/>
              </a:rPr>
              <a:t>จะคอยตรวจสอบทั้งฮาร์ดแวร์และซอฟท์แวร์เพื่อให้ทำ งานให้มี</a:t>
            </a:r>
            <a:r>
              <a:rPr lang="th-TH" sz="2800" b="0" dirty="0">
                <a:solidFill>
                  <a:srgbClr val="FF0066"/>
                </a:solidFill>
                <a:latin typeface="AngsanaUPC" pitchFamily="18" charset="-34"/>
                <a:cs typeface="AngsanaUPC" pitchFamily="18" charset="-34"/>
              </a:rPr>
              <a:t>ประสิทธิภาพ</a:t>
            </a:r>
            <a:r>
              <a:rPr lang="th-TH" sz="2800" b="0" dirty="0" smtClean="0">
                <a:solidFill>
                  <a:srgbClr val="FF0066"/>
                </a:solidFill>
                <a:latin typeface="AngsanaUPC" pitchFamily="18" charset="-34"/>
                <a:cs typeface="AngsanaUPC" pitchFamily="18" charset="-34"/>
              </a:rPr>
              <a:t>สูงสุด  </a:t>
            </a:r>
            <a:r>
              <a:rPr lang="th-TH" sz="2800" b="0" dirty="0" smtClean="0">
                <a:latin typeface="AngsanaUPC" pitchFamily="18" charset="-34"/>
                <a:cs typeface="AngsanaUPC" pitchFamily="18" charset="-34"/>
              </a:rPr>
              <a:t> </a:t>
            </a:r>
            <a:r>
              <a:rPr lang="th-TH" sz="2800" b="0" dirty="0">
                <a:latin typeface="AngsanaUPC" pitchFamily="18" charset="-34"/>
                <a:cs typeface="AngsanaUPC" pitchFamily="18" charset="-34"/>
              </a:rPr>
              <a:t>และเมื่อมีการ</a:t>
            </a:r>
            <a:r>
              <a:rPr lang="th-TH" sz="2800" b="0" dirty="0">
                <a:solidFill>
                  <a:srgbClr val="FF0066"/>
                </a:solidFill>
                <a:latin typeface="AngsanaUPC" pitchFamily="18" charset="-34"/>
                <a:cs typeface="AngsanaUPC" pitchFamily="18" charset="-34"/>
              </a:rPr>
              <a:t>ขัดแย้งกัน</a:t>
            </a:r>
            <a:r>
              <a:rPr lang="th-TH" sz="2800" b="0" dirty="0">
                <a:latin typeface="AngsanaUPC" pitchFamily="18" charset="-34"/>
                <a:cs typeface="AngsanaUPC" pitchFamily="18" charset="-34"/>
              </a:rPr>
              <a:t>ในการใช้</a:t>
            </a:r>
            <a:r>
              <a:rPr lang="th-TH" sz="2800" b="0" dirty="0">
                <a:solidFill>
                  <a:srgbClr val="FF0066"/>
                </a:solidFill>
                <a:latin typeface="AngsanaUPC" pitchFamily="18" charset="-34"/>
                <a:cs typeface="AngsanaUPC" pitchFamily="18" charset="-34"/>
              </a:rPr>
              <a:t>ทรัพยากร</a:t>
            </a:r>
            <a:r>
              <a:rPr lang="th-TH" sz="2800" b="0" dirty="0">
                <a:latin typeface="AngsanaUPC" pitchFamily="18" charset="-34"/>
                <a:cs typeface="AngsanaUPC" pitchFamily="18" charset="-34"/>
              </a:rPr>
              <a:t>ในการทำงาน </a:t>
            </a:r>
            <a:r>
              <a:rPr lang="en-US" sz="2800" b="0" dirty="0">
                <a:latin typeface="AngsanaUPC" pitchFamily="18" charset="-34"/>
                <a:cs typeface="AngsanaUPC" pitchFamily="18" charset="-34"/>
              </a:rPr>
              <a:t>OS </a:t>
            </a:r>
            <a:r>
              <a:rPr lang="th-TH" sz="2800" b="0" dirty="0">
                <a:latin typeface="AngsanaUPC" pitchFamily="18" charset="-34"/>
                <a:cs typeface="AngsanaUPC" pitchFamily="18" charset="-34"/>
              </a:rPr>
              <a:t>ก็จะเป็นตัวกลางในการแก้ปัญหา</a:t>
            </a:r>
          </a:p>
        </p:txBody>
      </p:sp>
      <p:sp>
        <p:nvSpPr>
          <p:cNvPr id="3" name="TextBox 2"/>
          <p:cNvSpPr txBox="1"/>
          <p:nvPr/>
        </p:nvSpPr>
        <p:spPr>
          <a:xfrm>
            <a:off x="1752600" y="381000"/>
            <a:ext cx="53340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Operating System (OS) … (Continue)</a:t>
            </a:r>
            <a:endParaRPr lang="th-TH" sz="3600" b="1" dirty="0">
              <a:latin typeface="AngsanaUPC" pitchFamily="18" charset="-34"/>
              <a:cs typeface="AngsanaUPC" pitchFamily="18" charset="-34"/>
            </a:endParaRPr>
          </a:p>
        </p:txBody>
      </p:sp>
      <p:pic>
        <p:nvPicPr>
          <p:cNvPr id="4" name="รูปภาพ 3" descr="Operating_system_placement.svg.png"/>
          <p:cNvPicPr>
            <a:picLocks noChangeAspect="1"/>
          </p:cNvPicPr>
          <p:nvPr/>
        </p:nvPicPr>
        <p:blipFill>
          <a:blip r:embed="rId2" cstate="print"/>
          <a:stretch>
            <a:fillRect/>
          </a:stretch>
        </p:blipFill>
        <p:spPr>
          <a:xfrm>
            <a:off x="6394398" y="1828800"/>
            <a:ext cx="228730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bwMode="auto">
          <a:xfrm>
            <a:off x="457200" y="1143000"/>
            <a:ext cx="8382000" cy="51054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400" b="1" dirty="0" smtClean="0">
                <a:latin typeface="Angsana New" pitchFamily="18" charset="-34"/>
                <a:cs typeface="Angsana New" pitchFamily="18" charset="-34"/>
              </a:rPr>
              <a:t>    </a:t>
            </a:r>
            <a:r>
              <a:rPr lang="en-US" sz="2400" b="1" dirty="0">
                <a:latin typeface="Angsana New" pitchFamily="18" charset="-34"/>
                <a:cs typeface="Angsana New" pitchFamily="18" charset="-34"/>
              </a:rPr>
              <a:t>2.1 </a:t>
            </a:r>
            <a:r>
              <a:rPr lang="th-TH" sz="2400" b="1" dirty="0">
                <a:solidFill>
                  <a:srgbClr val="FF0066"/>
                </a:solidFill>
                <a:latin typeface="Angsana New" pitchFamily="18" charset="-34"/>
                <a:cs typeface="Angsana New" pitchFamily="18" charset="-34"/>
              </a:rPr>
              <a:t>แผนภาพสถานะ </a:t>
            </a:r>
            <a:r>
              <a:rPr lang="en-US" sz="2400" b="1" dirty="0">
                <a:solidFill>
                  <a:srgbClr val="FF0066"/>
                </a:solidFill>
                <a:latin typeface="Angsana New" pitchFamily="18" charset="-34"/>
                <a:cs typeface="Angsana New" pitchFamily="18" charset="-34"/>
              </a:rPr>
              <a:t>(State Diagram):</a:t>
            </a:r>
            <a:r>
              <a:rPr lang="en-US" sz="2400" b="1" dirty="0">
                <a:latin typeface="Angsana New" pitchFamily="18" charset="-34"/>
                <a:cs typeface="Angsana New" pitchFamily="18" charset="-34"/>
              </a:rPr>
              <a:t> </a:t>
            </a:r>
            <a:r>
              <a:rPr lang="th-TH" sz="2400" b="1" dirty="0" smtClean="0">
                <a:latin typeface="Angsana New" pitchFamily="18" charset="-34"/>
                <a:cs typeface="Angsana New" pitchFamily="18" charset="-34"/>
              </a:rPr>
              <a:t> </a:t>
            </a:r>
            <a:r>
              <a:rPr lang="th-TH" sz="2400" b="1" dirty="0">
                <a:solidFill>
                  <a:schemeClr val="tx1"/>
                </a:solidFill>
                <a:latin typeface="Angsana New" pitchFamily="18" charset="-34"/>
                <a:cs typeface="Angsana New" pitchFamily="18" charset="-34"/>
              </a:rPr>
              <a:t/>
            </a:r>
            <a:br>
              <a:rPr lang="th-TH" sz="2400" b="1" dirty="0">
                <a:solidFill>
                  <a:schemeClr val="tx1"/>
                </a:solidFill>
                <a:latin typeface="Angsana New" pitchFamily="18" charset="-34"/>
                <a:cs typeface="Angsana New" pitchFamily="18" charset="-34"/>
              </a:rPr>
            </a:br>
            <a:r>
              <a:rPr lang="th-TH" sz="2400" b="1" dirty="0">
                <a:solidFill>
                  <a:schemeClr val="tx1"/>
                </a:solidFill>
                <a:latin typeface="Angsana New" pitchFamily="18" charset="-34"/>
                <a:cs typeface="Angsana New" pitchFamily="18" charset="-34"/>
              </a:rPr>
              <a:t>     	</a:t>
            </a:r>
            <a:r>
              <a:rPr lang="en-US" sz="2400" b="0" dirty="0" smtClean="0">
                <a:latin typeface="Angsana New" pitchFamily="18" charset="-34"/>
                <a:cs typeface="Angsana New" pitchFamily="18" charset="-34"/>
              </a:rPr>
              <a:t>P</a:t>
            </a:r>
            <a:r>
              <a:rPr lang="en-US" sz="2400" b="0" dirty="0" smtClean="0">
                <a:solidFill>
                  <a:schemeClr val="tx1"/>
                </a:solidFill>
                <a:latin typeface="Angsana New" pitchFamily="18" charset="-34"/>
                <a:cs typeface="Angsana New" pitchFamily="18" charset="-34"/>
              </a:rPr>
              <a:t>rogram </a:t>
            </a:r>
            <a:r>
              <a:rPr lang="th-TH" sz="2400" b="0" dirty="0">
                <a:solidFill>
                  <a:schemeClr val="tx1"/>
                </a:solidFill>
                <a:latin typeface="Angsana New" pitchFamily="18" charset="-34"/>
                <a:cs typeface="Angsana New" pitchFamily="18" charset="-34"/>
              </a:rPr>
              <a:t>เปลี่ยนไปเป็น </a:t>
            </a:r>
            <a:r>
              <a:rPr lang="en-US" sz="2400" b="0" dirty="0" smtClean="0">
                <a:solidFill>
                  <a:schemeClr val="tx1"/>
                </a:solidFill>
                <a:latin typeface="Angsana New" pitchFamily="18" charset="-34"/>
                <a:cs typeface="Angsana New" pitchFamily="18" charset="-34"/>
              </a:rPr>
              <a:t>Job </a:t>
            </a:r>
            <a:r>
              <a:rPr lang="th-TH" sz="2400" b="0" dirty="0">
                <a:solidFill>
                  <a:schemeClr val="tx1"/>
                </a:solidFill>
                <a:latin typeface="Angsana New" pitchFamily="18" charset="-34"/>
                <a:cs typeface="Angsana New" pitchFamily="18" charset="-34"/>
              </a:rPr>
              <a:t>โดยระบบปฏิบัติการ และนำไปสู่สถานะ </a:t>
            </a:r>
            <a:r>
              <a:rPr lang="en-US" sz="2400" b="0" dirty="0">
                <a:solidFill>
                  <a:schemeClr val="tx1"/>
                </a:solidFill>
                <a:latin typeface="Angsana New" pitchFamily="18" charset="-34"/>
                <a:cs typeface="Angsana New" pitchFamily="18" charset="-34"/>
              </a:rPr>
              <a:t>‘</a:t>
            </a:r>
            <a:r>
              <a:rPr lang="en-US" sz="2400" b="0" dirty="0">
                <a:solidFill>
                  <a:schemeClr val="tx2">
                    <a:lumMod val="75000"/>
                  </a:schemeClr>
                </a:solidFill>
                <a:latin typeface="Angsana New" pitchFamily="18" charset="-34"/>
                <a:cs typeface="Angsana New" pitchFamily="18" charset="-34"/>
              </a:rPr>
              <a:t>hold</a:t>
            </a:r>
            <a:r>
              <a:rPr lang="en-US" sz="2400" b="0" dirty="0">
                <a:solidFill>
                  <a:schemeClr val="tx1"/>
                </a:solidFill>
                <a:latin typeface="Angsana New" pitchFamily="18" charset="-34"/>
                <a:cs typeface="Angsana New" pitchFamily="18" charset="-34"/>
              </a:rPr>
              <a:t>’ </a:t>
            </a:r>
            <a:r>
              <a:rPr lang="th-TH" sz="2400" b="0" dirty="0">
                <a:solidFill>
                  <a:schemeClr val="tx1"/>
                </a:solidFill>
                <a:latin typeface="Angsana New" pitchFamily="18" charset="-34"/>
                <a:cs typeface="Angsana New" pitchFamily="18" charset="-34"/>
              </a:rPr>
              <a:t>มันจะคงอยู่ในสถานะนี้จนกระทั่งถูก </a:t>
            </a:r>
            <a:r>
              <a:rPr lang="en-US" sz="2400" b="0" dirty="0" smtClean="0">
                <a:solidFill>
                  <a:schemeClr val="tx1"/>
                </a:solidFill>
                <a:latin typeface="Angsana New" pitchFamily="18" charset="-34"/>
                <a:cs typeface="Angsana New" pitchFamily="18" charset="-34"/>
              </a:rPr>
              <a:t> </a:t>
            </a:r>
            <a:r>
              <a:rPr lang="en-US" sz="2400" b="0" dirty="0" smtClean="0">
                <a:solidFill>
                  <a:schemeClr val="tx2">
                    <a:lumMod val="75000"/>
                  </a:schemeClr>
                </a:solidFill>
                <a:latin typeface="Angsana New" pitchFamily="18" charset="-34"/>
                <a:cs typeface="Angsana New" pitchFamily="18" charset="-34"/>
              </a:rPr>
              <a:t>Load</a:t>
            </a:r>
            <a:r>
              <a:rPr lang="en-US" sz="2400" b="0" dirty="0" smtClean="0">
                <a:solidFill>
                  <a:schemeClr val="tx1"/>
                </a:solidFill>
                <a:latin typeface="Angsana New" pitchFamily="18" charset="-34"/>
                <a:cs typeface="Angsana New" pitchFamily="18" charset="-34"/>
              </a:rPr>
              <a:t> </a:t>
            </a:r>
            <a:r>
              <a:rPr lang="th-TH" sz="2400" b="0" dirty="0">
                <a:solidFill>
                  <a:schemeClr val="tx1"/>
                </a:solidFill>
                <a:latin typeface="Angsana New" pitchFamily="18" charset="-34"/>
                <a:cs typeface="Angsana New" pitchFamily="18" charset="-34"/>
              </a:rPr>
              <a:t>เข้าไปสู่หน่วยความจำ</a:t>
            </a:r>
            <a:r>
              <a:rPr lang="th-TH" sz="2400" b="0" dirty="0" smtClean="0">
                <a:solidFill>
                  <a:schemeClr val="tx1"/>
                </a:solidFill>
                <a:latin typeface="Angsana New" pitchFamily="18" charset="-34"/>
                <a:cs typeface="Angsana New" pitchFamily="18" charset="-34"/>
              </a:rPr>
              <a:t>หลัก  เมื่อ</a:t>
            </a:r>
            <a:r>
              <a:rPr lang="th-TH" sz="2400" b="0" dirty="0">
                <a:solidFill>
                  <a:schemeClr val="tx1"/>
                </a:solidFill>
                <a:latin typeface="Angsana New" pitchFamily="18" charset="-34"/>
                <a:cs typeface="Angsana New" pitchFamily="18" charset="-34"/>
              </a:rPr>
              <a:t>มีหน่วยความจำหลักเหลือเพียงพอที่จะ </a:t>
            </a:r>
            <a:r>
              <a:rPr lang="en-US" sz="2400" b="0" dirty="0" smtClean="0">
                <a:solidFill>
                  <a:schemeClr val="tx2">
                    <a:lumMod val="75000"/>
                  </a:schemeClr>
                </a:solidFill>
                <a:latin typeface="Angsana New" pitchFamily="18" charset="-34"/>
                <a:cs typeface="Angsana New" pitchFamily="18" charset="-34"/>
              </a:rPr>
              <a:t>Load</a:t>
            </a:r>
            <a:r>
              <a:rPr lang="en-US" sz="2400" b="0" dirty="0" smtClean="0">
                <a:solidFill>
                  <a:schemeClr val="tx1"/>
                </a:solidFill>
                <a:latin typeface="Angsana New" pitchFamily="18" charset="-34"/>
                <a:cs typeface="Angsana New" pitchFamily="18" charset="-34"/>
              </a:rPr>
              <a:t> </a:t>
            </a:r>
            <a:r>
              <a:rPr lang="th-TH" sz="2400" b="0" dirty="0">
                <a:solidFill>
                  <a:schemeClr val="tx1"/>
                </a:solidFill>
                <a:latin typeface="Angsana New" pitchFamily="18" charset="-34"/>
                <a:cs typeface="Angsana New" pitchFamily="18" charset="-34"/>
              </a:rPr>
              <a:t>โปรแกรมเพียงบางส่วนหรือทั้งหมด </a:t>
            </a:r>
            <a:r>
              <a:rPr lang="en-US" sz="2400" b="0" dirty="0" smtClean="0">
                <a:solidFill>
                  <a:schemeClr val="tx2">
                    <a:lumMod val="75000"/>
                  </a:schemeClr>
                </a:solidFill>
                <a:latin typeface="Angsana New" pitchFamily="18" charset="-34"/>
                <a:cs typeface="Angsana New" pitchFamily="18" charset="-34"/>
              </a:rPr>
              <a:t>J</a:t>
            </a:r>
            <a:r>
              <a:rPr lang="en-US" sz="2400" b="0" dirty="0" smtClean="0">
                <a:solidFill>
                  <a:schemeClr val="tx2">
                    <a:lumMod val="75000"/>
                  </a:schemeClr>
                </a:solidFill>
                <a:latin typeface="Angsana New" pitchFamily="18" charset="-34"/>
                <a:cs typeface="Angsana New" pitchFamily="18" charset="-34"/>
              </a:rPr>
              <a:t>ob</a:t>
            </a:r>
            <a:r>
              <a:rPr lang="en-US" sz="2400" b="0" dirty="0" smtClean="0">
                <a:solidFill>
                  <a:schemeClr val="tx1"/>
                </a:solidFill>
                <a:latin typeface="Angsana New" pitchFamily="18" charset="-34"/>
                <a:cs typeface="Angsana New" pitchFamily="18" charset="-34"/>
              </a:rPr>
              <a:t> </a:t>
            </a:r>
            <a:r>
              <a:rPr lang="th-TH" sz="2400" b="0" dirty="0">
                <a:solidFill>
                  <a:schemeClr val="tx1"/>
                </a:solidFill>
                <a:latin typeface="Angsana New" pitchFamily="18" charset="-34"/>
                <a:cs typeface="Angsana New" pitchFamily="18" charset="-34"/>
              </a:rPr>
              <a:t>ก็จะเปลี่ยนไปสู่สถานะ </a:t>
            </a:r>
            <a:r>
              <a:rPr lang="en-US" sz="2400" b="0" dirty="0" smtClean="0">
                <a:solidFill>
                  <a:schemeClr val="tx1"/>
                </a:solidFill>
                <a:latin typeface="Angsana New" pitchFamily="18" charset="-34"/>
                <a:cs typeface="Angsana New" pitchFamily="18" charset="-34"/>
              </a:rPr>
              <a:t>‘</a:t>
            </a:r>
            <a:r>
              <a:rPr lang="en-US" sz="2400" b="0" dirty="0">
                <a:solidFill>
                  <a:schemeClr val="tx2">
                    <a:lumMod val="75000"/>
                  </a:schemeClr>
                </a:solidFill>
                <a:latin typeface="Angsana New" pitchFamily="18" charset="-34"/>
                <a:cs typeface="Angsana New" pitchFamily="18" charset="-34"/>
              </a:rPr>
              <a:t>R</a:t>
            </a:r>
            <a:r>
              <a:rPr lang="en-US" sz="2400" b="0" dirty="0" smtClean="0">
                <a:solidFill>
                  <a:schemeClr val="tx2">
                    <a:lumMod val="75000"/>
                  </a:schemeClr>
                </a:solidFill>
                <a:latin typeface="Angsana New" pitchFamily="18" charset="-34"/>
                <a:cs typeface="Angsana New" pitchFamily="18" charset="-34"/>
              </a:rPr>
              <a:t>eady</a:t>
            </a:r>
            <a:r>
              <a:rPr lang="en-US" sz="2400" b="0" dirty="0" smtClean="0">
                <a:solidFill>
                  <a:schemeClr val="tx1"/>
                </a:solidFill>
                <a:latin typeface="Angsana New" pitchFamily="18" charset="-34"/>
                <a:cs typeface="Angsana New" pitchFamily="18" charset="-34"/>
              </a:rPr>
              <a:t>’ </a:t>
            </a:r>
            <a:r>
              <a:rPr lang="th-TH" sz="2400" b="0" dirty="0" smtClean="0">
                <a:latin typeface="Angsana New" pitchFamily="18" charset="-34"/>
                <a:cs typeface="Angsana New" pitchFamily="18" charset="-34"/>
              </a:rPr>
              <a:t>และเรียกว่า </a:t>
            </a:r>
            <a:r>
              <a:rPr lang="en-US" sz="2400" b="0" dirty="0" smtClean="0">
                <a:latin typeface="Angsana New" pitchFamily="18" charset="-34"/>
                <a:cs typeface="Angsana New" pitchFamily="18" charset="-34"/>
              </a:rPr>
              <a:t>‘</a:t>
            </a:r>
            <a:r>
              <a:rPr lang="en-US" sz="2400" b="0" dirty="0" smtClean="0">
                <a:solidFill>
                  <a:schemeClr val="tx2">
                    <a:lumMod val="75000"/>
                  </a:schemeClr>
                </a:solidFill>
                <a:latin typeface="Angsana New" pitchFamily="18" charset="-34"/>
                <a:cs typeface="Angsana New" pitchFamily="18" charset="-34"/>
              </a:rPr>
              <a:t>Process</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มันจะอยู่ในหน่วยความจำหลักและอยู่ในสถานะนี้จนกว่า </a:t>
            </a:r>
            <a:r>
              <a:rPr lang="en-US" sz="2400" b="0" dirty="0" smtClean="0">
                <a:latin typeface="Angsana New" pitchFamily="18" charset="-34"/>
                <a:cs typeface="Angsana New" pitchFamily="18" charset="-34"/>
              </a:rPr>
              <a:t>CPU </a:t>
            </a:r>
            <a:r>
              <a:rPr lang="th-TH" sz="2400" b="0" dirty="0" smtClean="0">
                <a:latin typeface="Angsana New" pitchFamily="18" charset="-34"/>
                <a:cs typeface="Angsana New" pitchFamily="18" charset="-34"/>
              </a:rPr>
              <a:t>จะว่างและทำการ </a:t>
            </a:r>
            <a:r>
              <a:rPr lang="en-US" sz="2400" b="0" dirty="0" smtClean="0">
                <a:latin typeface="Angsana New" pitchFamily="18" charset="-34"/>
                <a:cs typeface="Angsana New" pitchFamily="18" charset="-34"/>
              </a:rPr>
              <a:t>Execute </a:t>
            </a:r>
            <a:r>
              <a:rPr lang="th-TH" sz="2400" b="0" dirty="0" smtClean="0">
                <a:latin typeface="Angsana New" pitchFamily="18" charset="-34"/>
                <a:cs typeface="Angsana New" pitchFamily="18" charset="-34"/>
              </a:rPr>
              <a:t>สถานะจะเปลี่ยนไปเป็น </a:t>
            </a:r>
            <a:r>
              <a:rPr lang="en-US" sz="2400" b="0" dirty="0" smtClean="0">
                <a:latin typeface="Angsana New" pitchFamily="18" charset="-34"/>
                <a:cs typeface="Angsana New" pitchFamily="18" charset="-34"/>
              </a:rPr>
              <a:t>‘</a:t>
            </a:r>
            <a:r>
              <a:rPr lang="en-US" sz="2400" b="0" dirty="0" smtClean="0">
                <a:solidFill>
                  <a:schemeClr val="tx2">
                    <a:lumMod val="75000"/>
                  </a:schemeClr>
                </a:solidFill>
                <a:latin typeface="Angsana New" pitchFamily="18" charset="-34"/>
                <a:cs typeface="Angsana New" pitchFamily="18" charset="-34"/>
              </a:rPr>
              <a:t>Running</a:t>
            </a:r>
            <a:r>
              <a:rPr lang="en-US" sz="2400" b="0" dirty="0" smtClean="0">
                <a:latin typeface="Angsana New" pitchFamily="18" charset="-34"/>
                <a:cs typeface="Angsana New" pitchFamily="18" charset="-34"/>
              </a:rPr>
              <a:t>’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ในขณะ</a:t>
            </a:r>
            <a:r>
              <a:rPr lang="th-TH" sz="2400" b="0" dirty="0" smtClean="0">
                <a:latin typeface="Angsana New" pitchFamily="18" charset="-34"/>
                <a:cs typeface="Angsana New" pitchFamily="18" charset="-34"/>
              </a:rPr>
              <a:t>ที่อยู่ในสถานะ </a:t>
            </a:r>
            <a:r>
              <a:rPr lang="en-US" sz="2400" b="0" dirty="0" smtClean="0">
                <a:latin typeface="Angsana New" pitchFamily="18" charset="-34"/>
                <a:cs typeface="Angsana New" pitchFamily="18" charset="-34"/>
              </a:rPr>
              <a:t>‘</a:t>
            </a:r>
            <a:r>
              <a:rPr lang="en-US" sz="2400" b="0" dirty="0" smtClean="0">
                <a:solidFill>
                  <a:schemeClr val="tx2">
                    <a:lumMod val="75000"/>
                  </a:schemeClr>
                </a:solidFill>
                <a:latin typeface="Angsana New" pitchFamily="18" charset="-34"/>
                <a:cs typeface="Angsana New" pitchFamily="18" charset="-34"/>
              </a:rPr>
              <a:t>Running</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นั้น </a:t>
            </a:r>
            <a:r>
              <a:rPr lang="en-US" sz="2400" b="0" dirty="0" smtClean="0">
                <a:latin typeface="Angsana New" pitchFamily="18" charset="-34"/>
                <a:cs typeface="Angsana New" pitchFamily="18" charset="-34"/>
              </a:rPr>
              <a:t>3 </a:t>
            </a:r>
            <a:r>
              <a:rPr lang="th-TH" sz="2400" b="0" dirty="0" smtClean="0">
                <a:latin typeface="Angsana New" pitchFamily="18" charset="-34"/>
                <a:cs typeface="Angsana New" pitchFamily="18" charset="-34"/>
              </a:rPr>
              <a:t>สถานการณ์ต่อไปนี้อาจเกิดขึ้นได้</a:t>
            </a:r>
            <a:br>
              <a:rPr lang="th-TH" sz="2400" b="0" dirty="0" smtClean="0">
                <a:latin typeface="Angsana New" pitchFamily="18" charset="-34"/>
                <a:cs typeface="Angsana New" pitchFamily="18" charset="-34"/>
              </a:rPr>
            </a:br>
            <a:r>
              <a:rPr lang="th-TH" sz="2400" b="0" dirty="0" smtClean="0">
                <a:latin typeface="Angsana New" pitchFamily="18" charset="-34"/>
                <a:cs typeface="Angsana New" pitchFamily="18" charset="-34"/>
              </a:rPr>
              <a:t>	• </a:t>
            </a:r>
            <a:r>
              <a:rPr lang="en-US" sz="2400" b="0" dirty="0" smtClean="0">
                <a:latin typeface="Angsana New" pitchFamily="18" charset="-34"/>
                <a:cs typeface="Angsana New" pitchFamily="18" charset="-34"/>
              </a:rPr>
              <a:t>process </a:t>
            </a:r>
            <a:r>
              <a:rPr lang="th-TH" sz="2400" b="0" dirty="0" smtClean="0">
                <a:latin typeface="Angsana New" pitchFamily="18" charset="-34"/>
                <a:cs typeface="Angsana New" pitchFamily="18" charset="-34"/>
              </a:rPr>
              <a:t>ถูก </a:t>
            </a:r>
            <a:r>
              <a:rPr lang="en-US" sz="2400" b="0" dirty="0" smtClean="0">
                <a:latin typeface="Angsana New" pitchFamily="18" charset="-34"/>
                <a:cs typeface="Angsana New" pitchFamily="18" charset="-34"/>
              </a:rPr>
              <a:t>execute </a:t>
            </a:r>
            <a:r>
              <a:rPr lang="th-TH" sz="2400" b="0" dirty="0" smtClean="0">
                <a:latin typeface="Angsana New" pitchFamily="18" charset="-34"/>
                <a:cs typeface="Angsana New" pitchFamily="18" charset="-34"/>
              </a:rPr>
              <a:t>จนกระทั่งต้องการ </a:t>
            </a:r>
            <a:r>
              <a:rPr lang="en-US" sz="2400" b="0" dirty="0" smtClean="0">
                <a:latin typeface="Angsana New" pitchFamily="18" charset="-34"/>
                <a:cs typeface="Angsana New" pitchFamily="18" charset="-34"/>
              </a:rPr>
              <a:t>I/O </a:t>
            </a:r>
            <a:r>
              <a:rPr lang="th-TH" sz="2400" b="0" dirty="0" smtClean="0">
                <a:latin typeface="Angsana New" pitchFamily="18" charset="-34"/>
                <a:cs typeface="Angsana New" pitchFamily="18" charset="-34"/>
              </a:rPr>
              <a:t> (</a:t>
            </a:r>
            <a:r>
              <a:rPr lang="en-US" sz="2400" b="0" dirty="0" smtClean="0">
                <a:latin typeface="Angsana New" pitchFamily="18" charset="-34"/>
                <a:cs typeface="Angsana New" pitchFamily="18" charset="-34"/>
              </a:rPr>
              <a:t>process </a:t>
            </a:r>
            <a:r>
              <a:rPr lang="th-TH" sz="2400" b="0" dirty="0" smtClean="0">
                <a:latin typeface="Angsana New" pitchFamily="18" charset="-34"/>
                <a:cs typeface="Angsana New" pitchFamily="18" charset="-34"/>
              </a:rPr>
              <a:t>จะเปลี่ยนไปสู่สถานะ </a:t>
            </a:r>
            <a:r>
              <a:rPr lang="en-US" sz="2400" b="0" dirty="0" smtClean="0">
                <a:solidFill>
                  <a:srgbClr val="FF0066"/>
                </a:solidFill>
                <a:latin typeface="Angsana New" pitchFamily="18" charset="-34"/>
                <a:cs typeface="Angsana New" pitchFamily="18" charset="-34"/>
              </a:rPr>
              <a:t>‘waiting</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และคอยจนกระทั่งได้รับการจัดสรร </a:t>
            </a:r>
            <a:r>
              <a:rPr lang="en-US" sz="2400" b="0" dirty="0" smtClean="0">
                <a:latin typeface="Angsana New" pitchFamily="18" charset="-34"/>
                <a:cs typeface="Angsana New" pitchFamily="18" charset="-34"/>
              </a:rPr>
              <a:t>I/O </a:t>
            </a:r>
            <a:r>
              <a:rPr lang="th-TH" sz="2400" b="0" dirty="0" smtClean="0">
                <a:latin typeface="Angsana New" pitchFamily="18" charset="-34"/>
                <a:cs typeface="Angsana New" pitchFamily="18" charset="-34"/>
              </a:rPr>
              <a:t>) </a:t>
            </a:r>
            <a:r>
              <a:rPr lang="th-TH" sz="2400" b="0" dirty="0" smtClean="0">
                <a:solidFill>
                  <a:srgbClr val="FF0066"/>
                </a:solidFill>
                <a:latin typeface="Angsana New" pitchFamily="18" charset="-34"/>
                <a:cs typeface="Angsana New" pitchFamily="18" charset="-34"/>
              </a:rPr>
              <a:t>หรือ</a:t>
            </a:r>
            <a:r>
              <a:rPr lang="en-US" sz="2400" b="0" dirty="0" smtClean="0">
                <a:solidFill>
                  <a:srgbClr val="FF0066"/>
                </a:solidFill>
                <a:latin typeface="Angsana New" pitchFamily="18" charset="-34"/>
                <a:cs typeface="Angsana New" pitchFamily="18" charset="-34"/>
              </a:rPr>
              <a:t/>
            </a:r>
            <a:br>
              <a:rPr lang="en-US" sz="2400" b="0" dirty="0" smtClean="0">
                <a:solidFill>
                  <a:srgbClr val="FF0066"/>
                </a:solidFill>
                <a:latin typeface="Angsana New" pitchFamily="18" charset="-34"/>
                <a:cs typeface="Angsana New" pitchFamily="18" charset="-34"/>
              </a:rPr>
            </a:br>
            <a:r>
              <a:rPr lang="en-US" sz="2400" b="0" dirty="0" smtClean="0">
                <a:latin typeface="Angsana New" pitchFamily="18" charset="-34"/>
                <a:cs typeface="Angsana New" pitchFamily="18" charset="-34"/>
              </a:rPr>
              <a:t>	• process </a:t>
            </a:r>
            <a:r>
              <a:rPr lang="th-TH" sz="2400" b="0" dirty="0" smtClean="0">
                <a:latin typeface="Angsana New" pitchFamily="18" charset="-34"/>
                <a:cs typeface="Angsana New" pitchFamily="18" charset="-34"/>
              </a:rPr>
              <a:t>ถูก </a:t>
            </a:r>
            <a:r>
              <a:rPr lang="en-US" sz="2400" b="0" dirty="0" smtClean="0">
                <a:latin typeface="Angsana New" pitchFamily="18" charset="-34"/>
                <a:cs typeface="Angsana New" pitchFamily="18" charset="-34"/>
              </a:rPr>
              <a:t>execute </a:t>
            </a:r>
            <a:r>
              <a:rPr lang="th-TH" sz="2400" b="0" dirty="0" smtClean="0">
                <a:latin typeface="Angsana New" pitchFamily="18" charset="-34"/>
                <a:cs typeface="Angsana New" pitchFamily="18" charset="-34"/>
              </a:rPr>
              <a:t>จนหมดเวลาที่กำหนดไว้ให้ </a:t>
            </a:r>
            <a:r>
              <a:rPr lang="th-TH" sz="2400" b="0" dirty="0" smtClean="0">
                <a:latin typeface="Angsana New" pitchFamily="18" charset="-34"/>
                <a:cs typeface="Angsana New" pitchFamily="18" charset="-34"/>
              </a:rPr>
              <a:t>(</a:t>
            </a:r>
            <a:r>
              <a:rPr lang="en-US" sz="2400" b="0" dirty="0" smtClean="0">
                <a:latin typeface="Angsana New" pitchFamily="18" charset="-34"/>
                <a:cs typeface="Angsana New" pitchFamily="18" charset="-34"/>
              </a:rPr>
              <a:t>process </a:t>
            </a:r>
            <a:r>
              <a:rPr lang="th-TH" sz="2400" b="0" dirty="0" smtClean="0">
                <a:latin typeface="Angsana New" pitchFamily="18" charset="-34"/>
                <a:cs typeface="Angsana New" pitchFamily="18" charset="-34"/>
              </a:rPr>
              <a:t>จะเปลี่ยนไปสู่สถานะ </a:t>
            </a:r>
            <a:r>
              <a:rPr lang="en-US" sz="2400" b="0" dirty="0" smtClean="0">
                <a:solidFill>
                  <a:srgbClr val="FF0066"/>
                </a:solidFill>
                <a:latin typeface="Angsana New" pitchFamily="18" charset="-34"/>
                <a:cs typeface="Angsana New" pitchFamily="18" charset="-34"/>
              </a:rPr>
              <a:t>‘</a:t>
            </a:r>
            <a:r>
              <a:rPr lang="en-US" sz="2400" b="0" dirty="0" smtClean="0">
                <a:solidFill>
                  <a:srgbClr val="FF0066"/>
                </a:solidFill>
                <a:latin typeface="Angsana New" pitchFamily="18" charset="-34"/>
                <a:cs typeface="Angsana New" pitchFamily="18" charset="-34"/>
              </a:rPr>
              <a:t>ready’) </a:t>
            </a:r>
            <a:r>
              <a:rPr lang="th-TH" sz="2400" b="0" dirty="0" smtClean="0">
                <a:solidFill>
                  <a:srgbClr val="FF0066"/>
                </a:solidFill>
                <a:latin typeface="Angsana New" pitchFamily="18" charset="-34"/>
                <a:cs typeface="Angsana New" pitchFamily="18" charset="-34"/>
              </a:rPr>
              <a:t>หรือ</a:t>
            </a:r>
            <a:r>
              <a:rPr lang="th-TH" sz="2400" b="0" dirty="0" smtClean="0">
                <a:latin typeface="Angsana New" pitchFamily="18" charset="-34"/>
                <a:cs typeface="Angsana New" pitchFamily="18" charset="-34"/>
              </a:rPr>
              <a:t/>
            </a:r>
            <a:br>
              <a:rPr lang="th-TH" sz="2400" b="0" dirty="0" smtClean="0">
                <a:latin typeface="Angsana New" pitchFamily="18" charset="-34"/>
                <a:cs typeface="Angsana New" pitchFamily="18" charset="-34"/>
              </a:rPr>
            </a:br>
            <a:r>
              <a:rPr lang="th-TH" sz="2400" b="0" dirty="0" smtClean="0">
                <a:latin typeface="Angsana New" pitchFamily="18" charset="-34"/>
                <a:cs typeface="Angsana New" pitchFamily="18" charset="-34"/>
              </a:rPr>
              <a:t>	• </a:t>
            </a:r>
            <a:r>
              <a:rPr lang="en-US" sz="2400" b="0" dirty="0" smtClean="0">
                <a:latin typeface="Angsana New" pitchFamily="18" charset="-34"/>
                <a:cs typeface="Angsana New" pitchFamily="18" charset="-34"/>
              </a:rPr>
              <a:t>process </a:t>
            </a:r>
            <a:r>
              <a:rPr lang="th-TH" sz="2400" b="0" dirty="0" smtClean="0">
                <a:latin typeface="Angsana New" pitchFamily="18" charset="-34"/>
                <a:cs typeface="Angsana New" pitchFamily="18" charset="-34"/>
              </a:rPr>
              <a:t>ถูก </a:t>
            </a:r>
            <a:r>
              <a:rPr lang="en-US" sz="2400" b="0" dirty="0" smtClean="0">
                <a:latin typeface="Angsana New" pitchFamily="18" charset="-34"/>
                <a:cs typeface="Angsana New" pitchFamily="18" charset="-34"/>
              </a:rPr>
              <a:t>execute </a:t>
            </a:r>
            <a:r>
              <a:rPr lang="th-TH" sz="2400" b="0" dirty="0" smtClean="0">
                <a:latin typeface="Angsana New" pitchFamily="18" charset="-34"/>
                <a:cs typeface="Angsana New" pitchFamily="18" charset="-34"/>
              </a:rPr>
              <a:t>จนจบการ</a:t>
            </a:r>
            <a:r>
              <a:rPr lang="th-TH" sz="2400" b="0" dirty="0" smtClean="0">
                <a:latin typeface="Angsana New" pitchFamily="18" charset="-34"/>
                <a:cs typeface="Angsana New" pitchFamily="18" charset="-34"/>
              </a:rPr>
              <a:t>ทำงาน (</a:t>
            </a:r>
            <a:r>
              <a:rPr lang="en-US" sz="2400" b="0" dirty="0" smtClean="0">
                <a:latin typeface="Angsana New" pitchFamily="18" charset="-34"/>
                <a:cs typeface="Angsana New" pitchFamily="18" charset="-34"/>
              </a:rPr>
              <a:t>process </a:t>
            </a:r>
            <a:r>
              <a:rPr lang="th-TH" sz="2400" b="0" dirty="0" smtClean="0">
                <a:latin typeface="Angsana New" pitchFamily="18" charset="-34"/>
                <a:cs typeface="Angsana New" pitchFamily="18" charset="-34"/>
              </a:rPr>
              <a:t>จะเปลี่ยนไปสู่สถานะ </a:t>
            </a:r>
            <a:r>
              <a:rPr lang="en-US" sz="2400" b="0" dirty="0" smtClean="0">
                <a:latin typeface="Angsana New" pitchFamily="18" charset="-34"/>
                <a:cs typeface="Angsana New" pitchFamily="18" charset="-34"/>
              </a:rPr>
              <a:t>‘terminated’ </a:t>
            </a:r>
            <a:r>
              <a:rPr lang="th-TH" sz="2400" b="0" dirty="0" smtClean="0">
                <a:latin typeface="Angsana New" pitchFamily="18" charset="-34"/>
                <a:cs typeface="Angsana New" pitchFamily="18" charset="-34"/>
              </a:rPr>
              <a:t>และหมดสภาพการที่จะเป็น </a:t>
            </a:r>
            <a:r>
              <a:rPr lang="en-US" sz="2400" b="0" dirty="0" smtClean="0">
                <a:latin typeface="Angsana New" pitchFamily="18" charset="-34"/>
                <a:cs typeface="Angsana New" pitchFamily="18" charset="-34"/>
              </a:rPr>
              <a:t>process </a:t>
            </a:r>
            <a:r>
              <a:rPr lang="th-TH" sz="2400" b="0" dirty="0" smtClean="0">
                <a:latin typeface="Angsana New" pitchFamily="18" charset="-34"/>
                <a:cs typeface="Angsana New" pitchFamily="18" charset="-34"/>
              </a:rPr>
              <a:t>อีกต่อไป </a:t>
            </a:r>
            <a:r>
              <a:rPr lang="th-TH" sz="2400" b="0" dirty="0" smtClean="0">
                <a:latin typeface="Angsana New" pitchFamily="18" charset="-34"/>
                <a:cs typeface="Angsana New" pitchFamily="18" charset="-34"/>
              </a:rPr>
              <a:t>) </a:t>
            </a:r>
            <a:br>
              <a:rPr lang="th-TH" sz="2400" b="0" dirty="0" smtClean="0">
                <a:latin typeface="Angsana New" pitchFamily="18" charset="-34"/>
                <a:cs typeface="Angsana New" pitchFamily="18" charset="-34"/>
              </a:rPr>
            </a:br>
            <a:r>
              <a:rPr lang="th-TH"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การ</a:t>
            </a:r>
            <a:r>
              <a:rPr lang="th-TH" sz="2400" b="0" dirty="0" smtClean="0">
                <a:latin typeface="Angsana New" pitchFamily="18" charset="-34"/>
                <a:cs typeface="Angsana New" pitchFamily="18" charset="-34"/>
              </a:rPr>
              <a:t>เปลี่ยนสถานะของ </a:t>
            </a:r>
            <a:r>
              <a:rPr lang="en-US" sz="2400" b="0" dirty="0" smtClean="0">
                <a:latin typeface="Angsana New" pitchFamily="18" charset="-34"/>
                <a:cs typeface="Angsana New" pitchFamily="18" charset="-34"/>
              </a:rPr>
              <a:t>process </a:t>
            </a:r>
            <a:r>
              <a:rPr lang="th-TH" sz="2400" b="0" dirty="0" smtClean="0">
                <a:latin typeface="Angsana New" pitchFamily="18" charset="-34"/>
                <a:cs typeface="Angsana New" pitchFamily="18" charset="-34"/>
              </a:rPr>
              <a:t>ระหว่าง </a:t>
            </a:r>
            <a:r>
              <a:rPr lang="en-US" sz="2400" b="0" dirty="0" smtClean="0">
                <a:latin typeface="Angsana New" pitchFamily="18" charset="-34"/>
                <a:cs typeface="Angsana New" pitchFamily="18" charset="-34"/>
              </a:rPr>
              <a:t>running, waiting, </a:t>
            </a:r>
            <a:r>
              <a:rPr lang="th-TH" sz="2400" b="0" dirty="0" smtClean="0">
                <a:latin typeface="Angsana New" pitchFamily="18" charset="-34"/>
                <a:cs typeface="Angsana New" pitchFamily="18" charset="-34"/>
              </a:rPr>
              <a:t>และ </a:t>
            </a:r>
            <a:r>
              <a:rPr lang="en-US" sz="2400" b="0" dirty="0" smtClean="0">
                <a:latin typeface="Angsana New" pitchFamily="18" charset="-34"/>
                <a:cs typeface="Angsana New" pitchFamily="18" charset="-34"/>
              </a:rPr>
              <a:t>ready </a:t>
            </a:r>
            <a:r>
              <a:rPr lang="th-TH" sz="2400" b="0" dirty="0" smtClean="0">
                <a:latin typeface="Angsana New" pitchFamily="18" charset="-34"/>
                <a:cs typeface="Angsana New" pitchFamily="18" charset="-34"/>
              </a:rPr>
              <a:t>อาจเกิดขึ้นหลายๆครั้งก่อนที่จะไปจบลงที่สถานะ </a:t>
            </a:r>
            <a:r>
              <a:rPr lang="en-US" sz="2400" b="0" dirty="0" smtClean="0">
                <a:latin typeface="Angsana New" pitchFamily="18" charset="-34"/>
                <a:cs typeface="Angsana New" pitchFamily="18" charset="-34"/>
              </a:rPr>
              <a:t>‘terminated</a:t>
            </a:r>
            <a:r>
              <a:rPr lang="en-US" sz="2400" b="0" dirty="0" smtClean="0">
                <a:latin typeface="Angsana New" pitchFamily="18" charset="-34"/>
                <a:cs typeface="Angsana New" pitchFamily="18" charset="-34"/>
              </a:rPr>
              <a:t>’</a:t>
            </a:r>
            <a:endParaRPr lang="th-TH" sz="2400" b="0" dirty="0">
              <a:solidFill>
                <a:srgbClr val="FF0066"/>
              </a:solidFill>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bwMode="auto">
          <a:xfrm>
            <a:off x="457200" y="1524000"/>
            <a:ext cx="8229600" cy="20574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400" b="1" dirty="0">
                <a:latin typeface="Angsana New" pitchFamily="18" charset="-34"/>
                <a:cs typeface="Angsana New" pitchFamily="18" charset="-34"/>
              </a:rPr>
              <a:t>2.2 </a:t>
            </a:r>
            <a:r>
              <a:rPr lang="en-US" sz="2400" b="1" dirty="0">
                <a:solidFill>
                  <a:srgbClr val="FF0066"/>
                </a:solidFill>
                <a:latin typeface="Angsana New" pitchFamily="18" charset="-34"/>
                <a:cs typeface="Angsana New" pitchFamily="18" charset="-34"/>
              </a:rPr>
              <a:t>Schedulers</a:t>
            </a:r>
            <a:r>
              <a:rPr lang="en-US" sz="2400" b="1" dirty="0">
                <a:latin typeface="Angsana New" pitchFamily="18" charset="-34"/>
                <a:cs typeface="Angsana New" pitchFamily="18" charset="-34"/>
              </a:rPr>
              <a:t>: </a:t>
            </a:r>
            <a:r>
              <a:rPr lang="th-TH" sz="2400" b="0" dirty="0">
                <a:latin typeface="Angsana New" pitchFamily="18" charset="-34"/>
                <a:cs typeface="Angsana New" pitchFamily="18" charset="-34"/>
              </a:rPr>
              <a:t>การที่จะเปลี่ยน </a:t>
            </a:r>
            <a:r>
              <a:rPr lang="en-US" sz="2400" b="0" dirty="0">
                <a:latin typeface="Angsana New" pitchFamily="18" charset="-34"/>
                <a:cs typeface="Angsana New" pitchFamily="18" charset="-34"/>
              </a:rPr>
              <a:t>job </a:t>
            </a:r>
            <a:r>
              <a:rPr lang="th-TH" sz="2400" b="0" dirty="0">
                <a:latin typeface="Angsana New" pitchFamily="18" charset="-34"/>
                <a:cs typeface="Angsana New" pitchFamily="18" charset="-34"/>
              </a:rPr>
              <a:t>หรือ </a:t>
            </a:r>
            <a:r>
              <a:rPr lang="en-US" sz="2400" b="0" dirty="0">
                <a:latin typeface="Angsana New" pitchFamily="18" charset="-34"/>
                <a:cs typeface="Angsana New" pitchFamily="18" charset="-34"/>
              </a:rPr>
              <a:t>process </a:t>
            </a:r>
            <a:r>
              <a:rPr lang="th-TH" sz="2400" b="0" dirty="0">
                <a:latin typeface="Angsana New" pitchFamily="18" charset="-34"/>
                <a:cs typeface="Angsana New" pitchFamily="18" charset="-34"/>
              </a:rPr>
              <a:t>จากสถานะหนึ่งไปเป็นอีกสถานะหนึ่งนั้น </a:t>
            </a:r>
            <a:r>
              <a:rPr lang="en-US" sz="2400" b="0" dirty="0">
                <a:latin typeface="Angsana New" pitchFamily="18" charset="-34"/>
                <a:cs typeface="Angsana New" pitchFamily="18" charset="-34"/>
              </a:rPr>
              <a:t>process manager </a:t>
            </a:r>
            <a:r>
              <a:rPr lang="th-TH" sz="2400" b="0" dirty="0">
                <a:latin typeface="Angsana New" pitchFamily="18" charset="-34"/>
                <a:cs typeface="Angsana New" pitchFamily="18" charset="-34"/>
              </a:rPr>
              <a:t>จะใช้การจัดตารางเวลา </a:t>
            </a:r>
            <a:r>
              <a:rPr lang="en-US" sz="2400" b="0" dirty="0">
                <a:latin typeface="Angsana New" pitchFamily="18" charset="-34"/>
                <a:cs typeface="Angsana New" pitchFamily="18" charset="-34"/>
              </a:rPr>
              <a:t>2 </a:t>
            </a:r>
            <a:r>
              <a:rPr lang="th-TH" sz="2400" b="0" dirty="0">
                <a:latin typeface="Angsana New" pitchFamily="18" charset="-34"/>
                <a:cs typeface="Angsana New" pitchFamily="18" charset="-34"/>
              </a:rPr>
              <a:t>ลักษณะคือ </a:t>
            </a:r>
            <a:r>
              <a:rPr lang="en-US" sz="2400" b="0" dirty="0">
                <a:latin typeface="Angsana New" pitchFamily="18" charset="-34"/>
                <a:cs typeface="Angsana New" pitchFamily="18" charset="-34"/>
              </a:rPr>
              <a:t>job scheduler </a:t>
            </a:r>
            <a:r>
              <a:rPr lang="th-TH" sz="2400" b="0" dirty="0">
                <a:latin typeface="Angsana New" pitchFamily="18" charset="-34"/>
                <a:cs typeface="Angsana New" pitchFamily="18" charset="-34"/>
              </a:rPr>
              <a:t>และ </a:t>
            </a:r>
            <a:r>
              <a:rPr lang="en-US" sz="2400" b="0" dirty="0">
                <a:latin typeface="Angsana New" pitchFamily="18" charset="-34"/>
                <a:cs typeface="Angsana New" pitchFamily="18" charset="-34"/>
              </a:rPr>
              <a:t>process scheduler </a:t>
            </a:r>
            <a:r>
              <a:rPr lang="th-TH" sz="2400" b="0" dirty="0">
                <a:latin typeface="Angsana New" pitchFamily="18" charset="-34"/>
                <a:cs typeface="Angsana New" pitchFamily="18" charset="-34"/>
              </a:rPr>
              <a:t/>
            </a:r>
            <a:br>
              <a:rPr lang="th-TH" sz="2400" b="0" dirty="0">
                <a:latin typeface="Angsana New" pitchFamily="18" charset="-34"/>
                <a:cs typeface="Angsana New" pitchFamily="18" charset="-34"/>
              </a:rPr>
            </a:br>
            <a:r>
              <a:rPr lang="th-TH" sz="2400" b="0" dirty="0">
                <a:latin typeface="Angsana New" pitchFamily="18" charset="-34"/>
                <a:cs typeface="Angsana New" pitchFamily="18" charset="-34"/>
              </a:rPr>
              <a:t>	</a:t>
            </a:r>
            <a:r>
              <a:rPr lang="en-US" sz="2400" b="0" dirty="0">
                <a:latin typeface="Angsana New" pitchFamily="18" charset="-34"/>
                <a:cs typeface="Angsana New" pitchFamily="18" charset="-34"/>
              </a:rPr>
              <a:t>2.2.1 </a:t>
            </a:r>
            <a:r>
              <a:rPr lang="en-US" sz="2400" b="0" dirty="0">
                <a:solidFill>
                  <a:srgbClr val="FF0066"/>
                </a:solidFill>
                <a:latin typeface="Angsana New" pitchFamily="18" charset="-34"/>
                <a:cs typeface="Angsana New" pitchFamily="18" charset="-34"/>
              </a:rPr>
              <a:t>Job Scheduler</a:t>
            </a:r>
            <a:r>
              <a:rPr lang="en-US" sz="2400" b="0" dirty="0">
                <a:latin typeface="Angsana New" pitchFamily="18" charset="-34"/>
                <a:cs typeface="Angsana New" pitchFamily="18" charset="-34"/>
              </a:rPr>
              <a:t>: </a:t>
            </a:r>
            <a:r>
              <a:rPr lang="th-TH" sz="2400" b="0" dirty="0">
                <a:latin typeface="Angsana New" pitchFamily="18" charset="-34"/>
                <a:cs typeface="Angsana New" pitchFamily="18" charset="-34"/>
              </a:rPr>
              <a:t>ทำการเปลี่ยนสถานะของ </a:t>
            </a:r>
            <a:r>
              <a:rPr lang="en-US" sz="2400" b="0" dirty="0">
                <a:latin typeface="Angsana New" pitchFamily="18" charset="-34"/>
                <a:cs typeface="Angsana New" pitchFamily="18" charset="-34"/>
              </a:rPr>
              <a:t>job </a:t>
            </a:r>
            <a:r>
              <a:rPr lang="th-TH" sz="2400" b="0" dirty="0">
                <a:latin typeface="Angsana New" pitchFamily="18" charset="-34"/>
                <a:cs typeface="Angsana New" pitchFamily="18" charset="-34"/>
              </a:rPr>
              <a:t>จากสถานะ </a:t>
            </a:r>
            <a:r>
              <a:rPr lang="en-US" sz="2400" b="0" dirty="0">
                <a:latin typeface="Angsana New" pitchFamily="18" charset="-34"/>
                <a:cs typeface="Angsana New" pitchFamily="18" charset="-34"/>
              </a:rPr>
              <a:t>‘hold’ </a:t>
            </a:r>
            <a:r>
              <a:rPr lang="th-TH" sz="2400" b="0" dirty="0">
                <a:latin typeface="Angsana New" pitchFamily="18" charset="-34"/>
                <a:cs typeface="Angsana New" pitchFamily="18" charset="-34"/>
              </a:rPr>
              <a:t>ไปเป็นสถานะ </a:t>
            </a:r>
            <a:r>
              <a:rPr lang="en-US" sz="2400" b="0" dirty="0">
                <a:latin typeface="Angsana New" pitchFamily="18" charset="-34"/>
                <a:cs typeface="Angsana New" pitchFamily="18" charset="-34"/>
              </a:rPr>
              <a:t>‘ready’</a:t>
            </a:r>
            <a:r>
              <a:rPr lang="th-TH" sz="2400" b="0" dirty="0">
                <a:latin typeface="Angsana New" pitchFamily="18" charset="-34"/>
                <a:cs typeface="Angsana New" pitchFamily="18" charset="-34"/>
              </a:rPr>
              <a:t> หรือจาก </a:t>
            </a:r>
            <a:r>
              <a:rPr lang="en-US" sz="2400" b="0" dirty="0">
                <a:latin typeface="Angsana New" pitchFamily="18" charset="-34"/>
                <a:cs typeface="Angsana New" pitchFamily="18" charset="-34"/>
              </a:rPr>
              <a:t>‘running’ </a:t>
            </a:r>
            <a:r>
              <a:rPr lang="th-TH" sz="2400" b="0" dirty="0">
                <a:latin typeface="Angsana New" pitchFamily="18" charset="-34"/>
                <a:cs typeface="Angsana New" pitchFamily="18" charset="-34"/>
              </a:rPr>
              <a:t>ไปเป็น </a:t>
            </a:r>
            <a:r>
              <a:rPr lang="en-US" sz="2400" b="0" dirty="0">
                <a:latin typeface="Angsana New" pitchFamily="18" charset="-34"/>
                <a:cs typeface="Angsana New" pitchFamily="18" charset="-34"/>
              </a:rPr>
              <a:t>‘terminated’ </a:t>
            </a:r>
            <a:r>
              <a:rPr lang="th-TH" sz="2400" b="0" dirty="0">
                <a:latin typeface="Angsana New" pitchFamily="18" charset="-34"/>
                <a:cs typeface="Angsana New" pitchFamily="18" charset="-34"/>
              </a:rPr>
              <a:t>หรือกล่าวอีกอย่างหนึ่งคือ</a:t>
            </a:r>
            <a:r>
              <a:rPr lang="en-US" sz="2400" b="0" dirty="0">
                <a:latin typeface="Angsana New" pitchFamily="18" charset="-34"/>
                <a:cs typeface="Angsana New" pitchFamily="18" charset="-34"/>
              </a:rPr>
              <a:t> job scheduler </a:t>
            </a:r>
            <a:r>
              <a:rPr lang="th-TH" sz="2400" b="0" dirty="0">
                <a:latin typeface="Angsana New" pitchFamily="18" charset="-34"/>
                <a:cs typeface="Angsana New" pitchFamily="18" charset="-34"/>
              </a:rPr>
              <a:t>ทำหน้าที่สร้าง </a:t>
            </a:r>
            <a:r>
              <a:rPr lang="en-US" sz="2400" b="0" dirty="0">
                <a:latin typeface="Angsana New" pitchFamily="18" charset="-34"/>
                <a:cs typeface="Angsana New" pitchFamily="18" charset="-34"/>
              </a:rPr>
              <a:t>process </a:t>
            </a:r>
            <a:r>
              <a:rPr lang="th-TH" sz="2400" b="0" dirty="0">
                <a:latin typeface="Angsana New" pitchFamily="18" charset="-34"/>
                <a:cs typeface="Angsana New" pitchFamily="18" charset="-34"/>
              </a:rPr>
              <a:t>จาก </a:t>
            </a:r>
            <a:r>
              <a:rPr lang="en-US" sz="2400" b="0" dirty="0">
                <a:latin typeface="Angsana New" pitchFamily="18" charset="-34"/>
                <a:cs typeface="Angsana New" pitchFamily="18" charset="-34"/>
              </a:rPr>
              <a:t>job </a:t>
            </a:r>
            <a:r>
              <a:rPr lang="th-TH" sz="2400" b="0" dirty="0">
                <a:latin typeface="Angsana New" pitchFamily="18" charset="-34"/>
                <a:cs typeface="Angsana New" pitchFamily="18" charset="-34"/>
              </a:rPr>
              <a:t>และทำการ </a:t>
            </a:r>
            <a:r>
              <a:rPr lang="en-US" sz="2400" b="0" dirty="0">
                <a:latin typeface="Angsana New" pitchFamily="18" charset="-34"/>
                <a:cs typeface="Angsana New" pitchFamily="18" charset="-34"/>
              </a:rPr>
              <a:t>terminate process </a:t>
            </a:r>
            <a:r>
              <a:rPr lang="th-TH" sz="2400" b="1" dirty="0" smtClean="0">
                <a:latin typeface="Angsana New" pitchFamily="18" charset="-34"/>
                <a:cs typeface="Angsana New" pitchFamily="18" charset="-34"/>
              </a:rPr>
              <a:t/>
            </a:r>
            <a:br>
              <a:rPr lang="th-TH" sz="2400" b="1" dirty="0" smtClean="0">
                <a:latin typeface="Angsana New" pitchFamily="18" charset="-34"/>
                <a:cs typeface="Angsana New" pitchFamily="18" charset="-34"/>
              </a:rPr>
            </a:br>
            <a:endParaRPr lang="th-TH" sz="2400" b="1"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pic>
        <p:nvPicPr>
          <p:cNvPr id="4" name="Picture 7"/>
          <p:cNvPicPr>
            <a:picLocks noChangeAspect="1" noChangeArrowheads="1"/>
          </p:cNvPicPr>
          <p:nvPr/>
        </p:nvPicPr>
        <p:blipFill>
          <a:blip r:embed="rId2" cstate="print"/>
          <a:srcRect/>
          <a:stretch>
            <a:fillRect/>
          </a:stretch>
        </p:blipFill>
        <p:spPr bwMode="auto">
          <a:xfrm>
            <a:off x="1371600" y="3733800"/>
            <a:ext cx="6435725" cy="2701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059113" y="692150"/>
            <a:ext cx="2589212" cy="579438"/>
          </a:xfrm>
          <a:prstGeom prst="rect">
            <a:avLst/>
          </a:prstGeom>
          <a:noFill/>
          <a:ln w="9525">
            <a:noFill/>
            <a:miter lim="800000"/>
            <a:headEnd/>
            <a:tailEnd/>
          </a:ln>
          <a:effectLst/>
        </p:spPr>
        <p:txBody>
          <a:bodyPr wrap="none">
            <a:spAutoFit/>
          </a:bodyPr>
          <a:lstStyle/>
          <a:p>
            <a:r>
              <a:rPr lang="en-US">
                <a:solidFill>
                  <a:schemeClr val="accent2"/>
                </a:solidFill>
              </a:rPr>
              <a:t>Job scheduler</a:t>
            </a:r>
          </a:p>
        </p:txBody>
      </p:sp>
      <p:sp>
        <p:nvSpPr>
          <p:cNvPr id="5" name="TextBox 4"/>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
        <p:nvSpPr>
          <p:cNvPr id="6" name="Rectangle 4"/>
          <p:cNvSpPr txBox="1">
            <a:spLocks noChangeArrowheads="1"/>
          </p:cNvSpPr>
          <p:nvPr/>
        </p:nvSpPr>
        <p:spPr bwMode="auto">
          <a:xfrm>
            <a:off x="685800" y="1676400"/>
            <a:ext cx="8001000" cy="3886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r>
              <a:rPr kumimoji="0" lang="th-TH" sz="2400" b="1"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	</a:t>
            </a:r>
            <a:r>
              <a:rPr kumimoji="0" lang="en-US" sz="2400" b="1"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2.2.2 </a:t>
            </a:r>
            <a:r>
              <a:rPr kumimoji="0" lang="en-US" sz="2400" b="1" i="0" u="none" strike="noStrike" kern="0" cap="none" spc="0" normalizeH="0" baseline="0" noProof="0" dirty="0" smtClean="0">
                <a:ln>
                  <a:noFill/>
                </a:ln>
                <a:solidFill>
                  <a:srgbClr val="FF0066"/>
                </a:solidFill>
                <a:effectLst/>
                <a:uLnTx/>
                <a:uFillTx/>
                <a:latin typeface="Angsana New" pitchFamily="18" charset="-34"/>
                <a:ea typeface="+mj-ea"/>
                <a:cs typeface="Angsana New" pitchFamily="18" charset="-34"/>
              </a:rPr>
              <a:t>Process Scheduler</a:t>
            </a:r>
            <a:r>
              <a:rPr kumimoji="0" lang="en-US" sz="2400" b="1"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ทำหน้าที่เปลี่ยน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process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จากสถานะหนึ่งไปเป็นอีกสถานะหนึ่งคือ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1)</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 เปลี่ยน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process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จากสถานะ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‘running’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ไปสู่สถานะ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‘waiting’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เมื่อ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process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รอคอยเหตุการณ์บางอย่างให้เกิดขึ้น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2)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เปลี่ยน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process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จากสถานะ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‘running’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ไปเป็นสถานะ </a:t>
            </a:r>
            <a:r>
              <a:rPr kumimoji="0" lang="en-US"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‘ready’ </a:t>
            </a:r>
            <a:r>
              <a:rPr kumimoji="0" lang="th-TH" sz="2400" i="0" u="none" strike="noStrike" kern="0" cap="none" spc="0" normalizeH="0" baseline="0" noProof="0" dirty="0" smtClean="0">
                <a:ln>
                  <a:noFill/>
                </a:ln>
                <a:solidFill>
                  <a:schemeClr val="tx1"/>
                </a:solidFill>
                <a:effectLst/>
                <a:uLnTx/>
                <a:uFillTx/>
                <a:latin typeface="Angsana New" pitchFamily="18" charset="-34"/>
                <a:ea typeface="+mj-ea"/>
                <a:cs typeface="Angsana New" pitchFamily="18" charset="-34"/>
              </a:rPr>
              <a:t>ถ้าเวลา</a:t>
            </a:r>
            <a:r>
              <a:rPr lang="th-TH" sz="2400" dirty="0" smtClean="0">
                <a:latin typeface="Angsana New" pitchFamily="18" charset="-34"/>
                <a:cs typeface="Angsana New" pitchFamily="18" charset="-34"/>
              </a:rPr>
              <a:t>ที่กำหนดให้หมดลง (</a:t>
            </a:r>
            <a:r>
              <a:rPr lang="en-US" sz="2400" dirty="0" smtClean="0">
                <a:latin typeface="Angsana New" pitchFamily="18" charset="-34"/>
                <a:cs typeface="Angsana New" pitchFamily="18" charset="-34"/>
              </a:rPr>
              <a:t>3)</a:t>
            </a:r>
            <a:r>
              <a:rPr lang="th-TH" sz="2400" dirty="0" smtClean="0">
                <a:latin typeface="Angsana New" pitchFamily="18" charset="-34"/>
                <a:cs typeface="Angsana New" pitchFamily="18" charset="-34"/>
              </a:rPr>
              <a:t> เปลี่ยน </a:t>
            </a:r>
            <a:r>
              <a:rPr lang="en-US" sz="2400" dirty="0" smtClean="0">
                <a:latin typeface="Angsana New" pitchFamily="18" charset="-34"/>
                <a:cs typeface="Angsana New" pitchFamily="18" charset="-34"/>
              </a:rPr>
              <a:t>process </a:t>
            </a:r>
            <a:r>
              <a:rPr lang="th-TH" sz="2400" dirty="0" smtClean="0">
                <a:latin typeface="Angsana New" pitchFamily="18" charset="-34"/>
                <a:cs typeface="Angsana New" pitchFamily="18" charset="-34"/>
              </a:rPr>
              <a:t>จากสถานะ </a:t>
            </a:r>
            <a:r>
              <a:rPr lang="en-US" sz="2400" dirty="0" smtClean="0">
                <a:latin typeface="Angsana New" pitchFamily="18" charset="-34"/>
                <a:cs typeface="Angsana New" pitchFamily="18" charset="-34"/>
              </a:rPr>
              <a:t>‘waiting’ </a:t>
            </a:r>
            <a:r>
              <a:rPr lang="th-TH" sz="2400" dirty="0" smtClean="0">
                <a:latin typeface="Angsana New" pitchFamily="18" charset="-34"/>
                <a:cs typeface="Angsana New" pitchFamily="18" charset="-34"/>
              </a:rPr>
              <a:t>ไปสู่สถานะ </a:t>
            </a:r>
            <a:r>
              <a:rPr lang="en-US" sz="2400" dirty="0" smtClean="0">
                <a:latin typeface="Angsana New" pitchFamily="18" charset="-34"/>
                <a:cs typeface="Angsana New" pitchFamily="18" charset="-34"/>
              </a:rPr>
              <a:t>‘ready’</a:t>
            </a:r>
            <a:r>
              <a:rPr lang="th-TH" sz="2400" dirty="0" smtClean="0">
                <a:latin typeface="Angsana New" pitchFamily="18" charset="-34"/>
                <a:cs typeface="Angsana New" pitchFamily="18" charset="-34"/>
              </a:rPr>
              <a:t> เมื่อมีเหตุการณ์ที่รอคอยเกิดขึ้น เมื่อ </a:t>
            </a:r>
            <a:r>
              <a:rPr lang="en-US" sz="2400" dirty="0" smtClean="0">
                <a:latin typeface="Angsana New" pitchFamily="18" charset="-34"/>
                <a:cs typeface="Angsana New" pitchFamily="18" charset="-34"/>
              </a:rPr>
              <a:t>CPU </a:t>
            </a:r>
            <a:r>
              <a:rPr lang="th-TH" sz="2400" dirty="0" smtClean="0">
                <a:latin typeface="Angsana New" pitchFamily="18" charset="-34"/>
                <a:cs typeface="Angsana New" pitchFamily="18" charset="-34"/>
              </a:rPr>
              <a:t>พร้อมที่จะ </a:t>
            </a:r>
            <a:r>
              <a:rPr lang="en-US" sz="2400" dirty="0" smtClean="0">
                <a:latin typeface="Angsana New" pitchFamily="18" charset="-34"/>
                <a:cs typeface="Angsana New" pitchFamily="18" charset="-34"/>
              </a:rPr>
              <a:t>run,</a:t>
            </a:r>
            <a:r>
              <a:rPr lang="th-TH" sz="2400" dirty="0" smtClean="0">
                <a:latin typeface="Angsana New" pitchFamily="18" charset="-34"/>
                <a:cs typeface="Angsana New" pitchFamily="18" charset="-34"/>
              </a:rPr>
              <a:t> </a:t>
            </a:r>
            <a:r>
              <a:rPr lang="en-US" sz="2400" dirty="0" smtClean="0">
                <a:latin typeface="Angsana New" pitchFamily="18" charset="-34"/>
                <a:cs typeface="Angsana New" pitchFamily="18" charset="-34"/>
              </a:rPr>
              <a:t>process scheduler </a:t>
            </a:r>
            <a:r>
              <a:rPr lang="th-TH" sz="2400" dirty="0" smtClean="0">
                <a:latin typeface="Angsana New" pitchFamily="18" charset="-34"/>
                <a:cs typeface="Angsana New" pitchFamily="18" charset="-34"/>
              </a:rPr>
              <a:t>จะทำการเปลี่ยน </a:t>
            </a:r>
            <a:r>
              <a:rPr lang="en-US" sz="2400" dirty="0" smtClean="0">
                <a:latin typeface="Angsana New" pitchFamily="18" charset="-34"/>
                <a:cs typeface="Angsana New" pitchFamily="18" charset="-34"/>
              </a:rPr>
              <a:t>process </a:t>
            </a:r>
            <a:r>
              <a:rPr lang="th-TH" sz="2400" dirty="0" smtClean="0">
                <a:latin typeface="Angsana New" pitchFamily="18" charset="-34"/>
                <a:cs typeface="Angsana New" pitchFamily="18" charset="-34"/>
              </a:rPr>
              <a:t>จากสถานะ </a:t>
            </a:r>
            <a:r>
              <a:rPr lang="en-US" sz="2400" dirty="0" smtClean="0">
                <a:latin typeface="Angsana New" pitchFamily="18" charset="-34"/>
                <a:cs typeface="Angsana New" pitchFamily="18" charset="-34"/>
              </a:rPr>
              <a:t>‘ready’ </a:t>
            </a:r>
            <a:r>
              <a:rPr lang="th-TH" sz="2400" dirty="0" smtClean="0">
                <a:latin typeface="Angsana New" pitchFamily="18" charset="-34"/>
                <a:cs typeface="Angsana New" pitchFamily="18" charset="-34"/>
              </a:rPr>
              <a:t>ไปเป็นสถานะ </a:t>
            </a:r>
            <a:r>
              <a:rPr lang="en-US" sz="2400" dirty="0" smtClean="0">
                <a:latin typeface="Angsana New" pitchFamily="18" charset="-34"/>
                <a:cs typeface="Angsana New" pitchFamily="18" charset="-34"/>
              </a:rPr>
              <a:t>‘running’ </a:t>
            </a:r>
            <a:r>
              <a:rPr lang="th-TH" sz="2400" dirty="0" smtClean="0">
                <a:solidFill>
                  <a:srgbClr val="FF0066"/>
                </a:solidFill>
                <a:latin typeface="Angsana New" pitchFamily="18" charset="-34"/>
                <a:cs typeface="Angsana New" pitchFamily="18" charset="-34"/>
              </a:rPr>
              <a:t>รูปที่ </a:t>
            </a:r>
            <a:r>
              <a:rPr lang="en-US" sz="2400" dirty="0" smtClean="0">
                <a:solidFill>
                  <a:srgbClr val="FF0066"/>
                </a:solidFill>
                <a:latin typeface="Angsana New" pitchFamily="18" charset="-34"/>
                <a:cs typeface="Angsana New" pitchFamily="18" charset="-34"/>
              </a:rPr>
              <a:t>7.11</a:t>
            </a:r>
            <a:r>
              <a:rPr lang="en-US" sz="2400" dirty="0" smtClean="0">
                <a:latin typeface="Angsana New" pitchFamily="18" charset="-34"/>
                <a:cs typeface="Angsana New" pitchFamily="18" charset="-34"/>
              </a:rPr>
              <a:t> </a:t>
            </a:r>
            <a:r>
              <a:rPr lang="th-TH" sz="2400" dirty="0" smtClean="0">
                <a:latin typeface="Angsana New" pitchFamily="18" charset="-34"/>
                <a:cs typeface="Angsana New" pitchFamily="18" charset="-34"/>
              </a:rPr>
              <a:t>แสดงการทำงานของ </a:t>
            </a:r>
            <a:r>
              <a:rPr lang="en-US" sz="2400" dirty="0" smtClean="0">
                <a:latin typeface="Angsana New" pitchFamily="18" charset="-34"/>
                <a:cs typeface="Angsana New" pitchFamily="18" charset="-34"/>
              </a:rPr>
              <a:t>process scheduler </a:t>
            </a:r>
            <a:r>
              <a:rPr lang="th-TH" sz="2400" dirty="0" smtClean="0">
                <a:latin typeface="Angsana New" pitchFamily="18" charset="-34"/>
                <a:cs typeface="Angsana New" pitchFamily="18" charset="-34"/>
              </a:rPr>
              <a:t>ในรูปแบบที่แทนด้วยแผนภาพสถานะ</a:t>
            </a:r>
            <a:br>
              <a:rPr lang="th-TH" sz="2400" dirty="0" smtClean="0">
                <a:latin typeface="Angsana New" pitchFamily="18" charset="-34"/>
                <a:cs typeface="Angsana New" pitchFamily="18" charset="-34"/>
              </a:rPr>
            </a:br>
            <a:r>
              <a:rPr lang="th-TH" sz="2400" dirty="0" smtClean="0">
                <a:latin typeface="Angsana New" pitchFamily="18" charset="-34"/>
                <a:cs typeface="Angsana New" pitchFamily="18" charset="-34"/>
              </a:rPr>
              <a:t>     </a:t>
            </a:r>
            <a:r>
              <a:rPr lang="en-US" sz="2400" dirty="0" smtClean="0">
                <a:latin typeface="Angsana New" pitchFamily="18" charset="-34"/>
                <a:cs typeface="Angsana New" pitchFamily="18" charset="-34"/>
              </a:rPr>
              <a:t>	2.2.3 </a:t>
            </a:r>
            <a:r>
              <a:rPr lang="en-US" sz="2400" dirty="0" smtClean="0">
                <a:solidFill>
                  <a:srgbClr val="FF0066"/>
                </a:solidFill>
                <a:latin typeface="Angsana New" pitchFamily="18" charset="-34"/>
                <a:cs typeface="Angsana New" pitchFamily="18" charset="-34"/>
              </a:rPr>
              <a:t>Scheduler </a:t>
            </a:r>
            <a:r>
              <a:rPr lang="th-TH" sz="2400" dirty="0" smtClean="0">
                <a:solidFill>
                  <a:srgbClr val="FF0066"/>
                </a:solidFill>
                <a:latin typeface="Angsana New" pitchFamily="18" charset="-34"/>
                <a:cs typeface="Angsana New" pitchFamily="18" charset="-34"/>
              </a:rPr>
              <a:t>ประเภทอื่นๆ</a:t>
            </a:r>
            <a:r>
              <a:rPr lang="en-US" sz="2400" dirty="0" smtClean="0">
                <a:latin typeface="Angsana New" pitchFamily="18" charset="-34"/>
                <a:cs typeface="Angsana New" pitchFamily="18" charset="-34"/>
              </a:rPr>
              <a:t>: </a:t>
            </a:r>
            <a:r>
              <a:rPr lang="th-TH" sz="2400" dirty="0" smtClean="0">
                <a:latin typeface="Angsana New" pitchFamily="18" charset="-34"/>
                <a:cs typeface="Angsana New" pitchFamily="18" charset="-34"/>
              </a:rPr>
              <a:t>ระบบปฏิบัติการบางระบบใช้ </a:t>
            </a:r>
            <a:r>
              <a:rPr lang="en-US" sz="2400" dirty="0" smtClean="0">
                <a:latin typeface="Angsana New" pitchFamily="18" charset="-34"/>
                <a:cs typeface="Angsana New" pitchFamily="18" charset="-34"/>
              </a:rPr>
              <a:t>schedulers </a:t>
            </a:r>
            <a:r>
              <a:rPr lang="th-TH" sz="2400" dirty="0" smtClean="0">
                <a:latin typeface="Angsana New" pitchFamily="18" charset="-34"/>
                <a:cs typeface="Angsana New" pitchFamily="18" charset="-34"/>
              </a:rPr>
              <a:t>ที่ซับซ้อนกว่าที่อธิบายมา เพื่อที่จะทำให้กระบวนการเปลี่ยนสถานะของ </a:t>
            </a:r>
            <a:r>
              <a:rPr lang="en-US" sz="2400" dirty="0" smtClean="0">
                <a:latin typeface="Angsana New" pitchFamily="18" charset="-34"/>
                <a:cs typeface="Angsana New" pitchFamily="18" charset="-34"/>
              </a:rPr>
              <a:t>process </a:t>
            </a:r>
            <a:r>
              <a:rPr lang="th-TH" sz="2400" dirty="0" smtClean="0">
                <a:latin typeface="Angsana New" pitchFamily="18" charset="-34"/>
                <a:cs typeface="Angsana New" pitchFamily="18" charset="-34"/>
              </a:rPr>
              <a:t>มีประสิทธิภาพมากขึ้น</a:t>
            </a:r>
            <a:endParaRPr kumimoji="0" lang="th-TH" sz="2400" i="0" u="none" strike="noStrike" kern="0" cap="none" spc="0" normalizeH="0" baseline="0" noProof="0" dirty="0">
              <a:ln>
                <a:noFill/>
              </a:ln>
              <a:solidFill>
                <a:schemeClr val="tx1"/>
              </a:solidFill>
              <a:effectLst/>
              <a:uLnTx/>
              <a:uFillTx/>
              <a:latin typeface="Angsana New" pitchFamily="18" charset="-34"/>
              <a:ea typeface="+mj-ea"/>
              <a:cs typeface="Angsana New" pitchFamily="18" charset="-34"/>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2771775" y="620713"/>
            <a:ext cx="3268663" cy="579437"/>
          </a:xfrm>
          <a:prstGeom prst="rect">
            <a:avLst/>
          </a:prstGeom>
          <a:noFill/>
          <a:ln w="9525">
            <a:noFill/>
            <a:miter lim="800000"/>
            <a:headEnd/>
            <a:tailEnd/>
          </a:ln>
          <a:effectLst/>
        </p:spPr>
        <p:txBody>
          <a:bodyPr wrap="none">
            <a:spAutoFit/>
          </a:bodyPr>
          <a:lstStyle/>
          <a:p>
            <a:r>
              <a:rPr lang="en-US">
                <a:solidFill>
                  <a:schemeClr val="accent2"/>
                </a:solidFill>
              </a:rPr>
              <a:t>Process scheduler</a:t>
            </a:r>
          </a:p>
        </p:txBody>
      </p:sp>
      <p:pic>
        <p:nvPicPr>
          <p:cNvPr id="25610" name="Picture 10"/>
          <p:cNvPicPr>
            <a:picLocks noChangeAspect="1" noChangeArrowheads="1"/>
          </p:cNvPicPr>
          <p:nvPr/>
        </p:nvPicPr>
        <p:blipFill>
          <a:blip r:embed="rId2" cstate="print"/>
          <a:srcRect/>
          <a:stretch>
            <a:fillRect/>
          </a:stretch>
        </p:blipFill>
        <p:spPr bwMode="auto">
          <a:xfrm>
            <a:off x="1403350" y="1844675"/>
            <a:ext cx="6462713" cy="4121150"/>
          </a:xfrm>
          <a:prstGeom prst="rect">
            <a:avLst/>
          </a:prstGeom>
          <a:noFill/>
          <a:ln w="9525">
            <a:noFill/>
            <a:miter lim="800000"/>
            <a:headEnd/>
            <a:tailEnd/>
          </a:ln>
          <a:effectLst/>
        </p:spPr>
      </p:pic>
      <p:sp>
        <p:nvSpPr>
          <p:cNvPr id="5" name="TextBox 4"/>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bwMode="auto">
          <a:xfrm>
            <a:off x="609600" y="1600200"/>
            <a:ext cx="8153400" cy="4572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400" b="1" dirty="0">
                <a:latin typeface="Angsana New" pitchFamily="18" charset="-34"/>
                <a:cs typeface="Angsana New" pitchFamily="18" charset="-34"/>
              </a:rPr>
              <a:t>2.3 </a:t>
            </a:r>
            <a:r>
              <a:rPr lang="en-US" sz="2400" b="1" dirty="0">
                <a:solidFill>
                  <a:srgbClr val="FF0066"/>
                </a:solidFill>
                <a:latin typeface="Angsana New" pitchFamily="18" charset="-34"/>
                <a:cs typeface="Angsana New" pitchFamily="18" charset="-34"/>
              </a:rPr>
              <a:t>Queuing</a:t>
            </a:r>
            <a:r>
              <a:rPr lang="en-US" sz="2400" b="1" dirty="0">
                <a:latin typeface="Angsana New" pitchFamily="18" charset="-34"/>
                <a:cs typeface="Angsana New" pitchFamily="18" charset="-34"/>
              </a:rPr>
              <a:t>: </a:t>
            </a:r>
            <a:r>
              <a:rPr lang="th-TH" sz="2800" b="0" dirty="0">
                <a:latin typeface="Angsana New" pitchFamily="18" charset="-34"/>
                <a:cs typeface="Angsana New" pitchFamily="18" charset="-34"/>
              </a:rPr>
              <a:t>แผนภาพสถานะแสดงให้เห็นว่า </a:t>
            </a:r>
            <a:r>
              <a:rPr lang="en-US" sz="2800" b="0" dirty="0">
                <a:latin typeface="Angsana New" pitchFamily="18" charset="-34"/>
                <a:cs typeface="Angsana New" pitchFamily="18" charset="-34"/>
              </a:rPr>
              <a:t>job </a:t>
            </a:r>
            <a:r>
              <a:rPr lang="th-TH" sz="2800" b="0" dirty="0">
                <a:latin typeface="Angsana New" pitchFamily="18" charset="-34"/>
                <a:cs typeface="Angsana New" pitchFamily="18" charset="-34"/>
              </a:rPr>
              <a:t>หรือ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เปลี่ยนจากสถานะหนึ่งไปเป็นอีกสถานะหนึ่ง ความจริงที่เกิดขึ้นคือมี </a:t>
            </a:r>
            <a:r>
              <a:rPr lang="en-US" sz="2800" b="0" dirty="0">
                <a:latin typeface="Angsana New" pitchFamily="18" charset="-34"/>
                <a:cs typeface="Angsana New" pitchFamily="18" charset="-34"/>
              </a:rPr>
              <a:t>job </a:t>
            </a:r>
            <a:r>
              <a:rPr lang="th-TH" sz="2800" b="0" dirty="0">
                <a:latin typeface="Angsana New" pitchFamily="18" charset="-34"/>
                <a:cs typeface="Angsana New" pitchFamily="18" charset="-34"/>
              </a:rPr>
              <a:t>และ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จำนวนมากที่แข่งขันกันเพื่อให้ได้มาซึ่งทรัพยากรที่จะต้องใช้ประมวลผล ตัวอย่างเช่น เมื่อมีหลายๆ </a:t>
            </a:r>
            <a:r>
              <a:rPr lang="en-US" sz="2800" b="0" dirty="0">
                <a:latin typeface="Angsana New" pitchFamily="18" charset="-34"/>
                <a:cs typeface="Angsana New" pitchFamily="18" charset="-34"/>
              </a:rPr>
              <a:t>job </a:t>
            </a:r>
            <a:r>
              <a:rPr lang="th-TH" sz="2800" b="0" dirty="0">
                <a:latin typeface="Angsana New" pitchFamily="18" charset="-34"/>
                <a:cs typeface="Angsana New" pitchFamily="18" charset="-34"/>
              </a:rPr>
              <a:t>อยู่ในหน่วยความจำพร้อมๆกัน ยังมีอีกหลายๆ </a:t>
            </a:r>
            <a:r>
              <a:rPr lang="en-US" sz="2800" b="0" dirty="0">
                <a:latin typeface="Angsana New" pitchFamily="18" charset="-34"/>
                <a:cs typeface="Angsana New" pitchFamily="18" charset="-34"/>
              </a:rPr>
              <a:t>job </a:t>
            </a:r>
            <a:r>
              <a:rPr lang="th-TH" sz="2800" b="0" dirty="0">
                <a:latin typeface="Angsana New" pitchFamily="18" charset="-34"/>
                <a:cs typeface="Angsana New" pitchFamily="18" charset="-34"/>
              </a:rPr>
              <a:t>กำลังรอหน่วยความจำที่จะว่างเพื่อที่จะ </a:t>
            </a:r>
            <a:r>
              <a:rPr lang="en-US" sz="2800" b="0" dirty="0">
                <a:latin typeface="Angsana New" pitchFamily="18" charset="-34"/>
                <a:cs typeface="Angsana New" pitchFamily="18" charset="-34"/>
              </a:rPr>
              <a:t>load </a:t>
            </a:r>
            <a:r>
              <a:rPr lang="th-TH" sz="2800" b="0" dirty="0">
                <a:latin typeface="Angsana New" pitchFamily="18" charset="-34"/>
                <a:cs typeface="Angsana New" pitchFamily="18" charset="-34"/>
              </a:rPr>
              <a:t>เข้ามา หรือถ้ามี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หนึ่งกำลังใช้ </a:t>
            </a:r>
            <a:r>
              <a:rPr lang="en-US" sz="2800" b="0" dirty="0">
                <a:latin typeface="Angsana New" pitchFamily="18" charset="-34"/>
                <a:cs typeface="Angsana New" pitchFamily="18" charset="-34"/>
              </a:rPr>
              <a:t>CPU </a:t>
            </a:r>
            <a:r>
              <a:rPr lang="th-TH" sz="2800" b="0" dirty="0">
                <a:latin typeface="Angsana New" pitchFamily="18" charset="-34"/>
                <a:cs typeface="Angsana New" pitchFamily="18" charset="-34"/>
              </a:rPr>
              <a:t>อยู่ ก็จะยังมี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อื่นที่รอ </a:t>
            </a:r>
            <a:r>
              <a:rPr lang="en-US" sz="2800" b="0" dirty="0">
                <a:latin typeface="Angsana New" pitchFamily="18" charset="-34"/>
                <a:cs typeface="Angsana New" pitchFamily="18" charset="-34"/>
              </a:rPr>
              <a:t>CPU </a:t>
            </a:r>
            <a:r>
              <a:rPr lang="th-TH" sz="2800" b="0" dirty="0">
                <a:latin typeface="Angsana New" pitchFamily="18" charset="-34"/>
                <a:cs typeface="Angsana New" pitchFamily="18" charset="-34"/>
              </a:rPr>
              <a:t>เช่นกัน 	การที่จะจัดการกับหลายๆ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และ </a:t>
            </a:r>
            <a:r>
              <a:rPr lang="en-US" sz="2800" b="0" dirty="0">
                <a:latin typeface="Angsana New" pitchFamily="18" charset="-34"/>
                <a:cs typeface="Angsana New" pitchFamily="18" charset="-34"/>
              </a:rPr>
              <a:t>job </a:t>
            </a:r>
            <a:r>
              <a:rPr lang="th-TH" sz="2800" b="0" dirty="0">
                <a:latin typeface="Angsana New" pitchFamily="18" charset="-34"/>
                <a:cs typeface="Angsana New" pitchFamily="18" charset="-34"/>
              </a:rPr>
              <a:t>พร้อมๆกัน </a:t>
            </a:r>
            <a:r>
              <a:rPr lang="en-US" sz="2800" b="0" dirty="0">
                <a:solidFill>
                  <a:srgbClr val="FF0066"/>
                </a:solidFill>
                <a:latin typeface="Angsana New" pitchFamily="18" charset="-34"/>
                <a:cs typeface="Angsana New" pitchFamily="18" charset="-34"/>
              </a:rPr>
              <a:t>process manager</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ใช้ </a:t>
            </a:r>
            <a:r>
              <a:rPr lang="en-US" sz="2800" b="0" dirty="0">
                <a:solidFill>
                  <a:srgbClr val="FF0066"/>
                </a:solidFill>
                <a:latin typeface="Angsana New" pitchFamily="18" charset="-34"/>
                <a:cs typeface="Angsana New" pitchFamily="18" charset="-34"/>
              </a:rPr>
              <a:t>queues</a:t>
            </a:r>
            <a:r>
              <a:rPr lang="th-TH" sz="2800" b="0" dirty="0">
                <a:solidFill>
                  <a:srgbClr val="FF0066"/>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เป็นเครื่องมือโดยแต่ละ </a:t>
            </a:r>
            <a:r>
              <a:rPr lang="en-US" sz="2800" b="0" dirty="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และแต่ละ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จะมี </a:t>
            </a:r>
            <a:r>
              <a:rPr lang="en-US" sz="2800" b="0" dirty="0">
                <a:solidFill>
                  <a:schemeClr val="tx1"/>
                </a:solidFill>
                <a:latin typeface="Angsana New" pitchFamily="18" charset="-34"/>
                <a:cs typeface="Angsana New" pitchFamily="18" charset="-34"/>
              </a:rPr>
              <a:t>job control block (JCB) </a:t>
            </a:r>
            <a:r>
              <a:rPr lang="th-TH" sz="2800" b="0" dirty="0">
                <a:solidFill>
                  <a:schemeClr val="tx1"/>
                </a:solidFill>
                <a:latin typeface="Angsana New" pitchFamily="18" charset="-34"/>
                <a:cs typeface="Angsana New" pitchFamily="18" charset="-34"/>
              </a:rPr>
              <a:t>หรือ </a:t>
            </a:r>
            <a:r>
              <a:rPr lang="en-US" sz="2800" b="0" dirty="0">
                <a:solidFill>
                  <a:schemeClr val="tx1"/>
                </a:solidFill>
                <a:latin typeface="Angsana New" pitchFamily="18" charset="-34"/>
                <a:cs typeface="Angsana New" pitchFamily="18" charset="-34"/>
              </a:rPr>
              <a:t>process control block (PCB) </a:t>
            </a:r>
            <a:r>
              <a:rPr lang="th-TH" sz="2800" b="0" dirty="0">
                <a:solidFill>
                  <a:schemeClr val="tx1"/>
                </a:solidFill>
                <a:latin typeface="Angsana New" pitchFamily="18" charset="-34"/>
                <a:cs typeface="Angsana New" pitchFamily="18" charset="-34"/>
              </a:rPr>
              <a:t>ที่เก็บรายละเอียดของ </a:t>
            </a:r>
            <a:r>
              <a:rPr lang="en-US" sz="2800" b="0" dirty="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หรือ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ไว้ </a:t>
            </a:r>
            <a:r>
              <a:rPr lang="en-US" sz="2800" b="0" dirty="0">
                <a:solidFill>
                  <a:schemeClr val="tx1"/>
                </a:solidFill>
                <a:latin typeface="Angsana New" pitchFamily="18" charset="-34"/>
                <a:cs typeface="Angsana New" pitchFamily="18" charset="-34"/>
              </a:rPr>
              <a:t>process manager </a:t>
            </a:r>
            <a:r>
              <a:rPr lang="th-TH" sz="2800" b="0" dirty="0">
                <a:solidFill>
                  <a:schemeClr val="tx1"/>
                </a:solidFill>
                <a:latin typeface="Angsana New" pitchFamily="18" charset="-34"/>
                <a:cs typeface="Angsana New" pitchFamily="18" charset="-34"/>
              </a:rPr>
              <a:t>จะเก็บ </a:t>
            </a:r>
            <a:r>
              <a:rPr lang="en-US" sz="2800" b="0" dirty="0">
                <a:solidFill>
                  <a:schemeClr val="tx1"/>
                </a:solidFill>
                <a:latin typeface="Angsana New" pitchFamily="18" charset="-34"/>
                <a:cs typeface="Angsana New" pitchFamily="18" charset="-34"/>
              </a:rPr>
              <a:t>JCB </a:t>
            </a:r>
            <a:r>
              <a:rPr lang="th-TH" sz="2800" b="0" dirty="0">
                <a:solidFill>
                  <a:schemeClr val="tx1"/>
                </a:solidFill>
                <a:latin typeface="Angsana New" pitchFamily="18" charset="-34"/>
                <a:cs typeface="Angsana New" pitchFamily="18" charset="-34"/>
              </a:rPr>
              <a:t>หรือ </a:t>
            </a:r>
            <a:r>
              <a:rPr lang="en-US" sz="2800" b="0" dirty="0">
                <a:solidFill>
                  <a:schemeClr val="tx1"/>
                </a:solidFill>
                <a:latin typeface="Angsana New" pitchFamily="18" charset="-34"/>
                <a:cs typeface="Angsana New" pitchFamily="18" charset="-34"/>
              </a:rPr>
              <a:t>PCB </a:t>
            </a:r>
            <a:r>
              <a:rPr lang="th-TH" sz="2800" b="0" dirty="0">
                <a:solidFill>
                  <a:schemeClr val="tx1"/>
                </a:solidFill>
                <a:latin typeface="Angsana New" pitchFamily="18" charset="-34"/>
                <a:cs typeface="Angsana New" pitchFamily="18" charset="-34"/>
              </a:rPr>
              <a:t>ไว้ใน </a:t>
            </a:r>
            <a:r>
              <a:rPr lang="en-US" sz="2800" b="0" dirty="0">
                <a:solidFill>
                  <a:schemeClr val="tx1"/>
                </a:solidFill>
                <a:latin typeface="Angsana New" pitchFamily="18" charset="-34"/>
                <a:cs typeface="Angsana New" pitchFamily="18" charset="-34"/>
              </a:rPr>
              <a:t>queue </a:t>
            </a:r>
            <a:r>
              <a:rPr lang="th-TH" sz="2800" b="0" dirty="0">
                <a:solidFill>
                  <a:schemeClr val="tx1"/>
                </a:solidFill>
                <a:latin typeface="Angsana New" pitchFamily="18" charset="-34"/>
                <a:cs typeface="Angsana New" pitchFamily="18" charset="-34"/>
              </a:rPr>
              <a:t>ส่วน </a:t>
            </a:r>
            <a:r>
              <a:rPr lang="en-US" sz="2800" b="0" dirty="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และ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จริงจะอยู่ในหน่วยความจำหลักหรือหน่วยความจำสำรองเพราะมันใหญ่เกินไปที่จะเก็บใน </a:t>
            </a:r>
            <a:r>
              <a:rPr lang="en-US" sz="2800" b="0" dirty="0">
                <a:solidFill>
                  <a:schemeClr val="tx1"/>
                </a:solidFill>
                <a:latin typeface="Angsana New" pitchFamily="18" charset="-34"/>
                <a:cs typeface="Angsana New" pitchFamily="18" charset="-34"/>
              </a:rPr>
              <a:t>queue </a:t>
            </a: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 </a:t>
            </a:r>
            <a:endParaRPr lang="th-TH" sz="2400" b="0" dirty="0">
              <a:solidFill>
                <a:srgbClr val="FF0066"/>
              </a:solidFill>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bwMode="auto">
          <a:xfrm>
            <a:off x="609600" y="1447800"/>
            <a:ext cx="8077200" cy="50292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800" b="0" dirty="0">
                <a:solidFill>
                  <a:schemeClr val="tx1"/>
                </a:solidFill>
                <a:latin typeface="Angsana New" pitchFamily="18" charset="-34"/>
                <a:cs typeface="Angsana New" pitchFamily="18" charset="-34"/>
              </a:rPr>
              <a:t>ดังนั้น </a:t>
            </a:r>
            <a:r>
              <a:rPr lang="en-US" sz="2800" b="0" dirty="0">
                <a:solidFill>
                  <a:schemeClr val="tx1"/>
                </a:solidFill>
                <a:latin typeface="Angsana New" pitchFamily="18" charset="-34"/>
                <a:cs typeface="Angsana New" pitchFamily="18" charset="-34"/>
              </a:rPr>
              <a:t>JCB </a:t>
            </a:r>
            <a:r>
              <a:rPr lang="th-TH" sz="2800" b="0" dirty="0">
                <a:solidFill>
                  <a:schemeClr val="tx1"/>
                </a:solidFill>
                <a:latin typeface="Angsana New" pitchFamily="18" charset="-34"/>
                <a:cs typeface="Angsana New" pitchFamily="18" charset="-34"/>
              </a:rPr>
              <a:t>และ </a:t>
            </a:r>
            <a:r>
              <a:rPr lang="en-US" sz="2800" b="0" dirty="0">
                <a:solidFill>
                  <a:schemeClr val="tx1"/>
                </a:solidFill>
                <a:latin typeface="Angsana New" pitchFamily="18" charset="-34"/>
                <a:cs typeface="Angsana New" pitchFamily="18" charset="-34"/>
              </a:rPr>
              <a:t>PCB</a:t>
            </a:r>
            <a:r>
              <a:rPr lang="th-TH" sz="2800" b="0" dirty="0">
                <a:solidFill>
                  <a:schemeClr val="tx1"/>
                </a:solidFill>
                <a:latin typeface="Angsana New" pitchFamily="18" charset="-34"/>
                <a:cs typeface="Angsana New" pitchFamily="18" charset="-34"/>
              </a:rPr>
              <a:t> จะแทน </a:t>
            </a:r>
            <a:r>
              <a:rPr lang="en-US" sz="2800" b="0" dirty="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และ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ที่รอทรัพยากรตามลำดับ</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ในระบบปฏิบัติการโดยทั่วไปจะมีหลาย </a:t>
            </a:r>
            <a:r>
              <a:rPr lang="en-US" sz="2800" b="0" dirty="0">
                <a:solidFill>
                  <a:schemeClr val="tx1"/>
                </a:solidFill>
                <a:latin typeface="Angsana New" pitchFamily="18" charset="-34"/>
                <a:cs typeface="Angsana New" pitchFamily="18" charset="-34"/>
              </a:rPr>
              <a:t>queue </a:t>
            </a:r>
            <a:r>
              <a:rPr lang="th-TH" sz="2800" b="0" dirty="0" smtClean="0">
                <a:solidFill>
                  <a:schemeClr val="tx1"/>
                </a:solidFill>
                <a:latin typeface="Angsana New" pitchFamily="18" charset="-34"/>
                <a:cs typeface="Angsana New" pitchFamily="18" charset="-34"/>
              </a:rPr>
              <a:t>  แสดง</a:t>
            </a:r>
            <a:r>
              <a:rPr lang="th-TH" sz="2800" b="0" dirty="0">
                <a:solidFill>
                  <a:schemeClr val="tx1"/>
                </a:solidFill>
                <a:latin typeface="Angsana New" pitchFamily="18" charset="-34"/>
                <a:cs typeface="Angsana New" pitchFamily="18" charset="-34"/>
              </a:rPr>
              <a:t>ให้เห็นถึง </a:t>
            </a:r>
            <a:r>
              <a:rPr lang="en-US" sz="2800" b="0" dirty="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และ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กับ </a:t>
            </a:r>
            <a:r>
              <a:rPr lang="en-US" sz="2800" b="0" dirty="0">
                <a:solidFill>
                  <a:schemeClr val="tx1"/>
                </a:solidFill>
                <a:latin typeface="Angsana New" pitchFamily="18" charset="-34"/>
                <a:cs typeface="Angsana New" pitchFamily="18" charset="-34"/>
              </a:rPr>
              <a:t>queue </a:t>
            </a:r>
            <a:r>
              <a:rPr lang="th-TH" sz="2800" b="0" dirty="0">
                <a:solidFill>
                  <a:schemeClr val="tx1"/>
                </a:solidFill>
                <a:latin typeface="Angsana New" pitchFamily="18" charset="-34"/>
                <a:cs typeface="Angsana New" pitchFamily="18" charset="-34"/>
              </a:rPr>
              <a:t>จำนวน </a:t>
            </a:r>
            <a:r>
              <a:rPr lang="en-US" sz="2800" b="0" dirty="0">
                <a:solidFill>
                  <a:schemeClr val="tx1"/>
                </a:solidFill>
                <a:latin typeface="Angsana New" pitchFamily="18" charset="-34"/>
                <a:cs typeface="Angsana New" pitchFamily="18" charset="-34"/>
              </a:rPr>
              <a:t>3 queue</a:t>
            </a:r>
            <a:r>
              <a:rPr lang="th-TH" sz="2800" b="0" dirty="0">
                <a:solidFill>
                  <a:schemeClr val="tx1"/>
                </a:solidFill>
                <a:latin typeface="Angsana New" pitchFamily="18" charset="-34"/>
                <a:cs typeface="Angsana New" pitchFamily="18" charset="-34"/>
              </a:rPr>
              <a:t> คือ </a:t>
            </a:r>
            <a:r>
              <a:rPr lang="en-US" sz="2800" b="0" dirty="0">
                <a:solidFill>
                  <a:schemeClr val="tx1"/>
                </a:solidFill>
                <a:latin typeface="Angsana New" pitchFamily="18" charset="-34"/>
                <a:cs typeface="Angsana New" pitchFamily="18" charset="-34"/>
              </a:rPr>
              <a:t/>
            </a:r>
            <a:br>
              <a:rPr lang="en-US" sz="2800" b="0" dirty="0">
                <a:solidFill>
                  <a:schemeClr val="tx1"/>
                </a:solidFill>
                <a:latin typeface="Angsana New" pitchFamily="18" charset="-34"/>
                <a:cs typeface="Angsana New" pitchFamily="18" charset="-34"/>
              </a:rPr>
            </a:br>
            <a:r>
              <a:rPr lang="en-US" sz="2800" b="0" dirty="0">
                <a:solidFill>
                  <a:schemeClr val="tx1"/>
                </a:solidFill>
                <a:latin typeface="Angsana New" pitchFamily="18" charset="-34"/>
                <a:cs typeface="Angsana New" pitchFamily="18" charset="-34"/>
              </a:rPr>
              <a:t>     1) </a:t>
            </a:r>
            <a:r>
              <a:rPr lang="en-US" sz="2800" b="0" dirty="0">
                <a:solidFill>
                  <a:srgbClr val="FF0066"/>
                </a:solidFill>
                <a:latin typeface="Angsana New" pitchFamily="18" charset="-34"/>
                <a:cs typeface="Angsana New" pitchFamily="18" charset="-34"/>
              </a:rPr>
              <a:t>job queue</a:t>
            </a: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เก็บ </a:t>
            </a:r>
            <a:r>
              <a:rPr lang="en-US" sz="2800" b="0" dirty="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ที่รอหน่วยความจำหลัก</a:t>
            </a:r>
            <a:r>
              <a:rPr lang="en-US" sz="2800" b="0" dirty="0">
                <a:solidFill>
                  <a:schemeClr val="tx1"/>
                </a:solidFill>
                <a:latin typeface="Angsana New" pitchFamily="18" charset="-34"/>
                <a:cs typeface="Angsana New" pitchFamily="18" charset="-34"/>
              </a:rPr>
              <a:t> </a:t>
            </a:r>
            <a:br>
              <a:rPr lang="en-US" sz="2800" b="0" dirty="0">
                <a:solidFill>
                  <a:schemeClr val="tx1"/>
                </a:solidFill>
                <a:latin typeface="Angsana New" pitchFamily="18" charset="-34"/>
                <a:cs typeface="Angsana New" pitchFamily="18" charset="-34"/>
              </a:rPr>
            </a:br>
            <a:r>
              <a:rPr lang="en-US" sz="2800" b="0" dirty="0">
                <a:solidFill>
                  <a:schemeClr val="tx1"/>
                </a:solidFill>
                <a:latin typeface="Angsana New" pitchFamily="18" charset="-34"/>
                <a:cs typeface="Angsana New" pitchFamily="18" charset="-34"/>
              </a:rPr>
              <a:t>     2) </a:t>
            </a:r>
            <a:r>
              <a:rPr lang="en-US" sz="2800" b="0" dirty="0">
                <a:solidFill>
                  <a:srgbClr val="FF0066"/>
                </a:solidFill>
                <a:latin typeface="Angsana New" pitchFamily="18" charset="-34"/>
                <a:cs typeface="Angsana New" pitchFamily="18" charset="-34"/>
              </a:rPr>
              <a:t>ready queue</a:t>
            </a: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เก็บ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ที่อยู่ในหน่วยความจำหลัก พร้อมที่จะ</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run </a:t>
            </a:r>
            <a:r>
              <a:rPr lang="th-TH" sz="2800" b="0" dirty="0">
                <a:solidFill>
                  <a:schemeClr val="tx1"/>
                </a:solidFill>
                <a:latin typeface="Angsana New" pitchFamily="18" charset="-34"/>
                <a:cs typeface="Angsana New" pitchFamily="18" charset="-34"/>
              </a:rPr>
              <a:t>แต่กำลังรอ </a:t>
            </a:r>
            <a:r>
              <a:rPr lang="en-US" sz="2800" b="0" dirty="0">
                <a:solidFill>
                  <a:schemeClr val="tx1"/>
                </a:solidFill>
                <a:latin typeface="Angsana New" pitchFamily="18" charset="-34"/>
                <a:cs typeface="Angsana New" pitchFamily="18" charset="-34"/>
              </a:rPr>
              <a:t>CPU </a:t>
            </a:r>
            <a:r>
              <a:rPr lang="th-TH" sz="2800" b="0" dirty="0">
                <a:solidFill>
                  <a:schemeClr val="tx1"/>
                </a:solidFill>
                <a:latin typeface="Angsana New" pitchFamily="18" charset="-34"/>
                <a:cs typeface="Angsana New" pitchFamily="18" charset="-34"/>
              </a:rPr>
              <a:t>อยู่</a:t>
            </a:r>
            <a:r>
              <a:rPr lang="en-US" sz="2800" b="0" dirty="0">
                <a:solidFill>
                  <a:schemeClr val="tx1"/>
                </a:solidFill>
                <a:latin typeface="Angsana New" pitchFamily="18" charset="-34"/>
                <a:cs typeface="Angsana New" pitchFamily="18" charset="-34"/>
              </a:rPr>
              <a:t> </a:t>
            </a:r>
            <a:br>
              <a:rPr lang="en-US" sz="2800" b="0" dirty="0">
                <a:solidFill>
                  <a:schemeClr val="tx1"/>
                </a:solidFill>
                <a:latin typeface="Angsana New" pitchFamily="18" charset="-34"/>
                <a:cs typeface="Angsana New" pitchFamily="18" charset="-34"/>
              </a:rPr>
            </a:br>
            <a:r>
              <a:rPr lang="en-US" sz="2800" b="0" dirty="0">
                <a:solidFill>
                  <a:schemeClr val="tx1"/>
                </a:solidFill>
                <a:latin typeface="Angsana New" pitchFamily="18" charset="-34"/>
                <a:cs typeface="Angsana New" pitchFamily="18" charset="-34"/>
              </a:rPr>
              <a:t>     3) </a:t>
            </a:r>
            <a:r>
              <a:rPr lang="en-US" sz="2800" b="0" dirty="0">
                <a:solidFill>
                  <a:srgbClr val="FF0066"/>
                </a:solidFill>
                <a:latin typeface="Angsana New" pitchFamily="18" charset="-34"/>
                <a:cs typeface="Angsana New" pitchFamily="18" charset="-34"/>
              </a:rPr>
              <a:t>I/O queue</a:t>
            </a: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เก็บ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ที่รออุปกรณ์ </a:t>
            </a:r>
            <a:r>
              <a:rPr lang="en-US" sz="2800" b="0" dirty="0">
                <a:solidFill>
                  <a:schemeClr val="tx1"/>
                </a:solidFill>
                <a:latin typeface="Angsana New" pitchFamily="18" charset="-34"/>
                <a:cs typeface="Angsana New" pitchFamily="18" charset="-34"/>
              </a:rPr>
              <a:t>I/O </a:t>
            </a:r>
            <a:r>
              <a:rPr lang="th-TH" sz="2800" b="0" dirty="0">
                <a:solidFill>
                  <a:schemeClr val="tx1"/>
                </a:solidFill>
                <a:latin typeface="Angsana New" pitchFamily="18" charset="-34"/>
                <a:cs typeface="Angsana New" pitchFamily="18" charset="-34"/>
              </a:rPr>
              <a:t>(จริงๆแล้วมีหลาย </a:t>
            </a:r>
            <a:r>
              <a:rPr lang="en-US" sz="2800" b="0" dirty="0">
                <a:solidFill>
                  <a:schemeClr val="tx1"/>
                </a:solidFill>
                <a:latin typeface="Angsana New" pitchFamily="18" charset="-34"/>
                <a:cs typeface="Angsana New" pitchFamily="18" charset="-34"/>
              </a:rPr>
              <a:t>queue</a:t>
            </a:r>
            <a:br>
              <a:rPr lang="en-US" sz="2800" b="0" dirty="0">
                <a:solidFill>
                  <a:schemeClr val="tx1"/>
                </a:solidFill>
                <a:latin typeface="Angsana New" pitchFamily="18" charset="-34"/>
                <a:cs typeface="Angsana New" pitchFamily="18" charset="-34"/>
              </a:rPr>
            </a:b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เท่ากับจำนวนอุปกรณ์ </a:t>
            </a:r>
            <a:r>
              <a:rPr lang="en-US" sz="2800" b="0" dirty="0">
                <a:solidFill>
                  <a:schemeClr val="tx1"/>
                </a:solidFill>
                <a:latin typeface="Angsana New" pitchFamily="18" charset="-34"/>
                <a:cs typeface="Angsana New" pitchFamily="18" charset="-34"/>
              </a:rPr>
              <a:t>I/O </a:t>
            </a:r>
            <a:r>
              <a:rPr lang="th-TH" sz="2800" b="0" dirty="0">
                <a:solidFill>
                  <a:schemeClr val="tx1"/>
                </a:solidFill>
                <a:latin typeface="Angsana New" pitchFamily="18" charset="-34"/>
                <a:cs typeface="Angsana New" pitchFamily="18" charset="-34"/>
              </a:rPr>
              <a:t>ที่มี)</a:t>
            </a:r>
            <a:br>
              <a:rPr lang="th-TH" sz="2800" b="0" dirty="0">
                <a:solidFill>
                  <a:schemeClr val="tx1"/>
                </a:solidFill>
                <a:latin typeface="Angsana New" pitchFamily="18" charset="-34"/>
                <a:cs typeface="Angsana New" pitchFamily="18" charset="-34"/>
              </a:rPr>
            </a:br>
            <a:r>
              <a:rPr lang="en-US" sz="2800" b="0" dirty="0">
                <a:solidFill>
                  <a:srgbClr val="FF0066"/>
                </a:solidFill>
                <a:latin typeface="Angsana New" pitchFamily="18" charset="-34"/>
                <a:cs typeface="Angsana New" pitchFamily="18" charset="-34"/>
              </a:rPr>
              <a:t>Process manager</a:t>
            </a: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อาจมีนโยบายหลายรูปแบบเพื่อเลือก </a:t>
            </a:r>
            <a:r>
              <a:rPr lang="en-US" sz="2800" b="0" dirty="0">
                <a:solidFill>
                  <a:schemeClr val="tx1"/>
                </a:solidFill>
                <a:latin typeface="Angsana New" pitchFamily="18" charset="-34"/>
                <a:cs typeface="Angsana New" pitchFamily="18" charset="-34"/>
              </a:rPr>
              <a:t>job </a:t>
            </a:r>
            <a:r>
              <a:rPr lang="th-TH" sz="2800" b="0" dirty="0">
                <a:solidFill>
                  <a:schemeClr val="tx1"/>
                </a:solidFill>
                <a:latin typeface="Angsana New" pitchFamily="18" charset="-34"/>
                <a:cs typeface="Angsana New" pitchFamily="18" charset="-34"/>
              </a:rPr>
              <a:t>หรือ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ต่อไปจาก </a:t>
            </a:r>
            <a:r>
              <a:rPr lang="en-US" sz="2800" b="0" dirty="0">
                <a:solidFill>
                  <a:schemeClr val="tx1"/>
                </a:solidFill>
                <a:latin typeface="Angsana New" pitchFamily="18" charset="-34"/>
                <a:cs typeface="Angsana New" pitchFamily="18" charset="-34"/>
              </a:rPr>
              <a:t>queue </a:t>
            </a:r>
            <a:r>
              <a:rPr lang="th-TH" sz="2800" b="0" dirty="0">
                <a:solidFill>
                  <a:schemeClr val="tx1"/>
                </a:solidFill>
                <a:latin typeface="Angsana New" pitchFamily="18" charset="-34"/>
                <a:cs typeface="Angsana New" pitchFamily="18" charset="-34"/>
              </a:rPr>
              <a:t>ซึ่งอาจเป็น</a:t>
            </a:r>
            <a:r>
              <a:rPr lang="th-TH" sz="2800" b="0" dirty="0">
                <a:solidFill>
                  <a:srgbClr val="FF0066"/>
                </a:solidFill>
                <a:latin typeface="Angsana New" pitchFamily="18" charset="-34"/>
                <a:cs typeface="Angsana New" pitchFamily="18" charset="-34"/>
              </a:rPr>
              <a:t>มาก่อนไปก่อน</a:t>
            </a: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(first in, first out: </a:t>
            </a:r>
            <a:r>
              <a:rPr lang="en-US" sz="2800" b="0" dirty="0">
                <a:solidFill>
                  <a:srgbClr val="FF0066"/>
                </a:solidFill>
                <a:latin typeface="Angsana New" pitchFamily="18" charset="-34"/>
                <a:cs typeface="Angsana New" pitchFamily="18" charset="-34"/>
              </a:rPr>
              <a:t>FIFO</a:t>
            </a:r>
            <a:r>
              <a:rPr lang="en-US" sz="2800" b="0" dirty="0">
                <a:solidFill>
                  <a:schemeClr val="tx1"/>
                </a:solidFill>
                <a:latin typeface="Angsana New" pitchFamily="18" charset="-34"/>
                <a:cs typeface="Angsana New" pitchFamily="18" charset="-34"/>
              </a:rPr>
              <a:t>)</a:t>
            </a:r>
            <a:r>
              <a:rPr lang="th-TH" sz="2800" b="0" dirty="0">
                <a:solidFill>
                  <a:schemeClr val="tx1"/>
                </a:solidFill>
                <a:latin typeface="Angsana New" pitchFamily="18" charset="-34"/>
                <a:cs typeface="Angsana New" pitchFamily="18" charset="-34"/>
              </a:rPr>
              <a:t> </a:t>
            </a:r>
            <a:r>
              <a:rPr lang="th-TH" sz="2800" b="0" dirty="0">
                <a:solidFill>
                  <a:srgbClr val="FF0066"/>
                </a:solidFill>
                <a:latin typeface="Angsana New" pitchFamily="18" charset="-34"/>
                <a:cs typeface="Angsana New" pitchFamily="18" charset="-34"/>
              </a:rPr>
              <a:t>สั้นที่สุดก่อน</a:t>
            </a: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(shortest length first)</a:t>
            </a:r>
            <a:r>
              <a:rPr lang="th-TH" sz="2800" b="0" dirty="0">
                <a:solidFill>
                  <a:schemeClr val="tx1"/>
                </a:solidFill>
                <a:latin typeface="Angsana New" pitchFamily="18" charset="-34"/>
                <a:cs typeface="Angsana New" pitchFamily="18" charset="-34"/>
              </a:rPr>
              <a:t> หรือ </a:t>
            </a:r>
            <a:r>
              <a:rPr lang="th-TH" sz="2800" b="0" dirty="0">
                <a:solidFill>
                  <a:srgbClr val="FF0066"/>
                </a:solidFill>
                <a:latin typeface="Angsana New" pitchFamily="18" charset="-34"/>
                <a:cs typeface="Angsana New" pitchFamily="18" charset="-34"/>
              </a:rPr>
              <a:t>มีสิทธิสูงสุด</a:t>
            </a: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(highest priority) </a:t>
            </a:r>
            <a:r>
              <a:rPr lang="th-TH" sz="2800" b="0" dirty="0">
                <a:solidFill>
                  <a:schemeClr val="tx1"/>
                </a:solidFill>
                <a:latin typeface="Angsana New" pitchFamily="18" charset="-34"/>
                <a:cs typeface="Angsana New" pitchFamily="18" charset="-34"/>
              </a:rPr>
              <a:t>เป็นต้น</a:t>
            </a: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1908175" y="620713"/>
            <a:ext cx="5818188" cy="579437"/>
          </a:xfrm>
          <a:prstGeom prst="rect">
            <a:avLst/>
          </a:prstGeom>
          <a:noFill/>
          <a:ln w="9525">
            <a:noFill/>
            <a:miter lim="800000"/>
            <a:headEnd/>
            <a:tailEnd/>
          </a:ln>
          <a:effectLst/>
        </p:spPr>
        <p:txBody>
          <a:bodyPr wrap="none">
            <a:spAutoFit/>
          </a:bodyPr>
          <a:lstStyle/>
          <a:p>
            <a:r>
              <a:rPr lang="en-US">
                <a:solidFill>
                  <a:schemeClr val="accent2"/>
                </a:solidFill>
              </a:rPr>
              <a:t>Queues for process management</a:t>
            </a:r>
          </a:p>
        </p:txBody>
      </p:sp>
      <p:pic>
        <p:nvPicPr>
          <p:cNvPr id="26632" name="Picture 8"/>
          <p:cNvPicPr>
            <a:picLocks noChangeAspect="1" noChangeArrowheads="1"/>
          </p:cNvPicPr>
          <p:nvPr/>
        </p:nvPicPr>
        <p:blipFill>
          <a:blip r:embed="rId2" cstate="print"/>
          <a:srcRect/>
          <a:stretch>
            <a:fillRect/>
          </a:stretch>
        </p:blipFill>
        <p:spPr bwMode="auto">
          <a:xfrm>
            <a:off x="642938" y="1447800"/>
            <a:ext cx="7815262" cy="3894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bwMode="auto">
          <a:xfrm>
            <a:off x="457200" y="13716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0" dirty="0">
                <a:latin typeface="Angsana New" pitchFamily="18" charset="-34"/>
                <a:cs typeface="Angsana New" pitchFamily="18" charset="-34"/>
              </a:rPr>
              <a:t>2.4 </a:t>
            </a:r>
            <a:r>
              <a:rPr lang="en-US" sz="2800" b="0" dirty="0">
                <a:solidFill>
                  <a:srgbClr val="FF0066"/>
                </a:solidFill>
                <a:latin typeface="Angsana New" pitchFamily="18" charset="-34"/>
                <a:cs typeface="Angsana New" pitchFamily="18" charset="-34"/>
              </a:rPr>
              <a:t>Process Synchronization</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ความคิดพื้นฐานที่อยู่เบื้องหลัง </a:t>
            </a:r>
            <a:r>
              <a:rPr lang="en-US" sz="2800" b="0" dirty="0">
                <a:latin typeface="Angsana New" pitchFamily="18" charset="-34"/>
                <a:cs typeface="Angsana New" pitchFamily="18" charset="-34"/>
              </a:rPr>
              <a:t>process management </a:t>
            </a:r>
            <a:r>
              <a:rPr lang="th-TH" sz="2800" b="0" dirty="0">
                <a:latin typeface="Angsana New" pitchFamily="18" charset="-34"/>
                <a:cs typeface="Angsana New" pitchFamily="18" charset="-34"/>
              </a:rPr>
              <a:t>คือการทำให้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หลายๆ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สามารถใช้ทรัพยากรหลายๆประเภทได้พร้อมกัน เมื่อไรก็ตามที่ทรัพยากรสามารถใช้โดย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ที่มากกว่า </a:t>
            </a:r>
            <a:r>
              <a:rPr lang="en-US" sz="2800" b="0" dirty="0">
                <a:latin typeface="Angsana New" pitchFamily="18" charset="-34"/>
                <a:cs typeface="Angsana New" pitchFamily="18" charset="-34"/>
              </a:rPr>
              <a:t>1 process </a:t>
            </a:r>
            <a:r>
              <a:rPr lang="th-TH" sz="2800" b="0" dirty="0">
                <a:latin typeface="Angsana New" pitchFamily="18" charset="-34"/>
                <a:cs typeface="Angsana New" pitchFamily="18" charset="-34"/>
              </a:rPr>
              <a:t>ขึ้นไป อาจก่อให้เกิด </a:t>
            </a:r>
            <a:r>
              <a:rPr lang="en-US" sz="2800" b="0" dirty="0">
                <a:latin typeface="Angsana New" pitchFamily="18" charset="-34"/>
                <a:cs typeface="Angsana New" pitchFamily="18" charset="-34"/>
              </a:rPr>
              <a:t>2 </a:t>
            </a:r>
            <a:r>
              <a:rPr lang="th-TH" sz="2800" b="0" dirty="0">
                <a:latin typeface="Angsana New" pitchFamily="18" charset="-34"/>
                <a:cs typeface="Angsana New" pitchFamily="18" charset="-34"/>
              </a:rPr>
              <a:t>สถานการณ์ได้คือ</a:t>
            </a:r>
            <a:br>
              <a:rPr lang="th-TH" sz="2800" b="0" dirty="0">
                <a:latin typeface="Angsana New" pitchFamily="18" charset="-34"/>
                <a:cs typeface="Angsana New" pitchFamily="18" charset="-34"/>
              </a:rPr>
            </a:br>
            <a:r>
              <a:rPr lang="th-TH" sz="2800" b="0" dirty="0">
                <a:latin typeface="Angsana New" pitchFamily="18" charset="-34"/>
                <a:cs typeface="Angsana New" pitchFamily="18" charset="-34"/>
              </a:rPr>
              <a:t>      </a:t>
            </a:r>
            <a:r>
              <a:rPr lang="en-US" sz="2800" b="0" dirty="0">
                <a:latin typeface="Angsana New" pitchFamily="18" charset="-34"/>
                <a:cs typeface="Angsana New" pitchFamily="18" charset="-34"/>
              </a:rPr>
              <a:t>2.4.1 </a:t>
            </a:r>
            <a:r>
              <a:rPr lang="en-US" sz="2800" b="0" dirty="0">
                <a:solidFill>
                  <a:srgbClr val="FF0066"/>
                </a:solidFill>
                <a:latin typeface="Angsana New" pitchFamily="18" charset="-34"/>
                <a:cs typeface="Angsana New" pitchFamily="18" charset="-34"/>
              </a:rPr>
              <a:t>Deadlock</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แทนที่จะอธิบายนิยามของคำว่า </a:t>
            </a:r>
            <a:r>
              <a:rPr lang="en-US" sz="2800" b="0" dirty="0">
                <a:latin typeface="Angsana New" pitchFamily="18" charset="-34"/>
                <a:cs typeface="Angsana New" pitchFamily="18" charset="-34"/>
              </a:rPr>
              <a:t>deadlock </a:t>
            </a:r>
            <a:r>
              <a:rPr lang="th-TH" sz="2800" b="0" dirty="0">
                <a:latin typeface="Angsana New" pitchFamily="18" charset="-34"/>
                <a:cs typeface="Angsana New" pitchFamily="18" charset="-34"/>
              </a:rPr>
              <a:t>แต่จะขอยกตัวอย่างเพื่อความเข้าใจ สมมติว่ามี </a:t>
            </a:r>
            <a:r>
              <a:rPr lang="en-US" sz="2800" b="0" dirty="0">
                <a:latin typeface="Angsana New" pitchFamily="18" charset="-34"/>
                <a:cs typeface="Angsana New" pitchFamily="18" charset="-34"/>
              </a:rPr>
              <a:t>2 process </a:t>
            </a:r>
            <a:r>
              <a:rPr lang="th-TH" sz="2800" b="0" dirty="0">
                <a:latin typeface="Angsana New" pitchFamily="18" charset="-34"/>
                <a:cs typeface="Angsana New" pitchFamily="18" charset="-34"/>
              </a:rPr>
              <a:t>คือ </a:t>
            </a:r>
            <a:r>
              <a:rPr lang="en-US" sz="2800" b="0" dirty="0">
                <a:latin typeface="Angsana New" pitchFamily="18" charset="-34"/>
                <a:cs typeface="Angsana New" pitchFamily="18" charset="-34"/>
              </a:rPr>
              <a:t>process A </a:t>
            </a:r>
            <a:r>
              <a:rPr lang="th-TH" sz="2800" b="0" dirty="0">
                <a:latin typeface="Angsana New" pitchFamily="18" charset="-34"/>
                <a:cs typeface="Angsana New" pitchFamily="18" charset="-34"/>
              </a:rPr>
              <a:t>กับ </a:t>
            </a:r>
            <a:r>
              <a:rPr lang="en-US" sz="2800" b="0" dirty="0">
                <a:latin typeface="Angsana New" pitchFamily="18" charset="-34"/>
                <a:cs typeface="Angsana New" pitchFamily="18" charset="-34"/>
              </a:rPr>
              <a:t>process B </a:t>
            </a:r>
            <a:r>
              <a:rPr lang="th-TH" sz="2800" b="0" dirty="0">
                <a:latin typeface="Angsana New" pitchFamily="18" charset="-34"/>
                <a:cs typeface="Angsana New" pitchFamily="18" charset="-34"/>
              </a:rPr>
              <a:t>โดยที่ </a:t>
            </a:r>
            <a:r>
              <a:rPr lang="en-US" sz="2800" b="0" dirty="0">
                <a:latin typeface="Angsana New" pitchFamily="18" charset="-34"/>
                <a:cs typeface="Angsana New" pitchFamily="18" charset="-34"/>
              </a:rPr>
              <a:t>process A </a:t>
            </a:r>
            <a:r>
              <a:rPr lang="th-TH" sz="2800" b="0" dirty="0">
                <a:latin typeface="Angsana New" pitchFamily="18" charset="-34"/>
                <a:cs typeface="Angsana New" pitchFamily="18" charset="-34"/>
              </a:rPr>
              <a:t>กำลังครอบครองแฟ้มข้อมูลชื่อ </a:t>
            </a:r>
            <a:r>
              <a:rPr lang="en-US" sz="2800" b="0" dirty="0">
                <a:latin typeface="Angsana New" pitchFamily="18" charset="-34"/>
                <a:cs typeface="Angsana New" pitchFamily="18" charset="-34"/>
              </a:rPr>
              <a:t>“File1” </a:t>
            </a:r>
            <a:r>
              <a:rPr lang="th-TH" sz="2800" b="0" dirty="0">
                <a:latin typeface="Angsana New" pitchFamily="18" charset="-34"/>
                <a:cs typeface="Angsana New" pitchFamily="18" charset="-34"/>
              </a:rPr>
              <a:t>อยู่ และไม่สามารถปล่อยออกไปได้จนกว่าจะได้ครอบครองแฟ้มข้อมูลที่ชื่อ </a:t>
            </a:r>
            <a:r>
              <a:rPr lang="en-US" sz="2800" b="0" dirty="0">
                <a:latin typeface="Angsana New" pitchFamily="18" charset="-34"/>
                <a:cs typeface="Angsana New" pitchFamily="18" charset="-34"/>
              </a:rPr>
              <a:t>“File2” </a:t>
            </a:r>
            <a:r>
              <a:rPr lang="th-TH" sz="2800" b="0" dirty="0">
                <a:latin typeface="Angsana New" pitchFamily="18" charset="-34"/>
                <a:cs typeface="Angsana New" pitchFamily="18" charset="-34"/>
              </a:rPr>
              <a:t>ส่วน </a:t>
            </a:r>
            <a:r>
              <a:rPr lang="en-US" sz="2800" b="0" dirty="0">
                <a:latin typeface="Angsana New" pitchFamily="18" charset="-34"/>
                <a:cs typeface="Angsana New" pitchFamily="18" charset="-34"/>
              </a:rPr>
              <a:t>process B </a:t>
            </a:r>
            <a:r>
              <a:rPr lang="th-TH" sz="2800" b="0" dirty="0">
                <a:latin typeface="Angsana New" pitchFamily="18" charset="-34"/>
                <a:cs typeface="Angsana New" pitchFamily="18" charset="-34"/>
              </a:rPr>
              <a:t>กำลังครอบครองแฟ้มข้อมูล </a:t>
            </a:r>
            <a:r>
              <a:rPr lang="en-US" sz="2800" b="0" dirty="0">
                <a:latin typeface="Angsana New" pitchFamily="18" charset="-34"/>
                <a:cs typeface="Angsana New" pitchFamily="18" charset="-34"/>
              </a:rPr>
              <a:t>“File2” </a:t>
            </a:r>
            <a:r>
              <a:rPr lang="th-TH" sz="2800" b="0" dirty="0">
                <a:latin typeface="Angsana New" pitchFamily="18" charset="-34"/>
                <a:cs typeface="Angsana New" pitchFamily="18" charset="-34"/>
              </a:rPr>
              <a:t>และไม่สามารถปล่อยออกไปได้จนกว่าจะได้ครอบครอง </a:t>
            </a:r>
            <a:r>
              <a:rPr lang="en-US" sz="2800" b="0" dirty="0">
                <a:latin typeface="Angsana New" pitchFamily="18" charset="-34"/>
                <a:cs typeface="Angsana New" pitchFamily="18" charset="-34"/>
              </a:rPr>
              <a:t>“File1” </a:t>
            </a:r>
            <a:r>
              <a:rPr lang="th-TH" sz="2800" b="0" dirty="0">
                <a:latin typeface="Angsana New" pitchFamily="18" charset="-34"/>
                <a:cs typeface="Angsana New" pitchFamily="18" charset="-34"/>
              </a:rPr>
              <a:t>เนื่องจากแฟ้มข้อมูลในระบบคอมพิวเตอร์ทั่วไปจะไม่สามารถใช้ร่วมพร้อมกันได้ ถ้าไม่มีมาตรการในการปลดปล่อยแฟ้มข้อมูลที่ถือครองอยู่ ก่อนที่จะร้องขอทรัพยากรอื่น ก็จะก่อให้เกิด </a:t>
            </a:r>
            <a:r>
              <a:rPr lang="en-US" sz="2800" b="0" dirty="0">
                <a:latin typeface="Angsana New" pitchFamily="18" charset="-34"/>
                <a:cs typeface="Angsana New" pitchFamily="18" charset="-34"/>
              </a:rPr>
              <a:t>deadlock </a:t>
            </a:r>
            <a:r>
              <a:rPr lang="th-TH" sz="2800" b="0" dirty="0">
                <a:latin typeface="Angsana New" pitchFamily="18" charset="-34"/>
                <a:cs typeface="Angsana New" pitchFamily="18" charset="-34"/>
              </a:rPr>
              <a:t>ได้ </a:t>
            </a:r>
            <a:endParaRPr lang="th-TH" sz="2800" b="0" dirty="0">
              <a:solidFill>
                <a:srgbClr val="FF0066"/>
              </a:solidFill>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3492500" y="692150"/>
            <a:ext cx="1911350" cy="579438"/>
          </a:xfrm>
          <a:prstGeom prst="rect">
            <a:avLst/>
          </a:prstGeom>
          <a:noFill/>
          <a:ln w="9525">
            <a:noFill/>
            <a:miter lim="800000"/>
            <a:headEnd/>
            <a:tailEnd/>
          </a:ln>
          <a:effectLst/>
        </p:spPr>
        <p:txBody>
          <a:bodyPr wrap="none">
            <a:spAutoFit/>
          </a:bodyPr>
          <a:lstStyle/>
          <a:p>
            <a:r>
              <a:rPr lang="en-US">
                <a:solidFill>
                  <a:schemeClr val="accent2"/>
                </a:solidFill>
              </a:rPr>
              <a:t> Deadlock</a:t>
            </a:r>
          </a:p>
        </p:txBody>
      </p:sp>
      <p:pic>
        <p:nvPicPr>
          <p:cNvPr id="28680" name="Picture 8"/>
          <p:cNvPicPr>
            <a:picLocks noChangeAspect="1" noChangeArrowheads="1"/>
          </p:cNvPicPr>
          <p:nvPr/>
        </p:nvPicPr>
        <p:blipFill>
          <a:blip r:embed="rId2" cstate="print"/>
          <a:srcRect/>
          <a:stretch>
            <a:fillRect/>
          </a:stretch>
        </p:blipFill>
        <p:spPr bwMode="auto">
          <a:xfrm>
            <a:off x="323850" y="1447800"/>
            <a:ext cx="8447088" cy="400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2895600" y="1447800"/>
            <a:ext cx="3192463" cy="701675"/>
          </a:xfrm>
          <a:prstGeom prst="rect">
            <a:avLst/>
          </a:prstGeom>
          <a:noFill/>
          <a:ln w="9525">
            <a:noFill/>
            <a:miter lim="800000"/>
            <a:headEnd/>
            <a:tailEnd/>
          </a:ln>
          <a:effectLst/>
        </p:spPr>
        <p:txBody>
          <a:bodyPr wrap="none">
            <a:spAutoFit/>
          </a:bodyPr>
          <a:lstStyle/>
          <a:p>
            <a:r>
              <a:rPr lang="en-US" dirty="0">
                <a:solidFill>
                  <a:schemeClr val="tx2">
                    <a:lumMod val="75000"/>
                  </a:schemeClr>
                </a:solidFill>
              </a:rPr>
              <a:t> </a:t>
            </a:r>
            <a:r>
              <a:rPr lang="en-US" sz="4000" dirty="0">
                <a:solidFill>
                  <a:schemeClr val="tx2">
                    <a:lumMod val="75000"/>
                  </a:schemeClr>
                </a:solidFill>
                <a:latin typeface="Angsana New" pitchFamily="18" charset="-34"/>
              </a:rPr>
              <a:t>Deadlock </a:t>
            </a:r>
            <a:r>
              <a:rPr lang="th-TH" sz="4000" dirty="0">
                <a:solidFill>
                  <a:schemeClr val="tx2">
                    <a:lumMod val="75000"/>
                  </a:schemeClr>
                </a:solidFill>
                <a:latin typeface="Angsana New" pitchFamily="18" charset="-34"/>
              </a:rPr>
              <a:t>บนสะพาน</a:t>
            </a:r>
            <a:endParaRPr lang="en-US" sz="4000" dirty="0">
              <a:solidFill>
                <a:schemeClr val="tx2">
                  <a:lumMod val="75000"/>
                </a:schemeClr>
              </a:solidFill>
              <a:latin typeface="Angsana New" pitchFamily="18" charset="-34"/>
            </a:endParaRPr>
          </a:p>
        </p:txBody>
      </p:sp>
      <p:pic>
        <p:nvPicPr>
          <p:cNvPr id="51204" name="Picture 4"/>
          <p:cNvPicPr>
            <a:picLocks noChangeAspect="1" noChangeArrowheads="1"/>
          </p:cNvPicPr>
          <p:nvPr/>
        </p:nvPicPr>
        <p:blipFill>
          <a:blip r:embed="rId2" cstate="print"/>
          <a:srcRect/>
          <a:stretch>
            <a:fillRect/>
          </a:stretch>
        </p:blipFill>
        <p:spPr bwMode="auto">
          <a:xfrm>
            <a:off x="261938" y="2446338"/>
            <a:ext cx="8618537" cy="1970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6781800" cy="646331"/>
          </a:xfrm>
          <a:prstGeom prst="rect">
            <a:avLst/>
          </a:prstGeom>
          <a:noFill/>
        </p:spPr>
        <p:txBody>
          <a:bodyPr wrap="square" rtlCol="0">
            <a:spAutoFit/>
          </a:bodyPr>
          <a:lstStyle/>
          <a:p>
            <a:pPr algn="r"/>
            <a:r>
              <a:rPr lang="th-TH" sz="3600" b="1" dirty="0" smtClean="0">
                <a:latin typeface="AngsanaUPC" pitchFamily="18" charset="-34"/>
                <a:cs typeface="AngsanaUPC" pitchFamily="18" charset="-34"/>
              </a:rPr>
              <a:t>วัตถุประสงค์ของการออกแบบระบบปฏิบัติการ</a:t>
            </a:r>
            <a:endParaRPr lang="th-TH" sz="3600" b="1" dirty="0">
              <a:latin typeface="AngsanaUPC" pitchFamily="18" charset="-34"/>
              <a:cs typeface="AngsanaUPC" pitchFamily="18" charset="-34"/>
            </a:endParaRPr>
          </a:p>
        </p:txBody>
      </p:sp>
      <p:graphicFrame>
        <p:nvGraphicFramePr>
          <p:cNvPr id="4" name="ไดอะแกรม 3"/>
          <p:cNvGraphicFramePr/>
          <p:nvPr/>
        </p:nvGraphicFramePr>
        <p:xfrm>
          <a:off x="1524000" y="2133600"/>
          <a:ext cx="6096000"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bwMode="auto">
          <a:xfrm>
            <a:off x="457200" y="1295400"/>
            <a:ext cx="8153400" cy="51816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800" b="0" dirty="0">
                <a:latin typeface="Angsana New" pitchFamily="18" charset="-34"/>
                <a:cs typeface="Angsana New" pitchFamily="18" charset="-34"/>
              </a:rPr>
              <a:t>      	</a:t>
            </a:r>
            <a:r>
              <a:rPr lang="en-US" sz="2800" b="0" dirty="0">
                <a:solidFill>
                  <a:srgbClr val="FF0066"/>
                </a:solidFill>
                <a:latin typeface="Angsana New" pitchFamily="18" charset="-34"/>
                <a:cs typeface="Angsana New" pitchFamily="18" charset="-34"/>
              </a:rPr>
              <a:t>Deadlock </a:t>
            </a:r>
            <a:r>
              <a:rPr lang="th-TH" sz="2800" b="0" dirty="0">
                <a:latin typeface="Angsana New" pitchFamily="18" charset="-34"/>
                <a:cs typeface="Angsana New" pitchFamily="18" charset="-34"/>
              </a:rPr>
              <a:t>จะเกิดขึ้นถ้าระบบปฏิบัติการ</a:t>
            </a:r>
            <a:r>
              <a:rPr lang="th-TH" sz="2800" b="0" dirty="0">
                <a:solidFill>
                  <a:srgbClr val="FF0066"/>
                </a:solidFill>
                <a:latin typeface="Angsana New" pitchFamily="18" charset="-34"/>
                <a:cs typeface="Angsana New" pitchFamily="18" charset="-34"/>
              </a:rPr>
              <a:t>ยอมให้ </a:t>
            </a:r>
            <a:r>
              <a:rPr lang="en-US" sz="2800" b="0" dirty="0">
                <a:solidFill>
                  <a:srgbClr val="FF0066"/>
                </a:solidFill>
                <a:latin typeface="Angsana New" pitchFamily="18" charset="-34"/>
                <a:cs typeface="Angsana New" pitchFamily="18" charset="-34"/>
              </a:rPr>
              <a:t>process </a:t>
            </a:r>
            <a:r>
              <a:rPr lang="th-TH" sz="2800" b="0" dirty="0">
                <a:solidFill>
                  <a:srgbClr val="FF0066"/>
                </a:solidFill>
                <a:latin typeface="Angsana New" pitchFamily="18" charset="-34"/>
                <a:cs typeface="Angsana New" pitchFamily="18" charset="-34"/>
              </a:rPr>
              <a:t>เริ่ม </a:t>
            </a:r>
            <a:r>
              <a:rPr lang="en-US" sz="2800" b="0" dirty="0">
                <a:solidFill>
                  <a:srgbClr val="FF0066"/>
                </a:solidFill>
                <a:latin typeface="Angsana New" pitchFamily="18" charset="-34"/>
                <a:cs typeface="Angsana New" pitchFamily="18" charset="-34"/>
              </a:rPr>
              <a:t>run </a:t>
            </a:r>
            <a:r>
              <a:rPr lang="th-TH" sz="2800" b="0" dirty="0">
                <a:solidFill>
                  <a:srgbClr val="FF0066"/>
                </a:solidFill>
                <a:latin typeface="Angsana New" pitchFamily="18" charset="-34"/>
                <a:cs typeface="Angsana New" pitchFamily="18" charset="-34"/>
              </a:rPr>
              <a:t>โดยไม่ได้ตรวจสอบก่อนว่าทรัพยากรที่ต้องการนั้นว่างหรือไม่ และทำการจัดสรรให้ตามที่ต้องการทันที</a:t>
            </a:r>
            <a:r>
              <a:rPr lang="th-TH" sz="2800" b="0" dirty="0">
                <a:latin typeface="Angsana New" pitchFamily="18" charset="-34"/>
                <a:cs typeface="Angsana New" pitchFamily="18" charset="-34"/>
              </a:rPr>
              <a:t> เพื่อป้องกันไม่ให้เกิด </a:t>
            </a:r>
            <a:r>
              <a:rPr lang="en-US" sz="2800" b="0" dirty="0">
                <a:latin typeface="Angsana New" pitchFamily="18" charset="-34"/>
                <a:cs typeface="Angsana New" pitchFamily="18" charset="-34"/>
              </a:rPr>
              <a:t>deadlock </a:t>
            </a:r>
            <a:r>
              <a:rPr lang="th-TH" sz="2800" b="0" dirty="0">
                <a:latin typeface="Angsana New" pitchFamily="18" charset="-34"/>
                <a:cs typeface="Angsana New" pitchFamily="18" charset="-34"/>
              </a:rPr>
              <a:t>ในระบบ วิธีแก้อย่างหนึ่งคือไม่ยอมให้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เริ่มทำงานจนกระทั่งทรัพยากรที่ต้อง การว่างจากการใช้งาน แต่ก็ยังอาจก่อให้เกิดปัญหาอื่นอีก ส่วนทางแก้ที่สองคือกำหนดเวลาถือครองที่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จะครอบครองทรัพยากรไว้ เมื่อครบกำหนดเวลา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ก็จะต้องปล่อยทรัพยากรที่ถือครองทันที</a:t>
            </a:r>
            <a:br>
              <a:rPr lang="th-TH" sz="2800" b="0" dirty="0">
                <a:latin typeface="Angsana New" pitchFamily="18" charset="-34"/>
                <a:cs typeface="Angsana New" pitchFamily="18" charset="-34"/>
              </a:rPr>
            </a:br>
            <a:r>
              <a:rPr lang="th-TH" sz="2800" b="0" dirty="0">
                <a:latin typeface="Angsana New" pitchFamily="18" charset="-34"/>
                <a:cs typeface="Angsana New" pitchFamily="18" charset="-34"/>
              </a:rPr>
              <a:t>	โดยปกติ </a:t>
            </a:r>
            <a:r>
              <a:rPr lang="en-US" sz="2800" b="0" dirty="0">
                <a:latin typeface="Angsana New" pitchFamily="18" charset="-34"/>
                <a:cs typeface="Angsana New" pitchFamily="18" charset="-34"/>
              </a:rPr>
              <a:t>deadlock </a:t>
            </a:r>
            <a:r>
              <a:rPr lang="th-TH" sz="2800" b="0" dirty="0">
                <a:latin typeface="Angsana New" pitchFamily="18" charset="-34"/>
                <a:cs typeface="Angsana New" pitchFamily="18" charset="-34"/>
              </a:rPr>
              <a:t>มักจะไม่เกิดขึ้น </a:t>
            </a:r>
            <a:r>
              <a:rPr lang="th-TH" sz="2800" b="0" dirty="0">
                <a:solidFill>
                  <a:srgbClr val="FF0066"/>
                </a:solidFill>
                <a:latin typeface="Angsana New" pitchFamily="18" charset="-34"/>
                <a:cs typeface="Angsana New" pitchFamily="18" charset="-34"/>
              </a:rPr>
              <a:t>มีเงื่อนไขที่จำเป็น </a:t>
            </a:r>
            <a:r>
              <a:rPr lang="en-US" sz="2800" b="0" dirty="0">
                <a:solidFill>
                  <a:srgbClr val="FF0066"/>
                </a:solidFill>
                <a:latin typeface="Angsana New" pitchFamily="18" charset="-34"/>
                <a:cs typeface="Angsana New" pitchFamily="18" charset="-34"/>
              </a:rPr>
              <a:t>4 </a:t>
            </a:r>
            <a:r>
              <a:rPr lang="th-TH" sz="2800" b="0" dirty="0">
                <a:solidFill>
                  <a:srgbClr val="FF0066"/>
                </a:solidFill>
                <a:latin typeface="Angsana New" pitchFamily="18" charset="-34"/>
                <a:cs typeface="Angsana New" pitchFamily="18" charset="-34"/>
              </a:rPr>
              <a:t>อย่างที่ก่อให้เกิด </a:t>
            </a:r>
            <a:r>
              <a:rPr lang="en-US" sz="2800" b="0" dirty="0">
                <a:solidFill>
                  <a:srgbClr val="FF0066"/>
                </a:solidFill>
                <a:latin typeface="Angsana New" pitchFamily="18" charset="-34"/>
                <a:cs typeface="Angsana New" pitchFamily="18" charset="-34"/>
              </a:rPr>
              <a:t>deadlock</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คือ </a:t>
            </a:r>
            <a:r>
              <a:rPr lang="en-US" sz="2800" b="0" dirty="0">
                <a:latin typeface="Angsana New" pitchFamily="18" charset="-34"/>
                <a:cs typeface="Angsana New" pitchFamily="18" charset="-34"/>
              </a:rPr>
              <a:t>1) </a:t>
            </a:r>
            <a:r>
              <a:rPr lang="en-US" sz="2800" b="0" dirty="0">
                <a:solidFill>
                  <a:srgbClr val="FF0066"/>
                </a:solidFill>
                <a:latin typeface="Angsana New" pitchFamily="18" charset="-34"/>
                <a:cs typeface="Angsana New" pitchFamily="18" charset="-34"/>
              </a:rPr>
              <a:t>mutual exclusion</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คือการให้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เดียวถือครองทรัพยากร </a:t>
            </a:r>
            <a:r>
              <a:rPr lang="en-US" sz="2800" b="0" dirty="0">
                <a:latin typeface="Angsana New" pitchFamily="18" charset="-34"/>
                <a:cs typeface="Angsana New" pitchFamily="18" charset="-34"/>
              </a:rPr>
              <a:t>1 </a:t>
            </a:r>
            <a:r>
              <a:rPr lang="th-TH" sz="2800" b="0" dirty="0">
                <a:latin typeface="Angsana New" pitchFamily="18" charset="-34"/>
                <a:cs typeface="Angsana New" pitchFamily="18" charset="-34"/>
              </a:rPr>
              <a:t>อย่าง </a:t>
            </a:r>
            <a:r>
              <a:rPr lang="en-US" sz="2800" b="0" dirty="0">
                <a:latin typeface="Angsana New" pitchFamily="18" charset="-34"/>
                <a:cs typeface="Angsana New" pitchFamily="18" charset="-34"/>
              </a:rPr>
              <a:t>2) </a:t>
            </a:r>
            <a:r>
              <a:rPr lang="en-US" sz="2800" b="0" dirty="0">
                <a:solidFill>
                  <a:srgbClr val="FF0066"/>
                </a:solidFill>
                <a:latin typeface="Angsana New" pitchFamily="18" charset="-34"/>
                <a:cs typeface="Angsana New" pitchFamily="18" charset="-34"/>
              </a:rPr>
              <a:t>resource holding</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คือ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หนึ่งถือครองทรัพยากรแม้จะไม่ได้ใช้และจะปลดปล่อยต่อเมื่อได้ถือครองทรัพยากรอื่น </a:t>
            </a:r>
            <a:r>
              <a:rPr lang="en-US" sz="2800" b="0" dirty="0">
                <a:latin typeface="Angsana New" pitchFamily="18" charset="-34"/>
                <a:cs typeface="Angsana New" pitchFamily="18" charset="-34"/>
              </a:rPr>
              <a:t>3) </a:t>
            </a:r>
            <a:r>
              <a:rPr lang="en-US" sz="2800" b="0" dirty="0">
                <a:solidFill>
                  <a:srgbClr val="FF0066"/>
                </a:solidFill>
                <a:latin typeface="Angsana New" pitchFamily="18" charset="-34"/>
                <a:cs typeface="Angsana New" pitchFamily="18" charset="-34"/>
              </a:rPr>
              <a:t>no pre-emption</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คือระบบปฏิบัติการไม่สามารถดึงเอาทรัพยากรกลับได้</a:t>
            </a: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bwMode="auto">
          <a:xfrm>
            <a:off x="533400" y="1371600"/>
            <a:ext cx="8077200" cy="42672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0" dirty="0" smtClean="0">
                <a:latin typeface="Angsana New" pitchFamily="18" charset="-34"/>
                <a:cs typeface="Angsana New" pitchFamily="18" charset="-34"/>
              </a:rPr>
              <a:t>4</a:t>
            </a:r>
            <a:r>
              <a:rPr lang="en-US" sz="2800" b="0" dirty="0">
                <a:latin typeface="Angsana New" pitchFamily="18" charset="-34"/>
                <a:cs typeface="Angsana New" pitchFamily="18" charset="-34"/>
              </a:rPr>
              <a:t>) </a:t>
            </a:r>
            <a:r>
              <a:rPr lang="en-US" sz="2800" b="0" dirty="0">
                <a:solidFill>
                  <a:srgbClr val="FF0066"/>
                </a:solidFill>
                <a:latin typeface="Angsana New" pitchFamily="18" charset="-34"/>
                <a:cs typeface="Angsana New" pitchFamily="18" charset="-34"/>
              </a:rPr>
              <a:t>circular waiting</a:t>
            </a: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คือทุกๆ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และทรัพยากรที่เกี่ยวข้องก่อให้เกิด </a:t>
            </a:r>
            <a:r>
              <a:rPr lang="en-US" sz="2800" b="0" dirty="0">
                <a:latin typeface="Angsana New" pitchFamily="18" charset="-34"/>
                <a:cs typeface="Angsana New" pitchFamily="18" charset="-34"/>
              </a:rPr>
              <a:t>loop </a:t>
            </a:r>
            <a:r>
              <a:rPr lang="th-TH" sz="2800" b="0" dirty="0">
                <a:latin typeface="Angsana New" pitchFamily="18" charset="-34"/>
                <a:cs typeface="Angsana New" pitchFamily="18" charset="-34"/>
              </a:rPr>
              <a:t>ดัง</a:t>
            </a:r>
            <a:r>
              <a:rPr lang="th-TH" sz="2800" b="0" dirty="0">
                <a:solidFill>
                  <a:srgbClr val="FF0066"/>
                </a:solidFill>
                <a:latin typeface="Angsana New" pitchFamily="18" charset="-34"/>
                <a:cs typeface="Angsana New" pitchFamily="18" charset="-34"/>
              </a:rPr>
              <a:t>รูปที่ </a:t>
            </a:r>
            <a:r>
              <a:rPr lang="en-US" sz="2800" b="0" dirty="0">
                <a:solidFill>
                  <a:srgbClr val="FF0066"/>
                </a:solidFill>
                <a:latin typeface="Angsana New" pitchFamily="18" charset="-34"/>
                <a:cs typeface="Angsana New" pitchFamily="18" charset="-34"/>
              </a:rPr>
              <a:t>7.13</a:t>
            </a:r>
            <a:br>
              <a:rPr lang="en-US" sz="2800" b="0" dirty="0">
                <a:solidFill>
                  <a:srgbClr val="FF0066"/>
                </a:solidFill>
                <a:latin typeface="Angsana New" pitchFamily="18" charset="-34"/>
                <a:cs typeface="Angsana New" pitchFamily="18" charset="-34"/>
              </a:rPr>
            </a:br>
            <a:r>
              <a:rPr lang="en-US" sz="2800" b="0" dirty="0">
                <a:latin typeface="Angsana New" pitchFamily="18" charset="-34"/>
                <a:cs typeface="Angsana New" pitchFamily="18" charset="-34"/>
              </a:rPr>
              <a:t>	</a:t>
            </a:r>
            <a:r>
              <a:rPr lang="th-TH" sz="2800" b="0" dirty="0">
                <a:latin typeface="Angsana New" pitchFamily="18" charset="-34"/>
                <a:cs typeface="Angsana New" pitchFamily="18" charset="-34"/>
              </a:rPr>
              <a:t>เงื่อนไขทั้งสี่ข้อมีความจำเป็นที่จะก่อให้เกิด </a:t>
            </a:r>
            <a:r>
              <a:rPr lang="en-US" sz="2800" b="0" dirty="0">
                <a:latin typeface="Angsana New" pitchFamily="18" charset="-34"/>
                <a:cs typeface="Angsana New" pitchFamily="18" charset="-34"/>
              </a:rPr>
              <a:t>deadlock</a:t>
            </a:r>
            <a:r>
              <a:rPr lang="th-TH" sz="2800" b="0" dirty="0">
                <a:latin typeface="Angsana New" pitchFamily="18" charset="-34"/>
                <a:cs typeface="Angsana New" pitchFamily="18" charset="-34"/>
              </a:rPr>
              <a:t> ซึ่งหมาย ความว่าเงื่อนไขทั้งหมดต้องเกิดขึ้นก่อน ก่อนที่จะเกิด </a:t>
            </a:r>
            <a:r>
              <a:rPr lang="en-US" sz="2800" b="0" dirty="0">
                <a:latin typeface="Angsana New" pitchFamily="18" charset="-34"/>
                <a:cs typeface="Angsana New" pitchFamily="18" charset="-34"/>
              </a:rPr>
              <a:t>deadlock </a:t>
            </a:r>
            <a:r>
              <a:rPr lang="th-TH" sz="2800" b="0" dirty="0">
                <a:latin typeface="Angsana New" pitchFamily="18" charset="-34"/>
                <a:cs typeface="Angsana New" pitchFamily="18" charset="-34"/>
              </a:rPr>
              <a:t>ถ้ามีเงื่อน ไขใดเงื่อนไขหนึ่งหายไป </a:t>
            </a:r>
            <a:r>
              <a:rPr lang="en-US" sz="2800" b="0" dirty="0">
                <a:latin typeface="Angsana New" pitchFamily="18" charset="-34"/>
                <a:cs typeface="Angsana New" pitchFamily="18" charset="-34"/>
              </a:rPr>
              <a:t>deadlock </a:t>
            </a:r>
            <a:r>
              <a:rPr lang="th-TH" sz="2800" b="0" dirty="0">
                <a:latin typeface="Angsana New" pitchFamily="18" charset="-34"/>
                <a:cs typeface="Angsana New" pitchFamily="18" charset="-34"/>
              </a:rPr>
              <a:t>จะไม่เกิด ข้อเท็จจริงนี้ทำให้เราสามารถหาวิธี</a:t>
            </a:r>
            <a:r>
              <a:rPr lang="th-TH" sz="2800" b="0" dirty="0">
                <a:solidFill>
                  <a:srgbClr val="FF0066"/>
                </a:solidFill>
                <a:latin typeface="Angsana New" pitchFamily="18" charset="-34"/>
                <a:cs typeface="Angsana New" pitchFamily="18" charset="-34"/>
              </a:rPr>
              <a:t>ป้องกัน</a:t>
            </a:r>
            <a:r>
              <a:rPr lang="th-TH" sz="2800" b="0" dirty="0">
                <a:latin typeface="Angsana New" pitchFamily="18" charset="-34"/>
                <a:cs typeface="Angsana New" pitchFamily="18" charset="-34"/>
              </a:rPr>
              <a:t> </a:t>
            </a:r>
            <a:r>
              <a:rPr lang="en-US" sz="2800" b="0" dirty="0">
                <a:latin typeface="Angsana New" pitchFamily="18" charset="-34"/>
                <a:cs typeface="Angsana New" pitchFamily="18" charset="-34"/>
              </a:rPr>
              <a:t>(prevention) </a:t>
            </a:r>
            <a:r>
              <a:rPr lang="th-TH" sz="2800" b="0" dirty="0">
                <a:latin typeface="Angsana New" pitchFamily="18" charset="-34"/>
                <a:cs typeface="Angsana New" pitchFamily="18" charset="-34"/>
              </a:rPr>
              <a:t>หรือ</a:t>
            </a:r>
            <a:r>
              <a:rPr lang="th-TH" sz="2800" b="0" dirty="0">
                <a:solidFill>
                  <a:srgbClr val="FF0066"/>
                </a:solidFill>
                <a:latin typeface="Angsana New" pitchFamily="18" charset="-34"/>
                <a:cs typeface="Angsana New" pitchFamily="18" charset="-34"/>
              </a:rPr>
              <a:t>หลีกเลี่ยง </a:t>
            </a:r>
            <a:r>
              <a:rPr lang="en-US" sz="2800" b="0" dirty="0">
                <a:latin typeface="Angsana New" pitchFamily="18" charset="-34"/>
                <a:cs typeface="Angsana New" pitchFamily="18" charset="-34"/>
              </a:rPr>
              <a:t>(</a:t>
            </a:r>
            <a:r>
              <a:rPr lang="en-US" sz="2800" b="0" dirty="0" err="1">
                <a:latin typeface="Angsana New" pitchFamily="18" charset="-34"/>
                <a:cs typeface="Angsana New" pitchFamily="18" charset="-34"/>
              </a:rPr>
              <a:t>aviodance</a:t>
            </a:r>
            <a:r>
              <a:rPr lang="en-US" sz="2800" b="0" dirty="0">
                <a:latin typeface="Angsana New" pitchFamily="18" charset="-34"/>
                <a:cs typeface="Angsana New" pitchFamily="18" charset="-34"/>
              </a:rPr>
              <a:t>) deadlock </a:t>
            </a:r>
            <a:r>
              <a:rPr lang="th-TH" sz="2800" b="0" dirty="0">
                <a:latin typeface="Angsana New" pitchFamily="18" charset="-34"/>
                <a:cs typeface="Angsana New" pitchFamily="18" charset="-34"/>
              </a:rPr>
              <a:t>ได้ง่ายๆคือป้องกันอย่าให้เงื่อนใดเงื่อนไขหนึ่งเกิดขึ้นนั่นเอง</a:t>
            </a:r>
            <a:br>
              <a:rPr lang="th-TH" sz="2800" b="0" dirty="0">
                <a:latin typeface="Angsana New" pitchFamily="18" charset="-34"/>
                <a:cs typeface="Angsana New" pitchFamily="18" charset="-34"/>
              </a:rPr>
            </a:br>
            <a:r>
              <a:rPr lang="th-TH" sz="2800" b="0" dirty="0">
                <a:latin typeface="Angsana New" pitchFamily="18" charset="-34"/>
                <a:cs typeface="Angsana New" pitchFamily="18" charset="-34"/>
              </a:rPr>
              <a:t>	</a:t>
            </a:r>
            <a:r>
              <a:rPr lang="en-US" sz="2800" b="0" dirty="0">
                <a:latin typeface="Angsana New" pitchFamily="18" charset="-34"/>
                <a:cs typeface="Angsana New" pitchFamily="18" charset="-34"/>
              </a:rPr>
              <a:t> </a:t>
            </a:r>
            <a:endParaRPr lang="th-TH" sz="2800" b="0" dirty="0">
              <a:solidFill>
                <a:srgbClr val="FF0066"/>
              </a:solidFill>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bwMode="auto">
          <a:xfrm>
            <a:off x="609600" y="1447800"/>
            <a:ext cx="8077200" cy="46482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dirty="0">
                <a:latin typeface="Angsana New" pitchFamily="18" charset="-34"/>
                <a:cs typeface="Angsana New" pitchFamily="18" charset="-34"/>
              </a:rPr>
              <a:t>2.4.2 </a:t>
            </a:r>
            <a:r>
              <a:rPr lang="en-US" sz="2800" b="1" dirty="0">
                <a:solidFill>
                  <a:srgbClr val="FF0066"/>
                </a:solidFill>
                <a:latin typeface="Angsana New" pitchFamily="18" charset="-34"/>
                <a:cs typeface="Angsana New" pitchFamily="18" charset="-34"/>
              </a:rPr>
              <a:t>Starvation</a:t>
            </a:r>
            <a:r>
              <a:rPr lang="en-US" sz="2800" b="0" dirty="0">
                <a:latin typeface="Angsana New" pitchFamily="18" charset="-34"/>
                <a:cs typeface="Angsana New" pitchFamily="18" charset="-34"/>
              </a:rPr>
              <a:t>:</a:t>
            </a:r>
            <a:r>
              <a:rPr lang="th-TH" sz="2800" b="0" dirty="0">
                <a:latin typeface="Angsana New" pitchFamily="18" charset="-34"/>
                <a:cs typeface="Angsana New" pitchFamily="18" charset="-34"/>
              </a:rPr>
              <a:t> เป็นเหตุการณ์ที่มีลักษณะตรงกันข้ามกับ </a:t>
            </a:r>
            <a:r>
              <a:rPr lang="en-US" sz="2800" b="0" dirty="0">
                <a:latin typeface="Angsana New" pitchFamily="18" charset="-34"/>
                <a:cs typeface="Angsana New" pitchFamily="18" charset="-34"/>
              </a:rPr>
              <a:t>deadlock </a:t>
            </a:r>
            <a:r>
              <a:rPr lang="th-TH" sz="2800" b="0" dirty="0">
                <a:latin typeface="Angsana New" pitchFamily="18" charset="-34"/>
                <a:cs typeface="Angsana New" pitchFamily="18" charset="-34"/>
              </a:rPr>
              <a:t>คือเหตุการณ์จะเกิดขึ้นเมื่อระบบปฏิบัติการมีข้อกำหนดให้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ใช้ทรัพยากรมากเกินไป เช่นกำหนดว่า </a:t>
            </a:r>
            <a:r>
              <a:rPr lang="en-US" sz="2800" b="0" dirty="0">
                <a:latin typeface="Angsana New" pitchFamily="18" charset="-34"/>
                <a:cs typeface="Angsana New" pitchFamily="18" charset="-34"/>
              </a:rPr>
              <a:t>process </a:t>
            </a:r>
            <a:r>
              <a:rPr lang="th-TH" sz="2800" b="0" dirty="0">
                <a:latin typeface="Angsana New" pitchFamily="18" charset="-34"/>
                <a:cs typeface="Angsana New" pitchFamily="18" charset="-34"/>
              </a:rPr>
              <a:t>จะต้องถือครองทรัพยากรทั้งหมดก่อนที่จะสามารถ </a:t>
            </a:r>
            <a:r>
              <a:rPr lang="en-US" sz="2800" b="0" dirty="0">
                <a:latin typeface="Angsana New" pitchFamily="18" charset="-34"/>
                <a:cs typeface="Angsana New" pitchFamily="18" charset="-34"/>
              </a:rPr>
              <a:t>run </a:t>
            </a:r>
            <a:r>
              <a:rPr lang="th-TH" sz="2800" b="0" dirty="0">
                <a:latin typeface="Angsana New" pitchFamily="18" charset="-34"/>
                <a:cs typeface="Angsana New" pitchFamily="18" charset="-34"/>
              </a:rPr>
              <a:t>ได้ </a:t>
            </a:r>
            <a:br>
              <a:rPr lang="th-TH" sz="2800" b="0" dirty="0">
                <a:latin typeface="Angsana New" pitchFamily="18" charset="-34"/>
                <a:cs typeface="Angsana New" pitchFamily="18" charset="-34"/>
              </a:rPr>
            </a:br>
            <a:r>
              <a:rPr lang="th-TH" sz="2800" b="0" dirty="0">
                <a:latin typeface="Angsana New" pitchFamily="18" charset="-34"/>
                <a:cs typeface="Angsana New" pitchFamily="18" charset="-34"/>
              </a:rPr>
              <a:t>	</a:t>
            </a:r>
            <a:r>
              <a:rPr lang="th-TH" sz="2800" b="0" dirty="0" smtClean="0">
                <a:latin typeface="Angsana New" pitchFamily="18" charset="-34"/>
                <a:cs typeface="Angsana New" pitchFamily="18" charset="-34"/>
              </a:rPr>
              <a:t>ตัวอย่าง  </a:t>
            </a:r>
            <a:r>
              <a:rPr lang="th-TH" sz="2800" b="0" dirty="0" smtClean="0">
                <a:solidFill>
                  <a:schemeClr val="tx1"/>
                </a:solidFill>
                <a:latin typeface="Angsana New" pitchFamily="18" charset="-34"/>
                <a:cs typeface="Angsana New" pitchFamily="18" charset="-34"/>
              </a:rPr>
              <a:t>สมมติ</a:t>
            </a:r>
            <a:r>
              <a:rPr lang="th-TH" sz="2800" b="0" dirty="0">
                <a:solidFill>
                  <a:schemeClr val="tx1"/>
                </a:solidFill>
                <a:latin typeface="Angsana New" pitchFamily="18" charset="-34"/>
                <a:cs typeface="Angsana New" pitchFamily="18" charset="-34"/>
              </a:rPr>
              <a:t>ว่า </a:t>
            </a:r>
            <a:r>
              <a:rPr lang="en-US" sz="2800" b="0" dirty="0">
                <a:solidFill>
                  <a:schemeClr val="tx1"/>
                </a:solidFill>
                <a:latin typeface="Angsana New" pitchFamily="18" charset="-34"/>
                <a:cs typeface="Angsana New" pitchFamily="18" charset="-34"/>
              </a:rPr>
              <a:t>process A </a:t>
            </a:r>
            <a:r>
              <a:rPr lang="th-TH" sz="2800" b="0" dirty="0">
                <a:solidFill>
                  <a:schemeClr val="tx1"/>
                </a:solidFill>
                <a:latin typeface="Angsana New" pitchFamily="18" charset="-34"/>
                <a:cs typeface="Angsana New" pitchFamily="18" charset="-34"/>
              </a:rPr>
              <a:t>ต้องการ </a:t>
            </a:r>
            <a:r>
              <a:rPr lang="en-US" sz="2800" b="0" dirty="0">
                <a:solidFill>
                  <a:schemeClr val="tx1"/>
                </a:solidFill>
                <a:latin typeface="Angsana New" pitchFamily="18" charset="-34"/>
                <a:cs typeface="Angsana New" pitchFamily="18" charset="-34"/>
              </a:rPr>
              <a:t>2 </a:t>
            </a:r>
            <a:r>
              <a:rPr lang="th-TH" sz="2800" b="0" dirty="0">
                <a:solidFill>
                  <a:schemeClr val="tx1"/>
                </a:solidFill>
                <a:latin typeface="Angsana New" pitchFamily="18" charset="-34"/>
                <a:cs typeface="Angsana New" pitchFamily="18" charset="-34"/>
              </a:rPr>
              <a:t>ไฟล์คือ </a:t>
            </a:r>
            <a:r>
              <a:rPr lang="en-US" sz="2800" b="0" dirty="0">
                <a:solidFill>
                  <a:schemeClr val="tx1"/>
                </a:solidFill>
                <a:latin typeface="Angsana New" pitchFamily="18" charset="-34"/>
                <a:cs typeface="Angsana New" pitchFamily="18" charset="-34"/>
              </a:rPr>
              <a:t>File1 </a:t>
            </a:r>
            <a:r>
              <a:rPr lang="th-TH" sz="2800" b="0" dirty="0">
                <a:solidFill>
                  <a:schemeClr val="tx1"/>
                </a:solidFill>
                <a:latin typeface="Angsana New" pitchFamily="18" charset="-34"/>
                <a:cs typeface="Angsana New" pitchFamily="18" charset="-34"/>
              </a:rPr>
              <a:t>กับ </a:t>
            </a:r>
            <a:r>
              <a:rPr lang="en-US" sz="2800" b="0" dirty="0">
                <a:solidFill>
                  <a:schemeClr val="tx1"/>
                </a:solidFill>
                <a:latin typeface="Angsana New" pitchFamily="18" charset="-34"/>
                <a:cs typeface="Angsana New" pitchFamily="18" charset="-34"/>
              </a:rPr>
              <a:t>File2 </a:t>
            </a:r>
            <a:r>
              <a:rPr lang="th-TH" sz="2800" b="0" dirty="0">
                <a:solidFill>
                  <a:schemeClr val="tx1"/>
                </a:solidFill>
                <a:latin typeface="Angsana New" pitchFamily="18" charset="-34"/>
                <a:cs typeface="Angsana New" pitchFamily="18" charset="-34"/>
              </a:rPr>
              <a:t>โดยที่ </a:t>
            </a:r>
            <a:r>
              <a:rPr lang="en-US" sz="2800" b="0" dirty="0">
                <a:solidFill>
                  <a:schemeClr val="tx1"/>
                </a:solidFill>
                <a:latin typeface="Angsana New" pitchFamily="18" charset="-34"/>
                <a:cs typeface="Angsana New" pitchFamily="18" charset="-34"/>
              </a:rPr>
              <a:t>File1 </a:t>
            </a:r>
            <a:r>
              <a:rPr lang="th-TH" sz="2800" b="0" dirty="0">
                <a:solidFill>
                  <a:schemeClr val="tx1"/>
                </a:solidFill>
                <a:latin typeface="Angsana New" pitchFamily="18" charset="-34"/>
                <a:cs typeface="Angsana New" pitchFamily="18" charset="-34"/>
              </a:rPr>
              <a:t>กำลังถูกใช้อยู่โดย </a:t>
            </a:r>
            <a:r>
              <a:rPr lang="en-US" sz="2800" b="0" dirty="0">
                <a:solidFill>
                  <a:schemeClr val="tx1"/>
                </a:solidFill>
                <a:latin typeface="Angsana New" pitchFamily="18" charset="-34"/>
                <a:cs typeface="Angsana New" pitchFamily="18" charset="-34"/>
              </a:rPr>
              <a:t>process B </a:t>
            </a:r>
            <a:r>
              <a:rPr lang="th-TH" sz="2800" b="0" dirty="0">
                <a:solidFill>
                  <a:schemeClr val="tx1"/>
                </a:solidFill>
                <a:latin typeface="Angsana New" pitchFamily="18" charset="-34"/>
                <a:cs typeface="Angsana New" pitchFamily="18" charset="-34"/>
              </a:rPr>
              <a:t>ส่วน </a:t>
            </a:r>
            <a:r>
              <a:rPr lang="en-US" sz="2800" b="0" dirty="0">
                <a:solidFill>
                  <a:schemeClr val="tx1"/>
                </a:solidFill>
                <a:latin typeface="Angsana New" pitchFamily="18" charset="-34"/>
                <a:cs typeface="Angsana New" pitchFamily="18" charset="-34"/>
              </a:rPr>
              <a:t>File2 </a:t>
            </a:r>
            <a:r>
              <a:rPr lang="th-TH" sz="2800" b="0" dirty="0">
                <a:solidFill>
                  <a:schemeClr val="tx1"/>
                </a:solidFill>
                <a:latin typeface="Angsana New" pitchFamily="18" charset="-34"/>
                <a:cs typeface="Angsana New" pitchFamily="18" charset="-34"/>
              </a:rPr>
              <a:t>กำลังถูกใช้อยู่โดย </a:t>
            </a:r>
            <a:r>
              <a:rPr lang="en-US" sz="2800" b="0" dirty="0">
                <a:solidFill>
                  <a:schemeClr val="tx1"/>
                </a:solidFill>
                <a:latin typeface="Angsana New" pitchFamily="18" charset="-34"/>
                <a:cs typeface="Angsana New" pitchFamily="18" charset="-34"/>
              </a:rPr>
              <a:t>process E </a:t>
            </a:r>
            <a:r>
              <a:rPr lang="th-TH" sz="2800" b="0" dirty="0">
                <a:solidFill>
                  <a:schemeClr val="tx1"/>
                </a:solidFill>
                <a:latin typeface="Angsana New" pitchFamily="18" charset="-34"/>
                <a:cs typeface="Angsana New" pitchFamily="18" charset="-34"/>
              </a:rPr>
              <a:t>เมื่อ </a:t>
            </a:r>
            <a:r>
              <a:rPr lang="en-US" sz="2800" b="0" dirty="0">
                <a:solidFill>
                  <a:schemeClr val="tx1"/>
                </a:solidFill>
                <a:latin typeface="Angsana New" pitchFamily="18" charset="-34"/>
                <a:cs typeface="Angsana New" pitchFamily="18" charset="-34"/>
              </a:rPr>
              <a:t>run </a:t>
            </a:r>
            <a:r>
              <a:rPr lang="th-TH" sz="2800" b="0" dirty="0">
                <a:solidFill>
                  <a:schemeClr val="tx1"/>
                </a:solidFill>
                <a:latin typeface="Angsana New" pitchFamily="18" charset="-34"/>
                <a:cs typeface="Angsana New" pitchFamily="18" charset="-34"/>
              </a:rPr>
              <a:t>ไปได้ระยะหนึ่ง </a:t>
            </a:r>
            <a:r>
              <a:rPr lang="en-US" sz="2800" b="0" dirty="0">
                <a:solidFill>
                  <a:schemeClr val="tx1"/>
                </a:solidFill>
                <a:latin typeface="Angsana New" pitchFamily="18" charset="-34"/>
                <a:cs typeface="Angsana New" pitchFamily="18" charset="-34"/>
              </a:rPr>
              <a:t>process B </a:t>
            </a:r>
            <a:r>
              <a:rPr lang="th-TH" sz="2800" b="0" dirty="0">
                <a:solidFill>
                  <a:schemeClr val="tx1"/>
                </a:solidFill>
                <a:latin typeface="Angsana New" pitchFamily="18" charset="-34"/>
                <a:cs typeface="Angsana New" pitchFamily="18" charset="-34"/>
              </a:rPr>
              <a:t>ทำงานเสร็จ จึงปลด ปล่อย </a:t>
            </a:r>
            <a:r>
              <a:rPr lang="en-US" sz="2800" b="0" dirty="0">
                <a:solidFill>
                  <a:schemeClr val="tx1"/>
                </a:solidFill>
                <a:latin typeface="Angsana New" pitchFamily="18" charset="-34"/>
                <a:cs typeface="Angsana New" pitchFamily="18" charset="-34"/>
              </a:rPr>
              <a:t>File1 </a:t>
            </a:r>
            <a:r>
              <a:rPr lang="th-TH" sz="2800" b="0" dirty="0">
                <a:solidFill>
                  <a:schemeClr val="tx1"/>
                </a:solidFill>
                <a:latin typeface="Angsana New" pitchFamily="18" charset="-34"/>
                <a:cs typeface="Angsana New" pitchFamily="18" charset="-34"/>
              </a:rPr>
              <a:t>ส่วน </a:t>
            </a:r>
            <a:r>
              <a:rPr lang="en-US" sz="2800" b="0" dirty="0">
                <a:solidFill>
                  <a:schemeClr val="tx1"/>
                </a:solidFill>
                <a:latin typeface="Angsana New" pitchFamily="18" charset="-34"/>
                <a:cs typeface="Angsana New" pitchFamily="18" charset="-34"/>
              </a:rPr>
              <a:t>process A </a:t>
            </a:r>
            <a:r>
              <a:rPr lang="th-TH" sz="2800" b="0" dirty="0">
                <a:solidFill>
                  <a:schemeClr val="tx1"/>
                </a:solidFill>
                <a:latin typeface="Angsana New" pitchFamily="18" charset="-34"/>
                <a:cs typeface="Angsana New" pitchFamily="18" charset="-34"/>
              </a:rPr>
              <a:t>ยังไม่สามารถเริ่ม </a:t>
            </a:r>
            <a:r>
              <a:rPr lang="en-US" sz="2800" b="0" dirty="0">
                <a:solidFill>
                  <a:schemeClr val="tx1"/>
                </a:solidFill>
                <a:latin typeface="Angsana New" pitchFamily="18" charset="-34"/>
                <a:cs typeface="Angsana New" pitchFamily="18" charset="-34"/>
              </a:rPr>
              <a:t>run </a:t>
            </a:r>
            <a:r>
              <a:rPr lang="th-TH" sz="2800" b="0" dirty="0">
                <a:solidFill>
                  <a:schemeClr val="tx1"/>
                </a:solidFill>
                <a:latin typeface="Angsana New" pitchFamily="18" charset="-34"/>
                <a:cs typeface="Angsana New" pitchFamily="18" charset="-34"/>
              </a:rPr>
              <a:t>ได้เพราะ </a:t>
            </a:r>
            <a:r>
              <a:rPr lang="en-US" sz="2800" b="0" dirty="0">
                <a:solidFill>
                  <a:schemeClr val="tx1"/>
                </a:solidFill>
                <a:latin typeface="Angsana New" pitchFamily="18" charset="-34"/>
                <a:cs typeface="Angsana New" pitchFamily="18" charset="-34"/>
              </a:rPr>
              <a:t>File2 </a:t>
            </a:r>
            <a:r>
              <a:rPr lang="th-TH" sz="2800" b="0" dirty="0">
                <a:solidFill>
                  <a:schemeClr val="tx1"/>
                </a:solidFill>
                <a:latin typeface="Angsana New" pitchFamily="18" charset="-34"/>
                <a:cs typeface="Angsana New" pitchFamily="18" charset="-34"/>
              </a:rPr>
              <a:t>ยังถูกใช้งานอยู่ ในขณะเดียวกัน </a:t>
            </a:r>
            <a:r>
              <a:rPr lang="en-US" sz="2800" b="0" dirty="0">
                <a:solidFill>
                  <a:schemeClr val="tx1"/>
                </a:solidFill>
                <a:latin typeface="Angsana New" pitchFamily="18" charset="-34"/>
                <a:cs typeface="Angsana New" pitchFamily="18" charset="-34"/>
              </a:rPr>
              <a:t>process C </a:t>
            </a:r>
            <a:r>
              <a:rPr lang="th-TH" sz="2800" b="0" dirty="0">
                <a:solidFill>
                  <a:schemeClr val="tx1"/>
                </a:solidFill>
                <a:latin typeface="Angsana New" pitchFamily="18" charset="-34"/>
                <a:cs typeface="Angsana New" pitchFamily="18" charset="-34"/>
              </a:rPr>
              <a:t>ซึ่งต้องการเฉพาะ </a:t>
            </a:r>
            <a:r>
              <a:rPr lang="en-US" sz="2800" b="0" dirty="0">
                <a:solidFill>
                  <a:schemeClr val="tx1"/>
                </a:solidFill>
                <a:latin typeface="Angsana New" pitchFamily="18" charset="-34"/>
                <a:cs typeface="Angsana New" pitchFamily="18" charset="-34"/>
              </a:rPr>
              <a:t>File1 </a:t>
            </a:r>
            <a:r>
              <a:rPr lang="th-TH" sz="2800" b="0" dirty="0">
                <a:solidFill>
                  <a:schemeClr val="tx1"/>
                </a:solidFill>
                <a:latin typeface="Angsana New" pitchFamily="18" charset="-34"/>
                <a:cs typeface="Angsana New" pitchFamily="18" charset="-34"/>
              </a:rPr>
              <a:t>อนุญาตให้ </a:t>
            </a:r>
            <a:r>
              <a:rPr lang="en-US" sz="2800" b="0" dirty="0">
                <a:solidFill>
                  <a:schemeClr val="tx1"/>
                </a:solidFill>
                <a:latin typeface="Angsana New" pitchFamily="18" charset="-34"/>
                <a:cs typeface="Angsana New" pitchFamily="18" charset="-34"/>
              </a:rPr>
              <a:t>run </a:t>
            </a:r>
            <a:r>
              <a:rPr lang="th-TH" sz="2800" b="0" dirty="0">
                <a:solidFill>
                  <a:schemeClr val="tx1"/>
                </a:solidFill>
                <a:latin typeface="Angsana New" pitchFamily="18" charset="-34"/>
                <a:cs typeface="Angsana New" pitchFamily="18" charset="-34"/>
              </a:rPr>
              <a:t>ได้ เมื่อผ่านไประยะหนึ่ง </a:t>
            </a:r>
            <a:r>
              <a:rPr lang="en-US" sz="2800" b="0" dirty="0">
                <a:solidFill>
                  <a:schemeClr val="tx1"/>
                </a:solidFill>
                <a:latin typeface="Angsana New" pitchFamily="18" charset="-34"/>
                <a:cs typeface="Angsana New" pitchFamily="18" charset="-34"/>
              </a:rPr>
              <a:t>process E </a:t>
            </a:r>
            <a:r>
              <a:rPr lang="th-TH" sz="2800" b="0" dirty="0">
                <a:solidFill>
                  <a:schemeClr val="tx1"/>
                </a:solidFill>
                <a:latin typeface="Angsana New" pitchFamily="18" charset="-34"/>
                <a:cs typeface="Angsana New" pitchFamily="18" charset="-34"/>
              </a:rPr>
              <a:t>ทำงานเสร็จ จึงปลดปล่อย </a:t>
            </a:r>
            <a:r>
              <a:rPr lang="en-US" sz="2800" b="0" dirty="0">
                <a:solidFill>
                  <a:schemeClr val="tx1"/>
                </a:solidFill>
                <a:latin typeface="Angsana New" pitchFamily="18" charset="-34"/>
                <a:cs typeface="Angsana New" pitchFamily="18" charset="-34"/>
              </a:rPr>
              <a:t>File2 </a:t>
            </a:r>
            <a:r>
              <a:rPr lang="th-TH" sz="2800" b="0" dirty="0">
                <a:solidFill>
                  <a:schemeClr val="tx1"/>
                </a:solidFill>
                <a:latin typeface="Angsana New" pitchFamily="18" charset="-34"/>
                <a:cs typeface="Angsana New" pitchFamily="18" charset="-34"/>
              </a:rPr>
              <a:t>อย่างไรก็ตาม </a:t>
            </a:r>
            <a:r>
              <a:rPr lang="en-US" sz="2800" b="0" dirty="0">
                <a:solidFill>
                  <a:schemeClr val="tx1"/>
                </a:solidFill>
                <a:latin typeface="Angsana New" pitchFamily="18" charset="-34"/>
                <a:cs typeface="Angsana New" pitchFamily="18" charset="-34"/>
              </a:rPr>
              <a:t>process A </a:t>
            </a:r>
            <a:r>
              <a:rPr lang="th-TH" sz="2800" b="0" dirty="0">
                <a:solidFill>
                  <a:schemeClr val="tx1"/>
                </a:solidFill>
                <a:latin typeface="Angsana New" pitchFamily="18" charset="-34"/>
                <a:cs typeface="Angsana New" pitchFamily="18" charset="-34"/>
              </a:rPr>
              <a:t>ก็ยังเริ่มไม่ได้เพราะ </a:t>
            </a:r>
            <a:r>
              <a:rPr lang="en-US" sz="2800" b="0" dirty="0">
                <a:solidFill>
                  <a:schemeClr val="tx1"/>
                </a:solidFill>
                <a:latin typeface="Angsana New" pitchFamily="18" charset="-34"/>
                <a:cs typeface="Angsana New" pitchFamily="18" charset="-34"/>
              </a:rPr>
              <a:t>File1 </a:t>
            </a:r>
            <a:r>
              <a:rPr lang="th-TH" sz="2800" b="0" dirty="0">
                <a:solidFill>
                  <a:schemeClr val="tx1"/>
                </a:solidFill>
                <a:latin typeface="Angsana New" pitchFamily="18" charset="-34"/>
                <a:cs typeface="Angsana New" pitchFamily="18" charset="-34"/>
              </a:rPr>
              <a:t>ยังถูกใช้โดย </a:t>
            </a:r>
            <a:r>
              <a:rPr lang="en-US" sz="2800" b="0" dirty="0">
                <a:solidFill>
                  <a:schemeClr val="tx1"/>
                </a:solidFill>
                <a:latin typeface="Angsana New" pitchFamily="18" charset="-34"/>
                <a:cs typeface="Angsana New" pitchFamily="18" charset="-34"/>
              </a:rPr>
              <a:t>process C</a:t>
            </a:r>
            <a:r>
              <a:rPr lang="th-TH" sz="2800" b="0" dirty="0">
                <a:solidFill>
                  <a:srgbClr val="FF0066"/>
                </a:solidFill>
                <a:latin typeface="Angsana New" pitchFamily="18" charset="-34"/>
                <a:cs typeface="Angsana New" pitchFamily="18" charset="-34"/>
              </a:rPr>
              <a:t> </a:t>
            </a:r>
            <a:r>
              <a:rPr lang="th-TH" sz="2800" b="1" dirty="0">
                <a:solidFill>
                  <a:schemeClr val="tx1"/>
                </a:solidFill>
                <a:latin typeface="Angsana New" pitchFamily="18" charset="-34"/>
                <a:cs typeface="Angsana New" pitchFamily="18" charset="-34"/>
              </a:rPr>
              <a:t/>
            </a:r>
            <a:br>
              <a:rPr lang="th-TH" sz="2800" b="1" dirty="0">
                <a:solidFill>
                  <a:schemeClr val="tx1"/>
                </a:solidFill>
                <a:latin typeface="Angsana New" pitchFamily="18" charset="-34"/>
                <a:cs typeface="Angsana New" pitchFamily="18" charset="-34"/>
              </a:rPr>
            </a:br>
            <a:r>
              <a:rPr lang="th-TH" sz="2800" b="1" dirty="0">
                <a:solidFill>
                  <a:schemeClr val="tx1"/>
                </a:solidFill>
                <a:latin typeface="Angsana New" pitchFamily="18" charset="-34"/>
                <a:cs typeface="Angsana New" pitchFamily="18" charset="-34"/>
              </a:rPr>
              <a:t>	</a:t>
            </a:r>
            <a:endParaRPr lang="th-TH" sz="2800" b="1" dirty="0">
              <a:solidFill>
                <a:srgbClr val="FF0066"/>
              </a:solidFill>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3563938" y="476250"/>
            <a:ext cx="2011362" cy="579438"/>
          </a:xfrm>
          <a:prstGeom prst="rect">
            <a:avLst/>
          </a:prstGeom>
          <a:noFill/>
          <a:ln w="9525">
            <a:noFill/>
            <a:miter lim="800000"/>
            <a:headEnd/>
            <a:tailEnd/>
          </a:ln>
          <a:effectLst/>
        </p:spPr>
        <p:txBody>
          <a:bodyPr wrap="none">
            <a:spAutoFit/>
          </a:bodyPr>
          <a:lstStyle/>
          <a:p>
            <a:r>
              <a:rPr lang="en-US">
                <a:solidFill>
                  <a:schemeClr val="accent2"/>
                </a:solidFill>
              </a:rPr>
              <a:t>Starvation</a:t>
            </a:r>
          </a:p>
        </p:txBody>
      </p:sp>
      <p:pic>
        <p:nvPicPr>
          <p:cNvPr id="52228" name="Picture 4"/>
          <p:cNvPicPr>
            <a:picLocks noChangeAspect="1" noChangeArrowheads="1"/>
          </p:cNvPicPr>
          <p:nvPr/>
        </p:nvPicPr>
        <p:blipFill>
          <a:blip r:embed="rId2" cstate="print"/>
          <a:srcRect/>
          <a:stretch>
            <a:fillRect/>
          </a:stretch>
        </p:blipFill>
        <p:spPr bwMode="auto">
          <a:xfrm>
            <a:off x="638175" y="1604962"/>
            <a:ext cx="7972425" cy="4643438"/>
          </a:xfrm>
          <a:prstGeom prst="rect">
            <a:avLst/>
          </a:prstGeom>
          <a:noFill/>
          <a:ln w="9525">
            <a:noFill/>
            <a:miter lim="800000"/>
            <a:headEnd/>
            <a:tailEnd/>
          </a:ln>
          <a:effectLst/>
        </p:spPr>
      </p:pic>
      <p:sp>
        <p:nvSpPr>
          <p:cNvPr id="5" name="TextBox 4"/>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2916238" y="620713"/>
            <a:ext cx="2011362" cy="579437"/>
          </a:xfrm>
          <a:prstGeom prst="rect">
            <a:avLst/>
          </a:prstGeom>
          <a:noFill/>
          <a:ln w="9525">
            <a:noFill/>
            <a:miter lim="800000"/>
            <a:headEnd/>
            <a:tailEnd/>
          </a:ln>
          <a:effectLst/>
        </p:spPr>
        <p:txBody>
          <a:bodyPr wrap="none">
            <a:spAutoFit/>
          </a:bodyPr>
          <a:lstStyle/>
          <a:p>
            <a:r>
              <a:rPr lang="en-US">
                <a:solidFill>
                  <a:schemeClr val="accent2"/>
                </a:solidFill>
              </a:rPr>
              <a:t>Starvation</a:t>
            </a:r>
          </a:p>
        </p:txBody>
      </p:sp>
      <p:pic>
        <p:nvPicPr>
          <p:cNvPr id="54277" name="Picture 5"/>
          <p:cNvPicPr>
            <a:picLocks noChangeAspect="1" noChangeArrowheads="1"/>
          </p:cNvPicPr>
          <p:nvPr/>
        </p:nvPicPr>
        <p:blipFill>
          <a:blip r:embed="rId2" cstate="print"/>
          <a:srcRect/>
          <a:stretch>
            <a:fillRect/>
          </a:stretch>
        </p:blipFill>
        <p:spPr bwMode="auto">
          <a:xfrm>
            <a:off x="1116013" y="1616075"/>
            <a:ext cx="6891337" cy="4708525"/>
          </a:xfrm>
          <a:prstGeom prst="rect">
            <a:avLst/>
          </a:prstGeom>
          <a:noFill/>
          <a:ln w="9525">
            <a:noFill/>
            <a:miter lim="800000"/>
            <a:headEnd/>
            <a:tailEnd/>
          </a:ln>
          <a:effectLst/>
        </p:spPr>
      </p:pic>
      <p:sp>
        <p:nvSpPr>
          <p:cNvPr id="5" name="TextBox 4"/>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3203575" y="260350"/>
            <a:ext cx="2011363" cy="579438"/>
          </a:xfrm>
          <a:prstGeom prst="rect">
            <a:avLst/>
          </a:prstGeom>
          <a:noFill/>
          <a:ln w="9525">
            <a:noFill/>
            <a:miter lim="800000"/>
            <a:headEnd/>
            <a:tailEnd/>
          </a:ln>
          <a:effectLst/>
        </p:spPr>
        <p:txBody>
          <a:bodyPr wrap="none">
            <a:spAutoFit/>
          </a:bodyPr>
          <a:lstStyle/>
          <a:p>
            <a:r>
              <a:rPr lang="en-US">
                <a:solidFill>
                  <a:schemeClr val="accent2"/>
                </a:solidFill>
              </a:rPr>
              <a:t>Starvation</a:t>
            </a:r>
          </a:p>
        </p:txBody>
      </p:sp>
      <p:pic>
        <p:nvPicPr>
          <p:cNvPr id="55302" name="Picture 6"/>
          <p:cNvPicPr>
            <a:picLocks noChangeAspect="1" noChangeArrowheads="1"/>
          </p:cNvPicPr>
          <p:nvPr/>
        </p:nvPicPr>
        <p:blipFill>
          <a:blip r:embed="rId2" cstate="print"/>
          <a:srcRect/>
          <a:stretch>
            <a:fillRect/>
          </a:stretch>
        </p:blipFill>
        <p:spPr bwMode="auto">
          <a:xfrm>
            <a:off x="1268413" y="1652587"/>
            <a:ext cx="6605587" cy="4748213"/>
          </a:xfrm>
          <a:prstGeom prst="rect">
            <a:avLst/>
          </a:prstGeom>
          <a:noFill/>
          <a:ln w="9525">
            <a:noFill/>
            <a:miter lim="800000"/>
            <a:headEnd/>
            <a:tailEnd/>
          </a:ln>
          <a:effectLst/>
        </p:spPr>
      </p:pic>
      <p:sp>
        <p:nvSpPr>
          <p:cNvPr id="5" name="TextBox 4"/>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bwMode="auto">
          <a:xfrm>
            <a:off x="762000" y="1371600"/>
            <a:ext cx="7543800" cy="47244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400" b="1" dirty="0">
                <a:latin typeface="Angsana New" pitchFamily="18" charset="-34"/>
                <a:cs typeface="Angsana New" pitchFamily="18" charset="-34"/>
              </a:rPr>
              <a:t>	</a:t>
            </a:r>
            <a:br>
              <a:rPr lang="th-TH" sz="2400" b="1" dirty="0">
                <a:latin typeface="Angsana New" pitchFamily="18" charset="-34"/>
                <a:cs typeface="Angsana New" pitchFamily="18" charset="-34"/>
              </a:rPr>
            </a:br>
            <a:r>
              <a:rPr lang="th-TH" sz="2400" b="1" dirty="0">
                <a:latin typeface="Angsana New" pitchFamily="18" charset="-34"/>
                <a:cs typeface="Angsana New" pitchFamily="18" charset="-34"/>
              </a:rPr>
              <a:t>	</a:t>
            </a:r>
            <a:r>
              <a:rPr lang="th-TH" sz="2800" b="1" dirty="0">
                <a:latin typeface="Angsana New" pitchFamily="18" charset="-34"/>
                <a:cs typeface="Angsana New" pitchFamily="18" charset="-34"/>
              </a:rPr>
              <a:t>ตัวอย่างของปัญหา </a:t>
            </a:r>
            <a:r>
              <a:rPr lang="en-US" sz="2800" b="1" dirty="0">
                <a:latin typeface="Angsana New" pitchFamily="18" charset="-34"/>
                <a:cs typeface="Angsana New" pitchFamily="18" charset="-34"/>
              </a:rPr>
              <a:t>starvation : </a:t>
            </a:r>
            <a:r>
              <a:rPr lang="th-TH" sz="2800" b="1" dirty="0">
                <a:latin typeface="Angsana New" pitchFamily="18" charset="-34"/>
                <a:cs typeface="Angsana New" pitchFamily="18" charset="-34"/>
              </a:rPr>
              <a:t>ซึ่งเป็นที่รู้จักกันดีในวงการคอมพิวเตอร์คือ </a:t>
            </a:r>
            <a:r>
              <a:rPr lang="en-US" sz="2800" b="1" dirty="0">
                <a:solidFill>
                  <a:srgbClr val="FF0066"/>
                </a:solidFill>
                <a:latin typeface="Angsana New" pitchFamily="18" charset="-34"/>
                <a:cs typeface="Angsana New" pitchFamily="18" charset="-34"/>
              </a:rPr>
              <a:t>“Dining Philosophers”</a:t>
            </a:r>
            <a:r>
              <a:rPr lang="en-US" sz="2800" b="1" dirty="0">
                <a:latin typeface="Angsana New" pitchFamily="18" charset="-34"/>
                <a:cs typeface="Angsana New" pitchFamily="18" charset="-34"/>
              </a:rPr>
              <a:t> </a:t>
            </a:r>
            <a:r>
              <a:rPr lang="th-TH" sz="2800" b="1" dirty="0">
                <a:latin typeface="Angsana New" pitchFamily="18" charset="-34"/>
                <a:cs typeface="Angsana New" pitchFamily="18" charset="-34"/>
              </a:rPr>
              <a:t>ซึ่งคิดค้นขึ้นโดยนักคอมพิวเตอร์ที่มี</a:t>
            </a:r>
            <a:r>
              <a:rPr lang="th-TH" sz="2800" b="1" dirty="0" smtClean="0">
                <a:latin typeface="Angsana New" pitchFamily="18" charset="-34"/>
                <a:cs typeface="Angsana New" pitchFamily="18" charset="-34"/>
              </a:rPr>
              <a:t>ชื่อเสียง</a:t>
            </a:r>
            <a:r>
              <a:rPr lang="th-TH" sz="2800" b="1" dirty="0">
                <a:latin typeface="Angsana New" pitchFamily="18" charset="-34"/>
                <a:cs typeface="Angsana New" pitchFamily="18" charset="-34"/>
              </a:rPr>
              <a:t>มากคนหนึ่งคือ </a:t>
            </a:r>
            <a:r>
              <a:rPr lang="en-US" sz="2800" b="1" dirty="0" err="1">
                <a:solidFill>
                  <a:srgbClr val="FF0066"/>
                </a:solidFill>
                <a:latin typeface="Angsana New" pitchFamily="18" charset="-34"/>
                <a:cs typeface="Angsana New" pitchFamily="18" charset="-34"/>
              </a:rPr>
              <a:t>Dijkstra</a:t>
            </a:r>
            <a:r>
              <a:rPr lang="en-US" sz="2800" b="1" dirty="0">
                <a:solidFill>
                  <a:srgbClr val="FF0066"/>
                </a:solidFill>
                <a:latin typeface="Angsana New" pitchFamily="18" charset="-34"/>
                <a:cs typeface="Angsana New" pitchFamily="18" charset="-34"/>
              </a:rPr>
              <a:t> </a:t>
            </a:r>
            <a:r>
              <a:rPr lang="en-US" sz="2800" b="1" dirty="0" smtClean="0">
                <a:latin typeface="Angsana New" pitchFamily="18" charset="-34"/>
                <a:cs typeface="Angsana New" pitchFamily="18" charset="-34"/>
              </a:rPr>
              <a:t> </a:t>
            </a:r>
            <a:r>
              <a:rPr lang="th-TH" sz="2800" b="1" dirty="0" smtClean="0">
                <a:latin typeface="Angsana New" pitchFamily="18" charset="-34"/>
                <a:cs typeface="Angsana New" pitchFamily="18" charset="-34"/>
              </a:rPr>
              <a:t>ใน</a:t>
            </a:r>
            <a:r>
              <a:rPr lang="th-TH" sz="2800" b="1" dirty="0">
                <a:latin typeface="Angsana New" pitchFamily="18" charset="-34"/>
                <a:cs typeface="Angsana New" pitchFamily="18" charset="-34"/>
              </a:rPr>
              <a:t>รูปจะมีนักปรัชญา </a:t>
            </a:r>
            <a:r>
              <a:rPr lang="en-US" sz="2800" b="1" dirty="0">
                <a:latin typeface="Angsana New" pitchFamily="18" charset="-34"/>
                <a:cs typeface="Angsana New" pitchFamily="18" charset="-34"/>
              </a:rPr>
              <a:t>5 </a:t>
            </a:r>
            <a:r>
              <a:rPr lang="th-TH" sz="2800" b="1" dirty="0">
                <a:latin typeface="Angsana New" pitchFamily="18" charset="-34"/>
                <a:cs typeface="Angsana New" pitchFamily="18" charset="-34"/>
              </a:rPr>
              <a:t>คนนั่งรับประทานอาหารอยู่รอบโต๊ะ</a:t>
            </a:r>
            <a:r>
              <a:rPr lang="th-TH" sz="2800" b="1" dirty="0" smtClean="0">
                <a:latin typeface="Angsana New" pitchFamily="18" charset="-34"/>
                <a:cs typeface="Angsana New" pitchFamily="18" charset="-34"/>
              </a:rPr>
              <a:t>กลม  </a:t>
            </a:r>
            <a:r>
              <a:rPr lang="th-TH" sz="2800" b="1" dirty="0">
                <a:latin typeface="Angsana New" pitchFamily="18" charset="-34"/>
                <a:cs typeface="Angsana New" pitchFamily="18" charset="-34"/>
              </a:rPr>
              <a:t>นักปรัชญาแต่ละคนต้องการช้อน </a:t>
            </a:r>
            <a:r>
              <a:rPr lang="en-US" sz="2800" b="1" dirty="0">
                <a:latin typeface="Angsana New" pitchFamily="18" charset="-34"/>
                <a:cs typeface="Angsana New" pitchFamily="18" charset="-34"/>
              </a:rPr>
              <a:t>2 </a:t>
            </a:r>
            <a:r>
              <a:rPr lang="th-TH" sz="2800" b="1" dirty="0">
                <a:latin typeface="Angsana New" pitchFamily="18" charset="-34"/>
                <a:cs typeface="Angsana New" pitchFamily="18" charset="-34"/>
              </a:rPr>
              <a:t>อันเพื่อที่จะทานข้าวในชาม </a:t>
            </a:r>
            <a:r>
              <a:rPr lang="th-TH" sz="2800" b="1" dirty="0" smtClean="0">
                <a:latin typeface="Angsana New" pitchFamily="18" charset="-34"/>
                <a:cs typeface="Angsana New" pitchFamily="18" charset="-34"/>
              </a:rPr>
              <a:t> สภาพการณ์</a:t>
            </a:r>
            <a:r>
              <a:rPr lang="th-TH" sz="2800" b="1" dirty="0">
                <a:latin typeface="Angsana New" pitchFamily="18" charset="-34"/>
                <a:cs typeface="Angsana New" pitchFamily="18" charset="-34"/>
              </a:rPr>
              <a:t>เช่นนี้ คนที่นั่งติดกันซึ่งต้องการช้อนที่อยู่ระหว่างคนทั้งสองเหมือนกัน ถ้าคนหนึ่งใช้อยู่ อีกคนหนึ่งก็จะต้องรอจนกว่าคนที่ทานอยู่จะอิ่ม เมื่อปลดปล่อยช้อนออกมา อาหารคงหมดไปแล้ว</a:t>
            </a:r>
            <a:r>
              <a:rPr lang="en-US" sz="2800" b="1" dirty="0">
                <a:latin typeface="Angsana New" pitchFamily="18" charset="-34"/>
                <a:cs typeface="Angsana New" pitchFamily="18" charset="-34"/>
              </a:rPr>
              <a:t>!!!!!</a:t>
            </a:r>
            <a:endParaRPr lang="th-TH" sz="2800" b="1" dirty="0">
              <a:latin typeface="Angsana New" pitchFamily="18" charset="-34"/>
              <a:cs typeface="Angsana New" pitchFamily="18" charset="-34"/>
            </a:endParaRPr>
          </a:p>
        </p:txBody>
      </p:sp>
      <p:sp>
        <p:nvSpPr>
          <p:cNvPr id="3" name="TextBox 2"/>
          <p:cNvSpPr txBox="1"/>
          <p:nvPr/>
        </p:nvSpPr>
        <p:spPr>
          <a:xfrm>
            <a:off x="304800" y="344269"/>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2555875" y="260350"/>
            <a:ext cx="3671888" cy="579438"/>
          </a:xfrm>
          <a:prstGeom prst="rect">
            <a:avLst/>
          </a:prstGeom>
          <a:noFill/>
          <a:ln w="9525">
            <a:noFill/>
            <a:miter lim="800000"/>
            <a:headEnd/>
            <a:tailEnd/>
          </a:ln>
          <a:effectLst/>
        </p:spPr>
        <p:txBody>
          <a:bodyPr wrap="none">
            <a:spAutoFit/>
          </a:bodyPr>
          <a:lstStyle/>
          <a:p>
            <a:r>
              <a:rPr lang="en-US">
                <a:solidFill>
                  <a:schemeClr val="accent2"/>
                </a:solidFill>
              </a:rPr>
              <a:t>Dining philosophers</a:t>
            </a:r>
          </a:p>
        </p:txBody>
      </p:sp>
      <p:pic>
        <p:nvPicPr>
          <p:cNvPr id="53253" name="Picture 5"/>
          <p:cNvPicPr>
            <a:picLocks noChangeAspect="1" noChangeArrowheads="1"/>
          </p:cNvPicPr>
          <p:nvPr/>
        </p:nvPicPr>
        <p:blipFill>
          <a:blip r:embed="rId2" cstate="print"/>
          <a:srcRect/>
          <a:stretch>
            <a:fillRect/>
          </a:stretch>
        </p:blipFill>
        <p:spPr bwMode="auto">
          <a:xfrm>
            <a:off x="1752600" y="1271588"/>
            <a:ext cx="5410200" cy="5205412"/>
          </a:xfrm>
          <a:prstGeom prst="rect">
            <a:avLst/>
          </a:prstGeom>
          <a:noFill/>
          <a:ln w="9525">
            <a:noFill/>
            <a:miter lim="800000"/>
            <a:headEnd/>
            <a:tailEnd/>
          </a:ln>
          <a:effectLst/>
        </p:spPr>
      </p:pic>
      <p:sp>
        <p:nvSpPr>
          <p:cNvPr id="6" name="TextBox 5"/>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Process Management (Continue)</a:t>
            </a:r>
            <a:endParaRPr lang="th-TH" sz="3600" b="1" dirty="0">
              <a:latin typeface="AngsanaUPC" pitchFamily="18" charset="-34"/>
              <a:cs typeface="AngsanaUPC" pitchFamily="18" charset="-34"/>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Device Management</a:t>
            </a:r>
            <a:endParaRPr lang="th-TH" sz="3600" b="1" dirty="0">
              <a:latin typeface="AngsanaUPC" pitchFamily="18" charset="-34"/>
              <a:cs typeface="AngsanaUPC" pitchFamily="18" charset="-34"/>
            </a:endParaRPr>
          </a:p>
        </p:txBody>
      </p:sp>
      <p:sp>
        <p:nvSpPr>
          <p:cNvPr id="4" name="Rectangle 4"/>
          <p:cNvSpPr>
            <a:spLocks noGrp="1" noChangeArrowheads="1"/>
          </p:cNvSpPr>
          <p:nvPr>
            <p:ph type="title"/>
          </p:nvPr>
        </p:nvSpPr>
        <p:spPr bwMode="auto">
          <a:xfrm>
            <a:off x="457200" y="1447800"/>
            <a:ext cx="8077200" cy="518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400" b="1" dirty="0">
                <a:solidFill>
                  <a:schemeClr val="tx1"/>
                </a:solidFill>
                <a:latin typeface="Angsana New" pitchFamily="18" charset="-34"/>
                <a:cs typeface="Angsana New" pitchFamily="18" charset="-34"/>
              </a:rPr>
              <a:t>	</a:t>
            </a:r>
            <a:r>
              <a:rPr lang="en-US" sz="2800" b="1" dirty="0">
                <a:solidFill>
                  <a:schemeClr val="tx1"/>
                </a:solidFill>
                <a:latin typeface="Angsana New" pitchFamily="18" charset="-34"/>
                <a:cs typeface="Angsana New" pitchFamily="18" charset="-34"/>
              </a:rPr>
              <a:t>Device manager </a:t>
            </a:r>
            <a:r>
              <a:rPr lang="th-TH" sz="2800" b="1" dirty="0">
                <a:solidFill>
                  <a:schemeClr val="tx1"/>
                </a:solidFill>
                <a:latin typeface="Angsana New" pitchFamily="18" charset="-34"/>
                <a:cs typeface="Angsana New" pitchFamily="18" charset="-34"/>
              </a:rPr>
              <a:t>หรือ </a:t>
            </a:r>
            <a:r>
              <a:rPr lang="en-US" sz="2800" b="1" dirty="0">
                <a:solidFill>
                  <a:schemeClr val="tx1"/>
                </a:solidFill>
                <a:latin typeface="Angsana New" pitchFamily="18" charset="-34"/>
                <a:cs typeface="Angsana New" pitchFamily="18" charset="-34"/>
              </a:rPr>
              <a:t>I/O manager </a:t>
            </a:r>
            <a:r>
              <a:rPr lang="th-TH" sz="2800" b="0" dirty="0">
                <a:solidFill>
                  <a:schemeClr val="tx1"/>
                </a:solidFill>
                <a:latin typeface="Angsana New" pitchFamily="18" charset="-34"/>
                <a:cs typeface="Angsana New" pitchFamily="18" charset="-34"/>
              </a:rPr>
              <a:t>ทำหน้าที่ควบคุมการใช้อุปกรณ์ </a:t>
            </a:r>
            <a:r>
              <a:rPr lang="en-US" sz="2800" b="0" dirty="0">
                <a:solidFill>
                  <a:schemeClr val="tx1"/>
                </a:solidFill>
                <a:latin typeface="Angsana New" pitchFamily="18" charset="-34"/>
                <a:cs typeface="Angsana New" pitchFamily="18" charset="-34"/>
              </a:rPr>
              <a:t>I/O</a:t>
            </a:r>
            <a:r>
              <a:rPr lang="th-TH" sz="2800" b="0" dirty="0">
                <a:solidFill>
                  <a:schemeClr val="tx1"/>
                </a:solidFill>
                <a:latin typeface="Angsana New" pitchFamily="18" charset="-34"/>
                <a:cs typeface="Angsana New" pitchFamily="18" charset="-34"/>
              </a:rPr>
              <a:t> โดยปกติอุปกรณ์ </a:t>
            </a:r>
            <a:r>
              <a:rPr lang="en-US" sz="2800" b="0" dirty="0">
                <a:solidFill>
                  <a:schemeClr val="tx1"/>
                </a:solidFill>
                <a:latin typeface="Angsana New" pitchFamily="18" charset="-34"/>
                <a:cs typeface="Angsana New" pitchFamily="18" charset="-34"/>
              </a:rPr>
              <a:t>I/O </a:t>
            </a:r>
            <a:r>
              <a:rPr lang="th-TH" sz="2800" b="0" dirty="0">
                <a:solidFill>
                  <a:schemeClr val="tx1"/>
                </a:solidFill>
                <a:latin typeface="Angsana New" pitchFamily="18" charset="-34"/>
                <a:cs typeface="Angsana New" pitchFamily="18" charset="-34"/>
              </a:rPr>
              <a:t>ในระบบคอมพิวเตอร์จะมีข้อจำกัดในเรื่องของ</a:t>
            </a:r>
            <a:r>
              <a:rPr lang="th-TH" sz="2800" b="0" dirty="0">
                <a:solidFill>
                  <a:srgbClr val="FF0066"/>
                </a:solidFill>
                <a:latin typeface="Angsana New" pitchFamily="18" charset="-34"/>
                <a:cs typeface="Angsana New" pitchFamily="18" charset="-34"/>
              </a:rPr>
              <a:t>จำนวน</a:t>
            </a:r>
            <a:r>
              <a:rPr lang="th-TH" sz="2800" b="0" dirty="0">
                <a:solidFill>
                  <a:schemeClr val="tx1"/>
                </a:solidFill>
                <a:latin typeface="Angsana New" pitchFamily="18" charset="-34"/>
                <a:cs typeface="Angsana New" pitchFamily="18" charset="-34"/>
              </a:rPr>
              <a:t>และ</a:t>
            </a:r>
            <a:r>
              <a:rPr lang="th-TH" sz="2800" b="0" dirty="0">
                <a:solidFill>
                  <a:srgbClr val="FF0066"/>
                </a:solidFill>
                <a:latin typeface="Angsana New" pitchFamily="18" charset="-34"/>
                <a:cs typeface="Angsana New" pitchFamily="18" charset="-34"/>
              </a:rPr>
              <a:t>ความเร็ว</a:t>
            </a:r>
            <a:r>
              <a:rPr lang="th-TH" sz="2800" b="0" dirty="0">
                <a:solidFill>
                  <a:schemeClr val="tx1"/>
                </a:solidFill>
                <a:latin typeface="Angsana New" pitchFamily="18" charset="-34"/>
                <a:cs typeface="Angsana New" pitchFamily="18" charset="-34"/>
              </a:rPr>
              <a:t>ในการทำงาน เนื่องจากอุปกรณ์เหล่านี้ทำงานช้ามากเมื่อเทียบกับ </a:t>
            </a:r>
            <a:r>
              <a:rPr lang="en-US" sz="2800" b="0" dirty="0">
                <a:solidFill>
                  <a:schemeClr val="tx1"/>
                </a:solidFill>
                <a:latin typeface="Angsana New" pitchFamily="18" charset="-34"/>
                <a:cs typeface="Angsana New" pitchFamily="18" charset="-34"/>
              </a:rPr>
              <a:t>CPU </a:t>
            </a:r>
            <a:r>
              <a:rPr lang="th-TH" sz="2800" b="0" dirty="0">
                <a:solidFill>
                  <a:schemeClr val="tx1"/>
                </a:solidFill>
                <a:latin typeface="Angsana New" pitchFamily="18" charset="-34"/>
                <a:cs typeface="Angsana New" pitchFamily="18" charset="-34"/>
              </a:rPr>
              <a:t>และหน่วยความจำหลัก เมื่อ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หนึ่งขอใช้อุปกรณ์ </a:t>
            </a:r>
            <a:r>
              <a:rPr lang="en-US" sz="2800" b="0" dirty="0">
                <a:solidFill>
                  <a:schemeClr val="tx1"/>
                </a:solidFill>
                <a:latin typeface="Angsana New" pitchFamily="18" charset="-34"/>
                <a:cs typeface="Angsana New" pitchFamily="18" charset="-34"/>
              </a:rPr>
              <a:t>I/O </a:t>
            </a:r>
            <a:r>
              <a:rPr lang="th-TH" sz="2800" b="0" dirty="0">
                <a:solidFill>
                  <a:schemeClr val="tx1"/>
                </a:solidFill>
                <a:latin typeface="Angsana New" pitchFamily="18" charset="-34"/>
                <a:cs typeface="Angsana New" pitchFamily="18" charset="-34"/>
              </a:rPr>
              <a:t>ใดก็จะใช้เป็นระยะเวลาหนึ่ง (ที่ค่อนข้างยาวนานเมื่อเทียบกับ ความเร็วของ </a:t>
            </a:r>
            <a:r>
              <a:rPr lang="en-US" sz="2800" b="0" dirty="0">
                <a:solidFill>
                  <a:schemeClr val="tx1"/>
                </a:solidFill>
                <a:latin typeface="Angsana New" pitchFamily="18" charset="-34"/>
                <a:cs typeface="Angsana New" pitchFamily="18" charset="-34"/>
              </a:rPr>
              <a:t>CPU) </a:t>
            </a:r>
            <a:r>
              <a:rPr lang="th-TH" sz="2800" b="0" dirty="0">
                <a:solidFill>
                  <a:schemeClr val="tx1"/>
                </a:solidFill>
                <a:latin typeface="Angsana New" pitchFamily="18" charset="-34"/>
                <a:cs typeface="Angsana New" pitchFamily="18" charset="-34"/>
              </a:rPr>
              <a:t>ซึ่งจะทำให้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อื่นไม่สามารถใช้งานได้ </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rgbClr val="FF0066"/>
                </a:solidFill>
                <a:latin typeface="Angsana New" pitchFamily="18" charset="-34"/>
                <a:cs typeface="Angsana New" pitchFamily="18" charset="-34"/>
              </a:rPr>
              <a:t>Device manager</a:t>
            </a: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มีหน้าที่ที่สำคัญสรุปได้ดังนี้</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1. </a:t>
            </a:r>
            <a:r>
              <a:rPr lang="en-US" sz="2800" b="0" dirty="0" smtClean="0">
                <a:solidFill>
                  <a:schemeClr val="tx1"/>
                </a:solidFill>
                <a:latin typeface="Angsana New" pitchFamily="18" charset="-34"/>
                <a:cs typeface="Angsana New" pitchFamily="18" charset="-34"/>
              </a:rPr>
              <a:t>Monitor </a:t>
            </a:r>
            <a:r>
              <a:rPr lang="th-TH" sz="2800" b="0" dirty="0">
                <a:solidFill>
                  <a:schemeClr val="tx1"/>
                </a:solidFill>
                <a:latin typeface="Angsana New" pitchFamily="18" charset="-34"/>
                <a:cs typeface="Angsana New" pitchFamily="18" charset="-34"/>
              </a:rPr>
              <a:t>อุปกรณ์ </a:t>
            </a:r>
            <a:r>
              <a:rPr lang="en-US" sz="2800" b="0" dirty="0">
                <a:solidFill>
                  <a:schemeClr val="tx1"/>
                </a:solidFill>
                <a:latin typeface="Angsana New" pitchFamily="18" charset="-34"/>
                <a:cs typeface="Angsana New" pitchFamily="18" charset="-34"/>
              </a:rPr>
              <a:t>I/O </a:t>
            </a:r>
            <a:r>
              <a:rPr lang="th-TH" sz="2800" b="0" dirty="0">
                <a:solidFill>
                  <a:schemeClr val="tx1"/>
                </a:solidFill>
                <a:latin typeface="Angsana New" pitchFamily="18" charset="-34"/>
                <a:cs typeface="Angsana New" pitchFamily="18" charset="-34"/>
              </a:rPr>
              <a:t>ทุกชนิดให้สามารถทำงานได้อย่างปกติ </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2. </a:t>
            </a:r>
            <a:r>
              <a:rPr lang="th-TH" sz="2800" b="0" dirty="0">
                <a:solidFill>
                  <a:schemeClr val="tx1"/>
                </a:solidFill>
                <a:latin typeface="Angsana New" pitchFamily="18" charset="-34"/>
                <a:cs typeface="Angsana New" pitchFamily="18" charset="-34"/>
              </a:rPr>
              <a:t>จัดสรรอุปกรณ์ </a:t>
            </a:r>
            <a:r>
              <a:rPr lang="en-US" sz="2800" b="0" dirty="0">
                <a:solidFill>
                  <a:schemeClr val="tx1"/>
                </a:solidFill>
                <a:latin typeface="Angsana New" pitchFamily="18" charset="-34"/>
                <a:cs typeface="Angsana New" pitchFamily="18" charset="-34"/>
              </a:rPr>
              <a:t>I/O </a:t>
            </a:r>
            <a:r>
              <a:rPr lang="th-TH" sz="2800" b="0" dirty="0">
                <a:solidFill>
                  <a:schemeClr val="tx1"/>
                </a:solidFill>
                <a:latin typeface="Angsana New" pitchFamily="18" charset="-34"/>
                <a:cs typeface="Angsana New" pitchFamily="18" charset="-34"/>
              </a:rPr>
              <a:t>ให้กับ </a:t>
            </a:r>
            <a:r>
              <a:rPr lang="en-US" sz="2800" b="0" dirty="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ที่ร้องขอและปลดปล่อย</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3. </a:t>
            </a:r>
            <a:r>
              <a:rPr lang="th-TH" sz="2800" b="0" dirty="0">
                <a:solidFill>
                  <a:schemeClr val="tx1"/>
                </a:solidFill>
                <a:latin typeface="Angsana New" pitchFamily="18" charset="-34"/>
                <a:cs typeface="Angsana New" pitchFamily="18" charset="-34"/>
              </a:rPr>
              <a:t>บริหารจัดการ </a:t>
            </a:r>
            <a:r>
              <a:rPr lang="en-US" sz="2800" b="0" dirty="0">
                <a:solidFill>
                  <a:schemeClr val="tx1"/>
                </a:solidFill>
                <a:latin typeface="Angsana New" pitchFamily="18" charset="-34"/>
                <a:cs typeface="Angsana New" pitchFamily="18" charset="-34"/>
              </a:rPr>
              <a:t>queue </a:t>
            </a:r>
            <a:r>
              <a:rPr lang="th-TH" sz="2800" b="0" dirty="0">
                <a:solidFill>
                  <a:schemeClr val="tx1"/>
                </a:solidFill>
                <a:latin typeface="Angsana New" pitchFamily="18" charset="-34"/>
                <a:cs typeface="Angsana New" pitchFamily="18" charset="-34"/>
              </a:rPr>
              <a:t>ของอุปกรณ์แต่ละชนิด</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4. </a:t>
            </a:r>
            <a:r>
              <a:rPr lang="th-TH" sz="2800" b="0" dirty="0">
                <a:solidFill>
                  <a:schemeClr val="tx1"/>
                </a:solidFill>
                <a:latin typeface="Angsana New" pitchFamily="18" charset="-34"/>
                <a:cs typeface="Angsana New" pitchFamily="18" charset="-34"/>
              </a:rPr>
              <a:t>กำหนดและควบคุมนโยบายในการใช้อุปกรณ์ </a:t>
            </a:r>
            <a:r>
              <a:rPr lang="en-US" sz="2800" b="0" dirty="0">
                <a:solidFill>
                  <a:schemeClr val="tx1"/>
                </a:solidFill>
                <a:latin typeface="Angsana New" pitchFamily="18" charset="-34"/>
                <a:cs typeface="Angsana New" pitchFamily="18" charset="-34"/>
              </a:rPr>
              <a:t>I/O </a:t>
            </a:r>
            <a:r>
              <a:rPr lang="th-TH" sz="2800" b="0" dirty="0">
                <a:solidFill>
                  <a:schemeClr val="tx1"/>
                </a:solidFill>
                <a:latin typeface="Angsana New" pitchFamily="18" charset="-34"/>
                <a:cs typeface="Angsana New" pitchFamily="18" charset="-34"/>
              </a:rPr>
              <a:t>เช่น </a:t>
            </a:r>
            <a:r>
              <a:rPr lang="en-US" sz="2800" b="0" dirty="0">
                <a:solidFill>
                  <a:schemeClr val="tx1"/>
                </a:solidFill>
                <a:latin typeface="Angsana New" pitchFamily="18" charset="-34"/>
                <a:cs typeface="Angsana New" pitchFamily="18" charset="-34"/>
              </a:rPr>
              <a:t>FIFO</a:t>
            </a:r>
            <a:endParaRPr lang="th-TH" sz="2800" b="0" dirty="0">
              <a:solidFill>
                <a:srgbClr val="FF0066"/>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bwMode="auto">
          <a:xfrm>
            <a:off x="533400" y="1371600"/>
            <a:ext cx="7924800" cy="48768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ระบบปฏิบัติการทุกวันนี้ใช้ </a:t>
            </a:r>
            <a:r>
              <a:rPr lang="en-US" sz="2800" b="0" dirty="0" smtClean="0">
                <a:solidFill>
                  <a:schemeClr val="tx1"/>
                </a:solidFill>
                <a:latin typeface="Angsana New" pitchFamily="18" charset="-34"/>
                <a:cs typeface="Angsana New" pitchFamily="18" charset="-34"/>
              </a:rPr>
              <a:t>File Manager </a:t>
            </a:r>
            <a:r>
              <a:rPr lang="th-TH" sz="2800" b="0" dirty="0">
                <a:solidFill>
                  <a:schemeClr val="tx1"/>
                </a:solidFill>
                <a:latin typeface="Angsana New" pitchFamily="18" charset="-34"/>
                <a:cs typeface="Angsana New" pitchFamily="18" charset="-34"/>
              </a:rPr>
              <a:t>ควบคุมการใช้แฟ้มข้อมูลของระบบ หน้าที่โดยรวมของ </a:t>
            </a:r>
            <a:r>
              <a:rPr lang="en-US" sz="2800" b="0" dirty="0" smtClean="0">
                <a:latin typeface="Angsana New" pitchFamily="18" charset="-34"/>
                <a:cs typeface="Angsana New" pitchFamily="18" charset="-34"/>
              </a:rPr>
              <a:t>F</a:t>
            </a:r>
            <a:r>
              <a:rPr lang="en-US" sz="2800" b="0" dirty="0" smtClean="0">
                <a:solidFill>
                  <a:schemeClr val="tx1"/>
                </a:solidFill>
                <a:latin typeface="Angsana New" pitchFamily="18" charset="-34"/>
                <a:cs typeface="Angsana New" pitchFamily="18" charset="-34"/>
              </a:rPr>
              <a:t>ile Manager </a:t>
            </a:r>
            <a:r>
              <a:rPr lang="th-TH" sz="2800" b="0" dirty="0">
                <a:solidFill>
                  <a:schemeClr val="tx1"/>
                </a:solidFill>
                <a:latin typeface="Angsana New" pitchFamily="18" charset="-34"/>
                <a:cs typeface="Angsana New" pitchFamily="18" charset="-34"/>
              </a:rPr>
              <a:t>สรุปได้ดังนี้</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1) </a:t>
            </a:r>
            <a:r>
              <a:rPr lang="th-TH" sz="2800" b="0" dirty="0">
                <a:solidFill>
                  <a:schemeClr val="tx1"/>
                </a:solidFill>
                <a:latin typeface="Angsana New" pitchFamily="18" charset="-34"/>
                <a:cs typeface="Angsana New" pitchFamily="18" charset="-34"/>
              </a:rPr>
              <a:t>ควบคุมการใช้แฟ้มข้อมูลตามสิทธิที่แต่</a:t>
            </a:r>
            <a:r>
              <a:rPr lang="en-US" sz="2800" b="0" dirty="0">
                <a:solidFill>
                  <a:schemeClr val="tx1"/>
                </a:solidFill>
                <a:latin typeface="Angsana New" pitchFamily="18" charset="-34"/>
                <a:cs typeface="Angsana New" pitchFamily="18" charset="-34"/>
              </a:rPr>
              <a:t> </a:t>
            </a:r>
            <a:r>
              <a:rPr lang="en-US" sz="2800" b="0" dirty="0" smtClean="0">
                <a:solidFill>
                  <a:schemeClr val="tx1"/>
                </a:solidFill>
                <a:latin typeface="Angsana New" pitchFamily="18" charset="-34"/>
                <a:cs typeface="Angsana New" pitchFamily="18" charset="-34"/>
              </a:rPr>
              <a:t>Process </a:t>
            </a:r>
            <a:r>
              <a:rPr lang="th-TH" sz="2800" b="0" dirty="0">
                <a:solidFill>
                  <a:schemeClr val="tx1"/>
                </a:solidFill>
                <a:latin typeface="Angsana New" pitchFamily="18" charset="-34"/>
                <a:cs typeface="Angsana New" pitchFamily="18" charset="-34"/>
              </a:rPr>
              <a:t>จะพึงมี เช่น </a:t>
            </a:r>
            <a:r>
              <a:rPr lang="en-US" sz="2800" b="0" dirty="0">
                <a:solidFill>
                  <a:schemeClr val="tx1"/>
                </a:solidFill>
                <a:latin typeface="Angsana New" pitchFamily="18" charset="-34"/>
                <a:cs typeface="Angsana New" pitchFamily="18" charset="-34"/>
              </a:rPr>
              <a:t>process A </a:t>
            </a:r>
            <a:r>
              <a:rPr lang="th-TH" sz="2800" b="0" dirty="0">
                <a:solidFill>
                  <a:schemeClr val="tx1"/>
                </a:solidFill>
                <a:latin typeface="Angsana New" pitchFamily="18" charset="-34"/>
                <a:cs typeface="Angsana New" pitchFamily="18" charset="-34"/>
              </a:rPr>
              <a:t>สามารถอ่าน เขียน และ เปลี่ยนแปลงข้อมูลใน </a:t>
            </a:r>
            <a:r>
              <a:rPr lang="en-US" sz="2800" b="0" dirty="0">
                <a:solidFill>
                  <a:schemeClr val="tx1"/>
                </a:solidFill>
                <a:latin typeface="Angsana New" pitchFamily="18" charset="-34"/>
                <a:cs typeface="Angsana New" pitchFamily="18" charset="-34"/>
              </a:rPr>
              <a:t>File1</a:t>
            </a:r>
            <a:r>
              <a:rPr lang="th-TH" sz="2800" b="0" dirty="0">
                <a:solidFill>
                  <a:schemeClr val="tx1"/>
                </a:solidFill>
                <a:latin typeface="Angsana New" pitchFamily="18" charset="-34"/>
                <a:cs typeface="Angsana New" pitchFamily="18" charset="-34"/>
              </a:rPr>
              <a:t> ได้ แต่ </a:t>
            </a:r>
            <a:r>
              <a:rPr lang="en-US" sz="2800" b="0" dirty="0">
                <a:solidFill>
                  <a:schemeClr val="tx1"/>
                </a:solidFill>
                <a:latin typeface="Angsana New" pitchFamily="18" charset="-34"/>
                <a:cs typeface="Angsana New" pitchFamily="18" charset="-34"/>
              </a:rPr>
              <a:t>process B </a:t>
            </a:r>
            <a:r>
              <a:rPr lang="th-TH" sz="2800" b="0" dirty="0">
                <a:solidFill>
                  <a:schemeClr val="tx1"/>
                </a:solidFill>
                <a:latin typeface="Angsana New" pitchFamily="18" charset="-34"/>
                <a:cs typeface="Angsana New" pitchFamily="18" charset="-34"/>
              </a:rPr>
              <a:t>สามารถอ่านได้เพียงอย่างเดียว</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2) </a:t>
            </a:r>
            <a:r>
              <a:rPr lang="th-TH" sz="2800" b="0" dirty="0">
                <a:solidFill>
                  <a:schemeClr val="tx1"/>
                </a:solidFill>
                <a:latin typeface="Angsana New" pitchFamily="18" charset="-34"/>
                <a:cs typeface="Angsana New" pitchFamily="18" charset="-34"/>
              </a:rPr>
              <a:t>ควบคุม</a:t>
            </a:r>
            <a:r>
              <a:rPr lang="th-TH" sz="2800" b="0" dirty="0">
                <a:solidFill>
                  <a:srgbClr val="FF0066"/>
                </a:solidFill>
                <a:latin typeface="Angsana New" pitchFamily="18" charset="-34"/>
                <a:cs typeface="Angsana New" pitchFamily="18" charset="-34"/>
              </a:rPr>
              <a:t>การสร้าง</a:t>
            </a:r>
            <a:r>
              <a:rPr lang="th-TH" sz="2800" b="0" dirty="0">
                <a:solidFill>
                  <a:schemeClr val="tx1"/>
                </a:solidFill>
                <a:latin typeface="Angsana New" pitchFamily="18" charset="-34"/>
                <a:cs typeface="Angsana New" pitchFamily="18" charset="-34"/>
              </a:rPr>
              <a:t> </a:t>
            </a:r>
            <a:r>
              <a:rPr lang="en-US" sz="2800" b="0" dirty="0" smtClean="0">
                <a:solidFill>
                  <a:schemeClr val="tx1"/>
                </a:solidFill>
                <a:latin typeface="Angsana New" pitchFamily="18" charset="-34"/>
                <a:cs typeface="Angsana New" pitchFamily="18" charset="-34"/>
              </a:rPr>
              <a:t>(Creation</a:t>
            </a:r>
            <a:r>
              <a:rPr lang="en-US" sz="2800" b="0" dirty="0">
                <a:solidFill>
                  <a:schemeClr val="tx1"/>
                </a:solidFill>
                <a:latin typeface="Angsana New" pitchFamily="18" charset="-34"/>
                <a:cs typeface="Angsana New" pitchFamily="18" charset="-34"/>
              </a:rPr>
              <a:t>) </a:t>
            </a:r>
            <a:r>
              <a:rPr lang="th-TH" sz="2800" b="0" dirty="0">
                <a:solidFill>
                  <a:srgbClr val="FF0066"/>
                </a:solidFill>
                <a:latin typeface="Angsana New" pitchFamily="18" charset="-34"/>
                <a:cs typeface="Angsana New" pitchFamily="18" charset="-34"/>
              </a:rPr>
              <a:t>การลบ</a:t>
            </a:r>
            <a:r>
              <a:rPr lang="th-TH" sz="2800" b="0" dirty="0">
                <a:solidFill>
                  <a:schemeClr val="tx1"/>
                </a:solidFill>
                <a:latin typeface="Angsana New" pitchFamily="18" charset="-34"/>
                <a:cs typeface="Angsana New" pitchFamily="18" charset="-34"/>
              </a:rPr>
              <a:t> </a:t>
            </a:r>
            <a:r>
              <a:rPr lang="en-US" sz="2800" b="0" dirty="0" smtClean="0">
                <a:solidFill>
                  <a:schemeClr val="tx1"/>
                </a:solidFill>
                <a:latin typeface="Angsana New" pitchFamily="18" charset="-34"/>
                <a:cs typeface="Angsana New" pitchFamily="18" charset="-34"/>
              </a:rPr>
              <a:t>(Deletion</a:t>
            </a: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และ</a:t>
            </a:r>
            <a:r>
              <a:rPr lang="th-TH" sz="2800" b="0" dirty="0">
                <a:solidFill>
                  <a:srgbClr val="FF0066"/>
                </a:solidFill>
                <a:latin typeface="Angsana New" pitchFamily="18" charset="-34"/>
                <a:cs typeface="Angsana New" pitchFamily="18" charset="-34"/>
              </a:rPr>
              <a:t>การแก้ไข</a:t>
            </a:r>
            <a:r>
              <a:rPr lang="th-TH" sz="2800" b="0" dirty="0">
                <a:solidFill>
                  <a:schemeClr val="tx1"/>
                </a:solidFill>
                <a:latin typeface="Angsana New" pitchFamily="18" charset="-34"/>
                <a:cs typeface="Angsana New" pitchFamily="18" charset="-34"/>
              </a:rPr>
              <a:t> </a:t>
            </a:r>
            <a:r>
              <a:rPr lang="en-US" sz="2800" b="0" dirty="0" smtClean="0">
                <a:solidFill>
                  <a:schemeClr val="tx1"/>
                </a:solidFill>
                <a:latin typeface="Angsana New" pitchFamily="18" charset="-34"/>
                <a:cs typeface="Angsana New" pitchFamily="18" charset="-34"/>
              </a:rPr>
              <a:t>(Modification</a:t>
            </a: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แฟ้มข้อมูล</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3) </a:t>
            </a:r>
            <a:r>
              <a:rPr lang="th-TH" sz="2800" b="0" dirty="0">
                <a:solidFill>
                  <a:schemeClr val="tx1"/>
                </a:solidFill>
                <a:latin typeface="Angsana New" pitchFamily="18" charset="-34"/>
                <a:cs typeface="Angsana New" pitchFamily="18" charset="-34"/>
              </a:rPr>
              <a:t>ควบคุมการตั้งชื่อและประเภทของแฟ้มข้อมูล</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 4) </a:t>
            </a:r>
            <a:r>
              <a:rPr lang="th-TH" sz="2800" b="0" dirty="0">
                <a:solidFill>
                  <a:schemeClr val="tx1"/>
                </a:solidFill>
                <a:latin typeface="Angsana New" pitchFamily="18" charset="-34"/>
                <a:cs typeface="Angsana New" pitchFamily="18" charset="-34"/>
              </a:rPr>
              <a:t>ควบคุมรูปแบบการจัดเก็บและตำแหน่งในการเก็บแฟ้มข้อมูลในหน่วยความจำหลักและหน่วยความจำสำรอง</a:t>
            </a:r>
            <a:br>
              <a:rPr lang="th-TH" sz="2800" b="0" dirty="0">
                <a:solidFill>
                  <a:schemeClr val="tx1"/>
                </a:solidFill>
                <a:latin typeface="Angsana New" pitchFamily="18" charset="-34"/>
                <a:cs typeface="Angsana New" pitchFamily="18" charset="-34"/>
              </a:rPr>
            </a:br>
            <a:r>
              <a:rPr lang="th-TH" sz="2800" b="0" dirty="0">
                <a:solidFill>
                  <a:schemeClr val="tx1"/>
                </a:solidFill>
                <a:latin typeface="Angsana New" pitchFamily="18" charset="-34"/>
                <a:cs typeface="Angsana New" pitchFamily="18" charset="-34"/>
              </a:rPr>
              <a:t>   </a:t>
            </a:r>
            <a:r>
              <a:rPr lang="en-US" sz="2800" b="0" dirty="0">
                <a:solidFill>
                  <a:schemeClr val="tx1"/>
                </a:solidFill>
                <a:latin typeface="Angsana New" pitchFamily="18" charset="-34"/>
                <a:cs typeface="Angsana New" pitchFamily="18" charset="-34"/>
              </a:rPr>
              <a:t>5) </a:t>
            </a:r>
            <a:r>
              <a:rPr lang="th-TH" sz="2800" b="0" dirty="0">
                <a:solidFill>
                  <a:schemeClr val="tx1"/>
                </a:solidFill>
                <a:latin typeface="Angsana New" pitchFamily="18" charset="-34"/>
                <a:cs typeface="Angsana New" pitchFamily="18" charset="-34"/>
              </a:rPr>
              <a:t>รับผิดชอบการเก็บรักษา </a:t>
            </a:r>
            <a:r>
              <a:rPr lang="en-US" sz="2800" b="0" dirty="0" smtClean="0">
                <a:solidFill>
                  <a:schemeClr val="tx1"/>
                </a:solidFill>
                <a:latin typeface="Angsana New" pitchFamily="18" charset="-34"/>
                <a:cs typeface="Angsana New" pitchFamily="18" charset="-34"/>
              </a:rPr>
              <a:t>(Archive</a:t>
            </a:r>
            <a:r>
              <a:rPr lang="en-US" sz="2800" b="0" dirty="0">
                <a:solidFill>
                  <a:schemeClr val="tx1"/>
                </a:solidFill>
                <a:latin typeface="Angsana New" pitchFamily="18" charset="-34"/>
                <a:cs typeface="Angsana New" pitchFamily="18" charset="-34"/>
              </a:rPr>
              <a:t>) </a:t>
            </a:r>
            <a:r>
              <a:rPr lang="th-TH" sz="2800" b="0" dirty="0">
                <a:solidFill>
                  <a:schemeClr val="tx1"/>
                </a:solidFill>
                <a:latin typeface="Angsana New" pitchFamily="18" charset="-34"/>
                <a:cs typeface="Angsana New" pitchFamily="18" charset="-34"/>
              </a:rPr>
              <a:t>และการสำรองข้อมูล </a:t>
            </a:r>
            <a:r>
              <a:rPr lang="en-US" sz="2800" b="0" dirty="0" smtClean="0">
                <a:solidFill>
                  <a:schemeClr val="tx1"/>
                </a:solidFill>
                <a:latin typeface="Angsana New" pitchFamily="18" charset="-34"/>
                <a:cs typeface="Angsana New" pitchFamily="18" charset="-34"/>
              </a:rPr>
              <a:t>(Backup</a:t>
            </a:r>
            <a:r>
              <a:rPr lang="en-US" sz="2800" b="0" dirty="0">
                <a:solidFill>
                  <a:schemeClr val="tx1"/>
                </a:solidFill>
                <a:latin typeface="Angsana New" pitchFamily="18" charset="-34"/>
                <a:cs typeface="Angsana New" pitchFamily="18" charset="-34"/>
              </a:rPr>
              <a:t>)</a:t>
            </a:r>
            <a:endParaRPr lang="th-TH" sz="2800" b="0" dirty="0">
              <a:solidFill>
                <a:srgbClr val="FF0066"/>
              </a:solidFill>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en-US" sz="3600" b="1" dirty="0" smtClean="0">
                <a:latin typeface="AngsanaUPC" pitchFamily="18" charset="-34"/>
                <a:cs typeface="AngsanaUPC" pitchFamily="18" charset="-34"/>
              </a:rPr>
              <a:t>File Management</a:t>
            </a:r>
            <a:endParaRPr lang="th-TH" sz="3600" b="1" dirty="0">
              <a:latin typeface="AngsanaUPC" pitchFamily="18" charset="-34"/>
              <a:cs typeface="AngsanaUPC" pitchFamily="18" charset="-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th-TH" sz="3600" dirty="0" smtClean="0">
                <a:latin typeface="AngsanaUPC" pitchFamily="18" charset="-34"/>
                <a:cs typeface="AngsanaUPC" pitchFamily="18" charset="-34"/>
              </a:rPr>
              <a:t>วิวัฒนาการของระบบปฏิบัติการ</a:t>
            </a:r>
            <a:endParaRPr lang="th-TH" sz="3600" dirty="0">
              <a:latin typeface="AngsanaUPC" pitchFamily="18" charset="-34"/>
              <a:cs typeface="AngsanaUPC" pitchFamily="18" charset="-34"/>
            </a:endParaRPr>
          </a:p>
        </p:txBody>
      </p:sp>
      <p:grpSp>
        <p:nvGrpSpPr>
          <p:cNvPr id="65547" name="Group 11"/>
          <p:cNvGrpSpPr>
            <a:grpSpLocks/>
          </p:cNvGrpSpPr>
          <p:nvPr/>
        </p:nvGrpSpPr>
        <p:grpSpPr bwMode="auto">
          <a:xfrm>
            <a:off x="1143000" y="1981200"/>
            <a:ext cx="7086600" cy="3833813"/>
            <a:chOff x="720" y="1248"/>
            <a:chExt cx="4464" cy="2415"/>
          </a:xfrm>
        </p:grpSpPr>
        <p:sp>
          <p:nvSpPr>
            <p:cNvPr id="65539" name="AutoShape 3"/>
            <p:cNvSpPr>
              <a:spLocks noChangeArrowheads="1"/>
            </p:cNvSpPr>
            <p:nvPr/>
          </p:nvSpPr>
          <p:spPr bwMode="gray">
            <a:xfrm>
              <a:off x="720" y="1248"/>
              <a:ext cx="2415" cy="2415"/>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w="9525">
              <a:noFill/>
              <a:round/>
              <a:headEnd/>
              <a:tailEnd/>
            </a:ln>
            <a:effectLst/>
          </p:spPr>
          <p:txBody>
            <a:bodyPr wrap="none" anchor="ctr"/>
            <a:lstStyle/>
            <a:p>
              <a:endParaRPr lang="th-TH"/>
            </a:p>
          </p:txBody>
        </p:sp>
        <p:sp>
          <p:nvSpPr>
            <p:cNvPr id="65540" name="Oval 4"/>
            <p:cNvSpPr>
              <a:spLocks noChangeArrowheads="1"/>
            </p:cNvSpPr>
            <p:nvPr/>
          </p:nvSpPr>
          <p:spPr bwMode="gray">
            <a:xfrm>
              <a:off x="912" y="1440"/>
              <a:ext cx="2016" cy="2016"/>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p:spPr>
          <p:txBody>
            <a:bodyPr wrap="none" anchor="ctr"/>
            <a:lstStyle/>
            <a:p>
              <a:endParaRPr lang="th-TH"/>
            </a:p>
          </p:txBody>
        </p:sp>
        <p:sp>
          <p:nvSpPr>
            <p:cNvPr id="65541" name="AutoShape 5"/>
            <p:cNvSpPr>
              <a:spLocks noChangeArrowheads="1"/>
            </p:cNvSpPr>
            <p:nvPr/>
          </p:nvSpPr>
          <p:spPr bwMode="gray">
            <a:xfrm>
              <a:off x="2427" y="1456"/>
              <a:ext cx="2382" cy="315"/>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r>
                <a:rPr lang="en-US" b="1" dirty="0" smtClean="0">
                  <a:solidFill>
                    <a:schemeClr val="bg1"/>
                  </a:solidFill>
                </a:rPr>
                <a:t>Batch Operating Systems</a:t>
              </a:r>
              <a:endParaRPr lang="en-US" b="1" dirty="0">
                <a:solidFill>
                  <a:schemeClr val="bg1"/>
                </a:solidFill>
              </a:endParaRPr>
            </a:p>
          </p:txBody>
        </p:sp>
        <p:sp>
          <p:nvSpPr>
            <p:cNvPr id="65542" name="AutoShape 6"/>
            <p:cNvSpPr>
              <a:spLocks noChangeArrowheads="1"/>
            </p:cNvSpPr>
            <p:nvPr/>
          </p:nvSpPr>
          <p:spPr bwMode="gray">
            <a:xfrm>
              <a:off x="2635" y="1873"/>
              <a:ext cx="2382" cy="314"/>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p:spPr>
          <p:txBody>
            <a:bodyPr wrap="none" anchor="ctr"/>
            <a:lstStyle/>
            <a:p>
              <a:pPr algn="ctr" eaLnBrk="0" hangingPunct="0"/>
              <a:r>
                <a:rPr lang="en-US" b="1" dirty="0" smtClean="0">
                  <a:solidFill>
                    <a:schemeClr val="bg1"/>
                  </a:solidFill>
                </a:rPr>
                <a:t>Time-Sharing Operating Systems</a:t>
              </a:r>
              <a:endParaRPr lang="en-US" b="1" dirty="0">
                <a:solidFill>
                  <a:schemeClr val="bg1"/>
                </a:solidFill>
              </a:endParaRPr>
            </a:p>
          </p:txBody>
        </p:sp>
        <p:sp>
          <p:nvSpPr>
            <p:cNvPr id="65543" name="AutoShape 7"/>
            <p:cNvSpPr>
              <a:spLocks noChangeArrowheads="1"/>
            </p:cNvSpPr>
            <p:nvPr/>
          </p:nvSpPr>
          <p:spPr bwMode="gray">
            <a:xfrm>
              <a:off x="2803" y="2289"/>
              <a:ext cx="2381" cy="315"/>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r>
                <a:rPr lang="en-US" b="1" dirty="0" smtClean="0">
                  <a:solidFill>
                    <a:schemeClr val="bg1"/>
                  </a:solidFill>
                </a:rPr>
                <a:t>Personal Operating Systems</a:t>
              </a:r>
              <a:endParaRPr lang="en-US" b="1" dirty="0">
                <a:solidFill>
                  <a:schemeClr val="bg1"/>
                </a:solidFill>
              </a:endParaRPr>
            </a:p>
          </p:txBody>
        </p:sp>
        <p:sp>
          <p:nvSpPr>
            <p:cNvPr id="65544" name="AutoShape 8"/>
            <p:cNvSpPr>
              <a:spLocks noChangeArrowheads="1"/>
            </p:cNvSpPr>
            <p:nvPr/>
          </p:nvSpPr>
          <p:spPr bwMode="gray">
            <a:xfrm>
              <a:off x="2635" y="2705"/>
              <a:ext cx="2382" cy="315"/>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p:spPr>
          <p:txBody>
            <a:bodyPr wrap="none" anchor="ctr"/>
            <a:lstStyle/>
            <a:p>
              <a:pPr algn="ctr" eaLnBrk="0" hangingPunct="0"/>
              <a:r>
                <a:rPr lang="en-US" b="1" dirty="0" smtClean="0">
                  <a:solidFill>
                    <a:schemeClr val="bg1"/>
                  </a:solidFill>
                </a:rPr>
                <a:t>Parallel Systems</a:t>
              </a:r>
              <a:endParaRPr lang="en-US" b="1" dirty="0">
                <a:solidFill>
                  <a:schemeClr val="bg1"/>
                </a:solidFill>
              </a:endParaRPr>
            </a:p>
          </p:txBody>
        </p:sp>
        <p:sp>
          <p:nvSpPr>
            <p:cNvPr id="65545" name="AutoShape 9"/>
            <p:cNvSpPr>
              <a:spLocks noChangeArrowheads="1"/>
            </p:cNvSpPr>
            <p:nvPr/>
          </p:nvSpPr>
          <p:spPr bwMode="gray">
            <a:xfrm>
              <a:off x="2427" y="3122"/>
              <a:ext cx="2382" cy="315"/>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eaLnBrk="0" hangingPunct="0"/>
              <a:r>
                <a:rPr lang="en-US" b="1" dirty="0" smtClean="0">
                  <a:solidFill>
                    <a:schemeClr val="bg1"/>
                  </a:solidFill>
                </a:rPr>
                <a:t>Distributed Systems</a:t>
              </a:r>
              <a:endParaRPr lang="en-US" b="1" dirty="0">
                <a:solidFill>
                  <a:schemeClr val="bg1"/>
                </a:solidFill>
              </a:endParaRPr>
            </a:p>
          </p:txBody>
        </p:sp>
        <p:sp>
          <p:nvSpPr>
            <p:cNvPr id="65546" name="Text Box 10"/>
            <p:cNvSpPr txBox="1">
              <a:spLocks noChangeArrowheads="1"/>
            </p:cNvSpPr>
            <p:nvPr/>
          </p:nvSpPr>
          <p:spPr bwMode="gray">
            <a:xfrm>
              <a:off x="1152" y="2105"/>
              <a:ext cx="1449" cy="679"/>
            </a:xfrm>
            <a:prstGeom prst="rect">
              <a:avLst/>
            </a:prstGeom>
            <a:noFill/>
            <a:ln w="9525" algn="ctr">
              <a:noFill/>
              <a:miter lim="800000"/>
              <a:headEnd/>
              <a:tailEnd/>
            </a:ln>
            <a:effectLst>
              <a:outerShdw dist="35921" dir="2700000" algn="ctr" rotWithShape="0">
                <a:srgbClr val="000000"/>
              </a:outerShdw>
            </a:effectLst>
          </p:spPr>
          <p:txBody>
            <a:bodyPr wrap="none">
              <a:spAutoFit/>
            </a:bodyPr>
            <a:lstStyle/>
            <a:p>
              <a:pPr algn="ctr" eaLnBrk="0" hangingPunct="0"/>
              <a:r>
                <a:rPr lang="en-US" sz="3200" b="1" dirty="0" smtClean="0">
                  <a:solidFill>
                    <a:srgbClr val="FFFFFF"/>
                  </a:solidFill>
                  <a:effectLst>
                    <a:outerShdw blurRad="38100" dist="38100" dir="2700000" algn="tl">
                      <a:srgbClr val="000000"/>
                    </a:outerShdw>
                  </a:effectLst>
                </a:rPr>
                <a:t>OS </a:t>
              </a:r>
            </a:p>
            <a:p>
              <a:pPr algn="ctr" eaLnBrk="0" hangingPunct="0"/>
              <a:r>
                <a:rPr lang="en-US" sz="3200" b="1" dirty="0" smtClean="0">
                  <a:solidFill>
                    <a:srgbClr val="FFFFFF"/>
                  </a:solidFill>
                  <a:effectLst>
                    <a:outerShdw blurRad="38100" dist="38100" dir="2700000" algn="tl">
                      <a:srgbClr val="000000"/>
                    </a:outerShdw>
                  </a:effectLst>
                </a:rPr>
                <a:t>Revolution</a:t>
              </a:r>
              <a:endParaRPr lang="en-US" sz="3200" b="1" dirty="0">
                <a:solidFill>
                  <a:srgbClr val="FFFFFF"/>
                </a:solidFill>
                <a:effectLst>
                  <a:outerShdw blurRad="38100" dist="38100" dir="2700000" algn="tl">
                    <a:srgbClr val="000000"/>
                  </a:outerShdw>
                </a:effectLst>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5" name="รูปภาพ 4" descr="google-chrome-os.jpg"/>
          <p:cNvPicPr>
            <a:picLocks noChangeAspect="1"/>
          </p:cNvPicPr>
          <p:nvPr/>
        </p:nvPicPr>
        <p:blipFill>
          <a:blip r:embed="rId3" cstate="print"/>
          <a:stretch>
            <a:fillRect/>
          </a:stretch>
        </p:blipFill>
        <p:spPr>
          <a:xfrm>
            <a:off x="0" y="1"/>
            <a:ext cx="2133600" cy="1135310"/>
          </a:xfrm>
          <a:prstGeom prst="rect">
            <a:avLst/>
          </a:prstGeom>
        </p:spPr>
      </p:pic>
      <p:pic>
        <p:nvPicPr>
          <p:cNvPr id="8" name="รูปภาพ 7" descr="Linux.jpg"/>
          <p:cNvPicPr>
            <a:picLocks noChangeAspect="1"/>
          </p:cNvPicPr>
          <p:nvPr/>
        </p:nvPicPr>
        <p:blipFill>
          <a:blip r:embed="rId4" cstate="print"/>
          <a:stretch>
            <a:fillRect/>
          </a:stretch>
        </p:blipFill>
        <p:spPr>
          <a:xfrm>
            <a:off x="3581400" y="0"/>
            <a:ext cx="1917290" cy="1143000"/>
          </a:xfrm>
          <a:prstGeom prst="rect">
            <a:avLst/>
          </a:prstGeom>
        </p:spPr>
      </p:pic>
      <p:pic>
        <p:nvPicPr>
          <p:cNvPr id="9" name="รูปภาพ 8" descr="os.jpg"/>
          <p:cNvPicPr>
            <a:picLocks noChangeAspect="1"/>
          </p:cNvPicPr>
          <p:nvPr/>
        </p:nvPicPr>
        <p:blipFill>
          <a:blip r:embed="rId5" cstate="print"/>
          <a:stretch>
            <a:fillRect/>
          </a:stretch>
        </p:blipFill>
        <p:spPr>
          <a:xfrm>
            <a:off x="0" y="1752600"/>
            <a:ext cx="4794052" cy="1403350"/>
          </a:xfrm>
          <a:prstGeom prst="rect">
            <a:avLst/>
          </a:prstGeom>
        </p:spPr>
      </p:pic>
      <p:pic>
        <p:nvPicPr>
          <p:cNvPr id="10" name="รูปภาพ 9" descr="Window-8-wallpapers-2.jpg"/>
          <p:cNvPicPr>
            <a:picLocks noChangeAspect="1"/>
          </p:cNvPicPr>
          <p:nvPr/>
        </p:nvPicPr>
        <p:blipFill>
          <a:blip r:embed="rId6" cstate="print"/>
          <a:stretch>
            <a:fillRect/>
          </a:stretch>
        </p:blipFill>
        <p:spPr>
          <a:xfrm>
            <a:off x="0" y="1143000"/>
            <a:ext cx="9144000" cy="5715000"/>
          </a:xfrm>
          <a:prstGeom prst="rect">
            <a:avLst/>
          </a:prstGeom>
        </p:spPr>
      </p:pic>
      <p:pic>
        <p:nvPicPr>
          <p:cNvPr id="6" name="รูปภาพ 5" descr="images (11).jpg"/>
          <p:cNvPicPr>
            <a:picLocks noChangeAspect="1"/>
          </p:cNvPicPr>
          <p:nvPr/>
        </p:nvPicPr>
        <p:blipFill>
          <a:blip r:embed="rId7" cstate="print"/>
          <a:stretch>
            <a:fillRect/>
          </a:stretch>
        </p:blipFill>
        <p:spPr>
          <a:xfrm>
            <a:off x="2133600" y="0"/>
            <a:ext cx="1523999" cy="1141528"/>
          </a:xfrm>
          <a:prstGeom prst="rect">
            <a:avLst/>
          </a:prstGeom>
        </p:spPr>
      </p:pic>
      <p:pic>
        <p:nvPicPr>
          <p:cNvPr id="4" name="รูปภาพ 3" descr="apple_unix_wallpaper_unix_desktop_for_free-other.jpg"/>
          <p:cNvPicPr>
            <a:picLocks noChangeAspect="1"/>
          </p:cNvPicPr>
          <p:nvPr/>
        </p:nvPicPr>
        <p:blipFill>
          <a:blip r:embed="rId8" cstate="print"/>
          <a:srcRect r="2942" b="5882"/>
          <a:stretch>
            <a:fillRect/>
          </a:stretch>
        </p:blipFill>
        <p:spPr>
          <a:xfrm>
            <a:off x="0" y="1143000"/>
            <a:ext cx="1371600" cy="997527"/>
          </a:xfrm>
          <a:prstGeom prst="rect">
            <a:avLst/>
          </a:prstGeom>
        </p:spPr>
      </p:pic>
      <p:pic>
        <p:nvPicPr>
          <p:cNvPr id="7" name="รูปภาพ 6" descr="images (12).jpg"/>
          <p:cNvPicPr>
            <a:picLocks noChangeAspect="1"/>
          </p:cNvPicPr>
          <p:nvPr/>
        </p:nvPicPr>
        <p:blipFill>
          <a:blip r:embed="rId9" cstate="print"/>
          <a:srcRect l="12500" t="4172" r="15625" b="5868"/>
          <a:stretch>
            <a:fillRect/>
          </a:stretch>
        </p:blipFill>
        <p:spPr>
          <a:xfrm>
            <a:off x="8077200" y="1219200"/>
            <a:ext cx="1066799" cy="1000124"/>
          </a:xfrm>
          <a:prstGeom prst="rect">
            <a:avLst/>
          </a:prstGeom>
        </p:spPr>
      </p:pic>
      <p:pic>
        <p:nvPicPr>
          <p:cNvPr id="12" name="รูปภาพ 11" descr="unix_00293265.png"/>
          <p:cNvPicPr>
            <a:picLocks noChangeAspect="1"/>
          </p:cNvPicPr>
          <p:nvPr/>
        </p:nvPicPr>
        <p:blipFill>
          <a:blip r:embed="rId10" cstate="print"/>
          <a:srcRect l="20833" t="27333" r="16667" b="42000"/>
          <a:stretch>
            <a:fillRect/>
          </a:stretch>
        </p:blipFill>
        <p:spPr>
          <a:xfrm>
            <a:off x="6705600" y="6172200"/>
            <a:ext cx="2438400" cy="685800"/>
          </a:xfrm>
          <a:prstGeom prst="rect">
            <a:avLst/>
          </a:prstGeom>
        </p:spPr>
      </p:pic>
      <p:pic>
        <p:nvPicPr>
          <p:cNvPr id="13" name="รูปภาพ 12" descr="Ubuntu.jpg"/>
          <p:cNvPicPr>
            <a:picLocks noChangeAspect="1"/>
          </p:cNvPicPr>
          <p:nvPr/>
        </p:nvPicPr>
        <p:blipFill>
          <a:blip r:embed="rId11" cstate="print"/>
          <a:srcRect l="29167" t="39583" r="30000" b="40886"/>
          <a:stretch>
            <a:fillRect/>
          </a:stretch>
        </p:blipFill>
        <p:spPr>
          <a:xfrm>
            <a:off x="5410200" y="0"/>
            <a:ext cx="3733800" cy="1143000"/>
          </a:xfrm>
          <a:prstGeom prst="rect">
            <a:avLst/>
          </a:prstGeom>
        </p:spPr>
      </p:pic>
      <p:pic>
        <p:nvPicPr>
          <p:cNvPr id="14" name="รูปภาพ 13" descr="android_awesome.jpg"/>
          <p:cNvPicPr>
            <a:picLocks noChangeAspect="1"/>
          </p:cNvPicPr>
          <p:nvPr/>
        </p:nvPicPr>
        <p:blipFill>
          <a:blip r:embed="rId12" cstate="print"/>
          <a:stretch>
            <a:fillRect/>
          </a:stretch>
        </p:blipFill>
        <p:spPr>
          <a:xfrm>
            <a:off x="0" y="5705633"/>
            <a:ext cx="1295400" cy="115236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WordArt 7"/>
          <p:cNvSpPr>
            <a:spLocks noChangeArrowheads="1" noChangeShapeType="1" noTextEdit="1"/>
          </p:cNvSpPr>
          <p:nvPr/>
        </p:nvSpPr>
        <p:spPr bwMode="gray">
          <a:xfrm>
            <a:off x="4038600" y="3352800"/>
            <a:ext cx="4267200" cy="381000"/>
          </a:xfrm>
          <a:prstGeom prst="rect">
            <a:avLst/>
          </a:prstGeom>
        </p:spPr>
        <p:txBody>
          <a:bodyPr wrap="none" fromWordArt="1">
            <a:prstTxWarp prst="textDeflate">
              <a:avLst>
                <a:gd name="adj" fmla="val 0"/>
              </a:avLst>
            </a:prstTxWarp>
          </a:bodyPr>
          <a:lstStyle/>
          <a:p>
            <a:pPr algn="ctr"/>
            <a:r>
              <a:rPr lang="en-US"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rPr>
              <a:t>Any Questions ?</a:t>
            </a:r>
            <a:endParaRPr lang="th-TH" sz="5400" b="1" kern="10" dirty="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381000" y="1524000"/>
            <a:ext cx="8382000" cy="47244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700" dirty="0" smtClean="0">
                <a:solidFill>
                  <a:srgbClr val="FF0066"/>
                </a:solidFill>
                <a:latin typeface="Angsana New" pitchFamily="18" charset="-34"/>
                <a:cs typeface="Angsana New" pitchFamily="18" charset="-34"/>
              </a:rPr>
              <a:t>ระบบปฏิบัติการ</a:t>
            </a:r>
            <a:r>
              <a:rPr lang="th-TH" sz="2700" dirty="0">
                <a:solidFill>
                  <a:srgbClr val="FF0066"/>
                </a:solidFill>
                <a:latin typeface="Angsana New" pitchFamily="18" charset="-34"/>
                <a:cs typeface="Angsana New" pitchFamily="18" charset="-34"/>
              </a:rPr>
              <a:t>แบบ</a:t>
            </a:r>
            <a:r>
              <a:rPr lang="th-TH" sz="2700" dirty="0" err="1">
                <a:solidFill>
                  <a:srgbClr val="FF0066"/>
                </a:solidFill>
                <a:latin typeface="Angsana New" pitchFamily="18" charset="-34"/>
                <a:cs typeface="Angsana New" pitchFamily="18" charset="-34"/>
              </a:rPr>
              <a:t>แบทช์</a:t>
            </a:r>
            <a:r>
              <a:rPr lang="th-TH" sz="2700" b="0" dirty="0">
                <a:latin typeface="Angsana New" pitchFamily="18" charset="-34"/>
                <a:cs typeface="Angsana New" pitchFamily="18" charset="-34"/>
              </a:rPr>
              <a:t> </a:t>
            </a:r>
            <a:r>
              <a:rPr lang="en-US" sz="2700" b="0" dirty="0" smtClean="0">
                <a:latin typeface="Angsana New" pitchFamily="18" charset="-34"/>
                <a:cs typeface="Angsana New" pitchFamily="18" charset="-34"/>
              </a:rPr>
              <a:t>(Batch Operating Systems</a:t>
            </a:r>
            <a:r>
              <a:rPr lang="en-US" sz="2700" b="0" dirty="0">
                <a:latin typeface="Angsana New" pitchFamily="18" charset="-34"/>
                <a:cs typeface="Angsana New" pitchFamily="18" charset="-34"/>
              </a:rPr>
              <a:t>) </a:t>
            </a:r>
            <a:r>
              <a:rPr lang="th-TH" sz="2600" b="0" dirty="0" smtClean="0">
                <a:latin typeface="Angsana New" pitchFamily="18" charset="-34"/>
                <a:cs typeface="Angsana New" pitchFamily="18" charset="-34"/>
              </a:rPr>
              <a:t>สร้าง</a:t>
            </a:r>
            <a:r>
              <a:rPr lang="th-TH" sz="2600" b="0" dirty="0">
                <a:latin typeface="Angsana New" pitchFamily="18" charset="-34"/>
                <a:cs typeface="Angsana New" pitchFamily="18" charset="-34"/>
              </a:rPr>
              <a:t>ขึ้นในช่วงปี พ.ศ. </a:t>
            </a:r>
            <a:r>
              <a:rPr lang="en-US" sz="2600" b="0" dirty="0">
                <a:latin typeface="Angsana New" pitchFamily="18" charset="-34"/>
                <a:cs typeface="Angsana New" pitchFamily="18" charset="-34"/>
              </a:rPr>
              <a:t>2493 </a:t>
            </a:r>
            <a:r>
              <a:rPr lang="th-TH" sz="2600" b="0" dirty="0">
                <a:latin typeface="Angsana New" pitchFamily="18" charset="-34"/>
                <a:cs typeface="Angsana New" pitchFamily="18" charset="-34"/>
              </a:rPr>
              <a:t>เพื่อควบคุมการทำงานของคอมพิวเตอร์ประเภทเมนเฟรม ณ เวลานั้น คอมพิวเตอร์เป็นเครื่องจักรขนาดใหญ่ที่ใช้บัตรเจาะรู </a:t>
            </a:r>
            <a:r>
              <a:rPr lang="en-US" sz="2600" b="0" dirty="0" smtClean="0">
                <a:latin typeface="Angsana New" pitchFamily="18" charset="-34"/>
                <a:cs typeface="Angsana New" pitchFamily="18" charset="-34"/>
              </a:rPr>
              <a:t>(Punched Cards</a:t>
            </a:r>
            <a:r>
              <a:rPr lang="en-US" sz="2600" b="0" dirty="0">
                <a:latin typeface="Angsana New" pitchFamily="18" charset="-34"/>
                <a:cs typeface="Angsana New" pitchFamily="18" charset="-34"/>
              </a:rPr>
              <a:t>) </a:t>
            </a:r>
            <a:r>
              <a:rPr lang="th-TH" sz="2600" b="0" dirty="0">
                <a:latin typeface="Angsana New" pitchFamily="18" charset="-34"/>
                <a:cs typeface="Angsana New" pitchFamily="18" charset="-34"/>
              </a:rPr>
              <a:t>เป็นสื่อนำเข้า </a:t>
            </a:r>
            <a:r>
              <a:rPr lang="th-TH" sz="2600" b="0" dirty="0" smtClean="0">
                <a:latin typeface="Angsana New" pitchFamily="18" charset="-34"/>
                <a:cs typeface="Angsana New" pitchFamily="18" charset="-34"/>
              </a:rPr>
              <a:t>(</a:t>
            </a:r>
            <a:r>
              <a:rPr lang="en-US" sz="2600" b="0" dirty="0" smtClean="0">
                <a:latin typeface="Angsana New" pitchFamily="18" charset="-34"/>
                <a:cs typeface="Angsana New" pitchFamily="18" charset="-34"/>
              </a:rPr>
              <a:t>Inputs</a:t>
            </a:r>
            <a:r>
              <a:rPr lang="en-US" sz="2600" b="0" dirty="0">
                <a:latin typeface="Angsana New" pitchFamily="18" charset="-34"/>
                <a:cs typeface="Angsana New" pitchFamily="18" charset="-34"/>
              </a:rPr>
              <a:t>) </a:t>
            </a:r>
            <a:r>
              <a:rPr lang="th-TH" sz="2600" b="0" dirty="0">
                <a:latin typeface="Angsana New" pitchFamily="18" charset="-34"/>
                <a:cs typeface="Angsana New" pitchFamily="18" charset="-34"/>
              </a:rPr>
              <a:t>ใช้เครื่องพิมพ์ความเร็วสูง </a:t>
            </a:r>
            <a:r>
              <a:rPr lang="en-US" sz="2600" b="0" dirty="0" smtClean="0">
                <a:latin typeface="Angsana New" pitchFamily="18" charset="-34"/>
                <a:cs typeface="Angsana New" pitchFamily="18" charset="-34"/>
              </a:rPr>
              <a:t>(Line Printers</a:t>
            </a:r>
            <a:r>
              <a:rPr lang="en-US" sz="2600" b="0" dirty="0">
                <a:latin typeface="Angsana New" pitchFamily="18" charset="-34"/>
                <a:cs typeface="Angsana New" pitchFamily="18" charset="-34"/>
              </a:rPr>
              <a:t>) </a:t>
            </a:r>
            <a:r>
              <a:rPr lang="th-TH" sz="2600" b="0" dirty="0">
                <a:latin typeface="Angsana New" pitchFamily="18" charset="-34"/>
                <a:cs typeface="Angsana New" pitchFamily="18" charset="-34"/>
              </a:rPr>
              <a:t>เป็นสื่อแสดงผล </a:t>
            </a:r>
            <a:r>
              <a:rPr lang="en-US" sz="2600" b="0" dirty="0" smtClean="0">
                <a:latin typeface="Angsana New" pitchFamily="18" charset="-34"/>
                <a:cs typeface="Angsana New" pitchFamily="18" charset="-34"/>
              </a:rPr>
              <a:t>(Outputs</a:t>
            </a:r>
            <a:r>
              <a:rPr lang="en-US" sz="2600" b="0" dirty="0">
                <a:latin typeface="Angsana New" pitchFamily="18" charset="-34"/>
                <a:cs typeface="Angsana New" pitchFamily="18" charset="-34"/>
              </a:rPr>
              <a:t>) </a:t>
            </a:r>
            <a:r>
              <a:rPr lang="th-TH" sz="2600" b="0" dirty="0">
                <a:latin typeface="Angsana New" pitchFamily="18" charset="-34"/>
                <a:cs typeface="Angsana New" pitchFamily="18" charset="-34"/>
              </a:rPr>
              <a:t>และใช้เทปแม่เหล็กเป็นหน่วยความจำ</a:t>
            </a:r>
            <a:r>
              <a:rPr lang="th-TH" sz="2600" b="0" dirty="0" smtClean="0">
                <a:latin typeface="Angsana New" pitchFamily="18" charset="-34"/>
                <a:cs typeface="Angsana New" pitchFamily="18" charset="-34"/>
              </a:rPr>
              <a:t>สำรอง</a:t>
            </a:r>
            <a:r>
              <a:rPr lang="en-US" sz="2600" b="0" dirty="0" smtClean="0">
                <a:latin typeface="Angsana New" pitchFamily="18" charset="-34"/>
                <a:cs typeface="Angsana New" pitchFamily="18" charset="-34"/>
              </a:rPr>
              <a:t/>
            </a:r>
            <a:br>
              <a:rPr lang="en-US" sz="2600" b="0" dirty="0" smtClean="0">
                <a:latin typeface="Angsana New" pitchFamily="18" charset="-34"/>
                <a:cs typeface="Angsana New" pitchFamily="18" charset="-34"/>
              </a:rPr>
            </a:br>
            <a:r>
              <a:rPr lang="th-TH" sz="2700" b="0" dirty="0">
                <a:latin typeface="Angsana New" pitchFamily="18" charset="-34"/>
                <a:cs typeface="Angsana New" pitchFamily="18" charset="-34"/>
              </a:rPr>
              <a:t/>
            </a:r>
            <a:br>
              <a:rPr lang="th-TH" sz="2700" b="0" dirty="0">
                <a:latin typeface="Angsana New" pitchFamily="18" charset="-34"/>
                <a:cs typeface="Angsana New" pitchFamily="18" charset="-34"/>
              </a:rPr>
            </a:br>
            <a:r>
              <a:rPr lang="th-TH" sz="2700" b="0" dirty="0">
                <a:latin typeface="Angsana New" pitchFamily="18" charset="-34"/>
                <a:cs typeface="Angsana New" pitchFamily="18" charset="-34"/>
              </a:rPr>
              <a:t>      </a:t>
            </a:r>
            <a:r>
              <a:rPr lang="th-TH" sz="2600" b="0" dirty="0">
                <a:latin typeface="Angsana New" pitchFamily="18" charset="-34"/>
                <a:cs typeface="Angsana New" pitchFamily="18" charset="-34"/>
              </a:rPr>
              <a:t>แต่ละโปรแกรมที่จะทำการ </a:t>
            </a:r>
            <a:r>
              <a:rPr lang="en-US" sz="2600" b="0" dirty="0" smtClean="0">
                <a:latin typeface="Angsana New" pitchFamily="18" charset="-34"/>
                <a:cs typeface="Angsana New" pitchFamily="18" charset="-34"/>
              </a:rPr>
              <a:t>Execute </a:t>
            </a:r>
            <a:r>
              <a:rPr lang="th-TH" sz="2600" b="0" dirty="0">
                <a:latin typeface="Angsana New" pitchFamily="18" charset="-34"/>
                <a:cs typeface="Angsana New" pitchFamily="18" charset="-34"/>
              </a:rPr>
              <a:t>จะเรียกว่า </a:t>
            </a:r>
            <a:r>
              <a:rPr lang="en-US" sz="2600" b="0" dirty="0" smtClean="0">
                <a:latin typeface="Angsana New" pitchFamily="18" charset="-34"/>
                <a:cs typeface="Angsana New" pitchFamily="18" charset="-34"/>
              </a:rPr>
              <a:t>Job </a:t>
            </a:r>
            <a:r>
              <a:rPr lang="th-TH" sz="2600" b="0" dirty="0">
                <a:latin typeface="Angsana New" pitchFamily="18" charset="-34"/>
                <a:cs typeface="Angsana New" pitchFamily="18" charset="-34"/>
              </a:rPr>
              <a:t>นักเขียนโปรแกรมที่ต้องการ </a:t>
            </a:r>
            <a:r>
              <a:rPr lang="en-US" sz="2600" b="0" dirty="0" smtClean="0">
                <a:latin typeface="Angsana New" pitchFamily="18" charset="-34"/>
                <a:cs typeface="Angsana New" pitchFamily="18" charset="-34"/>
              </a:rPr>
              <a:t>Execute </a:t>
            </a:r>
            <a:r>
              <a:rPr lang="th-TH" sz="2600" b="0" dirty="0">
                <a:latin typeface="Angsana New" pitchFamily="18" charset="-34"/>
                <a:cs typeface="Angsana New" pitchFamily="18" charset="-34"/>
              </a:rPr>
              <a:t>โปรแกรมจะต้องนำบัตรเจาะรูที่เป็นโปรแกรมและข้อมูลไปที่ห้องคอมพิวเตอร์ นักเขียนโปรแกรม</a:t>
            </a:r>
            <a:r>
              <a:rPr lang="th-TH" sz="2600" b="0" dirty="0" smtClean="0">
                <a:latin typeface="Angsana New" pitchFamily="18" charset="-34"/>
                <a:cs typeface="Angsana New" pitchFamily="18" charset="-34"/>
              </a:rPr>
              <a:t>ไม่ สามารถควบคุมหรือติดต่อกับคอมพิวเตอร์ได้  </a:t>
            </a:r>
            <a:r>
              <a:rPr lang="th-TH" sz="2600" b="0" dirty="0" smtClean="0">
                <a:solidFill>
                  <a:schemeClr val="tx2">
                    <a:lumMod val="75000"/>
                  </a:schemeClr>
                </a:solidFill>
                <a:latin typeface="Angsana New" pitchFamily="18" charset="-34"/>
                <a:cs typeface="Angsana New" pitchFamily="18" charset="-34"/>
              </a:rPr>
              <a:t>ผู้ที่นำโปรแกรมและข้อมูลเข้าไปให้เครื่องคอมพิวเตอร์ทำการประมวลผลคือ </a:t>
            </a:r>
            <a:r>
              <a:rPr lang="en-US" sz="2600" dirty="0" smtClean="0">
                <a:solidFill>
                  <a:srgbClr val="FF0000"/>
                </a:solidFill>
                <a:latin typeface="Angsana New" pitchFamily="18" charset="-34"/>
                <a:cs typeface="Angsana New" pitchFamily="18" charset="-34"/>
              </a:rPr>
              <a:t>Operator</a:t>
            </a:r>
            <a:r>
              <a:rPr lang="en-US" sz="2600" dirty="0" smtClean="0">
                <a:solidFill>
                  <a:schemeClr val="tx2">
                    <a:lumMod val="75000"/>
                  </a:schemeClr>
                </a:solidFill>
                <a:latin typeface="Angsana New" pitchFamily="18" charset="-34"/>
                <a:cs typeface="Angsana New" pitchFamily="18" charset="-34"/>
              </a:rPr>
              <a:t> </a:t>
            </a:r>
            <a:r>
              <a:rPr lang="th-TH" sz="2600" b="0" dirty="0" smtClean="0">
                <a:latin typeface="Angsana New" pitchFamily="18" charset="-34"/>
                <a:cs typeface="Angsana New" pitchFamily="18" charset="-34"/>
              </a:rPr>
              <a:t>ถ้าโปรแกรมไม่มีความผิดพลาด  เครื่องจะทำการพิมพ์ผลออกทางเครื่องพิมพ์เพื่อส่งให้นักเขียนโปรแกรม  ถ้ามีข้อผิดพลาดเครื่องก็จะพิมพ์รายการที่ผิดพลาดออกมาเพื่อนักเขียนโปรแกรมจะได้แก้ไข</a:t>
            </a:r>
            <a:endParaRPr lang="th-TH" sz="2600" b="0"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th-TH" sz="3600" b="1" dirty="0" smtClean="0">
                <a:latin typeface="AngsanaUPC" pitchFamily="18" charset="-34"/>
                <a:cs typeface="AngsanaUPC" pitchFamily="18" charset="-34"/>
              </a:rPr>
              <a:t>วิวัฒนาการของระบบปฏิบัติการ (ต่อ)</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sz="3600" dirty="0" smtClean="0">
                <a:latin typeface="Angsana New" pitchFamily="18" charset="-34"/>
                <a:cs typeface="Angsana New" pitchFamily="18" charset="-34"/>
              </a:rPr>
              <a:t>Batch Operating Systems</a:t>
            </a:r>
            <a:endParaRPr lang="en-US" sz="3600" dirty="0"/>
          </a:p>
        </p:txBody>
      </p:sp>
      <p:pic>
        <p:nvPicPr>
          <p:cNvPr id="3" name="รูปภาพ 2" descr="batch.png"/>
          <p:cNvPicPr>
            <a:picLocks noChangeAspect="1"/>
          </p:cNvPicPr>
          <p:nvPr/>
        </p:nvPicPr>
        <p:blipFill>
          <a:blip r:embed="rId2" cstate="print"/>
          <a:stretch>
            <a:fillRect/>
          </a:stretch>
        </p:blipFill>
        <p:spPr>
          <a:xfrm>
            <a:off x="1519846" y="1791026"/>
            <a:ext cx="6176354" cy="3238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bwMode="auto">
          <a:xfrm>
            <a:off x="381000" y="1371600"/>
            <a:ext cx="8458200" cy="4953000"/>
          </a:xfrm>
          <a:noFill/>
          <a:ln>
            <a:miter lim="800000"/>
            <a:headEnd/>
            <a:tailEnd/>
          </a:ln>
        </p:spPr>
        <p:txBody>
          <a:bodyPr vert="horz" wrap="square" lIns="91440" tIns="45720" rIns="91440" bIns="45720" numCol="1" anchor="t" anchorCtr="0" compatLnSpc="1">
            <a:prstTxWarp prst="textNoShape">
              <a:avLst/>
            </a:prstTxWarp>
          </a:bodyPr>
          <a:lstStyle/>
          <a:p>
            <a:pPr algn="l"/>
            <a:r>
              <a:rPr lang="th-TH" sz="2800" dirty="0" smtClean="0">
                <a:solidFill>
                  <a:srgbClr val="FF0066"/>
                </a:solidFill>
                <a:latin typeface="Angsana New" pitchFamily="18" charset="-34"/>
                <a:cs typeface="Angsana New" pitchFamily="18" charset="-34"/>
              </a:rPr>
              <a:t>ระบบปฏิบัติการ</a:t>
            </a:r>
            <a:r>
              <a:rPr lang="th-TH" sz="2800" dirty="0">
                <a:solidFill>
                  <a:srgbClr val="FF0066"/>
                </a:solidFill>
                <a:latin typeface="Angsana New" pitchFamily="18" charset="-34"/>
                <a:cs typeface="Angsana New" pitchFamily="18" charset="-34"/>
              </a:rPr>
              <a:t>แบบใช้ทรัพยากรร่วมกัน</a:t>
            </a:r>
            <a:r>
              <a:rPr lang="th-TH" sz="2800" dirty="0">
                <a:latin typeface="Angsana New" pitchFamily="18" charset="-34"/>
                <a:cs typeface="Angsana New" pitchFamily="18" charset="-34"/>
              </a:rPr>
              <a:t> </a:t>
            </a:r>
            <a:r>
              <a:rPr lang="en-US" sz="2800" b="0" dirty="0" smtClean="0">
                <a:latin typeface="Angsana New" pitchFamily="18" charset="-34"/>
                <a:cs typeface="Angsana New" pitchFamily="18" charset="-34"/>
              </a:rPr>
              <a:t>(Time-Sharing Operating Systems</a:t>
            </a:r>
            <a:r>
              <a:rPr lang="en-US" sz="2800" b="0" dirty="0">
                <a:latin typeface="Angsana New" pitchFamily="18" charset="-34"/>
                <a:cs typeface="Angsana New" pitchFamily="18" charset="-34"/>
              </a:rPr>
              <a:t>)</a:t>
            </a:r>
            <a:r>
              <a:rPr lang="th-TH" sz="2800" b="0" dirty="0">
                <a:latin typeface="Angsana New" pitchFamily="18" charset="-34"/>
                <a:cs typeface="Angsana New" pitchFamily="18" charset="-34"/>
              </a:rPr>
              <a:t> </a:t>
            </a:r>
            <a:r>
              <a:rPr lang="th-TH" sz="2600" b="0" dirty="0" smtClean="0">
                <a:latin typeface="Angsana New" pitchFamily="18" charset="-34"/>
                <a:cs typeface="Angsana New" pitchFamily="18" charset="-34"/>
              </a:rPr>
              <a:t>ใช้</a:t>
            </a:r>
            <a:r>
              <a:rPr lang="th-TH" sz="2600" b="0" dirty="0" smtClean="0">
                <a:solidFill>
                  <a:srgbClr val="FF0066"/>
                </a:solidFill>
                <a:latin typeface="Angsana New" pitchFamily="18" charset="-34"/>
                <a:cs typeface="Angsana New" pitchFamily="18" charset="-34"/>
              </a:rPr>
              <a:t>ระบบ</a:t>
            </a:r>
            <a:r>
              <a:rPr lang="th-TH" sz="2600" b="0" dirty="0">
                <a:solidFill>
                  <a:srgbClr val="FF0066"/>
                </a:solidFill>
                <a:latin typeface="Angsana New" pitchFamily="18" charset="-34"/>
                <a:cs typeface="Angsana New" pitchFamily="18" charset="-34"/>
              </a:rPr>
              <a:t>การทำงานแบบหลายโปรแกรม </a:t>
            </a:r>
            <a:r>
              <a:rPr lang="en-US" sz="2600" b="0" dirty="0" smtClean="0">
                <a:solidFill>
                  <a:srgbClr val="FF0066"/>
                </a:solidFill>
                <a:latin typeface="Angsana New" pitchFamily="18" charset="-34"/>
                <a:cs typeface="Angsana New" pitchFamily="18" charset="-34"/>
              </a:rPr>
              <a:t>(Multiprogramming</a:t>
            </a:r>
            <a:r>
              <a:rPr lang="en-US" sz="2600" b="0" dirty="0">
                <a:solidFill>
                  <a:srgbClr val="FF0066"/>
                </a:solidFill>
                <a:latin typeface="Angsana New" pitchFamily="18" charset="-34"/>
                <a:cs typeface="Angsana New" pitchFamily="18" charset="-34"/>
              </a:rPr>
              <a:t>)</a:t>
            </a:r>
            <a:r>
              <a:rPr lang="en-US" sz="2600" b="0" dirty="0">
                <a:latin typeface="Angsana New" pitchFamily="18" charset="-34"/>
                <a:cs typeface="Angsana New" pitchFamily="18" charset="-34"/>
              </a:rPr>
              <a:t> </a:t>
            </a:r>
            <a:r>
              <a:rPr lang="th-TH" sz="2600" b="0" dirty="0" smtClean="0">
                <a:latin typeface="Angsana New" pitchFamily="18" charset="-34"/>
                <a:cs typeface="Angsana New" pitchFamily="18" charset="-34"/>
              </a:rPr>
              <a:t>แนวความคิด  คือ</a:t>
            </a:r>
            <a:r>
              <a:rPr lang="th-TH" sz="2600" b="0" dirty="0">
                <a:latin typeface="Angsana New" pitchFamily="18" charset="-34"/>
                <a:cs typeface="Angsana New" pitchFamily="18" charset="-34"/>
              </a:rPr>
              <a:t>เก็บ</a:t>
            </a:r>
            <a:r>
              <a:rPr lang="th-TH" sz="2600" b="0" dirty="0" smtClean="0">
                <a:latin typeface="Angsana New" pitchFamily="18" charset="-34"/>
                <a:cs typeface="Angsana New" pitchFamily="18" charset="-34"/>
              </a:rPr>
              <a:t>หลาย ๆ </a:t>
            </a:r>
            <a:r>
              <a:rPr lang="en-US" sz="2600" b="0" dirty="0" smtClean="0">
                <a:latin typeface="Angsana New" pitchFamily="18" charset="-34"/>
                <a:cs typeface="Angsana New" pitchFamily="18" charset="-34"/>
              </a:rPr>
              <a:t>Job </a:t>
            </a:r>
            <a:r>
              <a:rPr lang="th-TH" sz="2600" b="0" dirty="0">
                <a:latin typeface="Angsana New" pitchFamily="18" charset="-34"/>
                <a:cs typeface="Angsana New" pitchFamily="18" charset="-34"/>
              </a:rPr>
              <a:t>ไว้ในหน่วยความจำหลักและทำการจัดสรรทรัพยากรให้กับ </a:t>
            </a:r>
            <a:r>
              <a:rPr lang="en-US" sz="2600" b="0" dirty="0" smtClean="0">
                <a:latin typeface="Angsana New" pitchFamily="18" charset="-34"/>
                <a:cs typeface="Angsana New" pitchFamily="18" charset="-34"/>
              </a:rPr>
              <a:t>Job </a:t>
            </a:r>
            <a:r>
              <a:rPr lang="th-TH" sz="2600" b="0" dirty="0">
                <a:latin typeface="Angsana New" pitchFamily="18" charset="-34"/>
                <a:cs typeface="Angsana New" pitchFamily="18" charset="-34"/>
              </a:rPr>
              <a:t>ทีละ </a:t>
            </a:r>
            <a:r>
              <a:rPr lang="en-US" sz="2600" b="0" dirty="0">
                <a:latin typeface="Angsana New" pitchFamily="18" charset="-34"/>
                <a:cs typeface="Angsana New" pitchFamily="18" charset="-34"/>
              </a:rPr>
              <a:t>1 </a:t>
            </a:r>
            <a:r>
              <a:rPr lang="en-US" sz="2600" b="0" dirty="0" smtClean="0">
                <a:latin typeface="Angsana New" pitchFamily="18" charset="-34"/>
                <a:cs typeface="Angsana New" pitchFamily="18" charset="-34"/>
              </a:rPr>
              <a:t>Job </a:t>
            </a:r>
            <a:r>
              <a:rPr lang="th-TH" sz="2600" b="0" dirty="0">
                <a:latin typeface="Angsana New" pitchFamily="18" charset="-34"/>
                <a:cs typeface="Angsana New" pitchFamily="18" charset="-34"/>
              </a:rPr>
              <a:t>ที่ต้องการภายใต้เงื่อนไขที่ว่าทรัพยากรต้องว่างจากการใช้</a:t>
            </a:r>
            <a:r>
              <a:rPr lang="th-TH" sz="2600" b="0" dirty="0" smtClean="0">
                <a:latin typeface="Angsana New" pitchFamily="18" charset="-34"/>
                <a:cs typeface="Angsana New" pitchFamily="18" charset="-34"/>
              </a:rPr>
              <a:t>งาน</a:t>
            </a:r>
            <a:r>
              <a:rPr lang="th-TH" sz="2800" b="0" dirty="0" smtClean="0">
                <a:latin typeface="Angsana New" pitchFamily="18" charset="-34"/>
                <a:cs typeface="Angsana New" pitchFamily="18" charset="-34"/>
              </a:rPr>
              <a:t/>
            </a:r>
            <a:br>
              <a:rPr lang="th-TH" sz="2800" b="0" dirty="0" smtClean="0">
                <a:latin typeface="Angsana New" pitchFamily="18" charset="-34"/>
                <a:cs typeface="Angsana New" pitchFamily="18" charset="-34"/>
              </a:rPr>
            </a:br>
            <a:r>
              <a:rPr lang="th-TH" sz="2800" b="0" dirty="0" smtClean="0">
                <a:latin typeface="Angsana New" pitchFamily="18" charset="-34"/>
                <a:cs typeface="Angsana New" pitchFamily="18" charset="-34"/>
              </a:rPr>
              <a:t/>
            </a:r>
            <a:br>
              <a:rPr lang="th-TH" sz="2800" b="0" dirty="0" smtClean="0">
                <a:latin typeface="Angsana New" pitchFamily="18" charset="-34"/>
                <a:cs typeface="Angsana New" pitchFamily="18" charset="-34"/>
              </a:rPr>
            </a:br>
            <a:r>
              <a:rPr lang="th-TH" sz="2800" b="0" dirty="0" smtClean="0">
                <a:latin typeface="Angsana New" pitchFamily="18" charset="-34"/>
                <a:cs typeface="Angsana New" pitchFamily="18" charset="-34"/>
              </a:rPr>
              <a:t>	</a:t>
            </a:r>
            <a:r>
              <a:rPr lang="th-TH" sz="2600" b="0" dirty="0" smtClean="0">
                <a:solidFill>
                  <a:schemeClr val="tx2">
                    <a:lumMod val="75000"/>
                  </a:schemeClr>
                </a:solidFill>
                <a:latin typeface="Angsana New" pitchFamily="18" charset="-34"/>
                <a:cs typeface="Angsana New" pitchFamily="18" charset="-34"/>
              </a:rPr>
              <a:t>เช่น </a:t>
            </a:r>
            <a:r>
              <a:rPr lang="en-US" sz="2600" b="0" dirty="0" smtClean="0">
                <a:solidFill>
                  <a:schemeClr val="tx2">
                    <a:lumMod val="75000"/>
                  </a:schemeClr>
                </a:solidFill>
                <a:latin typeface="Angsana New" pitchFamily="18" charset="-34"/>
                <a:cs typeface="Angsana New" pitchFamily="18" charset="-34"/>
              </a:rPr>
              <a:t> Job </a:t>
            </a:r>
            <a:r>
              <a:rPr lang="th-TH" sz="2600" b="0" dirty="0" smtClean="0">
                <a:solidFill>
                  <a:schemeClr val="tx2">
                    <a:lumMod val="75000"/>
                  </a:schemeClr>
                </a:solidFill>
                <a:latin typeface="Angsana New" pitchFamily="18" charset="-34"/>
                <a:cs typeface="Angsana New" pitchFamily="18" charset="-34"/>
              </a:rPr>
              <a:t>หนึ่งกำลังใช้อุปกรณ์ </a:t>
            </a:r>
            <a:r>
              <a:rPr lang="en-US" sz="2600" b="0" dirty="0" smtClean="0">
                <a:solidFill>
                  <a:schemeClr val="tx2">
                    <a:lumMod val="75000"/>
                  </a:schemeClr>
                </a:solidFill>
                <a:latin typeface="Angsana New" pitchFamily="18" charset="-34"/>
                <a:cs typeface="Angsana New" pitchFamily="18" charset="-34"/>
              </a:rPr>
              <a:t>I/O </a:t>
            </a:r>
            <a:r>
              <a:rPr lang="th-TH" sz="2600" b="0" dirty="0" smtClean="0">
                <a:solidFill>
                  <a:schemeClr val="tx2">
                    <a:lumMod val="75000"/>
                  </a:schemeClr>
                </a:solidFill>
                <a:latin typeface="Angsana New" pitchFamily="18" charset="-34"/>
                <a:cs typeface="Angsana New" pitchFamily="18" charset="-34"/>
              </a:rPr>
              <a:t>ทำให้ </a:t>
            </a:r>
            <a:r>
              <a:rPr lang="en-US" sz="2600" b="0" dirty="0" smtClean="0">
                <a:solidFill>
                  <a:schemeClr val="tx2">
                    <a:lumMod val="75000"/>
                  </a:schemeClr>
                </a:solidFill>
                <a:latin typeface="Angsana New" pitchFamily="18" charset="-34"/>
                <a:cs typeface="Angsana New" pitchFamily="18" charset="-34"/>
              </a:rPr>
              <a:t>CPU </a:t>
            </a:r>
            <a:r>
              <a:rPr lang="th-TH" sz="2600" b="0" dirty="0" smtClean="0">
                <a:solidFill>
                  <a:schemeClr val="tx2">
                    <a:lumMod val="75000"/>
                  </a:schemeClr>
                </a:solidFill>
                <a:latin typeface="Angsana New" pitchFamily="18" charset="-34"/>
                <a:cs typeface="Angsana New" pitchFamily="18" charset="-34"/>
              </a:rPr>
              <a:t>ว่างและสามารถจัดให้กับ </a:t>
            </a:r>
            <a:r>
              <a:rPr lang="en-US" sz="2600" b="0" dirty="0" smtClean="0">
                <a:solidFill>
                  <a:schemeClr val="tx2">
                    <a:lumMod val="75000"/>
                  </a:schemeClr>
                </a:solidFill>
                <a:latin typeface="Angsana New" pitchFamily="18" charset="-34"/>
                <a:cs typeface="Angsana New" pitchFamily="18" charset="-34"/>
              </a:rPr>
              <a:t>Job </a:t>
            </a:r>
            <a:r>
              <a:rPr lang="th-TH" sz="2600" b="0" dirty="0" smtClean="0">
                <a:solidFill>
                  <a:schemeClr val="tx2">
                    <a:lumMod val="75000"/>
                  </a:schemeClr>
                </a:solidFill>
                <a:latin typeface="Angsana New" pitchFamily="18" charset="-34"/>
                <a:cs typeface="Angsana New" pitchFamily="18" charset="-34"/>
              </a:rPr>
              <a:t>อื่นได้ </a:t>
            </a:r>
            <a:r>
              <a:rPr lang="th-TH" sz="2800" b="0" dirty="0" smtClean="0">
                <a:latin typeface="Angsana New" pitchFamily="18" charset="-34"/>
                <a:cs typeface="Angsana New" pitchFamily="18" charset="-34"/>
              </a:rPr>
              <a:t/>
            </a:r>
            <a:br>
              <a:rPr lang="th-TH" sz="2800" b="0" dirty="0" smtClean="0">
                <a:latin typeface="Angsana New" pitchFamily="18" charset="-34"/>
                <a:cs typeface="Angsana New" pitchFamily="18" charset="-34"/>
              </a:rPr>
            </a:br>
            <a:r>
              <a:rPr lang="th-TH" sz="2800" b="0" dirty="0" smtClean="0">
                <a:latin typeface="Angsana New" pitchFamily="18" charset="-34"/>
                <a:cs typeface="Angsana New" pitchFamily="18" charset="-34"/>
              </a:rPr>
              <a:t/>
            </a:r>
            <a:br>
              <a:rPr lang="th-TH" sz="2800" b="0" dirty="0" smtClean="0">
                <a:latin typeface="Angsana New" pitchFamily="18" charset="-34"/>
                <a:cs typeface="Angsana New" pitchFamily="18" charset="-34"/>
              </a:rPr>
            </a:br>
            <a:r>
              <a:rPr lang="en-US" sz="2800" b="0" dirty="0" smtClean="0">
                <a:solidFill>
                  <a:srgbClr val="FF0066"/>
                </a:solidFill>
                <a:latin typeface="Angsana New" pitchFamily="18" charset="-34"/>
                <a:cs typeface="Angsana New" pitchFamily="18" charset="-34"/>
              </a:rPr>
              <a:t> Multiprogramming  </a:t>
            </a:r>
            <a:r>
              <a:rPr lang="th-TH" sz="2600" b="0" dirty="0" smtClean="0">
                <a:latin typeface="Angsana New" pitchFamily="18" charset="-34"/>
                <a:cs typeface="Angsana New" pitchFamily="18" charset="-34"/>
              </a:rPr>
              <a:t>นำไปสู่แนวคิดของการใช้ทรัพยากรร่วมกัน </a:t>
            </a:r>
            <a:r>
              <a:rPr lang="en-US" sz="2600" b="0" dirty="0" smtClean="0">
                <a:latin typeface="Angsana New" pitchFamily="18" charset="-34"/>
                <a:cs typeface="Angsana New" pitchFamily="18" charset="-34"/>
              </a:rPr>
              <a:t>(Time Sharing)</a:t>
            </a:r>
            <a:r>
              <a:rPr lang="th-TH" sz="2600" b="0" dirty="0" smtClean="0">
                <a:latin typeface="Angsana New" pitchFamily="18" charset="-34"/>
                <a:cs typeface="Angsana New" pitchFamily="18" charset="-34"/>
              </a:rPr>
              <a:t> แต่ละ </a:t>
            </a:r>
            <a:r>
              <a:rPr lang="en-US" sz="2600" b="0" dirty="0" smtClean="0">
                <a:latin typeface="Angsana New" pitchFamily="18" charset="-34"/>
                <a:cs typeface="Angsana New" pitchFamily="18" charset="-34"/>
              </a:rPr>
              <a:t>Job </a:t>
            </a:r>
            <a:r>
              <a:rPr lang="th-TH" sz="2600" b="0" dirty="0" smtClean="0">
                <a:latin typeface="Angsana New" pitchFamily="18" charset="-34"/>
                <a:cs typeface="Angsana New" pitchFamily="18" charset="-34"/>
              </a:rPr>
              <a:t>จะถูกจัดสรรเวลาให้ใช้ทรัพยากรเดียวกันในเวลาที่ต่างกัน</a:t>
            </a:r>
            <a:r>
              <a:rPr lang="en-US" sz="2600" b="0" dirty="0" smtClean="0">
                <a:latin typeface="Angsana New" pitchFamily="18" charset="-34"/>
                <a:cs typeface="Angsana New" pitchFamily="18" charset="-34"/>
              </a:rPr>
              <a:t> </a:t>
            </a:r>
            <a:r>
              <a:rPr lang="th-TH" sz="2600" b="0" dirty="0" smtClean="0">
                <a:latin typeface="Angsana New" pitchFamily="18" charset="-34"/>
                <a:cs typeface="Angsana New" pitchFamily="18" charset="-34"/>
              </a:rPr>
              <a:t> เนื่องจากคอมพิวเตอร์สามารถทำงานได้รวดเร็วมาก ผู้ใช้จะรู้สึกเสมือนว่าเขาเป็นผู้ใช้เพียงคนเดียว</a:t>
            </a:r>
            <a:endParaRPr lang="th-TH" sz="2600" b="0"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th-TH" sz="3600" b="1" dirty="0" smtClean="0">
                <a:latin typeface="AngsanaUPC" pitchFamily="18" charset="-34"/>
                <a:cs typeface="AngsanaUPC" pitchFamily="18" charset="-34"/>
              </a:rPr>
              <a:t>วิวัฒนาการของระบบปฏิบัติการ (ต่อ)</a:t>
            </a:r>
            <a:endParaRPr lang="th-TH" sz="3600" b="1" dirty="0">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bwMode="auto">
          <a:xfrm>
            <a:off x="457200" y="1371600"/>
            <a:ext cx="8153400" cy="25908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400" dirty="0" smtClean="0">
                <a:solidFill>
                  <a:srgbClr val="FF0066"/>
                </a:solidFill>
                <a:latin typeface="Angsana New" pitchFamily="18" charset="-34"/>
                <a:cs typeface="Angsana New" pitchFamily="18" charset="-34"/>
              </a:rPr>
              <a:t>Multiprogramming </a:t>
            </a:r>
            <a:r>
              <a:rPr lang="th-TH" sz="2400" b="0" dirty="0" smtClean="0">
                <a:latin typeface="Angsana New" pitchFamily="18" charset="-34"/>
                <a:cs typeface="Angsana New" pitchFamily="18" charset="-34"/>
              </a:rPr>
              <a:t>นับเป็นแนวคิดที่เพิ่มประสิทธิภาพการทำงานของคอมพิวเตอร์อย่างมาก ทำให้ต้องใช้ระบบปฏิบัติการที่มีความซับซ้อนมากขึ้นด้วย </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ระบบปฏิบัติการที่ว่าจะต้องสามารถ</a:t>
            </a:r>
            <a:r>
              <a:rPr lang="th-TH" sz="2400" b="0" dirty="0" smtClean="0">
                <a:solidFill>
                  <a:srgbClr val="FF0066"/>
                </a:solidFill>
                <a:latin typeface="Angsana New" pitchFamily="18" charset="-34"/>
                <a:cs typeface="Angsana New" pitchFamily="18" charset="-34"/>
              </a:rPr>
              <a:t>จัดตารางลำดับการใช้งาน</a:t>
            </a:r>
            <a:r>
              <a:rPr lang="th-TH" sz="2400" b="0" dirty="0" smtClean="0">
                <a:latin typeface="Angsana New" pitchFamily="18" charset="-34"/>
                <a:cs typeface="Angsana New" pitchFamily="18" charset="-34"/>
              </a:rPr>
              <a:t> </a:t>
            </a:r>
            <a:r>
              <a:rPr lang="en-US" sz="2400" b="0" dirty="0" smtClean="0">
                <a:solidFill>
                  <a:srgbClr val="FF0066"/>
                </a:solidFill>
                <a:latin typeface="Angsana New" pitchFamily="18" charset="-34"/>
                <a:cs typeface="Angsana New" pitchFamily="18" charset="-34"/>
              </a:rPr>
              <a:t>(Scheduling)</a:t>
            </a:r>
            <a:r>
              <a:rPr lang="en-US" sz="2400" b="0" dirty="0" smtClean="0">
                <a:latin typeface="Angsana New" pitchFamily="18" charset="-34"/>
                <a:cs typeface="Angsana New" pitchFamily="18" charset="-34"/>
              </a:rPr>
              <a:t> </a:t>
            </a:r>
            <a:r>
              <a:rPr lang="th-TH" sz="2400" b="0" dirty="0" smtClean="0">
                <a:latin typeface="Angsana New" pitchFamily="18" charset="-34"/>
                <a:cs typeface="Angsana New" pitchFamily="18" charset="-34"/>
              </a:rPr>
              <a:t>นั่นคือจะต้องทำการตัดสินใจว่า </a:t>
            </a:r>
            <a:r>
              <a:rPr lang="en-US" sz="2400" b="0" dirty="0" smtClean="0">
                <a:latin typeface="Angsana New" pitchFamily="18" charset="-34"/>
                <a:cs typeface="Angsana New" pitchFamily="18" charset="-34"/>
              </a:rPr>
              <a:t>Job </a:t>
            </a:r>
            <a:r>
              <a:rPr lang="th-TH" sz="2400" b="0" dirty="0" smtClean="0">
                <a:latin typeface="Angsana New" pitchFamily="18" charset="-34"/>
                <a:cs typeface="Angsana New" pitchFamily="18" charset="-34"/>
              </a:rPr>
              <a:t>ใดจะใช้ทรัพยากรใด และใช้เมื่อใด เป็นต้น ในยุคนี้ผู้ใช้สามารถติดต่อโดยตรงได้กับคอมพิวเตอร์โดยไม่ต้องผ่าน </a:t>
            </a:r>
            <a:r>
              <a:rPr lang="en-US" sz="2400" b="0" dirty="0" smtClean="0">
                <a:latin typeface="Angsana New" pitchFamily="18" charset="-34"/>
                <a:cs typeface="Angsana New" pitchFamily="18" charset="-34"/>
              </a:rPr>
              <a:t>Operator </a:t>
            </a:r>
            <a:r>
              <a:rPr lang="th-TH" sz="2400" b="0" dirty="0" smtClean="0">
                <a:latin typeface="Angsana New" pitchFamily="18" charset="-34"/>
                <a:cs typeface="Angsana New" pitchFamily="18" charset="-34"/>
              </a:rPr>
              <a:t>และในช่วงนี้มีคำใหม่ที่เกิดขึ้นคือคำว่า </a:t>
            </a:r>
            <a:r>
              <a:rPr lang="en-US" sz="2400" b="0" dirty="0" smtClean="0">
                <a:latin typeface="Angsana New" pitchFamily="18" charset="-34"/>
                <a:cs typeface="Angsana New" pitchFamily="18" charset="-34"/>
              </a:rPr>
              <a:t>“</a:t>
            </a:r>
            <a:r>
              <a:rPr lang="en-US" sz="2400" b="0" dirty="0" smtClean="0">
                <a:solidFill>
                  <a:srgbClr val="FF0066"/>
                </a:solidFill>
                <a:latin typeface="Angsana New" pitchFamily="18" charset="-34"/>
                <a:cs typeface="Angsana New" pitchFamily="18" charset="-34"/>
              </a:rPr>
              <a:t>Process</a:t>
            </a:r>
            <a:r>
              <a:rPr lang="en-US" sz="2400" b="0" dirty="0" smtClean="0">
                <a:latin typeface="Angsana New" pitchFamily="18" charset="-34"/>
                <a:cs typeface="Angsana New" pitchFamily="18" charset="-34"/>
              </a:rPr>
              <a:t>”</a:t>
            </a:r>
            <a:r>
              <a:rPr lang="th-TH" sz="2400" b="0" dirty="0" smtClean="0">
                <a:latin typeface="Angsana New" pitchFamily="18" charset="-34"/>
                <a:cs typeface="Angsana New" pitchFamily="18" charset="-34"/>
              </a:rPr>
              <a:t> ซึ่งหมายถึงโปรแกรมที่อยู่ในหน่วยความจำหลักและกำลังรอทรัพยากร ส่วน </a:t>
            </a:r>
            <a:r>
              <a:rPr lang="en-US" sz="2400" b="0" dirty="0" smtClean="0">
                <a:latin typeface="Angsana New" pitchFamily="18" charset="-34"/>
                <a:cs typeface="Angsana New" pitchFamily="18" charset="-34"/>
              </a:rPr>
              <a:t>Job </a:t>
            </a:r>
            <a:r>
              <a:rPr lang="th-TH" sz="2400" b="0" dirty="0" smtClean="0">
                <a:latin typeface="Angsana New" pitchFamily="18" charset="-34"/>
                <a:cs typeface="Angsana New" pitchFamily="18" charset="-34"/>
              </a:rPr>
              <a:t>หมายถึงโปรแกรมที่จะทำการประมวลผล </a:t>
            </a:r>
            <a:r>
              <a:rPr lang="en-US" sz="2400" b="0" dirty="0" smtClean="0">
                <a:latin typeface="Angsana New" pitchFamily="18" charset="-34"/>
                <a:cs typeface="Angsana New" pitchFamily="18" charset="-34"/>
              </a:rPr>
              <a:t>(Run) </a:t>
            </a:r>
            <a:r>
              <a:rPr lang="th-TH" sz="2400" b="1" dirty="0">
                <a:latin typeface="Angsana New" pitchFamily="18" charset="-34"/>
                <a:cs typeface="Angsana New" pitchFamily="18" charset="-34"/>
              </a:rPr>
              <a:t/>
            </a:r>
            <a:br>
              <a:rPr lang="th-TH" sz="2400" b="1" dirty="0">
                <a:latin typeface="Angsana New" pitchFamily="18" charset="-34"/>
                <a:cs typeface="Angsana New" pitchFamily="18" charset="-34"/>
              </a:rPr>
            </a:br>
            <a:endParaRPr lang="th-TH" sz="2400" b="1" dirty="0">
              <a:latin typeface="Angsana New" pitchFamily="18" charset="-34"/>
              <a:cs typeface="Angsana New" pitchFamily="18" charset="-34"/>
            </a:endParaRPr>
          </a:p>
        </p:txBody>
      </p:sp>
      <p:sp>
        <p:nvSpPr>
          <p:cNvPr id="3" name="TextBox 2"/>
          <p:cNvSpPr txBox="1"/>
          <p:nvPr/>
        </p:nvSpPr>
        <p:spPr>
          <a:xfrm>
            <a:off x="304800" y="381000"/>
            <a:ext cx="6781800" cy="646331"/>
          </a:xfrm>
          <a:prstGeom prst="rect">
            <a:avLst/>
          </a:prstGeom>
          <a:noFill/>
        </p:spPr>
        <p:txBody>
          <a:bodyPr wrap="square" rtlCol="0">
            <a:spAutoFit/>
          </a:bodyPr>
          <a:lstStyle/>
          <a:p>
            <a:pPr algn="r"/>
            <a:r>
              <a:rPr lang="th-TH" sz="3600" b="1" dirty="0" smtClean="0">
                <a:latin typeface="AngsanaUPC" pitchFamily="18" charset="-34"/>
                <a:cs typeface="AngsanaUPC" pitchFamily="18" charset="-34"/>
              </a:rPr>
              <a:t>วิวัฒนาการของระบบปฏิบัติการ (ต่อ)</a:t>
            </a:r>
            <a:endParaRPr lang="th-TH" sz="3600" b="1" dirty="0">
              <a:latin typeface="AngsanaUPC" pitchFamily="18" charset="-34"/>
              <a:cs typeface="AngsanaUPC" pitchFamily="18" charset="-34"/>
            </a:endParaRPr>
          </a:p>
        </p:txBody>
      </p:sp>
      <p:pic>
        <p:nvPicPr>
          <p:cNvPr id="4" name="รูปภาพ 3" descr="07-fcfs.png"/>
          <p:cNvPicPr>
            <a:picLocks noChangeAspect="1"/>
          </p:cNvPicPr>
          <p:nvPr/>
        </p:nvPicPr>
        <p:blipFill>
          <a:blip r:embed="rId2" cstate="print"/>
          <a:stretch>
            <a:fillRect/>
          </a:stretch>
        </p:blipFill>
        <p:spPr>
          <a:xfrm>
            <a:off x="2171700" y="3886200"/>
            <a:ext cx="4762500" cy="2609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s-05">
  <a:themeElements>
    <a:clrScheme name="217tgp_cube_dark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fontScheme name="217tgp_cub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7tgp_cub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217tgp_cube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217tgp_cube_dark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powerpoint-templates-05</Template>
  <TotalTime>550</TotalTime>
  <Words>1850</Words>
  <Application>Microsoft Office PowerPoint</Application>
  <PresentationFormat>นำเสนอทางหน้าจอ (4:3)</PresentationFormat>
  <Paragraphs>136</Paragraphs>
  <Slides>51</Slides>
  <Notes>1</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51</vt:i4>
      </vt:variant>
    </vt:vector>
  </HeadingPairs>
  <TitlesOfParts>
    <vt:vector size="52" baseType="lpstr">
      <vt:lpstr>powerpoint-templates-05</vt:lpstr>
      <vt:lpstr>บทที่ 6</vt:lpstr>
      <vt:lpstr>ภาพนิ่ง 2</vt:lpstr>
      <vt:lpstr> ► OS เป็นซอฟท์แวร์ที่เชื่อมต่อ (Interface) ระหว่างฮาร์ดแวร์กับผู้ใช้ (User) ซึ่งอาจเป็นโปรแกรมหรือคนก็ได้    ► OS เป็นซอฟท์แวร์ (เซตของโปรแกรม) ที่ช่วยทำให้การ execute โปรแกรมอื่นเป็นไปได้โดยไม่ยาก  ► OS ทำหน้าที่คล้ายกับผู้จัดการที่คอยให้คำแนะนำและควบคุมการทำงานของแต่ละส่วนของระบบคอมพิวเตอร์ ในฐานะที่เป็นผู้จัดการ  OS จะคอยตรวจสอบทั้งฮาร์ดแวร์และซอฟท์แวร์เพื่อให้ทำ งานให้มีประสิทธิภาพสูงสุด   และเมื่อมีการขัดแย้งกันในการใช้ทรัพยากรในการทำงาน OS ก็จะเป็นตัวกลางในการแก้ปัญหา</vt:lpstr>
      <vt:lpstr>ภาพนิ่ง 4</vt:lpstr>
      <vt:lpstr>วิวัฒนาการของระบบปฏิบัติการ</vt:lpstr>
      <vt:lpstr>ระบบปฏิบัติการแบบแบทช์ (Batch Operating Systems) สร้างขึ้นในช่วงปี พ.ศ. 2493 เพื่อควบคุมการทำงานของคอมพิวเตอร์ประเภทเมนเฟรม ณ เวลานั้น คอมพิวเตอร์เป็นเครื่องจักรขนาดใหญ่ที่ใช้บัตรเจาะรู (Punched Cards) เป็นสื่อนำเข้า (Inputs) ใช้เครื่องพิมพ์ความเร็วสูง (Line Printers) เป็นสื่อแสดงผล (Outputs) และใช้เทปแม่เหล็กเป็นหน่วยความจำสำรอง        แต่ละโปรแกรมที่จะทำการ Execute จะเรียกว่า Job นักเขียนโปรแกรมที่ต้องการ Execute โปรแกรมจะต้องนำบัตรเจาะรูที่เป็นโปรแกรมและข้อมูลไปที่ห้องคอมพิวเตอร์ นักเขียนโปรแกรมไม่ สามารถควบคุมหรือติดต่อกับคอมพิวเตอร์ได้  ผู้ที่นำโปรแกรมและข้อมูลเข้าไปให้เครื่องคอมพิวเตอร์ทำการประมวลผลคือ Operator ถ้าโปรแกรมไม่มีความผิดพลาด  เครื่องจะทำการพิมพ์ผลออกทางเครื่องพิมพ์เพื่อส่งให้นักเขียนโปรแกรม  ถ้ามีข้อผิดพลาดเครื่องก็จะพิมพ์รายการที่ผิดพลาดออกมาเพื่อนักเขียนโปรแกรมจะได้แก้ไข</vt:lpstr>
      <vt:lpstr>Batch Operating Systems</vt:lpstr>
      <vt:lpstr>ระบบปฏิบัติการแบบใช้ทรัพยากรร่วมกัน (Time-Sharing Operating Systems) ใช้ระบบการทำงานแบบหลายโปรแกรม (Multiprogramming) แนวความคิด  คือเก็บหลาย ๆ Job ไว้ในหน่วยความจำหลักและทำการจัดสรรทรัพยากรให้กับ Job ทีละ 1 Job ที่ต้องการภายใต้เงื่อนไขที่ว่าทรัพยากรต้องว่างจากการใช้งาน   เช่น  Job หนึ่งกำลังใช้อุปกรณ์ I/O ทำให้ CPU ว่างและสามารถจัดให้กับ Job อื่นได้    Multiprogramming  นำไปสู่แนวคิดของการใช้ทรัพยากรร่วมกัน (Time Sharing) แต่ละ Job จะถูกจัดสรรเวลาให้ใช้ทรัพยากรเดียวกันในเวลาที่ต่างกัน  เนื่องจากคอมพิวเตอร์สามารถทำงานได้รวดเร็วมาก ผู้ใช้จะรู้สึกเสมือนว่าเขาเป็นผู้ใช้เพียงคนเดียว</vt:lpstr>
      <vt:lpstr>Multiprogramming นับเป็นแนวคิดที่เพิ่มประสิทธิภาพการทำงานของคอมพิวเตอร์อย่างมาก ทำให้ต้องใช้ระบบปฏิบัติการที่มีความซับซ้อนมากขึ้นด้วย  ระบบปฏิบัติการที่ว่าจะต้องสามารถจัดตารางลำดับการใช้งาน (Scheduling) นั่นคือจะต้องทำการตัดสินใจว่า Job ใดจะใช้ทรัพยากรใด และใช้เมื่อใด เป็นต้น ในยุคนี้ผู้ใช้สามารถติดต่อโดยตรงได้กับคอมพิวเตอร์โดยไม่ต้องผ่าน Operator และในช่วงนี้มีคำใหม่ที่เกิดขึ้นคือคำว่า “Process” ซึ่งหมายถึงโปรแกรมที่อยู่ในหน่วยความจำหลักและกำลังรอทรัพยากร ส่วน Job หมายถึงโปรแกรมที่จะทำการประมวลผล (Run)  </vt:lpstr>
      <vt:lpstr>ระบบปฏิบัติการส่วนบุคคล (Personal Operating Systems) เมื่อมีการคิดค้นคอมพิวเตอร์ส่วนบุคคลขึ้น จึงมีความจำเป็นที่จะต้องใช้ระบบปฏิบัติ การส่วนบุคคลสำหรับคอมพิวเตอร์ประเภทนี้ ทำให้เกิดระบบปฏิบัติการแบบใช้คนเดียวขึ้น เช่น DOS (Disk Operating Systems) เป็นต้น </vt:lpstr>
      <vt:lpstr>ระบบแบบขนาน (Parallel Systems) ความต้องการในการประมวลผลที่รวดเร็วและมีประสิทธิภาพมากขึ้นนั้น นำไปสู่การออกแบบระบบประเภทที่  เรียกว่าระบบประมวลผลแบบขนาน นั่นคือ ระบบที่มี CPU หลาย ๆ ตัวอยู่ในคอมพิวเตอร์เครื่องเดียวกัน  แต่ละ CPU อาจทำงานกับโปรแกรมหนึ่งหรือส่วนหนึ่งของโปรแกรม หมายถึงว่างานหลายๆงานสามารถทำพร้อมกันได้ ระบบปฏิบัติการที่ทำงานแบบนี้จะมีความซับซ้อนมากกว่าระบบที่มี CPU เพียงตัวเดียว </vt:lpstr>
      <vt:lpstr> ระบบแบบกระจาย (Distributed Systems)       เครือข่ายคอมพิวเตอร์ Job หนึ่งอาจถูกแบ่งให้คอมพิวเตอร์หลาย ๆ เครื่องช่วยกันทำ  โปรแกรมสามารถ Run บางส่วน  บนเครื่องหนึ่งและอีกบางส่วนบนอีกเครื่องหนึ่งได้ถ้าเครื่องคอมพิวเตอร์เหล่านั้นมีการเชื่อมโยงถึงกันด้วยเครือข่าย นอกจากนี้ยังสามารถกระจายทรัพยากรได้ด้วย เช่นโปรแกรมอาจต้องการแฟ้มข้อมูลที่อยู่ในเครื่องคอมพิวเตอร์ที่ตั้งอยู่ ณ ส่วนต่าง ๆ ของโลกนี้ เช่นโปรแกรมการจองตั๋วเครื่องบิน  ระบบปฏิบัติการแบบกระจายจะรวมเอาความสามารถของระบบปฏิบัติการที่กล่าวมาแล้วผนวกกับความสามารถในเรื่องของการรักษาความปลอดภัยเข้าไปด้วย</vt:lpstr>
      <vt:lpstr>องค์ประกอบของระบบปฏิบัติการ</vt:lpstr>
      <vt:lpstr>ภาพนิ่ง 14</vt:lpstr>
      <vt:lpstr>ภาพนิ่ง 15</vt:lpstr>
      <vt:lpstr>ภาพนิ่ง 16</vt:lpstr>
      <vt:lpstr>ภาพนิ่ง 17</vt:lpstr>
      <vt:lpstr>ภาพนิ่ง 18</vt:lpstr>
      <vt:lpstr>Partitioning: เป็นเทคนิคแรกที่ใช้ใน Multiprogramming  วิธีนี้หน่วยความจำจะถูกแบ่งออกเป็นหลาย ๆ ส่วนที่มีขนาดไม่เท่ากัน แต่ละส่วนเรียกว่า “พาร์ทิชั่น” (Partition) แต่ละพาร์ทิชั่นจะเก็บ 1 โปรแกรม CPU จะทำงานทีละโปรแกรม  การทำงานเริ่มจาก CPU ทำการ Execute โปรแกรมแรกโดย Execute คำสั่งต่าง ๆ จนกระทั่งถึงคำสั่ง I/O หรือเวลาที่จัดสรรให้กับโปรแกรมนั้นหมดลง จาก นั้น CPU จะเก็บที่อยู่ของคำสั่งสุดท้ายของโปรแกรมนั้นไว้  ก่อนที่จะไป Execute โปรแกรมใน   พาร์ทิชั่นอื่นต่อไป  การทำงานจะวนอย่างนี้จนทุก ๆ โปรแกรมถูก Execute จนเสร็จทั้งหมด</vt:lpstr>
      <vt:lpstr> ด้วยเทคนิคการแบ่งหน่วยความจำเป็นพาร์ทิชั่นนี้  แต่ละโปรแกรมจะถูกเก็บอยู่ในหน่วยความจำที่ต่อเนื่องกัน  เทคนิคนี้จะช่วยให้การใช้งาน CPU มีประสิทธิภาพมากขึ้น แต่ก็ยังมีปัญหาบางประการดังนี้          • ขนาดของแต่ละพาร์ทิชั่นจะต้องถูกกำหนดล่วงหน้าโดย Memory Manager  ถ้าขนาดของ พาร์ทิชั่นเล็กเกินไป  บางโปรแกรมอาจจะไม่สามารถ Load เข้าไปอยู่ในพาร์ทิชั่นนั้นได้ ถ้าขนาดของพาร์ทิชั่นใหญ่เกินไปก็อาจจะทำให้มีช่องว่างของหน่วยความจำที่ไม่ได้ใช้ประ โยชน์  เพราะขนาดของโปรแกรมไม่พอดีกับพาร์ทิชั่น           • แม้ว่าการพาร์ทิชั่นอาจจะดีและครบถ้วนสมบูรณ์ในตอนเริ่มต้น  แต่อาจจะมีช่องว่างเกิดขึ้นอีกหลังจากโปรแกรมตอนต้นถูกแทนด้วยโปรแกรมต่อ ๆ ไป           • เมื่อมีช่องว่างจำนวนมาก Memory Manager สามารถรวมช่องว่างเหล่านั้นแล้วสร้างพาร์ทิชั่นใหม่  ซึ่งเสียเวลา</vt:lpstr>
      <vt:lpstr>Paging: หน่วยความจำจะถูกแบ่งออกเป็นส่วน ๆ แต่ละส่วนมีขนาดเท่ากัน  แต่ละส่วนเรียกว่าเฟรม (Frame) ในขณะที่โปรแกรมถูกแบ่งออกเป็นส่วน ๆ เช่นกัน  แต่ละส่วนมีขนาดเท่ากัน เรียกแต่ละส่วนว่า Page โดยปกติขนาดของ Frame จะเท่ากับขนาดของ Page</vt:lpstr>
      <vt:lpstr>     Paging ทำงานโดยการ Load แต่ละ Page ของโปรแกรมเข้าไปเก็บใน Frame ในหน่วยความจำ  ถ้าโปรแกรมมี 3 Page ก็จะใช้หน่วย ความจำจำนวน 3 เฟรม  ด้วยวิธีการนี้  โปรแกรมไม่จำเป็นจะต้องเก็บในหน่วยความจำที่เรียงต่อเนื่องกัน   ข้อดีของวิธี Paging เมื่อเปรียบเทียบกับวิธี Partitioning คือ    วิธี Paging ช่วยเพิ่มประสิทธิภาพการจัดการหน่วยความจำระดับหนึ่ง  แต่การ Execute แต่ละครั้งก็ยังต้อง Load ทั้งโปรแกรมเข้าไปเก็บในหน่วยความจำเช่นเดียวกัน  นั่นหมายความว่าโปรแกรมที่ต้องการ 6 เฟรมในการ Execute จะไม่สามารถทำได้หากในหน่วยความจำมีเฟรมที่ยังไม่ได้ใช้แค่ 4 เฟรมเหลืออยู่</vt:lpstr>
      <vt:lpstr>Demand Paging: วิธี paging ไม่จำเป็นต้องให้โปรแกรมถูก  Load เข้าไปหน่วยความจำที่ติดต่อเนื่องกัน  แต่ต้องการว่าโปรแกรมทั้งโปรแกรมต้องอยู่ในหน่วยความจำทั้งหมด  วิธีการ Demand Paging กำจัดข้อจำกัดนี้ออกไป  โดยมีข้อยืดหยุ่นกว่า คือ โปรแกรมจะ Load เข้าไปในหน่วยความจำเฉพาะ Page ที่กำลัง Execute เท่านั้น  เมื่อ Page ถูก Execute เสร็จก็จะนำออกแล้วทำการ Load เฉพาะ Page ที่จะทำการ Execute เป็นลำดับต่อไปเข้าไปสู่หน่วยความจำแทน กล่าวอีกอย่างหนึ่ง คือ หน่วยความจำสามารถเก็บ Page 1 Page จากหลาย ๆโปรแกรมในเวลาเดียวกันได้  ยิ่งไปกว่านั้นหลาย ๆ Pages ที่ต่อเนื่องกันจากโปรแกรมเดียวกัน ไม่จำเป็นที่จะต้อง Load เข้าไปอยู่ในเฟรมเดียวกัน  แต่ละ Page อาจ Load เข้าไปเก็บในเฟรมใด ๆ ก็ได้ที่ว่างอยู่</vt:lpstr>
      <vt:lpstr>Demand Segmentation: วิธีการที่คล้าย ๆ กับวิธี Paging คือวิธี Segmentation ในวิธี Paging โปรแกรมจะถูกแบ่งออกเป็น Page ที่มีขนาดเท่า ๆ กัน  ซึ่งแตกต่างจากวิธีที่นักเขียนโปรแกรมคิด  นักเขียนโปรแกรมมองว่าโปรแกรมแบ่งออกเป็นส่วน ๆ แต่ละส่วนเรียกว่าโมดูล (Module) ที่ขนาดไม่จำเป็นจะต้องเท่ากัน  ในวิธี Segmentation โปรแกรมจะถูกแบ่งออกเป็นส่วน ๆ  แต่ละส่วนเรียกว่า Segment ที่สอดคล้องกับแนวคิดของนักเขียนโปรแกรม  Segment เหล่านี้จะถูก Load, Execute  และแทนที่ด้วยโมดูลอื่นจากโปรแกรมเดียวกันหรือโปรแกรมที่ต่างกันก็ได้</vt:lpstr>
      <vt:lpstr>Demand Paging และ Segmentation: เป็นวิธีที่นำเอาวิธี Paging รวมกับวิธี Segmentation เพื่อเพิ่มประสิทธิภาพการบริหารจัดการหน่วยความจำให้ดียิ่งขึ้น โดยวิธีนี้ Segment อาจมีขนาดใหญ่ที่พอดีกับขนาดของหน่วยความจำที่ว่างอยู่   ส่วนหน่วยความจำอาจแบ่งออกเป็นเฟรม  และโมดูลแบ่งเป็น Pages  จากนั้น Pages ของแต่ละโมดูลก็จะถูก Load เข้าสู่หน่วยความจำครั้งละ 1 Page แล้วทำการ Execute </vt:lpstr>
      <vt:lpstr>หน่วยความจำเสมือน : Virtual Memory  แนวคิดเกี่ยวกับ Demand Paging และ Demand Segmentation คือในขณะที่โปรแกรมกำลังถูก Execute นั้น  ส่วนหนึ่งของโปรแกรมอยู่ในหน่วยความจำหลัก อีกส่วนหนึ่งจะเก็บอยู่ในหน่วยความจำสำรอง   ตัวอย่าง: หน่วยความจำหลักขนาด 10 MB สามารถ execute โปรแกรมจำนวน 10 โปรแกรมโดยที่แต่ละโปรแกรมมีขนาด 3 MB (รวม 30 MB) ได้ วิธีการคือ ณ เวลาหนึ่ง ส่วนหนึ่งของ 10 โปรแกรมที่มีขนาด 10 MB จะอยู่ในหน่วยความจำหลัก ส่วนโปรแกรมอีก 20 MB จะเก็บอยู่ในหน่วยความจำสำรองบนดิสค์   ในสภาวะเช่นนี้ หน่วยความจำจริง ๆ ที่มีคือ 10 MB แต่หน่วยความจำเสมือนมีขนาด 30 MB ในปัจจุบัน  หน่วยความจำเสมือนซึ่งต้องใช้วิธี Demand Paging, Demand Segmentation หรือทั้งสองอย่าง  มีการใช้งานอย่างแพร่หลายในระบบปฏิบัติการทั่วไป </vt:lpstr>
      <vt:lpstr>ภาพนิ่ง 27</vt:lpstr>
      <vt:lpstr>     • Program:  ชุดของคำสั่งที่ยังไม่มีการกระทำใด ๆ (Nonactive) ซึ่งเก็บอยู่ในดิสค์ (หรือเทป) โปรแกรมในโอกาสต่อไปอาจเป็น Job หรือไม่ก็ได้      • Job: โปรแกรมจะเปลี่ยนสภาพเป็น Job ทันทีที่มันถูกเลือกไป Execute จนกว่าจะสำเร็จแล้วจึงเปลี่ยนสภาพกลับมาเป็นโปรแกรมอีกครั้งหนึ่ง  ในช่วงเวลาดังกล่าว Job อาจถูก Execute หรือไม่ก็ได้  และเมื่อ Job ถูก Execute สำเร็จ (จบปกติหรือไม่ปกติก็ได้) มันจะเปลี่ยนสภาพมาเป็นโปรแกรมที่เก็บอยู่ในดิสค์ ระบบปฏิบัติการจะไม่สามารถควบคุมดูแลโปรแกรม ณ ตอนนี้ได้   ข้อสังเกต: ขอให้สังเกตว่าทุก ๆ Job เป็นโปรแกรม แต่อาจมีบางโปรแกรมที่ไม่ใช่ Job </vt:lpstr>
      <vt:lpstr>     • Process: คือโปรแกรมที่อยู่ในระหว่างการ Execute แต่ยังไม่เสร็จ  กล่าวอีกอย่างคือ Process เป็น Job ที่อยู่ในหน่วยความจำหลัก</vt:lpstr>
      <vt:lpstr>    2.1 แผนภาพสถานะ (State Diagram):         Program เปลี่ยนไปเป็น Job โดยระบบปฏิบัติการ และนำไปสู่สถานะ ‘hold’ มันจะคงอยู่ในสถานะนี้จนกระทั่งถูก  Load เข้าไปสู่หน่วยความจำหลัก  เมื่อมีหน่วยความจำหลักเหลือเพียงพอที่จะ Load โปรแกรมเพียงบางส่วนหรือทั้งหมด Job ก็จะเปลี่ยนไปสู่สถานะ ‘Ready’ และเรียกว่า ‘Process’ มันจะอยู่ในหน่วยความจำหลักและอยู่ในสถานะนี้จนกว่า CPU จะว่างและทำการ Execute สถานะจะเปลี่ยนไปเป็น ‘Running’   ในขณะที่อยู่ในสถานะ ‘Running’ นั้น 3 สถานการณ์ต่อไปนี้อาจเกิดขึ้นได้  • process ถูก execute จนกระทั่งต้องการ I/O  (process จะเปลี่ยนไปสู่สถานะ ‘waiting’ และคอยจนกระทั่งได้รับการจัดสรร I/O ) หรือ  • process ถูก execute จนหมดเวลาที่กำหนดไว้ให้ (process จะเปลี่ยนไปสู่สถานะ ‘ready’) หรือ  • process ถูก execute จนจบการทำงาน (process จะเปลี่ยนไปสู่สถานะ ‘terminated’ และหมดสภาพการที่จะเป็น process อีกต่อไป )   การเปลี่ยนสถานะของ process ระหว่าง running, waiting, และ ready อาจเกิดขึ้นหลายๆครั้งก่อนที่จะไปจบลงที่สถานะ ‘terminated’</vt:lpstr>
      <vt:lpstr>2.2 Schedulers: การที่จะเปลี่ยน job หรือ process จากสถานะหนึ่งไปเป็นอีกสถานะหนึ่งนั้น process manager จะใช้การจัดตารางเวลา 2 ลักษณะคือ job scheduler และ process scheduler   2.2.1 Job Scheduler: ทำการเปลี่ยนสถานะของ job จากสถานะ ‘hold’ ไปเป็นสถานะ ‘ready’ หรือจาก ‘running’ ไปเป็น ‘terminated’ หรือกล่าวอีกอย่างหนึ่งคือ job scheduler ทำหน้าที่สร้าง process จาก job และทำการ terminate process  </vt:lpstr>
      <vt:lpstr>ภาพนิ่ง 32</vt:lpstr>
      <vt:lpstr>ภาพนิ่ง 33</vt:lpstr>
      <vt:lpstr>2.3 Queuing: แผนภาพสถานะแสดงให้เห็นว่า job หรือ process เปลี่ยนจากสถานะหนึ่งไปเป็นอีกสถานะหนึ่ง ความจริงที่เกิดขึ้นคือมี job และ process จำนวนมากที่แข่งขันกันเพื่อให้ได้มาซึ่งทรัพยากรที่จะต้องใช้ประมวลผล ตัวอย่างเช่น เมื่อมีหลายๆ job อยู่ในหน่วยความจำพร้อมๆกัน ยังมีอีกหลายๆ job กำลังรอหน่วยความจำที่จะว่างเพื่อที่จะ load เข้ามา หรือถ้ามี process หนึ่งกำลังใช้ CPU อยู่ ก็จะยังมี process อื่นที่รอ CPU เช่นกัน  การที่จะจัดการกับหลายๆ process และ job พร้อมๆกัน process manager ใช้ queues เป็นเครื่องมือโดยแต่ละ job และแต่ละ process จะมี job control block (JCB) หรือ process control block (PCB) ที่เก็บรายละเอียดของ job หรือ process ไว้ process manager จะเก็บ JCB หรือ PCB ไว้ใน queue ส่วน job และ process จริงจะอยู่ในหน่วยความจำหลักหรือหน่วยความจำสำรองเพราะมันใหญ่เกินไปที่จะเก็บใน queue   </vt:lpstr>
      <vt:lpstr>ดังนั้น JCB และ PCB จะแทน job และ process ที่รอทรัพยากรตามลำดับ  ในระบบปฏิบัติการโดยทั่วไปจะมีหลาย queue   แสดงให้เห็นถึง job และ process กับ queue จำนวน 3 queue คือ       1) job queue: เก็บ job ที่รอหน่วยความจำหลัก       2) ready queue: เก็บ process ที่อยู่ในหน่วยความจำหลัก พร้อมที่จะ          run แต่กำลังรอ CPU อยู่       3) I/O queue: เก็บ process ที่รออุปกรณ์ I/O (จริงๆแล้วมีหลาย queue          เท่ากับจำนวนอุปกรณ์ I/O ที่มี) Process manager อาจมีนโยบายหลายรูปแบบเพื่อเลือก job หรือ process ต่อไปจาก queue ซึ่งอาจเป็นมาก่อนไปก่อน (first in, first out: FIFO) สั้นที่สุดก่อน (shortest length first) หรือ มีสิทธิสูงสุด (highest priority) เป็นต้น</vt:lpstr>
      <vt:lpstr>ภาพนิ่ง 36</vt:lpstr>
      <vt:lpstr>2.4 Process Synchronization: ความคิดพื้นฐานที่อยู่เบื้องหลัง process management คือการทำให้ process หลายๆ process สามารถใช้ทรัพยากรหลายๆประเภทได้พร้อมกัน เมื่อไรก็ตามที่ทรัพยากรสามารถใช้โดย process ที่มากกว่า 1 process ขึ้นไป อาจก่อให้เกิด 2 สถานการณ์ได้คือ       2.4.1 Deadlock: แทนที่จะอธิบายนิยามของคำว่า deadlock แต่จะขอยกตัวอย่างเพื่อความเข้าใจ สมมติว่ามี 2 process คือ process A กับ process B โดยที่ process A กำลังครอบครองแฟ้มข้อมูลชื่อ “File1” อยู่ และไม่สามารถปล่อยออกไปได้จนกว่าจะได้ครอบครองแฟ้มข้อมูลที่ชื่อ “File2” ส่วน process B กำลังครอบครองแฟ้มข้อมูล “File2” และไม่สามารถปล่อยออกไปได้จนกว่าจะได้ครอบครอง “File1” เนื่องจากแฟ้มข้อมูลในระบบคอมพิวเตอร์ทั่วไปจะไม่สามารถใช้ร่วมพร้อมกันได้ ถ้าไม่มีมาตรการในการปลดปล่อยแฟ้มข้อมูลที่ถือครองอยู่ ก่อนที่จะร้องขอทรัพยากรอื่น ก็จะก่อให้เกิด deadlock ได้ </vt:lpstr>
      <vt:lpstr>ภาพนิ่ง 38</vt:lpstr>
      <vt:lpstr>ภาพนิ่ง 39</vt:lpstr>
      <vt:lpstr>       Deadlock จะเกิดขึ้นถ้าระบบปฏิบัติการยอมให้ process เริ่ม run โดยไม่ได้ตรวจสอบก่อนว่าทรัพยากรที่ต้องการนั้นว่างหรือไม่ และทำการจัดสรรให้ตามที่ต้องการทันที เพื่อป้องกันไม่ให้เกิด deadlock ในระบบ วิธีแก้อย่างหนึ่งคือไม่ยอมให้ process เริ่มทำงานจนกระทั่งทรัพยากรที่ต้อง การว่างจากการใช้งาน แต่ก็ยังอาจก่อให้เกิดปัญหาอื่นอีก ส่วนทางแก้ที่สองคือกำหนดเวลาถือครองที่ process จะครอบครองทรัพยากรไว้ เมื่อครบกำหนดเวลา process ก็จะต้องปล่อยทรัพยากรที่ถือครองทันที  โดยปกติ deadlock มักจะไม่เกิดขึ้น มีเงื่อนไขที่จำเป็น 4 อย่างที่ก่อให้เกิด deadlock คือ 1) mutual exclusion คือการให้ process เดียวถือครองทรัพยากร 1 อย่าง 2) resource holding คือ process หนึ่งถือครองทรัพยากรแม้จะไม่ได้ใช้และจะปลดปล่อยต่อเมื่อได้ถือครองทรัพยากรอื่น 3) no pre-emption คือระบบปฏิบัติการไม่สามารถดึงเอาทรัพยากรกลับได้</vt:lpstr>
      <vt:lpstr>4) circular waiting คือทุกๆ process และทรัพยากรที่เกี่ยวข้องก่อให้เกิด loop ดังรูปที่ 7.13  เงื่อนไขทั้งสี่ข้อมีความจำเป็นที่จะก่อให้เกิด deadlock ซึ่งหมาย ความว่าเงื่อนไขทั้งหมดต้องเกิดขึ้นก่อน ก่อนที่จะเกิด deadlock ถ้ามีเงื่อน ไขใดเงื่อนไขหนึ่งหายไป deadlock จะไม่เกิด ข้อเท็จจริงนี้ทำให้เราสามารถหาวิธีป้องกัน (prevention) หรือหลีกเลี่ยง (aviodance) deadlock ได้ง่ายๆคือป้องกันอย่าให้เงื่อนใดเงื่อนไขหนึ่งเกิดขึ้นนั่นเอง   </vt:lpstr>
      <vt:lpstr>2.4.2 Starvation: เป็นเหตุการณ์ที่มีลักษณะตรงกันข้ามกับ deadlock คือเหตุการณ์จะเกิดขึ้นเมื่อระบบปฏิบัติการมีข้อกำหนดให้ process ใช้ทรัพยากรมากเกินไป เช่นกำหนดว่า process จะต้องถือครองทรัพยากรทั้งหมดก่อนที่จะสามารถ run ได้   ตัวอย่าง  สมมติว่า process A ต้องการ 2 ไฟล์คือ File1 กับ File2 โดยที่ File1 กำลังถูกใช้อยู่โดย process B ส่วน File2 กำลังถูกใช้อยู่โดย process E เมื่อ run ไปได้ระยะหนึ่ง process B ทำงานเสร็จ จึงปลด ปล่อย File1 ส่วน process A ยังไม่สามารถเริ่ม run ได้เพราะ File2 ยังถูกใช้งานอยู่ ในขณะเดียวกัน process C ซึ่งต้องการเฉพาะ File1 อนุญาตให้ run ได้ เมื่อผ่านไประยะหนึ่ง process E ทำงานเสร็จ จึงปลดปล่อย File2 อย่างไรก็ตาม process A ก็ยังเริ่มไม่ได้เพราะ File1 ยังถูกใช้โดย process C   </vt:lpstr>
      <vt:lpstr>ภาพนิ่ง 43</vt:lpstr>
      <vt:lpstr>ภาพนิ่ง 44</vt:lpstr>
      <vt:lpstr>ภาพนิ่ง 45</vt:lpstr>
      <vt:lpstr>   ตัวอย่างของปัญหา starvation : ซึ่งเป็นที่รู้จักกันดีในวงการคอมพิวเตอร์คือ “Dining Philosophers” ซึ่งคิดค้นขึ้นโดยนักคอมพิวเตอร์ที่มีชื่อเสียงมากคนหนึ่งคือ Dijkstra  ในรูปจะมีนักปรัชญา 5 คนนั่งรับประทานอาหารอยู่รอบโต๊ะกลม  นักปรัชญาแต่ละคนต้องการช้อน 2 อันเพื่อที่จะทานข้าวในชาม  สภาพการณ์เช่นนี้ คนที่นั่งติดกันซึ่งต้องการช้อนที่อยู่ระหว่างคนทั้งสองเหมือนกัน ถ้าคนหนึ่งใช้อยู่ อีกคนหนึ่งก็จะต้องรอจนกว่าคนที่ทานอยู่จะอิ่ม เมื่อปลดปล่อยช้อนออกมา อาหารคงหมดไปแล้ว!!!!!</vt:lpstr>
      <vt:lpstr>ภาพนิ่ง 47</vt:lpstr>
      <vt:lpstr> Device manager หรือ I/O manager ทำหน้าที่ควบคุมการใช้อุปกรณ์ I/O โดยปกติอุปกรณ์ I/O ในระบบคอมพิวเตอร์จะมีข้อจำกัดในเรื่องของจำนวนและความเร็วในการทำงาน เนื่องจากอุปกรณ์เหล่านี้ทำงานช้ามากเมื่อเทียบกับ CPU และหน่วยความจำหลัก เมื่อ process หนึ่งขอใช้อุปกรณ์ I/O ใดก็จะใช้เป็นระยะเวลาหนึ่ง (ที่ค่อนข้างยาวนานเมื่อเทียบกับ ความเร็วของ CPU) ซึ่งจะทำให้ process อื่นไม่สามารถใช้งานได้   Device manager มีหน้าที่ที่สำคัญสรุปได้ดังนี้      1. Monitor อุปกรณ์ I/O ทุกชนิดให้สามารถทำงานได้อย่างปกติ       2. จัดสรรอุปกรณ์ I/O ให้กับ process ที่ร้องขอและปลดปล่อย      3. บริหารจัดการ queue ของอุปกรณ์แต่ละชนิด      4. กำหนดและควบคุมนโยบายในการใช้อุปกรณ์ I/O เช่น FIFO</vt:lpstr>
      <vt:lpstr> ระบบปฏิบัติการทุกวันนี้ใช้ File Manager ควบคุมการใช้แฟ้มข้อมูลของระบบ หน้าที่โดยรวมของ File Manager สรุปได้ดังนี้    1) ควบคุมการใช้แฟ้มข้อมูลตามสิทธิที่แต่ Process จะพึงมี เช่น process A สามารถอ่าน เขียน และ เปลี่ยนแปลงข้อมูลใน File1 ได้ แต่ process B สามารถอ่านได้เพียงอย่างเดียว    2) ควบคุมการสร้าง (Creation) การลบ (Deletion) และการแก้ไข (Modification) แฟ้มข้อมูล    3) ควบคุมการตั้งชื่อและประเภทของแฟ้มข้อมูล    4) ควบคุมรูปแบบการจัดเก็บและตำแหน่งในการเก็บแฟ้มข้อมูลในหน่วยความจำหลักและหน่วยความจำสำรอง    5) รับผิดชอบการเก็บรักษา (Archive) และการสำรองข้อมูล (Backup)</vt:lpstr>
      <vt:lpstr>ภาพนิ่ง 50</vt:lpstr>
      <vt:lpstr>ภาพนิ่ง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Nong</dc:creator>
  <cp:lastModifiedBy>Nong</cp:lastModifiedBy>
  <cp:revision>64</cp:revision>
  <dcterms:created xsi:type="dcterms:W3CDTF">2011-03-26T09:29:56Z</dcterms:created>
  <dcterms:modified xsi:type="dcterms:W3CDTF">2013-08-12T07:51:29Z</dcterms:modified>
</cp:coreProperties>
</file>