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56" r:id="rId3"/>
    <p:sldId id="364" r:id="rId4"/>
    <p:sldId id="357" r:id="rId5"/>
    <p:sldId id="358" r:id="rId6"/>
    <p:sldId id="380" r:id="rId7"/>
    <p:sldId id="372" r:id="rId8"/>
    <p:sldId id="373" r:id="rId9"/>
    <p:sldId id="374" r:id="rId10"/>
    <p:sldId id="375" r:id="rId11"/>
    <p:sldId id="362" r:id="rId12"/>
    <p:sldId id="381" r:id="rId13"/>
    <p:sldId id="382" r:id="rId14"/>
    <p:sldId id="383" r:id="rId15"/>
    <p:sldId id="365" r:id="rId16"/>
    <p:sldId id="276" r:id="rId17"/>
    <p:sldId id="368" r:id="rId18"/>
    <p:sldId id="370" r:id="rId19"/>
    <p:sldId id="384" r:id="rId20"/>
    <p:sldId id="385" r:id="rId21"/>
    <p:sldId id="386" r:id="rId22"/>
    <p:sldId id="379" r:id="rId23"/>
    <p:sldId id="387" r:id="rId24"/>
    <p:sldId id="388" r:id="rId25"/>
    <p:sldId id="389" r:id="rId26"/>
    <p:sldId id="390" r:id="rId27"/>
    <p:sldId id="392" r:id="rId28"/>
    <p:sldId id="402" r:id="rId29"/>
    <p:sldId id="394" r:id="rId30"/>
    <p:sldId id="403" r:id="rId31"/>
    <p:sldId id="395" r:id="rId32"/>
    <p:sldId id="398" r:id="rId33"/>
    <p:sldId id="399" r:id="rId34"/>
    <p:sldId id="400" r:id="rId35"/>
    <p:sldId id="401" r:id="rId36"/>
    <p:sldId id="404" r:id="rId37"/>
    <p:sldId id="340" r:id="rId38"/>
    <p:sldId id="341" r:id="rId39"/>
    <p:sldId id="405" r:id="rId40"/>
    <p:sldId id="342" r:id="rId41"/>
    <p:sldId id="406" r:id="rId42"/>
    <p:sldId id="343" r:id="rId43"/>
    <p:sldId id="407" r:id="rId44"/>
    <p:sldId id="409" r:id="rId45"/>
    <p:sldId id="40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40960-84DD-46B9-818F-7FFB5DBABE1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C03B4AB-BC19-4A19-85D8-6922D8331091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Physical Layer</a:t>
          </a:r>
          <a:endParaRPr lang="th-TH" sz="2000" b="1" dirty="0">
            <a:solidFill>
              <a:schemeClr val="bg1">
                <a:lumMod val="75000"/>
              </a:schemeClr>
            </a:solidFill>
          </a:endParaRPr>
        </a:p>
      </dgm:t>
    </dgm:pt>
    <dgm:pt modelId="{12D77277-90F3-4E9F-8FB2-C608C56462E1}" type="parTrans" cxnId="{3C34163E-A2F5-460F-A819-8A110F103065}">
      <dgm:prSet/>
      <dgm:spPr/>
      <dgm:t>
        <a:bodyPr/>
        <a:lstStyle/>
        <a:p>
          <a:endParaRPr lang="th-TH"/>
        </a:p>
      </dgm:t>
    </dgm:pt>
    <dgm:pt modelId="{DFA42018-A8A5-466D-AE1C-A35A38776359}" type="sibTrans" cxnId="{3C34163E-A2F5-460F-A819-8A110F103065}">
      <dgm:prSet/>
      <dgm:spPr/>
      <dgm:t>
        <a:bodyPr/>
        <a:lstStyle/>
        <a:p>
          <a:endParaRPr lang="th-TH"/>
        </a:p>
      </dgm:t>
    </dgm:pt>
    <dgm:pt modelId="{8D775508-1641-4778-BAA2-96BC337F1F1F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Data Link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C1C11E54-1D87-4453-90F3-155F2F81FB57}" type="parTrans" cxnId="{66AA621A-E9D7-48E4-AEDD-F338B306D55B}">
      <dgm:prSet/>
      <dgm:spPr/>
      <dgm:t>
        <a:bodyPr/>
        <a:lstStyle/>
        <a:p>
          <a:endParaRPr lang="th-TH"/>
        </a:p>
      </dgm:t>
    </dgm:pt>
    <dgm:pt modelId="{76C6C9D2-6AF9-4C9B-AED6-22C5C631E6EA}" type="sibTrans" cxnId="{66AA621A-E9D7-48E4-AEDD-F338B306D55B}">
      <dgm:prSet/>
      <dgm:spPr/>
      <dgm:t>
        <a:bodyPr/>
        <a:lstStyle/>
        <a:p>
          <a:endParaRPr lang="th-TH"/>
        </a:p>
      </dgm:t>
    </dgm:pt>
    <dgm:pt modelId="{FF057273-0AB3-47E1-B7EC-F5B4AE2CCDFD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Network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56664C3D-7CFB-4F8E-8910-3BCF0903E7FA}" type="parTrans" cxnId="{C04C44FD-0DDE-4F3B-8731-0B6319E89CAB}">
      <dgm:prSet/>
      <dgm:spPr/>
      <dgm:t>
        <a:bodyPr/>
        <a:lstStyle/>
        <a:p>
          <a:endParaRPr lang="th-TH"/>
        </a:p>
      </dgm:t>
    </dgm:pt>
    <dgm:pt modelId="{D0512131-F2DA-4D9C-8B44-0CFEE488C853}" type="sibTrans" cxnId="{C04C44FD-0DDE-4F3B-8731-0B6319E89CAB}">
      <dgm:prSet/>
      <dgm:spPr/>
      <dgm:t>
        <a:bodyPr/>
        <a:lstStyle/>
        <a:p>
          <a:endParaRPr lang="th-TH"/>
        </a:p>
      </dgm:t>
    </dgm:pt>
    <dgm:pt modelId="{94D2044B-80AB-4632-AEA0-EBE8DAE1B781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Transport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6B3D5CA5-C421-4BEB-9763-89AE3EE14C06}" type="parTrans" cxnId="{AF45E85D-8462-44DE-9881-1499334DB5B2}">
      <dgm:prSet/>
      <dgm:spPr/>
      <dgm:t>
        <a:bodyPr/>
        <a:lstStyle/>
        <a:p>
          <a:endParaRPr lang="th-TH"/>
        </a:p>
      </dgm:t>
    </dgm:pt>
    <dgm:pt modelId="{CE116FC5-7BBA-4B09-A2A7-0DD152D0D55C}" type="sibTrans" cxnId="{AF45E85D-8462-44DE-9881-1499334DB5B2}">
      <dgm:prSet/>
      <dgm:spPr/>
      <dgm:t>
        <a:bodyPr/>
        <a:lstStyle/>
        <a:p>
          <a:endParaRPr lang="th-TH"/>
        </a:p>
      </dgm:t>
    </dgm:pt>
    <dgm:pt modelId="{2B3083EE-0FE5-4394-B789-12755BF0C878}">
      <dgm:prSet phldrT="[ข้อความ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Session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F28BE88F-A2F5-4A13-9AD6-2262789C0115}" type="parTrans" cxnId="{8129D570-6482-4F87-9163-D42DF070BEAE}">
      <dgm:prSet/>
      <dgm:spPr/>
      <dgm:t>
        <a:bodyPr/>
        <a:lstStyle/>
        <a:p>
          <a:endParaRPr lang="th-TH"/>
        </a:p>
      </dgm:t>
    </dgm:pt>
    <dgm:pt modelId="{FDD7D452-C441-41B3-915E-570ACD579F67}" type="sibTrans" cxnId="{8129D570-6482-4F87-9163-D42DF070BEAE}">
      <dgm:prSet/>
      <dgm:spPr/>
      <dgm:t>
        <a:bodyPr/>
        <a:lstStyle/>
        <a:p>
          <a:endParaRPr lang="th-TH"/>
        </a:p>
      </dgm:t>
    </dgm:pt>
    <dgm:pt modelId="{16E13D9F-8D6B-4696-B95D-E26F6F2AEFA9}">
      <dgm:prSet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Presentation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2093F4A5-0431-48FB-9432-13331A09A43E}" type="parTrans" cxnId="{449A12BB-871E-4D8B-91F4-0F7DA0C2B266}">
      <dgm:prSet/>
      <dgm:spPr/>
      <dgm:t>
        <a:bodyPr/>
        <a:lstStyle/>
        <a:p>
          <a:endParaRPr lang="th-TH"/>
        </a:p>
      </dgm:t>
    </dgm:pt>
    <dgm:pt modelId="{97A4DC3A-73AE-4809-895B-F194D5553E18}" type="sibTrans" cxnId="{449A12BB-871E-4D8B-91F4-0F7DA0C2B266}">
      <dgm:prSet/>
      <dgm:spPr/>
      <dgm:t>
        <a:bodyPr/>
        <a:lstStyle/>
        <a:p>
          <a:endParaRPr lang="th-TH"/>
        </a:p>
      </dgm:t>
    </dgm:pt>
    <dgm:pt modelId="{B44FB770-064B-4D0F-80AA-DF52DE5D869D}">
      <dgm:prSet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75000"/>
                </a:schemeClr>
              </a:solidFill>
            </a:rPr>
            <a:t>Application Layer</a:t>
          </a:r>
          <a:endParaRPr lang="th-TH" sz="2000" b="1" dirty="0" smtClean="0">
            <a:solidFill>
              <a:schemeClr val="bg1">
                <a:lumMod val="75000"/>
              </a:schemeClr>
            </a:solidFill>
          </a:endParaRPr>
        </a:p>
      </dgm:t>
    </dgm:pt>
    <dgm:pt modelId="{17F263A7-FD98-4D37-9E3A-6787B1CE8C7D}" type="parTrans" cxnId="{8B3FA389-9AEA-40F4-8AA7-C436EA102072}">
      <dgm:prSet/>
      <dgm:spPr/>
      <dgm:t>
        <a:bodyPr/>
        <a:lstStyle/>
        <a:p>
          <a:endParaRPr lang="th-TH"/>
        </a:p>
      </dgm:t>
    </dgm:pt>
    <dgm:pt modelId="{174A4DBE-AFD7-46E8-A908-886DEBEE7A63}" type="sibTrans" cxnId="{8B3FA389-9AEA-40F4-8AA7-C436EA102072}">
      <dgm:prSet/>
      <dgm:spPr/>
      <dgm:t>
        <a:bodyPr/>
        <a:lstStyle/>
        <a:p>
          <a:endParaRPr lang="th-TH"/>
        </a:p>
      </dgm:t>
    </dgm:pt>
    <dgm:pt modelId="{F7D18F1A-5453-45C8-B4B2-53DA39004B8D}" type="pres">
      <dgm:prSet presAssocID="{3D440960-84DD-46B9-818F-7FFB5DBABE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8CFA788-5A9A-4E42-A455-2CB2F14C1BD0}" type="pres">
      <dgm:prSet presAssocID="{BC03B4AB-BC19-4A19-85D8-6922D833109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D8FB95-C5AB-42A9-A7E3-899C7E208A48}" type="pres">
      <dgm:prSet presAssocID="{DFA42018-A8A5-466D-AE1C-A35A38776359}" presName="sibTrans" presStyleLbl="sibTrans2D1" presStyleIdx="0" presStyleCnt="6"/>
      <dgm:spPr/>
      <dgm:t>
        <a:bodyPr/>
        <a:lstStyle/>
        <a:p>
          <a:endParaRPr lang="th-TH"/>
        </a:p>
      </dgm:t>
    </dgm:pt>
    <dgm:pt modelId="{5520AFAD-6726-455C-8CEA-83AF16D46C2D}" type="pres">
      <dgm:prSet presAssocID="{DFA42018-A8A5-466D-AE1C-A35A38776359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9F5886CB-F99E-4555-A512-B6F4F131606E}" type="pres">
      <dgm:prSet presAssocID="{8D775508-1641-4778-BAA2-96BC337F1F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8FF341-2529-4E80-8980-6BB15E4D1023}" type="pres">
      <dgm:prSet presAssocID="{76C6C9D2-6AF9-4C9B-AED6-22C5C631E6EA}" presName="sibTrans" presStyleLbl="sibTrans2D1" presStyleIdx="1" presStyleCnt="6"/>
      <dgm:spPr/>
      <dgm:t>
        <a:bodyPr/>
        <a:lstStyle/>
        <a:p>
          <a:endParaRPr lang="th-TH"/>
        </a:p>
      </dgm:t>
    </dgm:pt>
    <dgm:pt modelId="{5D6C70DC-C90A-44EA-AD3B-242EF33D45FB}" type="pres">
      <dgm:prSet presAssocID="{76C6C9D2-6AF9-4C9B-AED6-22C5C631E6EA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08810A96-BACE-44A8-A6BE-C2DC9D8FCD0C}" type="pres">
      <dgm:prSet presAssocID="{FF057273-0AB3-47E1-B7EC-F5B4AE2CCDF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7B5F29-D4D1-46BA-942F-46F191A9A635}" type="pres">
      <dgm:prSet presAssocID="{D0512131-F2DA-4D9C-8B44-0CFEE488C853}" presName="sibTrans" presStyleLbl="sibTrans2D1" presStyleIdx="2" presStyleCnt="6"/>
      <dgm:spPr/>
      <dgm:t>
        <a:bodyPr/>
        <a:lstStyle/>
        <a:p>
          <a:endParaRPr lang="th-TH"/>
        </a:p>
      </dgm:t>
    </dgm:pt>
    <dgm:pt modelId="{F2270875-F326-455E-A36E-277ACFED49C3}" type="pres">
      <dgm:prSet presAssocID="{D0512131-F2DA-4D9C-8B44-0CFEE488C853}" presName="connectorText" presStyleLbl="sibTrans2D1" presStyleIdx="2" presStyleCnt="6"/>
      <dgm:spPr/>
      <dgm:t>
        <a:bodyPr/>
        <a:lstStyle/>
        <a:p>
          <a:endParaRPr lang="th-TH"/>
        </a:p>
      </dgm:t>
    </dgm:pt>
    <dgm:pt modelId="{338BC383-31CD-4252-8090-398AE7516FFA}" type="pres">
      <dgm:prSet presAssocID="{94D2044B-80AB-4632-AEA0-EBE8DAE1B781}" presName="node" presStyleLbl="node1" presStyleIdx="3" presStyleCnt="7" custScaleX="1200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E01630-1230-4904-B4F7-265DC8AF5769}" type="pres">
      <dgm:prSet presAssocID="{CE116FC5-7BBA-4B09-A2A7-0DD152D0D55C}" presName="sibTrans" presStyleLbl="sibTrans2D1" presStyleIdx="3" presStyleCnt="6"/>
      <dgm:spPr/>
      <dgm:t>
        <a:bodyPr/>
        <a:lstStyle/>
        <a:p>
          <a:endParaRPr lang="th-TH"/>
        </a:p>
      </dgm:t>
    </dgm:pt>
    <dgm:pt modelId="{CE54304E-C735-449B-B11F-6D58D1A42332}" type="pres">
      <dgm:prSet presAssocID="{CE116FC5-7BBA-4B09-A2A7-0DD152D0D55C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75265ADC-E15B-4C2D-88F6-51286A2CF61C}" type="pres">
      <dgm:prSet presAssocID="{2B3083EE-0FE5-4394-B789-12755BF0C8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4F934E-5784-4F82-B321-BFEF392F0135}" type="pres">
      <dgm:prSet presAssocID="{FDD7D452-C441-41B3-915E-570ACD579F67}" presName="sibTrans" presStyleLbl="sibTrans2D1" presStyleIdx="4" presStyleCnt="6"/>
      <dgm:spPr/>
      <dgm:t>
        <a:bodyPr/>
        <a:lstStyle/>
        <a:p>
          <a:endParaRPr lang="th-TH"/>
        </a:p>
      </dgm:t>
    </dgm:pt>
    <dgm:pt modelId="{09A8A086-7236-4C1B-BEFC-33CCB4CE9C53}" type="pres">
      <dgm:prSet presAssocID="{FDD7D452-C441-41B3-915E-570ACD579F67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AD337807-797A-46A0-B885-4CFA52442C4F}" type="pres">
      <dgm:prSet presAssocID="{16E13D9F-8D6B-4696-B95D-E26F6F2AEFA9}" presName="node" presStyleLbl="node1" presStyleIdx="5" presStyleCnt="7" custScaleX="1192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3EC5AD-6771-4E70-A477-5CEFD132C3D9}" type="pres">
      <dgm:prSet presAssocID="{97A4DC3A-73AE-4809-895B-F194D5553E18}" presName="sibTrans" presStyleLbl="sibTrans2D1" presStyleIdx="5" presStyleCnt="6"/>
      <dgm:spPr/>
      <dgm:t>
        <a:bodyPr/>
        <a:lstStyle/>
        <a:p>
          <a:endParaRPr lang="th-TH"/>
        </a:p>
      </dgm:t>
    </dgm:pt>
    <dgm:pt modelId="{3B9B1249-2C9A-4601-AE1B-D5A55698A6DA}" type="pres">
      <dgm:prSet presAssocID="{97A4DC3A-73AE-4809-895B-F194D5553E18}" presName="connectorText" presStyleLbl="sibTrans2D1" presStyleIdx="5" presStyleCnt="6"/>
      <dgm:spPr/>
      <dgm:t>
        <a:bodyPr/>
        <a:lstStyle/>
        <a:p>
          <a:endParaRPr lang="th-TH"/>
        </a:p>
      </dgm:t>
    </dgm:pt>
    <dgm:pt modelId="{AB660DD6-2ED9-4D03-AE85-3871A91D4B0F}" type="pres">
      <dgm:prSet presAssocID="{B44FB770-064B-4D0F-80AA-DF52DE5D869D}" presName="node" presStyleLbl="node1" presStyleIdx="6" presStyleCnt="7" custScaleX="1145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B3FA389-9AEA-40F4-8AA7-C436EA102072}" srcId="{3D440960-84DD-46B9-818F-7FFB5DBABE1F}" destId="{B44FB770-064B-4D0F-80AA-DF52DE5D869D}" srcOrd="6" destOrd="0" parTransId="{17F263A7-FD98-4D37-9E3A-6787B1CE8C7D}" sibTransId="{174A4DBE-AFD7-46E8-A908-886DEBEE7A63}"/>
    <dgm:cxn modelId="{7D3BAD05-C7C6-466C-BBCA-E8A91827A51A}" type="presOf" srcId="{DFA42018-A8A5-466D-AE1C-A35A38776359}" destId="{5520AFAD-6726-455C-8CEA-83AF16D46C2D}" srcOrd="1" destOrd="0" presId="urn:microsoft.com/office/officeart/2005/8/layout/process5"/>
    <dgm:cxn modelId="{0B3E4D1D-5757-47BC-BB6A-5F7973CEFFC8}" type="presOf" srcId="{D0512131-F2DA-4D9C-8B44-0CFEE488C853}" destId="{EA7B5F29-D4D1-46BA-942F-46F191A9A635}" srcOrd="0" destOrd="0" presId="urn:microsoft.com/office/officeart/2005/8/layout/process5"/>
    <dgm:cxn modelId="{8129D570-6482-4F87-9163-D42DF070BEAE}" srcId="{3D440960-84DD-46B9-818F-7FFB5DBABE1F}" destId="{2B3083EE-0FE5-4394-B789-12755BF0C878}" srcOrd="4" destOrd="0" parTransId="{F28BE88F-A2F5-4A13-9AD6-2262789C0115}" sibTransId="{FDD7D452-C441-41B3-915E-570ACD579F67}"/>
    <dgm:cxn modelId="{C04C44FD-0DDE-4F3B-8731-0B6319E89CAB}" srcId="{3D440960-84DD-46B9-818F-7FFB5DBABE1F}" destId="{FF057273-0AB3-47E1-B7EC-F5B4AE2CCDFD}" srcOrd="2" destOrd="0" parTransId="{56664C3D-7CFB-4F8E-8910-3BCF0903E7FA}" sibTransId="{D0512131-F2DA-4D9C-8B44-0CFEE488C853}"/>
    <dgm:cxn modelId="{449A12BB-871E-4D8B-91F4-0F7DA0C2B266}" srcId="{3D440960-84DD-46B9-818F-7FFB5DBABE1F}" destId="{16E13D9F-8D6B-4696-B95D-E26F6F2AEFA9}" srcOrd="5" destOrd="0" parTransId="{2093F4A5-0431-48FB-9432-13331A09A43E}" sibTransId="{97A4DC3A-73AE-4809-895B-F194D5553E18}"/>
    <dgm:cxn modelId="{3C34163E-A2F5-460F-A819-8A110F103065}" srcId="{3D440960-84DD-46B9-818F-7FFB5DBABE1F}" destId="{BC03B4AB-BC19-4A19-85D8-6922D8331091}" srcOrd="0" destOrd="0" parTransId="{12D77277-90F3-4E9F-8FB2-C608C56462E1}" sibTransId="{DFA42018-A8A5-466D-AE1C-A35A38776359}"/>
    <dgm:cxn modelId="{2443F5CB-EFC4-4AC6-89D2-567360C15631}" type="presOf" srcId="{2B3083EE-0FE5-4394-B789-12755BF0C878}" destId="{75265ADC-E15B-4C2D-88F6-51286A2CF61C}" srcOrd="0" destOrd="0" presId="urn:microsoft.com/office/officeart/2005/8/layout/process5"/>
    <dgm:cxn modelId="{954A1FCC-5547-472E-BFDC-DAB0B964CAB3}" type="presOf" srcId="{DFA42018-A8A5-466D-AE1C-A35A38776359}" destId="{90D8FB95-C5AB-42A9-A7E3-899C7E208A48}" srcOrd="0" destOrd="0" presId="urn:microsoft.com/office/officeart/2005/8/layout/process5"/>
    <dgm:cxn modelId="{0A1BDDE4-7089-4C09-9CDB-F7152B6E98D4}" type="presOf" srcId="{94D2044B-80AB-4632-AEA0-EBE8DAE1B781}" destId="{338BC383-31CD-4252-8090-398AE7516FFA}" srcOrd="0" destOrd="0" presId="urn:microsoft.com/office/officeart/2005/8/layout/process5"/>
    <dgm:cxn modelId="{3160D5F7-900F-4D9E-921D-98042F2A4937}" type="presOf" srcId="{FDD7D452-C441-41B3-915E-570ACD579F67}" destId="{BB4F934E-5784-4F82-B321-BFEF392F0135}" srcOrd="0" destOrd="0" presId="urn:microsoft.com/office/officeart/2005/8/layout/process5"/>
    <dgm:cxn modelId="{BB84900B-8758-4590-A726-83D3E7306A6E}" type="presOf" srcId="{D0512131-F2DA-4D9C-8B44-0CFEE488C853}" destId="{F2270875-F326-455E-A36E-277ACFED49C3}" srcOrd="1" destOrd="0" presId="urn:microsoft.com/office/officeart/2005/8/layout/process5"/>
    <dgm:cxn modelId="{6E14ED4D-3722-4882-A0A1-47D2209E64F5}" type="presOf" srcId="{97A4DC3A-73AE-4809-895B-F194D5553E18}" destId="{F93EC5AD-6771-4E70-A477-5CEFD132C3D9}" srcOrd="0" destOrd="0" presId="urn:microsoft.com/office/officeart/2005/8/layout/process5"/>
    <dgm:cxn modelId="{59E318D5-B790-4258-9303-C6B3D3D0480B}" type="presOf" srcId="{FDD7D452-C441-41B3-915E-570ACD579F67}" destId="{09A8A086-7236-4C1B-BEFC-33CCB4CE9C53}" srcOrd="1" destOrd="0" presId="urn:microsoft.com/office/officeart/2005/8/layout/process5"/>
    <dgm:cxn modelId="{AF45E85D-8462-44DE-9881-1499334DB5B2}" srcId="{3D440960-84DD-46B9-818F-7FFB5DBABE1F}" destId="{94D2044B-80AB-4632-AEA0-EBE8DAE1B781}" srcOrd="3" destOrd="0" parTransId="{6B3D5CA5-C421-4BEB-9763-89AE3EE14C06}" sibTransId="{CE116FC5-7BBA-4B09-A2A7-0DD152D0D55C}"/>
    <dgm:cxn modelId="{739B9869-D77A-4CD4-A9B2-7A7FF03A991E}" type="presOf" srcId="{8D775508-1641-4778-BAA2-96BC337F1F1F}" destId="{9F5886CB-F99E-4555-A512-B6F4F131606E}" srcOrd="0" destOrd="0" presId="urn:microsoft.com/office/officeart/2005/8/layout/process5"/>
    <dgm:cxn modelId="{B4F95133-96AE-4F35-B1DD-0B202D457F40}" type="presOf" srcId="{BC03B4AB-BC19-4A19-85D8-6922D8331091}" destId="{E8CFA788-5A9A-4E42-A455-2CB2F14C1BD0}" srcOrd="0" destOrd="0" presId="urn:microsoft.com/office/officeart/2005/8/layout/process5"/>
    <dgm:cxn modelId="{CD821910-3419-4C6F-A7C3-3AA151E30DA6}" type="presOf" srcId="{16E13D9F-8D6B-4696-B95D-E26F6F2AEFA9}" destId="{AD337807-797A-46A0-B885-4CFA52442C4F}" srcOrd="0" destOrd="0" presId="urn:microsoft.com/office/officeart/2005/8/layout/process5"/>
    <dgm:cxn modelId="{8193C7AE-390F-4C31-A484-78E806EF8862}" type="presOf" srcId="{B44FB770-064B-4D0F-80AA-DF52DE5D869D}" destId="{AB660DD6-2ED9-4D03-AE85-3871A91D4B0F}" srcOrd="0" destOrd="0" presId="urn:microsoft.com/office/officeart/2005/8/layout/process5"/>
    <dgm:cxn modelId="{9F0F17E1-6B55-43B0-B184-7A37F2DA4352}" type="presOf" srcId="{CE116FC5-7BBA-4B09-A2A7-0DD152D0D55C}" destId="{F8E01630-1230-4904-B4F7-265DC8AF5769}" srcOrd="0" destOrd="0" presId="urn:microsoft.com/office/officeart/2005/8/layout/process5"/>
    <dgm:cxn modelId="{AAB4BBED-D3FF-4679-8B68-2339AEBB2674}" type="presOf" srcId="{97A4DC3A-73AE-4809-895B-F194D5553E18}" destId="{3B9B1249-2C9A-4601-AE1B-D5A55698A6DA}" srcOrd="1" destOrd="0" presId="urn:microsoft.com/office/officeart/2005/8/layout/process5"/>
    <dgm:cxn modelId="{6E62294B-F8B7-429C-A4EF-C2C5798430F4}" type="presOf" srcId="{CE116FC5-7BBA-4B09-A2A7-0DD152D0D55C}" destId="{CE54304E-C735-449B-B11F-6D58D1A42332}" srcOrd="1" destOrd="0" presId="urn:microsoft.com/office/officeart/2005/8/layout/process5"/>
    <dgm:cxn modelId="{C85CB9D6-9D00-45C4-8D77-C08793693907}" type="presOf" srcId="{76C6C9D2-6AF9-4C9B-AED6-22C5C631E6EA}" destId="{E88FF341-2529-4E80-8980-6BB15E4D1023}" srcOrd="0" destOrd="0" presId="urn:microsoft.com/office/officeart/2005/8/layout/process5"/>
    <dgm:cxn modelId="{8F1F5A67-4CAB-4312-A28F-1186C82B3968}" type="presOf" srcId="{76C6C9D2-6AF9-4C9B-AED6-22C5C631E6EA}" destId="{5D6C70DC-C90A-44EA-AD3B-242EF33D45FB}" srcOrd="1" destOrd="0" presId="urn:microsoft.com/office/officeart/2005/8/layout/process5"/>
    <dgm:cxn modelId="{A562E594-3FB1-45DC-9B91-BE736CB76B22}" type="presOf" srcId="{FF057273-0AB3-47E1-B7EC-F5B4AE2CCDFD}" destId="{08810A96-BACE-44A8-A6BE-C2DC9D8FCD0C}" srcOrd="0" destOrd="0" presId="urn:microsoft.com/office/officeart/2005/8/layout/process5"/>
    <dgm:cxn modelId="{92757D7F-0B4F-4F7B-B156-2C4B1615F2CE}" type="presOf" srcId="{3D440960-84DD-46B9-818F-7FFB5DBABE1F}" destId="{F7D18F1A-5453-45C8-B4B2-53DA39004B8D}" srcOrd="0" destOrd="0" presId="urn:microsoft.com/office/officeart/2005/8/layout/process5"/>
    <dgm:cxn modelId="{66AA621A-E9D7-48E4-AEDD-F338B306D55B}" srcId="{3D440960-84DD-46B9-818F-7FFB5DBABE1F}" destId="{8D775508-1641-4778-BAA2-96BC337F1F1F}" srcOrd="1" destOrd="0" parTransId="{C1C11E54-1D87-4453-90F3-155F2F81FB57}" sibTransId="{76C6C9D2-6AF9-4C9B-AED6-22C5C631E6EA}"/>
    <dgm:cxn modelId="{FB291FA8-3655-4467-B9EF-B3DFFC1DA967}" type="presParOf" srcId="{F7D18F1A-5453-45C8-B4B2-53DA39004B8D}" destId="{E8CFA788-5A9A-4E42-A455-2CB2F14C1BD0}" srcOrd="0" destOrd="0" presId="urn:microsoft.com/office/officeart/2005/8/layout/process5"/>
    <dgm:cxn modelId="{BA9DC26F-7CD7-41C1-860F-CFAA118D1BBA}" type="presParOf" srcId="{F7D18F1A-5453-45C8-B4B2-53DA39004B8D}" destId="{90D8FB95-C5AB-42A9-A7E3-899C7E208A48}" srcOrd="1" destOrd="0" presId="urn:microsoft.com/office/officeart/2005/8/layout/process5"/>
    <dgm:cxn modelId="{6FF7CD0A-EF47-4FFE-9B4B-2416890AE142}" type="presParOf" srcId="{90D8FB95-C5AB-42A9-A7E3-899C7E208A48}" destId="{5520AFAD-6726-455C-8CEA-83AF16D46C2D}" srcOrd="0" destOrd="0" presId="urn:microsoft.com/office/officeart/2005/8/layout/process5"/>
    <dgm:cxn modelId="{4175EFA9-DCEF-44A7-9283-AA57B651C26C}" type="presParOf" srcId="{F7D18F1A-5453-45C8-B4B2-53DA39004B8D}" destId="{9F5886CB-F99E-4555-A512-B6F4F131606E}" srcOrd="2" destOrd="0" presId="urn:microsoft.com/office/officeart/2005/8/layout/process5"/>
    <dgm:cxn modelId="{D835945D-76B7-45C7-BA48-5E7E8321AFE5}" type="presParOf" srcId="{F7D18F1A-5453-45C8-B4B2-53DA39004B8D}" destId="{E88FF341-2529-4E80-8980-6BB15E4D1023}" srcOrd="3" destOrd="0" presId="urn:microsoft.com/office/officeart/2005/8/layout/process5"/>
    <dgm:cxn modelId="{C0334DF4-0A44-4C64-8EBD-A11779A72CD7}" type="presParOf" srcId="{E88FF341-2529-4E80-8980-6BB15E4D1023}" destId="{5D6C70DC-C90A-44EA-AD3B-242EF33D45FB}" srcOrd="0" destOrd="0" presId="urn:microsoft.com/office/officeart/2005/8/layout/process5"/>
    <dgm:cxn modelId="{5DD927BF-2699-4B12-BE38-80DCB24C0F41}" type="presParOf" srcId="{F7D18F1A-5453-45C8-B4B2-53DA39004B8D}" destId="{08810A96-BACE-44A8-A6BE-C2DC9D8FCD0C}" srcOrd="4" destOrd="0" presId="urn:microsoft.com/office/officeart/2005/8/layout/process5"/>
    <dgm:cxn modelId="{96362E30-FC3E-40D7-8D49-1458ACEABA57}" type="presParOf" srcId="{F7D18F1A-5453-45C8-B4B2-53DA39004B8D}" destId="{EA7B5F29-D4D1-46BA-942F-46F191A9A635}" srcOrd="5" destOrd="0" presId="urn:microsoft.com/office/officeart/2005/8/layout/process5"/>
    <dgm:cxn modelId="{DB74B861-036C-4334-A5DE-5572A668C23D}" type="presParOf" srcId="{EA7B5F29-D4D1-46BA-942F-46F191A9A635}" destId="{F2270875-F326-455E-A36E-277ACFED49C3}" srcOrd="0" destOrd="0" presId="urn:microsoft.com/office/officeart/2005/8/layout/process5"/>
    <dgm:cxn modelId="{13F3B7C7-D11F-46B4-80E0-1F36C06FEE8F}" type="presParOf" srcId="{F7D18F1A-5453-45C8-B4B2-53DA39004B8D}" destId="{338BC383-31CD-4252-8090-398AE7516FFA}" srcOrd="6" destOrd="0" presId="urn:microsoft.com/office/officeart/2005/8/layout/process5"/>
    <dgm:cxn modelId="{5A1396C8-1052-4C5A-80C6-20A82B3AD1C8}" type="presParOf" srcId="{F7D18F1A-5453-45C8-B4B2-53DA39004B8D}" destId="{F8E01630-1230-4904-B4F7-265DC8AF5769}" srcOrd="7" destOrd="0" presId="urn:microsoft.com/office/officeart/2005/8/layout/process5"/>
    <dgm:cxn modelId="{F2BAA3FA-CCBE-4A20-8C32-24174CE2C3F8}" type="presParOf" srcId="{F8E01630-1230-4904-B4F7-265DC8AF5769}" destId="{CE54304E-C735-449B-B11F-6D58D1A42332}" srcOrd="0" destOrd="0" presId="urn:microsoft.com/office/officeart/2005/8/layout/process5"/>
    <dgm:cxn modelId="{CC33FFE6-8F73-40F5-A52C-6F2AEC803311}" type="presParOf" srcId="{F7D18F1A-5453-45C8-B4B2-53DA39004B8D}" destId="{75265ADC-E15B-4C2D-88F6-51286A2CF61C}" srcOrd="8" destOrd="0" presId="urn:microsoft.com/office/officeart/2005/8/layout/process5"/>
    <dgm:cxn modelId="{6C1ECEE2-3A59-4860-BB62-518042E86F1E}" type="presParOf" srcId="{F7D18F1A-5453-45C8-B4B2-53DA39004B8D}" destId="{BB4F934E-5784-4F82-B321-BFEF392F0135}" srcOrd="9" destOrd="0" presId="urn:microsoft.com/office/officeart/2005/8/layout/process5"/>
    <dgm:cxn modelId="{411A6096-6623-403F-A86A-4A350522763D}" type="presParOf" srcId="{BB4F934E-5784-4F82-B321-BFEF392F0135}" destId="{09A8A086-7236-4C1B-BEFC-33CCB4CE9C53}" srcOrd="0" destOrd="0" presId="urn:microsoft.com/office/officeart/2005/8/layout/process5"/>
    <dgm:cxn modelId="{1F055DFE-FA11-4AA7-A08B-025D7E60453F}" type="presParOf" srcId="{F7D18F1A-5453-45C8-B4B2-53DA39004B8D}" destId="{AD337807-797A-46A0-B885-4CFA52442C4F}" srcOrd="10" destOrd="0" presId="urn:microsoft.com/office/officeart/2005/8/layout/process5"/>
    <dgm:cxn modelId="{5AEC74DC-3074-431C-A5DB-E606F14536C4}" type="presParOf" srcId="{F7D18F1A-5453-45C8-B4B2-53DA39004B8D}" destId="{F93EC5AD-6771-4E70-A477-5CEFD132C3D9}" srcOrd="11" destOrd="0" presId="urn:microsoft.com/office/officeart/2005/8/layout/process5"/>
    <dgm:cxn modelId="{5C4D4DC1-58E3-457D-A30D-4EB7D90A1046}" type="presParOf" srcId="{F93EC5AD-6771-4E70-A477-5CEFD132C3D9}" destId="{3B9B1249-2C9A-4601-AE1B-D5A55698A6DA}" srcOrd="0" destOrd="0" presId="urn:microsoft.com/office/officeart/2005/8/layout/process5"/>
    <dgm:cxn modelId="{65722AA4-C895-4AB3-B34C-54832D0BE684}" type="presParOf" srcId="{F7D18F1A-5453-45C8-B4B2-53DA39004B8D}" destId="{AB660DD6-2ED9-4D03-AE85-3871A91D4B0F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FA788-5A9A-4E42-A455-2CB2F14C1BD0}">
      <dsp:nvSpPr>
        <dsp:cNvPr id="0" name=""/>
        <dsp:cNvSpPr/>
      </dsp:nvSpPr>
      <dsp:spPr>
        <a:xfrm>
          <a:off x="2738" y="201195"/>
          <a:ext cx="1494755" cy="896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Physical Layer</a:t>
          </a:r>
          <a:endParaRPr lang="th-TH" sz="20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738" y="201195"/>
        <a:ext cx="1494755" cy="896853"/>
      </dsp:txXfrm>
    </dsp:sp>
    <dsp:sp modelId="{90D8FB95-C5AB-42A9-A7E3-899C7E208A48}">
      <dsp:nvSpPr>
        <dsp:cNvPr id="0" name=""/>
        <dsp:cNvSpPr/>
      </dsp:nvSpPr>
      <dsp:spPr>
        <a:xfrm>
          <a:off x="1629032" y="464272"/>
          <a:ext cx="316888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1629032" y="464272"/>
        <a:ext cx="316888" cy="370699"/>
      </dsp:txXfrm>
    </dsp:sp>
    <dsp:sp modelId="{9F5886CB-F99E-4555-A512-B6F4F131606E}">
      <dsp:nvSpPr>
        <dsp:cNvPr id="0" name=""/>
        <dsp:cNvSpPr/>
      </dsp:nvSpPr>
      <dsp:spPr>
        <a:xfrm>
          <a:off x="2095395" y="201195"/>
          <a:ext cx="1494755" cy="896853"/>
        </a:xfrm>
        <a:prstGeom prst="roundRect">
          <a:avLst>
            <a:gd name="adj" fmla="val 10000"/>
          </a:avLst>
        </a:prstGeom>
        <a:solidFill>
          <a:schemeClr val="accent5">
            <a:hueOff val="1011656"/>
            <a:satOff val="5929"/>
            <a:lumOff val="-4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Data Link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2095395" y="201195"/>
        <a:ext cx="1494755" cy="896853"/>
      </dsp:txXfrm>
    </dsp:sp>
    <dsp:sp modelId="{E88FF341-2529-4E80-8980-6BB15E4D1023}">
      <dsp:nvSpPr>
        <dsp:cNvPr id="0" name=""/>
        <dsp:cNvSpPr/>
      </dsp:nvSpPr>
      <dsp:spPr>
        <a:xfrm>
          <a:off x="3721689" y="464272"/>
          <a:ext cx="316888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13987"/>
            <a:satOff val="7115"/>
            <a:lumOff val="-5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3721689" y="464272"/>
        <a:ext cx="316888" cy="370699"/>
      </dsp:txXfrm>
    </dsp:sp>
    <dsp:sp modelId="{08810A96-BACE-44A8-A6BE-C2DC9D8FCD0C}">
      <dsp:nvSpPr>
        <dsp:cNvPr id="0" name=""/>
        <dsp:cNvSpPr/>
      </dsp:nvSpPr>
      <dsp:spPr>
        <a:xfrm>
          <a:off x="4188053" y="201195"/>
          <a:ext cx="1494755" cy="896853"/>
        </a:xfrm>
        <a:prstGeom prst="roundRect">
          <a:avLst>
            <a:gd name="adj" fmla="val 10000"/>
          </a:avLst>
        </a:prstGeom>
        <a:solidFill>
          <a:schemeClr val="accent5">
            <a:hueOff val="2023312"/>
            <a:satOff val="11859"/>
            <a:lumOff val="-9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Network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4188053" y="201195"/>
        <a:ext cx="1494755" cy="896853"/>
      </dsp:txXfrm>
    </dsp:sp>
    <dsp:sp modelId="{EA7B5F29-D4D1-46BA-942F-46F191A9A635}">
      <dsp:nvSpPr>
        <dsp:cNvPr id="0" name=""/>
        <dsp:cNvSpPr/>
      </dsp:nvSpPr>
      <dsp:spPr>
        <a:xfrm>
          <a:off x="5814346" y="464272"/>
          <a:ext cx="316888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27974"/>
            <a:satOff val="14230"/>
            <a:lumOff val="-11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5814346" y="464272"/>
        <a:ext cx="316888" cy="370699"/>
      </dsp:txXfrm>
    </dsp:sp>
    <dsp:sp modelId="{338BC383-31CD-4252-8090-398AE7516FFA}">
      <dsp:nvSpPr>
        <dsp:cNvPr id="0" name=""/>
        <dsp:cNvSpPr/>
      </dsp:nvSpPr>
      <dsp:spPr>
        <a:xfrm>
          <a:off x="6280710" y="201195"/>
          <a:ext cx="1793751" cy="896853"/>
        </a:xfrm>
        <a:prstGeom prst="roundRect">
          <a:avLst>
            <a:gd name="adj" fmla="val 10000"/>
          </a:avLst>
        </a:prstGeom>
        <a:solidFill>
          <a:schemeClr val="accent5">
            <a:hueOff val="3034968"/>
            <a:satOff val="17788"/>
            <a:lumOff val="-1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Transport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6280710" y="201195"/>
        <a:ext cx="1793751" cy="896853"/>
      </dsp:txXfrm>
    </dsp:sp>
    <dsp:sp modelId="{F8E01630-1230-4904-B4F7-265DC8AF5769}">
      <dsp:nvSpPr>
        <dsp:cNvPr id="0" name=""/>
        <dsp:cNvSpPr/>
      </dsp:nvSpPr>
      <dsp:spPr>
        <a:xfrm rot="5057313">
          <a:off x="7092203" y="1202681"/>
          <a:ext cx="318469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41961"/>
            <a:satOff val="21346"/>
            <a:lumOff val="-17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5057313">
        <a:off x="7092203" y="1202681"/>
        <a:ext cx="318469" cy="370699"/>
      </dsp:txXfrm>
    </dsp:sp>
    <dsp:sp modelId="{75265ADC-E15B-4C2D-88F6-51286A2CF61C}">
      <dsp:nvSpPr>
        <dsp:cNvPr id="0" name=""/>
        <dsp:cNvSpPr/>
      </dsp:nvSpPr>
      <dsp:spPr>
        <a:xfrm>
          <a:off x="6579706" y="1695951"/>
          <a:ext cx="1494755" cy="896853"/>
        </a:xfrm>
        <a:prstGeom prst="roundRect">
          <a:avLst>
            <a:gd name="adj" fmla="val 10000"/>
          </a:avLst>
        </a:prstGeom>
        <a:solidFill>
          <a:schemeClr val="accent5">
            <a:hueOff val="4046624"/>
            <a:satOff val="23717"/>
            <a:lumOff val="-190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Session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6579706" y="1695951"/>
        <a:ext cx="1494755" cy="896853"/>
      </dsp:txXfrm>
    </dsp:sp>
    <dsp:sp modelId="{BB4F934E-5784-4F82-B321-BFEF392F0135}">
      <dsp:nvSpPr>
        <dsp:cNvPr id="0" name=""/>
        <dsp:cNvSpPr/>
      </dsp:nvSpPr>
      <dsp:spPr>
        <a:xfrm rot="10800000">
          <a:off x="6131279" y="1959027"/>
          <a:ext cx="316888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855948"/>
            <a:satOff val="28461"/>
            <a:lumOff val="-22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6131279" y="1959027"/>
        <a:ext cx="316888" cy="370699"/>
      </dsp:txXfrm>
    </dsp:sp>
    <dsp:sp modelId="{AD337807-797A-46A0-B885-4CFA52442C4F}">
      <dsp:nvSpPr>
        <dsp:cNvPr id="0" name=""/>
        <dsp:cNvSpPr/>
      </dsp:nvSpPr>
      <dsp:spPr>
        <a:xfrm>
          <a:off x="4199757" y="1695951"/>
          <a:ext cx="1782047" cy="896853"/>
        </a:xfrm>
        <a:prstGeom prst="roundRect">
          <a:avLst>
            <a:gd name="adj" fmla="val 10000"/>
          </a:avLst>
        </a:prstGeom>
        <a:solidFill>
          <a:schemeClr val="accent5">
            <a:hueOff val="5058279"/>
            <a:satOff val="29647"/>
            <a:lumOff val="-238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Presentation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4199757" y="1695951"/>
        <a:ext cx="1782047" cy="896853"/>
      </dsp:txXfrm>
    </dsp:sp>
    <dsp:sp modelId="{F93EC5AD-6771-4E70-A477-5CEFD132C3D9}">
      <dsp:nvSpPr>
        <dsp:cNvPr id="0" name=""/>
        <dsp:cNvSpPr/>
      </dsp:nvSpPr>
      <dsp:spPr>
        <a:xfrm rot="10800000">
          <a:off x="3751330" y="1959027"/>
          <a:ext cx="316888" cy="370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069935"/>
            <a:satOff val="35576"/>
            <a:lumOff val="-2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 rot="10800000">
        <a:off x="3751330" y="1959027"/>
        <a:ext cx="316888" cy="370699"/>
      </dsp:txXfrm>
    </dsp:sp>
    <dsp:sp modelId="{AB660DD6-2ED9-4D03-AE85-3871A91D4B0F}">
      <dsp:nvSpPr>
        <dsp:cNvPr id="0" name=""/>
        <dsp:cNvSpPr/>
      </dsp:nvSpPr>
      <dsp:spPr>
        <a:xfrm>
          <a:off x="1890315" y="1695951"/>
          <a:ext cx="1711539" cy="896853"/>
        </a:xfrm>
        <a:prstGeom prst="roundRect">
          <a:avLst>
            <a:gd name="adj" fmla="val 10000"/>
          </a:avLst>
        </a:prstGeom>
        <a:solidFill>
          <a:schemeClr val="accent5">
            <a:hueOff val="6069935"/>
            <a:satOff val="35576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75000"/>
                </a:schemeClr>
              </a:solidFill>
            </a:rPr>
            <a:t>Application Layer</a:t>
          </a:r>
          <a:endParaRPr lang="th-TH" sz="2000" b="1" kern="1200" dirty="0" smtClean="0">
            <a:solidFill>
              <a:schemeClr val="bg1">
                <a:lumMod val="75000"/>
              </a:schemeClr>
            </a:solidFill>
          </a:endParaRPr>
        </a:p>
      </dsp:txBody>
      <dsp:txXfrm>
        <a:off x="1890315" y="1695951"/>
        <a:ext cx="1711539" cy="896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14800" y="2133600"/>
            <a:ext cx="4876800" cy="838200"/>
          </a:xfrm>
        </p:spPr>
        <p:txBody>
          <a:bodyPr/>
          <a:lstStyle/>
          <a:p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บทที่ </a:t>
            </a:r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5</a:t>
            </a:r>
            <a:endParaRPr lang="en-US" sz="6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429000"/>
            <a:ext cx="4572000" cy="1905000"/>
          </a:xfrm>
        </p:spPr>
        <p:txBody>
          <a:bodyPr/>
          <a:lstStyle/>
          <a:p>
            <a:r>
              <a:rPr lang="th-TH" sz="4600" b="1" dirty="0" smtClean="0">
                <a:latin typeface="AngsanaUPC" pitchFamily="18" charset="-34"/>
                <a:cs typeface="AngsanaUPC" pitchFamily="18" charset="-34"/>
              </a:rPr>
              <a:t>พื้นฐานการสื่อสารข้อมูลและเครือข่ายคอมพิวเตอร์</a:t>
            </a:r>
            <a:r>
              <a:rPr lang="en-US" sz="4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4600" dirty="0" smtClean="0">
                <a:latin typeface="AngsanaUPC" pitchFamily="18" charset="-34"/>
                <a:cs typeface="AngsanaUPC" pitchFamily="18" charset="-34"/>
              </a:rPr>
            </a:br>
            <a:endParaRPr lang="en-US" sz="46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950" y="338796"/>
            <a:ext cx="6724650" cy="685800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 New" pitchFamily="18" charset="-34"/>
              </a:rPr>
              <a:t>ตัวกลางในการส่งข้อมูล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(Transmission Media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latin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228600" y="1371600"/>
            <a:ext cx="85344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ตัวกลางในการส่งข้อมูล หมายถึง ช่องทางที่ใช้เป็นทางเดินที่ทำหน้าที่เป็นตัวกลางในการนำพาสัญญาณไฟฟ้าเดินทางจากที่หนึ่งไปยังอีกที่หนึ่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หรือไปยังเครือข่าย  ซึ่งมีทั้งตัวกลางแบบมีและตัวกลางแบบไร้สาย</a:t>
            </a:r>
          </a:p>
          <a:p>
            <a:pPr marL="0" indent="0">
              <a:defRPr/>
            </a:pPr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ตัวกลางที่ใช้ในการส่งข้อมูลแต่ละชนิดจะมีแถบความถี่ที่แตกต่างกัน  หรือมักเรียกกันว่า 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แบนด์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วิธ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Bandwidth)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หมายถึงแถบความถี่ของช่องสัญญาณ โดยจะเป็นตัวกำหนดความจุปริมาณของข้อมูลที่จะส่งไปในช่วงเวลาหนึ่ง 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มีหน่วยวัดเป็นบิตต่อวินาที (</a:t>
            </a:r>
            <a:r>
              <a:rPr lang="en-US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Bits per second: Bps)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ถ้าหากมี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แบนด์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วิธสูงก็หมายถึงภายในหนึ่งวินาทีสามารถรับส่งข้อมูลได้ในปริมาณมาก  ซึ่งส่งผลต่อความเร็วในการรับส่งข้อมูลด้วย สำหรับ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แบนด์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วิธสูงๆก็สามารถใช้หน่วยวัดเป็นกิโลบิตต่อวินาที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Kilobits per second: Kbps)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เมกะบิตต่อวินาที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Megabits per second: Mbps)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หรือกิกะบิตต่อวินาที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Gigabits per second: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Gbps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 eaLnBrk="1" hangingPunct="1">
              <a:buFont typeface="Arial" pitchFamily="34" charset="0"/>
              <a:buNone/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6"/>
          <p:cNvSpPr>
            <a:spLocks noChangeArrowheads="1"/>
          </p:cNvSpPr>
          <p:nvPr/>
        </p:nvSpPr>
        <p:spPr bwMode="gray">
          <a:xfrm>
            <a:off x="6324600" y="42672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Physical Transmission Media</a:t>
            </a:r>
            <a:endParaRPr lang="en-US" sz="20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133600"/>
            <a:ext cx="7848600" cy="3505200"/>
            <a:chOff x="240" y="1344"/>
            <a:chExt cx="4944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4" y="1344"/>
              <a:ext cx="2014" cy="1821"/>
              <a:chOff x="1872" y="1824"/>
              <a:chExt cx="2014" cy="1821"/>
            </a:xfrm>
          </p:grpSpPr>
          <p:sp>
            <p:nvSpPr>
              <p:cNvPr id="67588" name="AutoShape 4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89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0" name="AutoShape 6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1" name="Oval 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4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</p:grpSp>
        <p:sp>
          <p:nvSpPr>
            <p:cNvPr id="67597" name="AutoShape 13"/>
            <p:cNvSpPr>
              <a:spLocks noChangeArrowheads="1"/>
            </p:cNvSpPr>
            <p:nvPr/>
          </p:nvSpPr>
          <p:spPr bwMode="gray">
            <a:xfrm>
              <a:off x="528" y="235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8" name="AutoShape 14"/>
            <p:cNvSpPr>
              <a:spLocks noChangeArrowheads="1"/>
            </p:cNvSpPr>
            <p:nvPr/>
          </p:nvSpPr>
          <p:spPr bwMode="gray">
            <a:xfrm>
              <a:off x="528" y="201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9" name="AutoShape 15"/>
            <p:cNvSpPr>
              <a:spLocks noChangeArrowheads="1"/>
            </p:cNvSpPr>
            <p:nvPr/>
          </p:nvSpPr>
          <p:spPr bwMode="gray">
            <a:xfrm>
              <a:off x="528" y="168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0" name="AutoShape 16"/>
            <p:cNvSpPr>
              <a:spLocks noChangeArrowheads="1"/>
            </p:cNvSpPr>
            <p:nvPr/>
          </p:nvSpPr>
          <p:spPr bwMode="gray">
            <a:xfrm>
              <a:off x="3984" y="235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1" name="AutoShape 17"/>
            <p:cNvSpPr>
              <a:spLocks noChangeArrowheads="1"/>
            </p:cNvSpPr>
            <p:nvPr/>
          </p:nvSpPr>
          <p:spPr bwMode="gray">
            <a:xfrm>
              <a:off x="3984" y="201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2" name="AutoShape 18"/>
            <p:cNvSpPr>
              <a:spLocks noChangeArrowheads="1"/>
            </p:cNvSpPr>
            <p:nvPr/>
          </p:nvSpPr>
          <p:spPr bwMode="gray">
            <a:xfrm>
              <a:off x="3984" y="168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3" name="Text Box 19"/>
            <p:cNvSpPr txBox="1">
              <a:spLocks noChangeArrowheads="1"/>
            </p:cNvSpPr>
            <p:nvPr/>
          </p:nvSpPr>
          <p:spPr bwMode="gray">
            <a:xfrm>
              <a:off x="2356" y="2016"/>
              <a:ext cx="9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 smtClean="0"/>
                <a:t>Medium</a:t>
              </a:r>
              <a:endParaRPr lang="en-US" sz="2800" b="1" dirty="0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blackWhite">
            <a:xfrm>
              <a:off x="240" y="3216"/>
              <a:ext cx="1776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latin typeface="Verdana" pitchFamily="34" charset="0"/>
                </a:rPr>
                <a:t>Wire Transmission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7605" name="Text Box 21"/>
            <p:cNvSpPr txBox="1">
              <a:spLocks noChangeArrowheads="1"/>
            </p:cNvSpPr>
            <p:nvPr/>
          </p:nvSpPr>
          <p:spPr bwMode="gray">
            <a:xfrm>
              <a:off x="581" y="1779"/>
              <a:ext cx="9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Twisted Pair</a:t>
              </a:r>
              <a:endParaRPr lang="en-US" b="1" dirty="0"/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gray">
            <a:xfrm>
              <a:off x="745" y="2115"/>
              <a:ext cx="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Coaxial</a:t>
              </a:r>
              <a:endParaRPr lang="en-US" b="1" dirty="0"/>
            </a:p>
          </p:txBody>
        </p:sp>
        <p:sp>
          <p:nvSpPr>
            <p:cNvPr id="67607" name="Text Box 23"/>
            <p:cNvSpPr txBox="1">
              <a:spLocks noChangeArrowheads="1"/>
            </p:cNvSpPr>
            <p:nvPr/>
          </p:nvSpPr>
          <p:spPr bwMode="gray">
            <a:xfrm>
              <a:off x="620" y="2451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Fiber Optic</a:t>
              </a:r>
              <a:endParaRPr lang="en-US" b="1" dirty="0"/>
            </a:p>
          </p:txBody>
        </p:sp>
        <p:sp>
          <p:nvSpPr>
            <p:cNvPr id="67608" name="Text Box 24"/>
            <p:cNvSpPr txBox="1">
              <a:spLocks noChangeArrowheads="1"/>
            </p:cNvSpPr>
            <p:nvPr/>
          </p:nvSpPr>
          <p:spPr bwMode="gray">
            <a:xfrm>
              <a:off x="4135" y="1779"/>
              <a:ext cx="9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Radio Wave</a:t>
              </a:r>
              <a:endParaRPr lang="en-US" b="1" dirty="0"/>
            </a:p>
          </p:txBody>
        </p:sp>
        <p:sp>
          <p:nvSpPr>
            <p:cNvPr id="67609" name="Text Box 25"/>
            <p:cNvSpPr txBox="1">
              <a:spLocks noChangeArrowheads="1"/>
            </p:cNvSpPr>
            <p:nvPr/>
          </p:nvSpPr>
          <p:spPr bwMode="gray">
            <a:xfrm>
              <a:off x="4172" y="2115"/>
              <a:ext cx="8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Microwave</a:t>
              </a:r>
              <a:endParaRPr lang="en-US" b="1" dirty="0"/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gray">
            <a:xfrm>
              <a:off x="4265" y="2451"/>
              <a:ext cx="6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/>
                <a:t>Satellite</a:t>
              </a:r>
              <a:endParaRPr lang="en-US" b="1" dirty="0"/>
            </a:p>
          </p:txBody>
        </p:sp>
      </p:grpSp>
      <p:sp>
        <p:nvSpPr>
          <p:cNvPr id="28" name="AutoShape 20"/>
          <p:cNvSpPr>
            <a:spLocks noChangeArrowheads="1"/>
          </p:cNvSpPr>
          <p:nvPr/>
        </p:nvSpPr>
        <p:spPr bwMode="blackWhite">
          <a:xfrm>
            <a:off x="5715000" y="5105400"/>
            <a:ext cx="3048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latin typeface="Verdana" pitchFamily="34" charset="0"/>
              </a:rPr>
              <a:t>Wireless Transmission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gray">
          <a:xfrm>
            <a:off x="6781800" y="4419600"/>
            <a:ext cx="1043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/>
              <a:t>Infrared</a:t>
            </a:r>
            <a:endParaRPr lang="en-US" b="1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gray">
          <a:xfrm>
            <a:off x="6324600" y="2133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gray">
          <a:xfrm>
            <a:off x="6664321" y="2286000"/>
            <a:ext cx="1261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/>
              <a:t>Bluetooth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Wire Transmission Media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Twisted Pair Cable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รูปภาพ 8" descr="pl-rj45-c6.jpg"/>
          <p:cNvPicPr>
            <a:picLocks noChangeAspect="1"/>
          </p:cNvPicPr>
          <p:nvPr/>
        </p:nvPicPr>
        <p:blipFill>
          <a:blip r:embed="rId2" cstate="print"/>
          <a:srcRect l="14308" t="7590" r="18000" b="17229"/>
          <a:stretch>
            <a:fillRect/>
          </a:stretch>
        </p:blipFill>
        <p:spPr>
          <a:xfrm>
            <a:off x="1524000" y="4572001"/>
            <a:ext cx="1977292" cy="1402080"/>
          </a:xfrm>
          <a:prstGeom prst="rect">
            <a:avLst/>
          </a:prstGeom>
        </p:spPr>
      </p:pic>
      <p:pic>
        <p:nvPicPr>
          <p:cNvPr id="10" name="รูปภาพ 9" descr="twis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3790784" cy="1662113"/>
          </a:xfrm>
          <a:prstGeom prst="rect">
            <a:avLst/>
          </a:prstGeom>
        </p:spPr>
      </p:pic>
      <p:pic>
        <p:nvPicPr>
          <p:cNvPr id="11" name="รูปภาพ 10" descr="UTP_c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981200"/>
            <a:ext cx="1961716" cy="1600200"/>
          </a:xfrm>
          <a:prstGeom prst="rect">
            <a:avLst/>
          </a:prstGeom>
        </p:spPr>
      </p:pic>
      <p:pic>
        <p:nvPicPr>
          <p:cNvPr id="12" name="รูปภาพ 11" descr="1524-met-img-rj45plan.png"/>
          <p:cNvPicPr>
            <a:picLocks noChangeAspect="1"/>
          </p:cNvPicPr>
          <p:nvPr/>
        </p:nvPicPr>
        <p:blipFill>
          <a:blip r:embed="rId5" cstate="print"/>
          <a:srcRect t="11467" b="13533"/>
          <a:stretch>
            <a:fillRect/>
          </a:stretch>
        </p:blipFill>
        <p:spPr>
          <a:xfrm>
            <a:off x="4800600" y="4572000"/>
            <a:ext cx="2895600" cy="1447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UTP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Unshield</a:t>
            </a:r>
            <a:r>
              <a:rPr lang="en-US" dirty="0" smtClean="0"/>
              <a:t> Twisted Pair )</a:t>
            </a:r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3733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STP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(Shield Twisted Pair )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RJ45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Pattern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Wire Transmission Media (Continue)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Coaxial Cable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BNC.jpg"/>
          <p:cNvPicPr>
            <a:picLocks noChangeAspect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3352800" y="4191000"/>
            <a:ext cx="2438400" cy="1371600"/>
          </a:xfrm>
          <a:prstGeom prst="rect">
            <a:avLst/>
          </a:prstGeom>
        </p:spPr>
      </p:pic>
      <p:pic>
        <p:nvPicPr>
          <p:cNvPr id="8" name="รูปภาพ 7" descr="image001.jpg"/>
          <p:cNvPicPr>
            <a:picLocks noChangeAspect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>
          <a:xfrm>
            <a:off x="2819400" y="1905000"/>
            <a:ext cx="3683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579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BNC &amp; T-Connector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Wire Transmission Media (Continue)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Fiber Optic Cable</a:t>
            </a:r>
            <a:endParaRPr lang="th-TH" sz="2800" b="1" dirty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2013_07_25_111834_0_pHDhhkfF.jpg"/>
          <p:cNvPicPr>
            <a:picLocks noChangeAspect="1"/>
          </p:cNvPicPr>
          <p:nvPr/>
        </p:nvPicPr>
        <p:blipFill>
          <a:blip r:embed="rId2" cstate="print"/>
          <a:srcRect t="27367" r="21429"/>
          <a:stretch>
            <a:fillRect/>
          </a:stretch>
        </p:blipFill>
        <p:spPr>
          <a:xfrm>
            <a:off x="2057400" y="1981200"/>
            <a:ext cx="1981200" cy="1912038"/>
          </a:xfrm>
          <a:prstGeom prst="rect">
            <a:avLst/>
          </a:prstGeom>
        </p:spPr>
      </p:pic>
      <p:pic>
        <p:nvPicPr>
          <p:cNvPr id="5" name="รูปภาพ 4" descr="31826_122304424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191000"/>
            <a:ext cx="5138778" cy="1524000"/>
          </a:xfrm>
          <a:prstGeom prst="rect">
            <a:avLst/>
          </a:prstGeom>
        </p:spPr>
      </p:pic>
      <p:pic>
        <p:nvPicPr>
          <p:cNvPr id="6" name="รูปภาพ 5" descr="fiber-optic-ligh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80895"/>
            <a:ext cx="1981200" cy="1989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579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Fiber Optic Connector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การพิจารณาตัวกลางส่งข้อมูลเพื่อใช้ในการสื่อสาร</a:t>
            </a:r>
            <a:endParaRPr lang="en-US" sz="2000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55650" y="2127250"/>
            <a:ext cx="7632700" cy="3054350"/>
            <a:chOff x="476" y="1340"/>
            <a:chExt cx="4808" cy="1924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>
              <a:off x="1837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3560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4012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4032" y="144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4076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565" y="1429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gray">
            <a:xfrm>
              <a:off x="566" y="1431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624" y="1488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41" y="1504"/>
              <a:ext cx="1031" cy="1031"/>
              <a:chOff x="4166" y="1706"/>
              <a:chExt cx="1252" cy="1252"/>
            </a:xfrm>
          </p:grpSpPr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4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5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76" name="Oval 20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7" name="Oval 21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8" name="Oval 22"/>
            <p:cNvSpPr>
              <a:spLocks noChangeArrowheads="1"/>
            </p:cNvSpPr>
            <p:nvPr/>
          </p:nvSpPr>
          <p:spPr bwMode="gray">
            <a:xfrm>
              <a:off x="2289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290" y="143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348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365" y="1504"/>
              <a:ext cx="1031" cy="1031"/>
              <a:chOff x="4166" y="1706"/>
              <a:chExt cx="1252" cy="1252"/>
            </a:xfrm>
          </p:grpSpPr>
          <p:sp>
            <p:nvSpPr>
              <p:cNvPr id="7068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095" y="1504"/>
              <a:ext cx="1031" cy="1031"/>
              <a:chOff x="4166" y="1706"/>
              <a:chExt cx="1252" cy="1252"/>
            </a:xfrm>
          </p:grpSpPr>
          <p:sp>
            <p:nvSpPr>
              <p:cNvPr id="70687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8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9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90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91" name="AutoShape 35"/>
            <p:cNvSpPr>
              <a:spLocks noChangeArrowheads="1"/>
            </p:cNvSpPr>
            <p:nvPr/>
          </p:nvSpPr>
          <p:spPr bwMode="auto">
            <a:xfrm>
              <a:off x="507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sz="2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ต้นทุน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auto">
            <a:xfrm>
              <a:off x="2229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sz="2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อัตราการรับส่งข้อมูล</a:t>
              </a:r>
              <a:endPara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70693" name="AutoShape 37"/>
            <p:cNvSpPr>
              <a:spLocks noChangeArrowheads="1"/>
            </p:cNvSpPr>
            <p:nvPr/>
          </p:nvSpPr>
          <p:spPr bwMode="auto">
            <a:xfrm>
              <a:off x="3963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sz="2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ระยะทาง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gray">
            <a:xfrm>
              <a:off x="885" y="1885"/>
              <a:ext cx="54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Cost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gray">
            <a:xfrm>
              <a:off x="2334" y="1885"/>
              <a:ext cx="110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Bandwidth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gray">
            <a:xfrm>
              <a:off x="4152" y="1885"/>
              <a:ext cx="92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Distance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ข้อดีของเครือข่ายคอมพิวเตอร์</a:t>
            </a:r>
          </a:p>
        </p:txBody>
      </p:sp>
      <p:grpSp>
        <p:nvGrpSpPr>
          <p:cNvPr id="41076" name="Group 116"/>
          <p:cNvGrpSpPr>
            <a:grpSpLocks/>
          </p:cNvGrpSpPr>
          <p:nvPr/>
        </p:nvGrpSpPr>
        <p:grpSpPr bwMode="auto">
          <a:xfrm>
            <a:off x="1981200" y="1947863"/>
            <a:ext cx="5410200" cy="665162"/>
            <a:chOff x="1248" y="1227"/>
            <a:chExt cx="3408" cy="419"/>
          </a:xfrm>
        </p:grpSpPr>
        <p:grpSp>
          <p:nvGrpSpPr>
            <p:cNvPr id="41048" name="Group 88"/>
            <p:cNvGrpSpPr>
              <a:grpSpLocks/>
            </p:cNvGrpSpPr>
            <p:nvPr/>
          </p:nvGrpSpPr>
          <p:grpSpPr bwMode="auto">
            <a:xfrm>
              <a:off x="1248" y="1227"/>
              <a:ext cx="480" cy="419"/>
              <a:chOff x="1110" y="2656"/>
              <a:chExt cx="1549" cy="1351"/>
            </a:xfrm>
          </p:grpSpPr>
          <p:sp>
            <p:nvSpPr>
              <p:cNvPr id="41049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0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1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6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57" name="Text Box 97"/>
            <p:cNvSpPr txBox="1">
              <a:spLocks noChangeArrowheads="1"/>
            </p:cNvSpPr>
            <p:nvPr/>
          </p:nvSpPr>
          <p:spPr bwMode="auto">
            <a:xfrm>
              <a:off x="2112" y="1241"/>
              <a:ext cx="169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ความสะดวกในการสื่อสาร</a:t>
              </a:r>
              <a:endParaRPr lang="en-US" sz="2800" dirty="0"/>
            </a:p>
          </p:txBody>
        </p:sp>
        <p:sp>
          <p:nvSpPr>
            <p:cNvPr id="41058" name="Text Box 98"/>
            <p:cNvSpPr txBox="1">
              <a:spLocks noChangeArrowheads="1"/>
            </p:cNvSpPr>
            <p:nvPr/>
          </p:nvSpPr>
          <p:spPr bwMode="gray">
            <a:xfrm>
              <a:off x="1372" y="128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1</a:t>
              </a:r>
            </a:p>
          </p:txBody>
        </p:sp>
      </p:grp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81200" y="2862263"/>
            <a:ext cx="5410200" cy="665162"/>
            <a:chOff x="1248" y="1803"/>
            <a:chExt cx="3408" cy="419"/>
          </a:xfrm>
        </p:grpSpPr>
        <p:grpSp>
          <p:nvGrpSpPr>
            <p:cNvPr id="41052" name="Group 92"/>
            <p:cNvGrpSpPr>
              <a:grpSpLocks/>
            </p:cNvGrpSpPr>
            <p:nvPr/>
          </p:nvGrpSpPr>
          <p:grpSpPr bwMode="auto">
            <a:xfrm>
              <a:off x="1248" y="1803"/>
              <a:ext cx="480" cy="419"/>
              <a:chOff x="3174" y="2656"/>
              <a:chExt cx="1549" cy="1351"/>
            </a:xfrm>
          </p:grpSpPr>
          <p:sp>
            <p:nvSpPr>
              <p:cNvPr id="41053" name="AutoShape 9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4" name="AutoShape 9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5" name="AutoShape 9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9" name="Line 99"/>
            <p:cNvSpPr>
              <a:spLocks noChangeShapeType="1"/>
            </p:cNvSpPr>
            <p:nvPr/>
          </p:nvSpPr>
          <p:spPr bwMode="auto">
            <a:xfrm>
              <a:off x="1632" y="2187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0" name="Text Box 100"/>
            <p:cNvSpPr txBox="1">
              <a:spLocks noChangeArrowheads="1"/>
            </p:cNvSpPr>
            <p:nvPr/>
          </p:nvSpPr>
          <p:spPr bwMode="auto">
            <a:xfrm>
              <a:off x="2112" y="1817"/>
              <a:ext cx="150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การใช้ฮาร์ดแวร์ร่วมกัน</a:t>
              </a:r>
              <a:endParaRPr lang="en-US" sz="2800" dirty="0"/>
            </a:p>
          </p:txBody>
        </p:sp>
        <p:sp>
          <p:nvSpPr>
            <p:cNvPr id="41061" name="Text Box 101"/>
            <p:cNvSpPr txBox="1">
              <a:spLocks noChangeArrowheads="1"/>
            </p:cNvSpPr>
            <p:nvPr/>
          </p:nvSpPr>
          <p:spPr bwMode="gray">
            <a:xfrm>
              <a:off x="1372" y="186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2</a:t>
              </a:r>
            </a:p>
          </p:txBody>
        </p:sp>
      </p:grpSp>
      <p:grpSp>
        <p:nvGrpSpPr>
          <p:cNvPr id="41078" name="Group 118"/>
          <p:cNvGrpSpPr>
            <a:grpSpLocks/>
          </p:cNvGrpSpPr>
          <p:nvPr/>
        </p:nvGrpSpPr>
        <p:grpSpPr bwMode="auto">
          <a:xfrm>
            <a:off x="1981200" y="3754438"/>
            <a:ext cx="5410200" cy="665162"/>
            <a:chOff x="1248" y="2365"/>
            <a:chExt cx="3408" cy="419"/>
          </a:xfrm>
        </p:grpSpPr>
        <p:grpSp>
          <p:nvGrpSpPr>
            <p:cNvPr id="41062" name="Group 102"/>
            <p:cNvGrpSpPr>
              <a:grpSpLocks/>
            </p:cNvGrpSpPr>
            <p:nvPr/>
          </p:nvGrpSpPr>
          <p:grpSpPr bwMode="auto">
            <a:xfrm>
              <a:off x="1248" y="2365"/>
              <a:ext cx="480" cy="419"/>
              <a:chOff x="1110" y="2656"/>
              <a:chExt cx="1549" cy="1351"/>
            </a:xfrm>
          </p:grpSpPr>
          <p:sp>
            <p:nvSpPr>
              <p:cNvPr id="41063" name="AutoShape 10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4" name="AutoShape 10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5" name="AutoShape 10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0" name="Line 110"/>
            <p:cNvSpPr>
              <a:spLocks noChangeShapeType="1"/>
            </p:cNvSpPr>
            <p:nvPr/>
          </p:nvSpPr>
          <p:spPr bwMode="auto">
            <a:xfrm>
              <a:off x="1632" y="2749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1" name="Text Box 111"/>
            <p:cNvSpPr txBox="1">
              <a:spLocks noChangeArrowheads="1"/>
            </p:cNvSpPr>
            <p:nvPr/>
          </p:nvSpPr>
          <p:spPr bwMode="auto">
            <a:xfrm>
              <a:off x="2112" y="2379"/>
              <a:ext cx="199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ใช้ข้อมูลและสารสนเทศร่วมกัน</a:t>
              </a:r>
              <a:endParaRPr lang="en-US" sz="2800" dirty="0"/>
            </a:p>
          </p:txBody>
        </p:sp>
        <p:sp>
          <p:nvSpPr>
            <p:cNvPr id="41072" name="Text Box 112"/>
            <p:cNvSpPr txBox="1">
              <a:spLocks noChangeArrowheads="1"/>
            </p:cNvSpPr>
            <p:nvPr/>
          </p:nvSpPr>
          <p:spPr bwMode="gray">
            <a:xfrm>
              <a:off x="1372" y="242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3</a:t>
              </a:r>
            </a:p>
          </p:txBody>
        </p:sp>
      </p:grpSp>
      <p:grpSp>
        <p:nvGrpSpPr>
          <p:cNvPr id="41079" name="Group 119"/>
          <p:cNvGrpSpPr>
            <a:grpSpLocks/>
          </p:cNvGrpSpPr>
          <p:nvPr/>
        </p:nvGrpSpPr>
        <p:grpSpPr bwMode="auto">
          <a:xfrm>
            <a:off x="1981200" y="4668838"/>
            <a:ext cx="5410200" cy="665162"/>
            <a:chOff x="1248" y="2941"/>
            <a:chExt cx="3408" cy="419"/>
          </a:xfrm>
        </p:grpSpPr>
        <p:grpSp>
          <p:nvGrpSpPr>
            <p:cNvPr id="41066" name="Group 106"/>
            <p:cNvGrpSpPr>
              <a:grpSpLocks/>
            </p:cNvGrpSpPr>
            <p:nvPr/>
          </p:nvGrpSpPr>
          <p:grpSpPr bwMode="auto">
            <a:xfrm>
              <a:off x="1248" y="2941"/>
              <a:ext cx="480" cy="419"/>
              <a:chOff x="3174" y="2656"/>
              <a:chExt cx="1549" cy="1351"/>
            </a:xfrm>
          </p:grpSpPr>
          <p:sp>
            <p:nvSpPr>
              <p:cNvPr id="41067" name="AutoShape 10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8" name="AutoShape 10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9" name="AutoShape 10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3" name="Line 113"/>
            <p:cNvSpPr>
              <a:spLocks noChangeShapeType="1"/>
            </p:cNvSpPr>
            <p:nvPr/>
          </p:nvSpPr>
          <p:spPr bwMode="auto">
            <a:xfrm>
              <a:off x="1632" y="3325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4" name="Text Box 114"/>
            <p:cNvSpPr txBox="1">
              <a:spLocks noChangeArrowheads="1"/>
            </p:cNvSpPr>
            <p:nvPr/>
          </p:nvSpPr>
          <p:spPr bwMode="auto">
            <a:xfrm>
              <a:off x="2112" y="2955"/>
              <a:ext cx="135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ใช้ซอฟต์แวร์ร่วมกัน</a:t>
              </a:r>
              <a:endParaRPr lang="en-US" sz="2800" dirty="0"/>
            </a:p>
          </p:txBody>
        </p:sp>
        <p:sp>
          <p:nvSpPr>
            <p:cNvPr id="41075" name="Text Box 115"/>
            <p:cNvSpPr txBox="1">
              <a:spLocks noChangeArrowheads="1"/>
            </p:cNvSpPr>
            <p:nvPr/>
          </p:nvSpPr>
          <p:spPr bwMode="gray">
            <a:xfrm>
              <a:off x="1372" y="30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ประเภทของเครือข่าย</a:t>
            </a:r>
            <a:endParaRPr lang="en-US" sz="2000" dirty="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143000" y="2244725"/>
            <a:ext cx="6888163" cy="3165475"/>
            <a:chOff x="720" y="1414"/>
            <a:chExt cx="4339" cy="1994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720" y="1414"/>
              <a:ext cx="1363" cy="1994"/>
              <a:chOff x="720" y="1414"/>
              <a:chExt cx="1363" cy="1994"/>
            </a:xfrm>
          </p:grpSpPr>
          <p:sp>
            <p:nvSpPr>
              <p:cNvPr id="77828" name="AutoShape 4"/>
              <p:cNvSpPr>
                <a:spLocks noChangeArrowheads="1"/>
              </p:cNvSpPr>
              <p:nvPr/>
            </p:nvSpPr>
            <p:spPr bwMode="gray">
              <a:xfrm>
                <a:off x="720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29" name="AutoShape 5"/>
              <p:cNvSpPr>
                <a:spLocks noChangeArrowheads="1"/>
              </p:cNvSpPr>
              <p:nvPr/>
            </p:nvSpPr>
            <p:spPr bwMode="gray">
              <a:xfrm>
                <a:off x="741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0" name="AutoShape 6"/>
              <p:cNvSpPr>
                <a:spLocks noChangeArrowheads="1"/>
              </p:cNvSpPr>
              <p:nvPr/>
            </p:nvSpPr>
            <p:spPr bwMode="gray">
              <a:xfrm>
                <a:off x="752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1" name="AutoShape 7"/>
              <p:cNvSpPr>
                <a:spLocks noChangeArrowheads="1"/>
              </p:cNvSpPr>
              <p:nvPr/>
            </p:nvSpPr>
            <p:spPr bwMode="gray">
              <a:xfrm>
                <a:off x="752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89" y="1414"/>
                <a:ext cx="405" cy="405"/>
                <a:chOff x="1289" y="582"/>
                <a:chExt cx="668" cy="668"/>
              </a:xfrm>
            </p:grpSpPr>
            <p:sp>
              <p:nvSpPr>
                <p:cNvPr id="77835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836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7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8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9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7840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77841" name="Text Box 17"/>
              <p:cNvSpPr txBox="1">
                <a:spLocks noChangeArrowheads="1"/>
              </p:cNvSpPr>
              <p:nvPr/>
            </p:nvSpPr>
            <p:spPr bwMode="gray">
              <a:xfrm>
                <a:off x="768" y="1894"/>
                <a:ext cx="1296" cy="11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Verdana" pitchFamily="34" charset="0"/>
                  </a:rPr>
                  <a:t>LAN 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(Local Area Network)</a:t>
                </a:r>
              </a:p>
              <a:p>
                <a:endParaRPr lang="en-US" sz="1400" b="1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Peer to Peer Network</a:t>
                </a:r>
              </a:p>
              <a:p>
                <a:pPr>
                  <a:buFontTx/>
                  <a:buChar char="-"/>
                </a:pPr>
                <a:endParaRPr lang="en-US" sz="1400" b="1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Client Server Network</a:t>
                </a:r>
                <a:endParaRPr lang="en-US" sz="2400" b="1" dirty="0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2208" y="1414"/>
              <a:ext cx="1363" cy="1994"/>
              <a:chOff x="2208" y="1414"/>
              <a:chExt cx="1363" cy="1994"/>
            </a:xfrm>
          </p:grpSpPr>
          <p:sp>
            <p:nvSpPr>
              <p:cNvPr id="77843" name="AutoShape 19"/>
              <p:cNvSpPr>
                <a:spLocks noChangeArrowheads="1"/>
              </p:cNvSpPr>
              <p:nvPr/>
            </p:nvSpPr>
            <p:spPr bwMode="gray">
              <a:xfrm>
                <a:off x="2208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4" name="AutoShape 20"/>
              <p:cNvSpPr>
                <a:spLocks noChangeArrowheads="1"/>
              </p:cNvSpPr>
              <p:nvPr/>
            </p:nvSpPr>
            <p:spPr bwMode="gray">
              <a:xfrm>
                <a:off x="2229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5" name="AutoShape 21"/>
              <p:cNvSpPr>
                <a:spLocks noChangeArrowheads="1"/>
              </p:cNvSpPr>
              <p:nvPr/>
            </p:nvSpPr>
            <p:spPr bwMode="gray">
              <a:xfrm>
                <a:off x="2240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73E77E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6" name="AutoShape 22"/>
              <p:cNvSpPr>
                <a:spLocks noChangeArrowheads="1"/>
              </p:cNvSpPr>
              <p:nvPr/>
            </p:nvSpPr>
            <p:spPr bwMode="gray">
              <a:xfrm>
                <a:off x="2240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>
                      <a:gamma/>
                      <a:tint val="33333"/>
                      <a:invGamma/>
                    </a:srgbClr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gray">
              <a:xfrm>
                <a:off x="2677" y="1414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7848" name="Oval 24"/>
              <p:cNvSpPr>
                <a:spLocks noChangeArrowheads="1"/>
              </p:cNvSpPr>
              <p:nvPr/>
            </p:nvSpPr>
            <p:spPr bwMode="gray">
              <a:xfrm>
                <a:off x="2681" y="1417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49" name="Oval 25"/>
              <p:cNvSpPr>
                <a:spLocks noChangeArrowheads="1"/>
              </p:cNvSpPr>
              <p:nvPr/>
            </p:nvSpPr>
            <p:spPr bwMode="gray">
              <a:xfrm>
                <a:off x="2686" y="1419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0" name="Oval 26"/>
              <p:cNvSpPr>
                <a:spLocks noChangeArrowheads="1"/>
              </p:cNvSpPr>
              <p:nvPr/>
            </p:nvSpPr>
            <p:spPr bwMode="gray">
              <a:xfrm>
                <a:off x="2690" y="1423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1" name="Oval 27"/>
              <p:cNvSpPr>
                <a:spLocks noChangeArrowheads="1"/>
              </p:cNvSpPr>
              <p:nvPr/>
            </p:nvSpPr>
            <p:spPr bwMode="gray">
              <a:xfrm>
                <a:off x="2712" y="1433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2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gray">
              <a:xfrm>
                <a:off x="2256" y="1894"/>
                <a:ext cx="1296" cy="1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Verdana" pitchFamily="34" charset="0"/>
                  </a:rPr>
                  <a:t>MAN 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(Metropolitan Area Network)</a:t>
                </a:r>
              </a:p>
              <a:p>
                <a:endParaRPr lang="en-US" sz="1500" b="1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r>
                  <a:rPr lang="th-TH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จำเป็นต้องมี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 Backbone </a:t>
                </a:r>
                <a:r>
                  <a:rPr lang="th-TH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ที่ทำหน้าที่เป็นสายหลักในการเชื่อมต่อเครือข่าย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LAN</a:t>
                </a:r>
                <a:r>
                  <a:rPr lang="th-TH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 เข้าด้วยกัน</a:t>
                </a:r>
                <a:endParaRPr lang="en-US" sz="2000" b="1" dirty="0">
                  <a:solidFill>
                    <a:srgbClr val="000000"/>
                  </a:solidFill>
                  <a:latin typeface="AngsanaUPC" pitchFamily="18" charset="-34"/>
                  <a:cs typeface="AngsanaUPC" pitchFamily="18" charset="-34"/>
                </a:endParaRPr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3696" y="1414"/>
              <a:ext cx="1363" cy="1994"/>
              <a:chOff x="3696" y="1414"/>
              <a:chExt cx="1363" cy="1994"/>
            </a:xfrm>
          </p:grpSpPr>
          <p:sp>
            <p:nvSpPr>
              <p:cNvPr id="77857" name="AutoShape 33"/>
              <p:cNvSpPr>
                <a:spLocks noChangeArrowheads="1"/>
              </p:cNvSpPr>
              <p:nvPr/>
            </p:nvSpPr>
            <p:spPr bwMode="gray">
              <a:xfrm>
                <a:off x="3696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58" name="AutoShape 34"/>
              <p:cNvSpPr>
                <a:spLocks noChangeArrowheads="1"/>
              </p:cNvSpPr>
              <p:nvPr/>
            </p:nvSpPr>
            <p:spPr bwMode="gray">
              <a:xfrm>
                <a:off x="3717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59" name="AutoShape 35"/>
              <p:cNvSpPr>
                <a:spLocks noChangeArrowheads="1"/>
              </p:cNvSpPr>
              <p:nvPr/>
            </p:nvSpPr>
            <p:spPr bwMode="gray">
              <a:xfrm>
                <a:off x="3728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E9E065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60" name="AutoShape 36"/>
              <p:cNvSpPr>
                <a:spLocks noChangeArrowheads="1"/>
              </p:cNvSpPr>
              <p:nvPr/>
            </p:nvSpPr>
            <p:spPr bwMode="gray">
              <a:xfrm>
                <a:off x="3728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>
                      <a:gamma/>
                      <a:tint val="33333"/>
                      <a:invGamma/>
                    </a:srgbClr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4165" y="1414"/>
                <a:ext cx="405" cy="405"/>
                <a:chOff x="1289" y="582"/>
                <a:chExt cx="668" cy="668"/>
              </a:xfrm>
            </p:grpSpPr>
            <p:sp>
              <p:nvSpPr>
                <p:cNvPr id="77862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863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4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5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6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7867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77868" name="Text Box 44"/>
              <p:cNvSpPr txBox="1">
                <a:spLocks noChangeArrowheads="1"/>
              </p:cNvSpPr>
              <p:nvPr/>
            </p:nvSpPr>
            <p:spPr bwMode="gray">
              <a:xfrm>
                <a:off x="3744" y="1894"/>
                <a:ext cx="1296" cy="14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Verdana" pitchFamily="34" charset="0"/>
                  </a:rPr>
                  <a:t>WAN </a:t>
                </a:r>
                <a:r>
                  <a:rPr lang="en-US" sz="1500" b="1" dirty="0" smtClean="0">
                    <a:solidFill>
                      <a:srgbClr val="000000"/>
                    </a:solidFill>
                    <a:latin typeface="Verdana" pitchFamily="34" charset="0"/>
                  </a:rPr>
                  <a:t>(Wide Area Network)</a:t>
                </a:r>
              </a:p>
              <a:p>
                <a:endParaRPr lang="en-US" sz="1500" b="1" dirty="0" smtClean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r>
                  <a:rPr lang="th-TH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เป็นระบบเครือข่ายที่มีการเชื่อมต่อเครือข่ายต่าง ๆ หลายกลุ่มเข้าไว้ด้วยกันครอบคลุมพื้น</a:t>
                </a:r>
                <a:r>
                  <a:rPr lang="th-TH" sz="2000" b="1" dirty="0" err="1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ที่ะ</a:t>
                </a:r>
                <a:r>
                  <a:rPr lang="th-TH" sz="2000" b="1" dirty="0" smtClean="0">
                    <a:solidFill>
                      <a:srgbClr val="000000"/>
                    </a:solidFill>
                    <a:latin typeface="AngsanaUPC" pitchFamily="18" charset="-34"/>
                    <a:cs typeface="AngsanaUPC" pitchFamily="18" charset="-34"/>
                  </a:rPr>
                  <a:t>ดับประเทศหรือข้ามทวีป</a:t>
                </a:r>
                <a:endParaRPr lang="en-US" sz="2000" b="1" dirty="0">
                  <a:solidFill>
                    <a:srgbClr val="000000"/>
                  </a:solidFill>
                  <a:latin typeface="AngsanaUPC" pitchFamily="18" charset="-34"/>
                  <a:cs typeface="AngsanaUPC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 New" pitchFamily="18" charset="-34"/>
              </a:rPr>
              <a:t>รูปแบบการเชื่อมต่อเครือข่าย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(Topology)</a:t>
            </a:r>
            <a:endParaRPr lang="en-US" sz="36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1981200"/>
            <a:ext cx="7543800" cy="3733800"/>
            <a:chOff x="528" y="1248"/>
            <a:chExt cx="4752" cy="2352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gray">
            <a:xfrm>
              <a:off x="3504" y="1776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0" name="AutoShape 4"/>
            <p:cNvSpPr>
              <a:spLocks noChangeArrowheads="1"/>
            </p:cNvSpPr>
            <p:nvPr/>
          </p:nvSpPr>
          <p:spPr bwMode="gray">
            <a:xfrm>
              <a:off x="2016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gray">
            <a:xfrm>
              <a:off x="528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2" name="AutoShape 6"/>
            <p:cNvSpPr>
              <a:spLocks noChangeArrowheads="1"/>
            </p:cNvSpPr>
            <p:nvPr/>
          </p:nvSpPr>
          <p:spPr bwMode="gray">
            <a:xfrm>
              <a:off x="672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/>
                <a:t>Bus</a:t>
              </a:r>
              <a:endParaRPr lang="en-US" sz="2000" b="1" dirty="0"/>
            </a:p>
          </p:txBody>
        </p:sp>
        <p:sp>
          <p:nvSpPr>
            <p:cNvPr id="75783" name="AutoShape 7"/>
            <p:cNvSpPr>
              <a:spLocks noChangeArrowheads="1"/>
            </p:cNvSpPr>
            <p:nvPr/>
          </p:nvSpPr>
          <p:spPr bwMode="gray">
            <a:xfrm>
              <a:off x="2133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/>
                <a:t>Ring</a:t>
              </a:r>
              <a:endParaRPr lang="en-US" sz="2000" b="1" dirty="0"/>
            </a:p>
          </p:txBody>
        </p:sp>
        <p:sp>
          <p:nvSpPr>
            <p:cNvPr id="75784" name="AutoShape 8"/>
            <p:cNvSpPr>
              <a:spLocks noChangeArrowheads="1"/>
            </p:cNvSpPr>
            <p:nvPr/>
          </p:nvSpPr>
          <p:spPr bwMode="gray">
            <a:xfrm>
              <a:off x="3600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/>
                <a:t>Star</a:t>
              </a:r>
              <a:endParaRPr lang="en-US" sz="2000" b="1" dirty="0"/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1447800" y="2971800"/>
            <a:ext cx="205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การเชื่อมต่อแบบเส้นตรง โดยจะมีสายหนึ่งที่ทำหน้าที่เป็นแกนหลัก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(backbone)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และคอมพิวเตอร์ทุกตัวในเครือข่ายจะเชื่อมต่อกับสายแกนหลักนี้ 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29928" y="2967335"/>
            <a:ext cx="213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การเชื่อมต่อเป็นลักษณะลูป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(Loop)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ภายในเครือข่ายจะประกอบด้วยสถานีหลายสถานีที่เชื่อมต่อกัน โดยสถานีสุดท้ายจะเชื่อมต่อกับสถานีแรก 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72200" y="2895600"/>
            <a:ext cx="205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จะมีศูนย์กลางที่เรียก ว่า </a:t>
            </a:r>
            <a:r>
              <a: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Hub </a:t>
            </a:r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เป็นแหล่งรวมสายสัญญาณของเครื่องลูกข่ายที่เชื่อมต่อ ทำหน้าที่ในการรับส่งข้อมูลจากสถานีหนึ่งไปยังอีกสถานีหนึ่ง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รูปแบบการเชื่อมต่อเครือข่าย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(Topology)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... (ต่อ)</a:t>
            </a:r>
            <a:endParaRPr lang="th-TH" dirty="0"/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Bus Topology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pic>
        <p:nvPicPr>
          <p:cNvPr id="4" name="รูปภาพ 3" descr="lin_b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6477785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715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*** Terminator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มีไว้เพื่อป้องกันการสะท้อนของสัญญาณ</a:t>
            </a:r>
            <a:endParaRPr lang="th-TH" sz="2800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Contents</a:t>
            </a:r>
            <a:endParaRPr lang="en-US" sz="2000" dirty="0">
              <a:solidFill>
                <a:schemeClr val="accent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3095625"/>
            <a:ext cx="2743200" cy="1400175"/>
            <a:chOff x="720" y="1950"/>
            <a:chExt cx="1440" cy="1680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780" y="2341"/>
              <a:ext cx="128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 dirty="0" smtClean="0">
                  <a:solidFill>
                    <a:srgbClr val="000000"/>
                  </a:solidFill>
                </a:rPr>
                <a:t>Data Communication</a:t>
              </a:r>
              <a:endParaRPr lang="en-US" sz="2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20" y="86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3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145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2279" y="1053"/>
              <a:ext cx="11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Main Topic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62600" y="3095625"/>
            <a:ext cx="2819400" cy="1476375"/>
            <a:chOff x="3504" y="1950"/>
            <a:chExt cx="1440" cy="168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582" y="2385"/>
              <a:ext cx="128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 dirty="0" smtClean="0">
                  <a:solidFill>
                    <a:srgbClr val="000000"/>
                  </a:solidFill>
                </a:rPr>
                <a:t>Computer Network</a:t>
              </a:r>
            </a:p>
          </p:txBody>
        </p:sp>
      </p:grp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รูปแบบการเชื่อมต่อเครือข่าย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(Topology)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... (ต่อ)</a:t>
            </a:r>
            <a:endParaRPr lang="th-TH" dirty="0"/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Ring Topology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pic>
        <p:nvPicPr>
          <p:cNvPr id="6" name="รูปภาพ 5" descr="RingTopology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267200" cy="430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</a:rPr>
              <a:t>รูปแบบการเชื่อมต่อเครือข่าย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(Topology)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... (ต่อ)</a:t>
            </a:r>
            <a:endParaRPr lang="th-TH" dirty="0"/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Star Topology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  <p:pic>
        <p:nvPicPr>
          <p:cNvPr id="5" name="รูปภาพ 4" descr="st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057400"/>
            <a:ext cx="5181600" cy="400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ชนิดของเครือข่ายท้องถิ่น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447801"/>
            <a:ext cx="7620000" cy="1763714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90" y="146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10" y="1257"/>
              <a:ext cx="2698" cy="7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Ethernet</a:t>
              </a:r>
              <a:r>
                <a:rPr lang="th-TH" sz="24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เป็นไปตามมาตรฐาน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IEEE 802.3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 นิยมใช้กันอย่างกว้างขวางมีอุปกรณ์สนับสนุนมากที่สุดในท้องตลาด   อี</a:t>
              </a:r>
              <a:r>
                <a:rPr lang="th-TH" sz="2500" dirty="0" err="1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เธอร์เน็ต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ความเร็วสูงจะสนับสนุนรูปแบบการเชื่อมต่อแบบดาว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(Star)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เท่านั้น โดยใช้</a:t>
              </a:r>
              <a:r>
                <a:rPr lang="th-TH" sz="2500" dirty="0" err="1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ฮับ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แบบสวิตซ์และใช้สาย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UTP CAT-5,CAT-5e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หรือสูงกว่า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14400" y="3348040"/>
            <a:ext cx="7620000" cy="1306513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390" y="237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10" y="2143"/>
              <a:ext cx="2698" cy="7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rgbClr val="000000"/>
                  </a:solidFill>
                </a:rPr>
                <a:t>ARCnet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เป็นรูปแบบเครือข่ายที่เป็นไปตามมาตรฐาน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IEEE-802.4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หรือแบบ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Token Bus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ซึ่งโครงสร้างภายในค่อนข้างซับซ้อนกว่าแบบอี</a:t>
              </a:r>
              <a:r>
                <a:rPr lang="th-TH" sz="2500" dirty="0" err="1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เธอร์เน็ต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 ในปัจจุบันไม่นิยมใช้งานแล้ว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14400" y="4800607"/>
            <a:ext cx="7620000" cy="1314451"/>
            <a:chOff x="1104" y="3024"/>
            <a:chExt cx="3504" cy="828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390" y="3289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10" y="3024"/>
              <a:ext cx="2663" cy="7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Token Ring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เป็นไปตามมาตรฐาน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IEEE-802.5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มีโครงสร้างในลักษณะวงแหวนที่มีการเชื่อมต่อ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Point to Point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โดยเรียงเป็นรูปวงกลม  </a:t>
              </a:r>
              <a:r>
                <a:rPr lang="en-US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IBM </a:t>
              </a:r>
              <a:r>
                <a:rPr lang="th-TH" sz="2500" dirty="0" smtClean="0">
                  <a:solidFill>
                    <a:schemeClr val="bg2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เป็นผู้พัฒนา ใช้งานในวงแคบเพราะอุปกรณ์ราคาแพง</a:t>
              </a:r>
              <a:endParaRPr lang="en-US" sz="2500" dirty="0">
                <a:solidFill>
                  <a:schemeClr val="bg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OSI Model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th-TH" sz="2800" dirty="0" smtClean="0">
                <a:cs typeface="Angsana New" pitchFamily="18" charset="-34"/>
              </a:rPr>
              <a:t>เพื่อให้ทุกองค์ประกอบของเครือข่ายทำงานร่วมกันได้อย่างราบรื่น ใน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Model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จะต้องบ่งบอกและแสดงถึงความสัมพันธ์ระหว่างองค์ประกอบทั้งหมด ตลอดจนหน้าที่ของแต่ละองค์ประกอบด้วย</a:t>
            </a: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Model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ดังกล่าวคือ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Open Systems Interconnection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OSI Model</a:t>
            </a: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OSI model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ออกแบบโดยองค์กรที่มีชื่อว่า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International Organization for Standard (ISO)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หลักใหญ่ของ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model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คือเครื่องคอมพิวเตอร์หรืออุปกรณ์ที่แตกต่างกันต้องสามารถเชื่อมต่อและสื่อสารกันได้</a:t>
            </a:r>
          </a:p>
          <a:p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Seven Layers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OSI model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เป็นกรอบของการกำหนดชั้น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ชั้น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(Layer)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เพื่อที่จะเป็นแนวทางให้ผู้ออกแบบเครือข่ายกำหนดหน้าที่ของแต่ละ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ที่แยกกันแต่สัมพันธ์กันได้อย่างชัดเจน  ทั้ง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เรียงลำดับจาก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ที่เกี่ยวข้องกับฮาร์ดแวร์มากที่สุดไปน้อยที่สุดมีดังนี้</a:t>
            </a: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buFontTx/>
              <a:buNone/>
            </a:pPr>
            <a:endParaRPr lang="th-TH" sz="2800" dirty="0"/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533400" y="3581400"/>
          <a:ext cx="8077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OSI Model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ตัวยึดเนื้อหา 3" descr="osi-mod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167519"/>
            <a:ext cx="4572000" cy="5284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OSI Model (Continue)</a:t>
            </a:r>
            <a:endParaRPr lang="th-TH" dirty="0"/>
          </a:p>
        </p:txBody>
      </p:sp>
      <p:pic>
        <p:nvPicPr>
          <p:cNvPr id="4" name="ตัวยึดเนื้อหา 3" descr="os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7" y="1476375"/>
            <a:ext cx="74009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7 Layers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Application Layer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มีหน้าที่อำนวยความสะดวกให้ผู้ใช้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(Users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ซึ่งอาจเป็นคนหรือซอฟท์แวร์ก็ได้ ให้สามารถเข้าใช้เครือข่าย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กำหนดการประยุกต์อันจะทำให้งานของผู้ใช้ง่าย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</a:t>
            </a:r>
          </a:p>
          <a:p>
            <a:pPr>
              <a:buFontTx/>
              <a:buNone/>
            </a:pPr>
            <a:endParaRPr lang="th-TH" sz="12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Presentation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Layer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ทำหน้าที่หลายอย่างดังนี้</a:t>
            </a: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ความถูกต้องของไวยากรณ์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(Syntax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และความหมาย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(Semantics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ของข้อมูลข่าวสารที่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แลกเปลี่ยนกัน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ระหว่างผู้รับ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(Receiver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และผู้ส่ง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(Sender)</a:t>
            </a: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ให้ระบบที่แทนข้อมูลข่าวสารด้วยรหัสที่ต่างกันสามารถสื่อสารกันได้เช่นระบบหนึ่งแทนข้อมูลด้วยรหัส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ASCII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สามารถสื่อสารกับอีกระบบหนึ่งซึ่งแทนข้อมูลด้วยรหัส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Unicode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ทำการบีบอัดข้อมูล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(Compress)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และขยายข้อมูลที่ถูกบีบอัด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(Decompress)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เพื่อเพิ่มประสิทธิภาพในการส่งข้อมูลผ่านเครือข่าย</a:t>
            </a:r>
          </a:p>
          <a:p>
            <a:pPr lvl="1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ทำการเข้ารหัส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(encrypt)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และถอดรหัส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(decrypt)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ข้อมูลที่ส่งเพื่อประโยชน์ในแง่ของความปลอดภัย</a:t>
            </a:r>
          </a:p>
          <a:p>
            <a:pPr lvl="1"/>
            <a:endParaRPr lang="th-TH" sz="2400" dirty="0" smtClean="0">
              <a:cs typeface="Angsana New" pitchFamily="18" charset="-34"/>
            </a:endParaRPr>
          </a:p>
          <a:p>
            <a:pPr lvl="1"/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86000"/>
            <a:ext cx="7848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th-TH" dirty="0">
                <a:cs typeface="Angsana New" pitchFamily="18" charset="-34"/>
              </a:rPr>
              <a:t>		</a:t>
            </a:r>
            <a:r>
              <a:rPr lang="th-TH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เทคโนโลยีเครือข่ายในปัจจุบันได้ทำการ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Implement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หน้าที่เหล่านี้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อื่น เช่น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หน้าที่การเข้ารหัสและการถอดรหัสทำใน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Network Layer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Application Layer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>
              <a:buFontTx/>
              <a:buNone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•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ต่อ)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Session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Layer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ทำหน้าที่ควบคุมการติดต่อสื่อสารระหว่างผู้ใช้ ทำการสร้างจุดเริ่มการเชื่อมต่อ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ควบคุม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การเชื่อมต่อระหว่างการสื่อสารให้ราบรื่น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การจัดลำดับการสื่อสารให้เหมาะสม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และที่สำคัญคือทำการกำหนดจุดที่เรียกว่า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Synchronization Points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สำหรับการสำรองข้อมูลที่ทำการส่งไปมา   โดยมีวัตถุประสงค์เพื่อไม่ให้ข้อมูลสูญหายในระหว่างการส่ง ถ้ามีการสูญหายก็จะสามารถนำข้อมูลที่สำรองส่งต่อไปได้ ณ จุดดังกล่าว จะทำการแบ่งข้อมูลที่ยาวๆออกเป็นส่วนย่อย ๆ ถ้ามีข้อมูลสูญหายเกิดขึ้นจะได้ไม่ต้องส่งข้อมูลใหม่ทั้งหมด   ระบบจะย้อนมาที่จุด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Synchronization Point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ล่าสุดแล้วทำการส่งข้อมูลจากจุดนั้น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เทคโนโลยีเครือข่ายในปัจจุบันไม่ได้ใช้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Session 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แต่งานที่ทำจะกำหนดให้ทำใน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Application Layer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แทน</a:t>
            </a:r>
            <a:endParaRPr lang="th-TH" sz="2800" dirty="0" smtClean="0"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 New" panose="02020603050405020304" pitchFamily="18" charset="-34"/>
              </a:rPr>
              <a:t>ผลสำเร็จของการสื่อสารข้อมูล</a:t>
            </a:r>
            <a:endParaRPr lang="en-US" sz="20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การส่งมอบ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(Delivery)</a:t>
            </a:r>
            <a:endParaRPr lang="en-US" sz="2800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ความแน่นอน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(Accuracy)</a:t>
            </a:r>
            <a:endParaRPr lang="en-US" sz="2800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ภายในระยะเวลาที่เหมาะสม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(Timeliness)</a:t>
            </a:r>
            <a:endParaRPr lang="en-US" sz="2800" dirty="0"/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31242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Success</a:t>
            </a:r>
            <a:endParaRPr lang="en-US" sz="32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ต่อ)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Transport Layer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รับผิดชอบการส่งข้อมูลข่าวสารทั้งหมดจาก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ต้นทาง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ถึง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ปลายทาง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(Source-to-Destination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End-to-End)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ทำการแบ่งข้อมูลที่ต้องการส่งออกเป็นส่วนย่อยๆ แต่ละส่วนเรียกว่า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packet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แล้วส่งไปยัง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Network 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จากนั้น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NL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ก็จะส่ง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packet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เหล่านี้ออกไปสู่ปลายทางทีละ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packet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แยกออกจากัน อาจมีบาง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packet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หายไประหว่างทาง บาง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packet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ก็ไปถึงปลาย ทางไม่เป็นไปตามลำดับที่ส่ง ปัญหาเหล่านี้เป็นหน้าที่ของ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TL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ที่จะต้องจัดการให้เรียบร้อย</a:t>
            </a:r>
          </a:p>
          <a:p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ต่อ)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cs typeface="Angsana New" pitchFamily="18" charset="-34"/>
              </a:rPr>
              <a:t>	</a:t>
            </a:r>
            <a:endParaRPr lang="th-TH" dirty="0">
              <a:cs typeface="Angsana New" pitchFamily="18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Network Layer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: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มีหน้าที่รับผิดชอบการส่ง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Packet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จุดต้นทาง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(Original Source)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และ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จุดปลายทาง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(Final </a:t>
            </a:r>
            <a:r>
              <a:rPr lang="en-US" sz="2800" kern="0" dirty="0" smtClean="0">
                <a:latin typeface="Angsana New" pitchFamily="18" charset="-34"/>
                <a:cs typeface="Angsana New" pitchFamily="18" charset="-34"/>
              </a:rPr>
              <a:t>D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estination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endParaRPr lang="en-US" sz="2800" b="1" kern="0" dirty="0" smtClean="0"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lang="en-US" sz="2800" kern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Network Layer</a:t>
            </a:r>
            <a:r>
              <a:rPr lang="en-US" sz="2800" b="1" kern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จะทำการเพิ่ม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ส่วนหัว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(Header)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เข้าไปยังข้อมูลที่ส่งมาจาก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Session Layer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ซึ่งประกอบด้วย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ที่อยู่ต้นทาง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(Source Address)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ที่อยู่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ปลายทาง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(Destination Address)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ที่อยู่ดังกล่าวเป็น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Logical Address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(IP address) </a:t>
            </a:r>
            <a:r>
              <a:rPr kumimoji="0" lang="th-TH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ซึ่งแตกต่างจาก </a:t>
            </a:r>
            <a:r>
              <a:rPr lang="en-US" sz="2800" kern="0" dirty="0" smtClean="0">
                <a:latin typeface="Angsana New" pitchFamily="18" charset="-34"/>
                <a:cs typeface="Angsana New" pitchFamily="18" charset="-34"/>
              </a:rPr>
              <a:t>P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hysical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Address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962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en-US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: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สำหรับการสื่อสารประเภท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Global Communication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แล้ว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Logical Address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จะต้องไม่ซ้ำกัน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(Unique)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Packet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ถูกส่งจาก</a:t>
            </a: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ต้นทาง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สู่</a:t>
            </a: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ปลายทาง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Physical Address (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ถูกเพิ่มโดย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Data-Link Layer)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จะเปลี่ยนแปลงไปตามสถานี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(Station)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Packet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ผ่านไป แต่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Logical Address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จะไม่มีการเปลี่ยนแปลงแต่อย่างใดตลอดระยะทางการส่ง</a:t>
            </a:r>
            <a:endParaRPr lang="th-TH" sz="28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หน้าที่ของทั้ง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Data-Link Layer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ทำหน้าที่จัดเรียงบิตของข้อมูลที่จะส่งให้เป็นหน่วย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ย่อย ๆ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เรียกว่าเฟรม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(Frame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แต่ละเฟรมประกอบด้วยข้อมูลจาก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Network Layer</a:t>
            </a: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Link Layer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จะทำการเพิ่ม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หัว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(Header)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ส่วนต่อท้าย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(Trailer)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เพื่อระบุรายละเอียดของเฟรมให้สถานี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ต่าง ๆ 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เฟรมจะผ่านไปได้รับรู้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โดยเฉพาะ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ข้อมูลที่เกี่ยวกับที่อยู่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(Address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ของสองสถานีที่อยู่ติดกัน คือ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ที่อยู่ของสถานีส่ง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ที่อยู่ของสถานีรับ</a:t>
            </a:r>
          </a:p>
          <a:p>
            <a:pPr>
              <a:buFontTx/>
              <a:buNone/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หน้าที่ของทั้ง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Link Layer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รับผิดชอบเฉพาะการรับ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ส่งเฟรมจากสถานีหนึ่งไปยังอีกสถานีหนึ่งที่อยู่ติดกัน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(Node-to-Node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เมื่อสถานีที่ไม่ใช่สถานีปลายทางได้รับเฟรม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หนึ่ง 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มันจะทำการเปลี่ยน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Source Address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Address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ของมันเอง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และ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เปลี่ยน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Destination Address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Address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ของสถานีที่อยู่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ถัดไป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Link Layer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ยังมีหน้าที่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รับผิดชอบเกี่ยวกับความผิดพลาดที่เกิดขึ้นจากการส่งข้อมูลระหว่างสองสถานีที่ติดกันด้วย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ข้อมูลที่เพิ่มเข้าไปในส่วนที่เป็น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Trailer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จะทำหน้าที่หาข้อผิดพลาดและแก้ไขข้อผิดพลาดที่เกิดขึ้น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หน้าที่ของทั้ง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7 Layers 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Physical Layer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ทำหน้าที่ส่ง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สายของบิต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(Bit Stream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ผ่านสื่อสายส่ง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(Physical Medium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Physical Layer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เข้ารหัส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(Encode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ถอดรหัส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(Decode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บิตเป็น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กลุ่มของบิต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จากนั้น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Physical Layer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จะเปลี่ยน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สายของบิต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เป็นสัญญาณ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(Signal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Physical Layer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การตรวจสอบคุณลักษณะเฉพาะทางกลศาสตร์และทางกายภาพของอุปกรณ์รับ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ส่ง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(Mechanical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and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Physical Specifications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เพื่อให้สามารถทำงานร่วมกันได้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/>
              <a:t>อุปกรณ์ที่ใช้งานบนเครือข่ายที่ควร</a:t>
            </a:r>
            <a:r>
              <a:rPr lang="th-TH" sz="3600" b="1" dirty="0" smtClean="0"/>
              <a:t>ทราบ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685800" y="1295400"/>
            <a:ext cx="80772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 eaLnBrk="1" hangingPunct="1"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การ์ดเครือข่าย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(Network Interface Card)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มัก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เรียกว่าการ์ดแลน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Ethernet Card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ทำหน้าที่ในการเชื่อมคอมพิวเตอร์ที่ใช้งานอยู่นั้นเข้ากับระบบ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เครือข่าย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ส่วนในกรณีเป็นระบบแลนไร้สาย ก็จะต้องใช้การ์ดแลนแบบไร้สาย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(Wireless PCI/PCMCIA Card)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ร่วมกับอุปกรณ์ที่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เรียกว่า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Access Point (AP)</a:t>
            </a:r>
          </a:p>
          <a:p>
            <a:pPr marL="0" indent="0" algn="thaiDist" eaLnBrk="1" hangingPunct="1">
              <a:buFont typeface="Arial" pitchFamily="34" charset="0"/>
              <a:buNone/>
              <a:defRPr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FE-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657600"/>
            <a:ext cx="4648200" cy="2735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33400" y="1447801"/>
            <a:ext cx="8077200" cy="2514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 eaLnBrk="1" hangingPunct="1">
              <a:defRPr/>
            </a:pP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รีพีต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(Repeater)</a:t>
            </a:r>
          </a:p>
          <a:p>
            <a:pPr marL="0" indent="0">
              <a:buNone/>
              <a:defRPr/>
            </a:pPr>
            <a:r>
              <a:rPr lang="en-US" sz="2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เป็นอุปกรณ์ทวนสัญญาณเพื่อให้ส่งข้อมูลถึงกันได้ระยะไกลขึ้น กล่าวคือ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รีพีตเตอร์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จะปรับปรุงสัญญาณที่อ่อนตัวให้กลับมาเป็นรูปแบบเดิม เพื่อให้สัญญาณสามารถส่งต่อไปได้อีก เช่น การเชื่อมต่อเครือข่ายแลน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ต่าง 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เซกเมนต์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ซึ่ง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ความยาวของแต่ละเซกเมนต์นั้นมีระยะทางที่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จำกัด  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รีพีตเตอร์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จะช่วยแก้ปัญหาเหล่านี้ได้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 algn="thaiDist" eaLnBrk="1" hangingPunct="1">
              <a:buFont typeface="Arial" pitchFamily="34" charset="0"/>
              <a:buNone/>
              <a:defRPr/>
            </a:pPr>
            <a:endParaRPr lang="en-US" sz="2200" dirty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Veos_repeater_1.jpg"/>
          <p:cNvPicPr>
            <a:picLocks noChangeAspect="1"/>
          </p:cNvPicPr>
          <p:nvPr/>
        </p:nvPicPr>
        <p:blipFill>
          <a:blip r:embed="rId2" cstate="print"/>
          <a:srcRect t="11339" b="14752"/>
          <a:stretch>
            <a:fillRect/>
          </a:stretch>
        </p:blipFill>
        <p:spPr>
          <a:xfrm>
            <a:off x="2667000" y="3886200"/>
            <a:ext cx="42576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14350" y="762000"/>
            <a:ext cx="824865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thaiDist" eaLnBrk="1" hangingPunct="1">
              <a:buFont typeface="Arial" pitchFamily="34" charset="0"/>
              <a:buNone/>
              <a:defRPr/>
            </a:pPr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defRPr/>
            </a:pP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ฮับ 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Hub)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เป็นอุปกรณ์ที่ใช้สำหรับกระจายสัญญาณ ที่ใช้กับเครือข่ายแลนแบบเดิมที่มีความเร็ว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เมกะบิต ปัจจุบันมักไม่ค่อยนิยมใช้แล้ว เนื่องจาก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จะเฉลี่ยความเร็ว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(shared bandwidth)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ให้กับคอมพิวเตอร์ที่จะเชื่อมต่อเท่ากันทุกๆ เครื่อง ดังนั้นหากมีการเชื่อมต่อคอมพิวเตอร์เข้า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กับฮับ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มากขึ้น ก็จะส่งผลให้ความเร็วเฉลี่ยลดลง และยิ่งไปกว่านั้นหากมีการขยายเซกเมนต์ด้วยการเชื่อมต่อ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มากกว่าหนึ่งตัวก็จะทำให้ข้อมูลการส่งข้อมูลช้าลงไปอีก ซึ่งโดยปกติ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จะเป็นอุปกรณ์ที่เป็น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รีพีตเตอร์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ในตัวด้วย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1800" dirty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s-w-gigabit-10-100-1000-hub-16-port-13-tp-link-sg-1016d.jpg"/>
          <p:cNvPicPr>
            <a:picLocks noChangeAspect="1"/>
          </p:cNvPicPr>
          <p:nvPr/>
        </p:nvPicPr>
        <p:blipFill>
          <a:blip r:embed="rId2" cstate="print"/>
          <a:srcRect t="31333" b="34000"/>
          <a:stretch>
            <a:fillRect/>
          </a:stretch>
        </p:blipFill>
        <p:spPr>
          <a:xfrm>
            <a:off x="2133600" y="4419600"/>
            <a:ext cx="527538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14350" y="685800"/>
            <a:ext cx="809625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thaiDist" eaLnBrk="1" hangingPunct="1">
              <a:buFont typeface="Arial" pitchFamily="34" charset="0"/>
              <a:buNone/>
              <a:defRPr/>
            </a:pPr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defRPr/>
            </a:pPr>
            <a:r>
              <a:rPr lang="th-TH" sz="1800" dirty="0" smtClean="0">
                <a:cs typeface="+mj-cs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สวิตซ์หรือ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แบบสวิตซ์ </a:t>
            </a:r>
          </a:p>
          <a:p>
            <a:pPr marL="0" indent="0"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เป็นการนำความสามารถของ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และบริดจ์มารวมกัน  โดยในปัจจุบันได้นำมาใช้ทดแทน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แบบเดิมมากขึ้น  เนื่องจากมีราคาที่ถูกลง  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บบสวิตซ์นี้จะมีการแบ่งเซกเมนต์และแบ่งได้ว่าในแต่ละจุดที่ได้เชื่อมต่อนั้นสามารถรับส่งได้ด้วยความเร็วเท่าใด 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รวมทั้งการส่งข้อมูลในแต่ละพอร์ตของสวิตซ์จะไม่ไปรบกวนพอร์ตที่ไม่เกี่ยวข้อง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นั่น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หมายถึงฮับ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แบบสวิตซ์นั้นจะไม่ไปรบกวนพอร์ตอื่น ๆในขณะที่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ฮับ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แบบเดิม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(Shared Hub)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นั้น ข้อมูลจะวิ่งไปตามพอร์ตต่าง ๆ ทั่วไปหมด ทำให้เกิดการชนกันของกลุ่มข้อมูล   ซึ่งเป็นสาเหตุหนึ่งที่ทำให้ระบบเครือข่ายมีจราจรคับคั่งที่มีข้อมูลวิ่งไปตามพอร์ตทั่ว ๆไปเต็มไปหมด ทำให้เครือข่ายทำงานช้าลงอย่างเห็นได้ชัด</a:t>
            </a:r>
            <a:endParaRPr lang="en-US" sz="2800" dirty="0" err="1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1800" dirty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HP-E5500-48-PoE-Switch.jpg"/>
          <p:cNvPicPr>
            <a:picLocks noChangeAspect="1"/>
          </p:cNvPicPr>
          <p:nvPr/>
        </p:nvPicPr>
        <p:blipFill>
          <a:blip r:embed="rId2" cstate="print"/>
          <a:srcRect t="30000" b="30000"/>
          <a:stretch>
            <a:fillRect/>
          </a:stretch>
        </p:blipFill>
        <p:spPr>
          <a:xfrm>
            <a:off x="1816100" y="5105400"/>
            <a:ext cx="5715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องค์ประกอบของระบบการสื่อสารข้อมูล</a:t>
            </a:r>
            <a:endParaRPr lang="en-US" sz="36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7200" y="1752600"/>
            <a:ext cx="7996238" cy="4648200"/>
            <a:chOff x="288" y="1104"/>
            <a:chExt cx="5037" cy="2928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400" y="120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372" y="322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764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864" y="2457"/>
              <a:ext cx="7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Protocol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448" y="1488"/>
              <a:ext cx="7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Message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359" y="1645"/>
              <a:ext cx="6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Sender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189" y="3120"/>
              <a:ext cx="74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Receiver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440" y="3513"/>
              <a:ext cx="68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smtClean="0">
                  <a:latin typeface="Verdana" pitchFamily="34" charset="0"/>
                </a:rPr>
                <a:t>Medium</a:t>
              </a:r>
              <a:endParaRPr lang="en-US" sz="1600" b="1" dirty="0">
                <a:latin typeface="Verdana" pitchFamily="34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160" y="2304"/>
              <a:ext cx="16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smtClean="0"/>
                <a:t>Data Communication</a:t>
              </a:r>
              <a:endParaRPr lang="en-US" sz="2400" b="1" dirty="0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black">
            <a:xfrm>
              <a:off x="1558" y="1381"/>
              <a:ext cx="1130" cy="1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62480" name="AutoShape 16"/>
            <p:cNvCxnSpPr>
              <a:cxnSpLocks noChangeShapeType="1"/>
            </p:cNvCxnSpPr>
            <p:nvPr/>
          </p:nvCxnSpPr>
          <p:spPr bwMode="black">
            <a:xfrm flipH="1">
              <a:off x="288" y="1381"/>
              <a:ext cx="1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98" y="1104"/>
              <a:ext cx="11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latin typeface="Verdana" pitchFamily="34" charset="0"/>
                </a:rPr>
                <a:t>Components</a:t>
              </a:r>
              <a:endParaRPr lang="en-US" b="1" dirty="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33400" y="1066801"/>
            <a:ext cx="82296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 eaLnBrk="1" hangingPunct="1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บริดจ์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(Bridge)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บริดจ์เป็นอุปกรณ์ที่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เหมาะกับเครือข่ายหลาย ๆกลุ่มที่เชื่อมต่อกัน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เนื่องจากสามารถแบ่งเครือข่ายที่เชื่อมต่อกันหลาย ๆ เซกเมนต์แยกออกจากกันได้  ทำให้ข้อมูลในแต่ละเซกเมนต์ไม่ต้องวิ่งไปทั่วทั้งเครือข่าย กล่าวคือ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บริดจ์สามารถอ่านเฟรมข้อมูลที่ส่งมาได้ว่ามาจากเครื่องในเซกเมนต์ใด จากนั้นก็จะทำให้การส่งข้อมูลไปยังเครื่องซึ่งอาจอยู่ในเซกเมนต์เดียวกันหรือต่างเซกเมนต์ก็ได้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ซึ่งความสามารถดังกล่าว ทำให้ช่วยลดปัญหาความคับคั่งของข้อมูลในระบบได้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DAP-1522.jpg"/>
          <p:cNvPicPr>
            <a:picLocks noChangeAspect="1"/>
          </p:cNvPicPr>
          <p:nvPr/>
        </p:nvPicPr>
        <p:blipFill>
          <a:blip r:embed="rId2" cstate="print"/>
          <a:srcRect t="5692" b="5692"/>
          <a:stretch>
            <a:fillRect/>
          </a:stretch>
        </p:blipFill>
        <p:spPr>
          <a:xfrm>
            <a:off x="2667000" y="4267200"/>
            <a:ext cx="39687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33400" y="1143000"/>
            <a:ext cx="8229600" cy="43846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 eaLnBrk="1" hangingPunct="1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เรา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(Router)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อุปกรณ์ที่มีความสามารถสูงกว่าบริดจ์รวมทั้งความสามารถในการจัดหาเส้นทางในการส่งข้อมูลได้อย่างชาญฉลาด  เรา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เป็นอุปกรณ์ที่จำเป็นสำหรับเครื่องข่ายขนาดใหญ่ที่มีการเชื่อมต่อระหว่างเครือข่ายหลาย ๆ กลุ่มหรือเครือข่ายย่อยต่าง ๆ เข้าไว้ด้วยกันที่มีความซับซ้อนสูง  รวมทั้ง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ความสามารถในการวิเคราะห์เส้นทางเพื่อส่งผ่านข้อมูลที่ดีที่สุดในแต่ละเส้นทาง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ดังนั้นเรา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เตอร์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จึงเป็นอุปกรณ์ที่สำคัญอย่างยิ่งสำหรับเครือข่ายอินเทอร์เน็ต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DGL-4500GamingRo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962400"/>
            <a:ext cx="2971800" cy="264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14350" y="1066800"/>
            <a:ext cx="8172450" cy="43084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 eaLnBrk="1" hangingPunct="1">
              <a:defRPr/>
            </a:pP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เกตเวย์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(Gateway)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เกต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เวย์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เป็นอุปกรณ์หนึ่งที่ทำให้ระบบเครือข่ายที่มีความแตกต่างกันทั้งในด้านของสถาปัตยกรรม หรือมาตรฐานอื่น ๆ ให้สามารถเชื่อมโยงเครือข่ายร่วมกันได้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สถาปัตยกรรมของเครื่องระดับเมนเฟรมย่อมมีความแตกต่างกับสถาปัตยกรรมพีซี  แต่ถ้ามีอุปกรณ์เกต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เวย์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แล้วจะทำให้เครื่องทั้งสองสามารถมีประตูที่ทำให้ทั้งสองระบบเชื่อมโยงกันได้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Cisco-1900-Series-Integrated-Services-Router-Cisco-1941.jpg"/>
          <p:cNvPicPr>
            <a:picLocks noChangeAspect="1"/>
          </p:cNvPicPr>
          <p:nvPr/>
        </p:nvPicPr>
        <p:blipFill>
          <a:blip r:embed="rId2" cstate="print"/>
          <a:srcRect t="22012" b="22012"/>
          <a:stretch>
            <a:fillRect/>
          </a:stretch>
        </p:blipFill>
        <p:spPr>
          <a:xfrm>
            <a:off x="1006474" y="4038600"/>
            <a:ext cx="722312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14350" y="1066800"/>
            <a:ext cx="8172450" cy="43084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thaiDist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โมเด็ม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(Modem)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อุปกรณ์ที่ทำหน้าที่แปลงสัญญาณคอมพิวเตอร์ให้สามารถเชื่อมคอมพิวเตอร์ที่อยู่ระยะไกลเข้าหากันได้ด้วยการผ่านสายโทรศัพท์  โดยโมเด็มจะทำหน้าที่แปลงสัญญาณ  ซึ่งแบ่งออกเป็นทั้งภาคส่งและภาครับ  โดย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ภาคส่ง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จะทำการแปลงสัญญาณคอมพิวเตอร์เป็นสัญญาณโทรศัพท์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(Digital to Analog)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ในขณะที่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ภาครับ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นั้นจะทำการแปลงสัญญาณโทรศัพท์กลับมาเป็นสัญญาณคอมพิวเตอร์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(Analog to Digital)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ดังนั้นในการเชื่อมต่อเครือข่ายระยะไกล ๆ เช่น อินเทอร์เน็ต จึงจำเป็นต้องใช้โมเด็ม  โดยโมเด็มมีทั้งแบบภายใน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(Internal Modem)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ที่มีลักษณะเป็นการ์ด, โมเด็มภายนอก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(External Modem)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ที่มีลักษณะเป็นกล่องแยกออกต่างหาก และรวมถึงโมเด็มที่เป็นแบบ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PCMCIA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ที่มักใช้กับเครื่องคอมพิวเตอร์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โน้ตบุ๊ค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>
              <a:defRPr/>
            </a:pP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อุปกรณ์ที่ใช้งานบนเครือข่ายที่ควร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ทราบ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Modem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แบบต่าง ๆ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ตัวยึดเนื้อหา 5" descr="Linksys_ADSL_Modem_AM300_ethernet,_USB,_and_phone_line_p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538"/>
          <a:stretch>
            <a:fillRect/>
          </a:stretch>
        </p:blipFill>
        <p:spPr>
          <a:xfrm>
            <a:off x="4800600" y="1524000"/>
            <a:ext cx="2971800" cy="1752600"/>
          </a:xfrm>
        </p:spPr>
      </p:pic>
      <p:pic>
        <p:nvPicPr>
          <p:cNvPr id="7" name="รูปภาพ 6" descr="s04p006_motorolaSB5100-back.jpg"/>
          <p:cNvPicPr>
            <a:picLocks noChangeAspect="1"/>
          </p:cNvPicPr>
          <p:nvPr/>
        </p:nvPicPr>
        <p:blipFill>
          <a:blip r:embed="rId3" cstate="print"/>
          <a:srcRect t="3493"/>
          <a:stretch>
            <a:fillRect/>
          </a:stretch>
        </p:blipFill>
        <p:spPr>
          <a:xfrm>
            <a:off x="1219200" y="1524000"/>
            <a:ext cx="2198134" cy="4210050"/>
          </a:xfrm>
          <a:prstGeom prst="rect">
            <a:avLst/>
          </a:prstGeom>
        </p:spPr>
      </p:pic>
      <p:pic>
        <p:nvPicPr>
          <p:cNvPr id="8" name="รูปภาพ 7" descr="โทเด็มใ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91000"/>
            <a:ext cx="2951385" cy="1804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601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Modem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Internal Modem</a:t>
            </a:r>
            <a:endParaRPr lang="th-TH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505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ADSL Modem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91000" y="3276600"/>
            <a:ext cx="4114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ทิศทางการสื่อสารข้อมูล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90" y="146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437"/>
              <a:ext cx="257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Simplex Transmission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52600" y="3348038"/>
            <a:ext cx="5562600" cy="1306512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390" y="237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349"/>
              <a:ext cx="257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Half-Duplex Transmission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752600" y="4808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390" y="3289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261"/>
              <a:ext cx="257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Full-Duplex Transmission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8863" y="3048000"/>
            <a:ext cx="4148137" cy="1587229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ทิศทางการสื่อสารข้อมูล (ต่อ)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simplex-trans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90920"/>
            <a:ext cx="4114800" cy="1576106"/>
          </a:xfrm>
          <a:prstGeom prst="rect">
            <a:avLst/>
          </a:prstGeom>
        </p:spPr>
      </p:pic>
      <p:pic>
        <p:nvPicPr>
          <p:cNvPr id="7" name="รูปภาพ 6" descr="Full-Dupl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9" y="4802225"/>
            <a:ext cx="4114801" cy="169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ชนิดของสัญญาณ</a:t>
            </a:r>
            <a:endParaRPr lang="en-US" sz="2000" dirty="0">
              <a:solidFill>
                <a:schemeClr val="accent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3095625"/>
            <a:ext cx="2743200" cy="3382565"/>
            <a:chOff x="720" y="1950"/>
            <a:chExt cx="1440" cy="1894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dirty="0" smtClean="0">
                  <a:latin typeface="Verdana" pitchFamily="34" charset="0"/>
                </a:rPr>
                <a:t> </a:t>
              </a:r>
              <a:endParaRPr lang="th-TH" dirty="0">
                <a:latin typeface="Verdana" pitchFamily="34" charset="0"/>
              </a:endParaRP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780" y="1966"/>
              <a:ext cx="1340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b="1" dirty="0" smtClean="0">
                  <a:solidFill>
                    <a:srgbClr val="000000"/>
                  </a:solidFill>
                </a:rPr>
                <a:t>Analog Signal</a:t>
              </a:r>
              <a:endParaRPr lang="en-US" sz="2200" dirty="0" smtClean="0">
                <a:solidFill>
                  <a:srgbClr val="000000"/>
                </a:solidFill>
              </a:endParaRPr>
            </a:p>
            <a:p>
              <a:pPr eaLnBrk="0" hangingPunct="0"/>
              <a:r>
                <a:rPr lang="th-TH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เป็นสัญญาณแบบต่อเนื่อง  ถูกรบกวนได้ง่ายหากถูกสัญญาณอื่นรบกวนมาก อาจส่งผลต่อข้อมูลให้เกิดความผิดพลาดได้  ข้อดีของสัญญาณ คือ สามารถส่งได้ในระยะไกล</a:t>
              </a:r>
              <a:endPara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eaLnBrk="0" hangingPunct="0"/>
              <a:endParaRPr lang="en-US" sz="2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20" y="86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3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145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2487" y="1053"/>
              <a:ext cx="69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Signal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62600" y="3095625"/>
            <a:ext cx="2819400" cy="3382566"/>
            <a:chOff x="3504" y="1950"/>
            <a:chExt cx="1440" cy="1894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582" y="1966"/>
              <a:ext cx="1362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200" b="1" dirty="0" smtClean="0">
                  <a:solidFill>
                    <a:srgbClr val="000000"/>
                  </a:solidFill>
                </a:rPr>
                <a:t>Digital Signal</a:t>
              </a:r>
            </a:p>
            <a:p>
              <a:pPr eaLnBrk="0" hangingPunct="0"/>
              <a:r>
                <a:rPr lang="th-TH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เป็นสัญญาณที่มีระดับสัญญาณเพียง </a:t>
              </a:r>
              <a:r>
                <a:rPr lang="en-US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0 </a:t>
              </a:r>
              <a:r>
                <a:rPr lang="th-TH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หรือ </a:t>
              </a:r>
              <a:r>
                <a:rPr lang="en-US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1 (on/off)</a:t>
              </a:r>
              <a:r>
                <a:rPr lang="th-TH" sz="24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 ในระบบคอมพิวเตอร์ซึ่งมีความน่าเชื่อถือสูง แม่นยำ แต่หากมีการส่งต่อในระยะไกลออกไปแล้วจะส่งผลให้สัญญาณผิดเพี้ยนได้ง่าย</a:t>
              </a:r>
              <a:endParaRPr lang="en-US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eaLnBrk="0" hangingPunct="0"/>
              <a:endParaRPr lang="en-US" sz="22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23" name="รูปภาพ 22" descr="images (9).jpg"/>
          <p:cNvPicPr>
            <a:picLocks noChangeAspect="1"/>
          </p:cNvPicPr>
          <p:nvPr/>
        </p:nvPicPr>
        <p:blipFill>
          <a:blip r:embed="rId2" cstate="print"/>
          <a:srcRect t="42920" b="45416"/>
          <a:stretch>
            <a:fillRect/>
          </a:stretch>
        </p:blipFill>
        <p:spPr>
          <a:xfrm>
            <a:off x="381000" y="6248400"/>
            <a:ext cx="3371850" cy="381000"/>
          </a:xfrm>
          <a:prstGeom prst="rect">
            <a:avLst/>
          </a:prstGeom>
        </p:spPr>
      </p:pic>
      <p:pic>
        <p:nvPicPr>
          <p:cNvPr id="25" name="รูปภาพ 24" descr="digital_signal.gif"/>
          <p:cNvPicPr>
            <a:picLocks noChangeAspect="1"/>
          </p:cNvPicPr>
          <p:nvPr/>
        </p:nvPicPr>
        <p:blipFill>
          <a:blip r:embed="rId3" cstate="print"/>
          <a:srcRect t="25000" b="30000"/>
          <a:stretch>
            <a:fillRect/>
          </a:stretch>
        </p:blipFill>
        <p:spPr>
          <a:xfrm>
            <a:off x="5029200" y="6248400"/>
            <a:ext cx="37909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6629400" cy="762000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/>
              <a:t>วิธีการสื่อสาร</a:t>
            </a:r>
            <a:r>
              <a:rPr lang="th-TH" sz="3600" b="1" dirty="0" smtClean="0"/>
              <a:t>ข้อมูล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514350" y="1295400"/>
            <a:ext cx="8172450" cy="37338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สื่อสาร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แบบอะ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ซิงโครนัส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(Asynchronous Transmission)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การสื่อสาร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แบบประสาน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จังหวะระหว่างอุปกรณ์รับและอุปกรณ์ส่ง ข้อมูลที่ส่งไปจะแยกส่งด้วยการส่งทีละ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ตัวอักษร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จะมีการกำหนดจุดเริ่มต้นหรือบิตเริ่มต้นเพื่อแบ่งสภาวะสายไม่ว่างให้เป็นสภาวะที่สามารถสื่อสารได้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บิตสิ้นสุดจะเป็นตัวกำหนดจุดสิ้นสุดของ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แพ็กเก็ต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ข้อมูลชุด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นั้น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ตัวอย่างการสื่อสารวิธีนี้ เช่น การส่งอี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เมล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ซึ่งทางผู้ส่งสามารถส่งได้เลย โดยไม่จำเป็นต้องเข้าจังหวะการสื่อสารระหว่างฝ่ายผู้ส่งกับฝ่ายผู้รับ โดยผู้รับจะทราบว่ามีเมล์มาหาตนก็ต่อเมื่อได้มีการเช็คเมล์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บ็อกซ์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asy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419600"/>
            <a:ext cx="4743450" cy="219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4294967295"/>
          </p:nvPr>
        </p:nvSpPr>
        <p:spPr>
          <a:xfrm>
            <a:off x="457200" y="1219201"/>
            <a:ext cx="8229600" cy="34290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สื่อสารแบบซิงโครนัส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(Synchronous Transmission)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การสื่อสารแบบประสานจังหวะ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ซึ่ง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ทั้งภาครับและภาคส่งต้องมีจังหวะที่สอดคล้องกันเพื่อให้อยู่ในสภาวะของการเข้าจังหวะการสื่อสาร ซึ่งแตกต่างจากการสื่อสาร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แบบอะ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ซิงโครนัสที่สามารถส่งข้อมูลได้ทันทีโดยไม่ต้องรอเข้าจังหวะ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สื่อสารแบบซิงโครนัสนั้น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ส่งจะส่งเป็นกลุ่ม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ดังนั้น  จึง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มีความรวดเร็วกว่า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แบบอะ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ซิงโครนัส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ตัวอย่าง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การสื่อสารวิธีนี้ เช่น การสื่อสารภายในระบบคอมพิวเตอร์ และระบบเครือข่ายแลน เป็นต้น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defRPr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6629400" cy="762000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วิธีการสื่อสาร</a:t>
            </a:r>
            <a:r>
              <a:rPr lang="th-TH" sz="3600" b="1" dirty="0" smtClean="0">
                <a:latin typeface="AngsanaUPC" pitchFamily="18" charset="-34"/>
                <a:cs typeface="AngsanaUPC" pitchFamily="18" charset="-34"/>
              </a:rPr>
              <a:t>ข้อมูล (ต่อ)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sy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419600"/>
            <a:ext cx="53244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309</TotalTime>
  <Words>2154</Words>
  <Application>Microsoft Office PowerPoint</Application>
  <PresentationFormat>นำเสนอทางหน้าจอ (4:3)</PresentationFormat>
  <Paragraphs>213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powerpoint-templates-05</vt:lpstr>
      <vt:lpstr>บทที่ 5</vt:lpstr>
      <vt:lpstr>Contents</vt:lpstr>
      <vt:lpstr>ผลสำเร็จของการสื่อสารข้อมูล</vt:lpstr>
      <vt:lpstr>องค์ประกอบของระบบการสื่อสารข้อมูล</vt:lpstr>
      <vt:lpstr>ทิศทางการสื่อสารข้อมูล</vt:lpstr>
      <vt:lpstr>ทิศทางการสื่อสารข้อมูล (ต่อ)</vt:lpstr>
      <vt:lpstr>ชนิดของสัญญาณ</vt:lpstr>
      <vt:lpstr>วิธีการสื่อสารข้อมูล</vt:lpstr>
      <vt:lpstr>วิธีการสื่อสารข้อมูล (ต่อ)</vt:lpstr>
      <vt:lpstr>ตัวกลางในการส่งข้อมูล (Transmission Media)</vt:lpstr>
      <vt:lpstr>Physical Transmission Media</vt:lpstr>
      <vt:lpstr>Wire Transmission Media</vt:lpstr>
      <vt:lpstr>Wire Transmission Media (Continue)</vt:lpstr>
      <vt:lpstr>Wire Transmission Media (Continue)</vt:lpstr>
      <vt:lpstr>การพิจารณาตัวกลางส่งข้อมูลเพื่อใช้ในการสื่อสาร</vt:lpstr>
      <vt:lpstr>ข้อดีของเครือข่ายคอมพิวเตอร์</vt:lpstr>
      <vt:lpstr>ประเภทของเครือข่าย</vt:lpstr>
      <vt:lpstr>รูปแบบการเชื่อมต่อเครือข่าย (Topology)</vt:lpstr>
      <vt:lpstr>รูปแบบการเชื่อมต่อเครือข่าย (Topology) ... (ต่อ)</vt:lpstr>
      <vt:lpstr>รูปแบบการเชื่อมต่อเครือข่าย (Topology) ... (ต่อ)</vt:lpstr>
      <vt:lpstr>รูปแบบการเชื่อมต่อเครือข่าย (Topology) ... (ต่อ)</vt:lpstr>
      <vt:lpstr>ชนิดของเครือข่ายท้องถิ่น</vt:lpstr>
      <vt:lpstr>OSI Model</vt:lpstr>
      <vt:lpstr>Seven Layers</vt:lpstr>
      <vt:lpstr>OSI Model</vt:lpstr>
      <vt:lpstr>OSI Model (Continue)</vt:lpstr>
      <vt:lpstr>หน้าที่ของทั้ง 7 Layers</vt:lpstr>
      <vt:lpstr>ภาพนิ่ง 28</vt:lpstr>
      <vt:lpstr>หน้าที่ของทั้ง 7 Layers … (ต่อ)</vt:lpstr>
      <vt:lpstr>หน้าที่ของทั้ง 7 Layers … (ต่อ)</vt:lpstr>
      <vt:lpstr>หน้าที่ของทั้ง 7 Layers … (ต่อ)</vt:lpstr>
      <vt:lpstr>ภาพนิ่ง 32</vt:lpstr>
      <vt:lpstr>หน้าที่ของทั้ง 7 Layers … (ต่อ)</vt:lpstr>
      <vt:lpstr>หน้าที่ของทั้ง 7 Layers … (ต่อ)</vt:lpstr>
      <vt:lpstr>หน้าที่ของทั้ง 7 Layers … (ต่อ)</vt:lpstr>
      <vt:lpstr>อุปกรณ์ที่ใช้งานบนเครือข่ายที่ควรทราบ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อุปกรณ์ที่ใช้งานบนเครือข่ายที่ควรทราบ (ต่อ)</vt:lpstr>
      <vt:lpstr>Modem แบบต่าง ๆ</vt:lpstr>
      <vt:lpstr>ภาพนิ่ง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Nong</cp:lastModifiedBy>
  <cp:revision>60</cp:revision>
  <dcterms:created xsi:type="dcterms:W3CDTF">2011-03-26T09:29:56Z</dcterms:created>
  <dcterms:modified xsi:type="dcterms:W3CDTF">2013-08-05T12:40:06Z</dcterms:modified>
</cp:coreProperties>
</file>