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9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43" r:id="rId12"/>
    <p:sldId id="318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4" r:id="rId33"/>
    <p:sldId id="345" r:id="rId34"/>
    <p:sldId id="346" r:id="rId35"/>
    <p:sldId id="347" r:id="rId36"/>
    <p:sldId id="348" r:id="rId37"/>
    <p:sldId id="34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91000" y="1981200"/>
            <a:ext cx="3505200" cy="838200"/>
          </a:xfrm>
        </p:spPr>
        <p:txBody>
          <a:bodyPr/>
          <a:lstStyle/>
          <a:p>
            <a:r>
              <a:rPr lang="th-TH" sz="6000" dirty="0" smtClean="0">
                <a:latin typeface="AngsanaUPC" pitchFamily="18" charset="-34"/>
                <a:cs typeface="AngsanaUPC" pitchFamily="18" charset="-34"/>
              </a:rPr>
              <a:t>บทที่ </a:t>
            </a:r>
            <a:r>
              <a:rPr lang="en-US" sz="6000" dirty="0" smtClean="0">
                <a:latin typeface="AngsanaUPC" pitchFamily="18" charset="-34"/>
                <a:cs typeface="AngsanaUPC" pitchFamily="18" charset="-34"/>
              </a:rPr>
              <a:t>4</a:t>
            </a:r>
            <a:endParaRPr lang="en-US" sz="6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3276600"/>
            <a:ext cx="4267200" cy="1524000"/>
          </a:xfrm>
        </p:spPr>
        <p:txBody>
          <a:bodyPr/>
          <a:lstStyle/>
          <a:p>
            <a:r>
              <a:rPr lang="th-TH" sz="4800" b="1" dirty="0" smtClean="0">
                <a:latin typeface="AngsanaUPC" pitchFamily="18" charset="-34"/>
                <a:cs typeface="AngsanaUPC" pitchFamily="18" charset="-34"/>
              </a:rPr>
              <a:t>อุปกรณ์นำเข้าข้อมูลและข้อมูลแสดงผลข้อมูล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334000"/>
          </a:xfrm>
        </p:spPr>
        <p:txBody>
          <a:bodyPr/>
          <a:lstStyle/>
          <a:p>
            <a:pPr marL="0" indent="0" algn="thaiDist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จอภาพแบบสัมผัส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Touch Screen)</a:t>
            </a:r>
          </a:p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เป็นจอภาพแบบพิเศษ ที่นอกจากจะเป็นอุปกรณ์ที่แสดงผลข้อมูลแล้วยังสามารถใช้เป็นอุปกรณ์นำเข้าข้อมูลได้อีกด้วย จอภาพแบบสัมผัสมักนำไปใช้กับธุรกิจร้านค้า โรงแรม สายการบิน พิพิธภัณฑ์ สถานบันเทิงคาราโอเกะ รวมทั้งธุรกิจธนาคาร</a:t>
            </a: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Touch-Screen-Technolog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733800"/>
            <a:ext cx="52578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pPr marL="0" indent="0" algn="thaiDist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จอยสติ๊ก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Joy Stick)</a:t>
            </a:r>
          </a:p>
          <a:p>
            <a:pPr marL="0" indent="0" algn="thaiDist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เป็นอุปกรณ์ที่ใช้สำหรับการเล่นเกมคอมพิวเตอร์ ซึ่งนอกจากจะมีก้านบังคับที่ใช้ควบคุมทิศทางแล้ว ยังมีปุ่มฟังก์ชันพิเศษต่าง ๆ เพื่อเลือกใช้ในขณะเล่นเกมด้วย</a:t>
            </a: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9412749-a-colourful-3d-rendered-gaming-joystick-il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429000"/>
            <a:ext cx="24765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3124200"/>
            <a:ext cx="1914525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 descr="joy-stick-dualshock-2-playstation2-2.jpg"/>
          <p:cNvPicPr>
            <a:picLocks noChangeAspect="1"/>
          </p:cNvPicPr>
          <p:nvPr/>
        </p:nvPicPr>
        <p:blipFill>
          <a:blip r:embed="rId4" cstate="print"/>
          <a:srcRect t="16568" b="17160"/>
          <a:stretch>
            <a:fillRect/>
          </a:stretch>
        </p:blipFill>
        <p:spPr>
          <a:xfrm>
            <a:off x="3181350" y="3352800"/>
            <a:ext cx="321945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447800"/>
            <a:ext cx="4724400" cy="4648200"/>
          </a:xfrm>
        </p:spPr>
        <p:txBody>
          <a:bodyPr/>
          <a:lstStyle/>
          <a:p>
            <a:pPr marL="0" indent="0" algn="thaiDist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สแกนเนอร์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Image Scanners)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 เป็นสแกนเนอร์ที่ใช้สำหรับสแกนภาพหรือเอกสารต่าง ๆ หลักการทำงานของเครื่องสแกนภาพนี้จะ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แปลงข้อมูลข้อมูล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Analog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ให้เป็น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Digital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ด้วยการส่องแสงไปยังวัตถุหรือเอกสารที่สแกน จากนั้นแสงที่ส่องไปยังวัตถุจะสะท้อนกลับมาและส่งไปยัง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CCD (Charge Coupled Device)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ซึ่งเป็นเซลล์ที่ไวต่อแสง ภาพหรือวัตถุที่ได้จากการสแกนก็จะอยู่ในฟอร์แมตของไฟล์รูปภาพ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และสามารถนำภาพที่สแกนเหล่านั้นมาทำการตกแต่งด้วยโปรแกรมตกแต่งภาพได้</a:t>
            </a: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11040138-opticpro-st64-slide-film-scanner-by-plust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81200"/>
            <a:ext cx="3250165" cy="243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xerox-travel-scanner-100-1445-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7269" y="4495800"/>
            <a:ext cx="3207399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524000"/>
            <a:ext cx="8077200" cy="3048000"/>
          </a:xfrm>
        </p:spPr>
        <p:txBody>
          <a:bodyPr/>
          <a:lstStyle/>
          <a:p>
            <a:pPr marL="0" indent="0"/>
            <a:r>
              <a:rPr lang="th-TH" sz="2800" b="1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เครื่องอ่านบาร์โค้ด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Bar Code Readers / Bar Code Scanners)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เป็นเครื่องอ่านรหัสแท่งหรือบาร์โค้ด  ใช้ในการอ่านข้อมูลแทนการคีย์ข้อมูลผ่านทางคีย์บอร์ด  ทำให้มีความรวดเร็ว ไม่ผิดพลาด อย่างไรก็ตามรหัสบาร์โค้ดก็มีอยู่หลายรูปแบบด้วยกัน ซึ่งเป็นไปตามมาตรฐานต่าง ๆ ทำให้รูปแบบของแถบรหัสสีดำและสีขาวนั้นมีความกว้างที่แตกต่างกัน</a:t>
            </a:r>
          </a:p>
          <a:p>
            <a:pPr marL="0" indent="0" eaLnBrk="1" hangingPunct="1">
              <a:buFontTx/>
              <a:buNone/>
            </a:pPr>
            <a:endParaRPr lang="th-TH" sz="2800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รูปภาพ 5" descr="Barcode Sc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4114800"/>
            <a:ext cx="2169672" cy="2038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 descr="lsr110_mobile_bar_code_r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132" y="4067205"/>
            <a:ext cx="2069668" cy="2056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5257800"/>
          </a:xfrm>
        </p:spPr>
        <p:txBody>
          <a:bodyPr/>
          <a:lstStyle/>
          <a:p>
            <a:pPr marL="0" indent="0"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เครื่องอ่านอักขระโอซี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อาร์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Optical Character Recognition :OCR)</a:t>
            </a: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เป็นเครื่องที่ใช้สำหรับสแกนภาพเอกสารที่เต็มไปด้วยข้อความ 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โดยจะมีซอฟต์แวร์ในการแปล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Translate)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ภาพที่สแกนเหล่านั้นให้เป็นตัวอักษรเพื่อจัดเก็บเป็น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Text File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หรือไฟล์ประเภท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Word Processing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เพื่อให้เราสามารถนำไปปรับปรุงแก้ไขข้อความด้วยโปรแกรม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MS-Word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ต่อไปได้ </a:t>
            </a:r>
          </a:p>
          <a:p>
            <a:pPr marL="0" indent="0"/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หลักการทำงานของเครื่อง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OCR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นี้  จะสแกนภาพที่อยู่ในรูปแบบเอกสารที่เป็นข้อความและจัดเก็บไว้ในหน่วยความจำในลักษณะ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Bitmap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ที่ประกอบด้วยจุด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Grid of Dots)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โดยแต่ละจุดจะแทนค่าหนึ่งบิตหรือมากกว่า  จากนั้นซอฟต์แวร์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OCR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็จะทำการแปลจุดเหล่านั้นให้เป็นข้อความเพื่อให้คอมพิวเตอร์สามารถเข้าใจในลักษณะของตัวหนังสือหรือตัวเลข</a:t>
            </a:r>
          </a:p>
          <a:p>
            <a:pPr marL="0" indent="0" algn="thaiDist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Optical Character Recognition :OCR</a:t>
            </a:r>
            <a:endParaRPr lang="th-TH" sz="2800" dirty="0"/>
          </a:p>
        </p:txBody>
      </p:sp>
      <p:pic>
        <p:nvPicPr>
          <p:cNvPr id="6" name="รูปภาพ 5" descr="ocr-scanner-300x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2313765" cy="1905000"/>
          </a:xfrm>
          <a:prstGeom prst="rect">
            <a:avLst/>
          </a:prstGeom>
        </p:spPr>
      </p:pic>
      <p:pic>
        <p:nvPicPr>
          <p:cNvPr id="7" name="รูปภาพ 6" descr="OC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3962400"/>
            <a:ext cx="5400675" cy="2281181"/>
          </a:xfrm>
          <a:prstGeom prst="rect">
            <a:avLst/>
          </a:prstGeom>
        </p:spPr>
      </p:pic>
      <p:sp>
        <p:nvSpPr>
          <p:cNvPr id="8" name="รูปห้าเหลี่ยม 7"/>
          <p:cNvSpPr/>
          <p:nvPr/>
        </p:nvSpPr>
        <p:spPr>
          <a:xfrm>
            <a:off x="3810000" y="2438400"/>
            <a:ext cx="838200" cy="5334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4495800" y="2438400"/>
            <a:ext cx="457200" cy="533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 rot="288448">
            <a:off x="4876800" y="2438400"/>
            <a:ext cx="457200" cy="533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 rot="1217498">
            <a:off x="5259905" y="2501127"/>
            <a:ext cx="457200" cy="533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รูปห้าเหลี่ยม 11"/>
          <p:cNvSpPr/>
          <p:nvPr/>
        </p:nvSpPr>
        <p:spPr>
          <a:xfrm rot="5400000">
            <a:off x="5753100" y="3238500"/>
            <a:ext cx="609600" cy="5334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เครื่องหมายบั้ง 12"/>
          <p:cNvSpPr/>
          <p:nvPr/>
        </p:nvSpPr>
        <p:spPr>
          <a:xfrm rot="2842031">
            <a:off x="5668756" y="2672919"/>
            <a:ext cx="457200" cy="5334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371601"/>
            <a:ext cx="7772400" cy="2895600"/>
          </a:xfrm>
        </p:spPr>
        <p:txBody>
          <a:bodyPr/>
          <a:lstStyle/>
          <a:p>
            <a:pPr marL="0" indent="0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โอเอ็มอาร์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Optical Mark Recognition :OMR)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อุปกรณ์ที่ใช้สำหรับอ่านคำตอบมักนำไปใช้กับการตรวจสอบข้อสอบปรนัยที่ใช้กับนักศึกษาในการทำข้อสอบปรนัยด้วยการฝนดินสอดำชนิด 2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ลงในกระดาษคำตอบ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Answer Sheet)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ตรงช่องตัวเลือกที่กำหนดไว้เครื่องอ่าน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OMR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นี้จะใช้แสงในการอ่านด้วยการเทียบคำตอบที่ฝนไว้ว่าตรงกับคีย์คำตอบที่ถูกต้องหรือไม่</a:t>
            </a:r>
          </a:p>
          <a:p>
            <a:pPr marL="0" indent="0" algn="thaiDist">
              <a:buNone/>
              <a:defRPr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white">
          <a:xfrm>
            <a:off x="903288" y="304800"/>
            <a:ext cx="5954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Alternative Methods Of Input (Continue)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6" name="รูปภาพ 5" descr="EZData-OMR-sc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4191000"/>
            <a:ext cx="2362200" cy="212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 descr="sekonic_65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3657600"/>
            <a:ext cx="4419600" cy="2820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2667000"/>
          </a:xfrm>
        </p:spPr>
        <p:txBody>
          <a:bodyPr/>
          <a:lstStyle/>
          <a:p>
            <a:pPr marL="0" indent="0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เครื่องเอ็ม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ไอซี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อาร์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Magnetic-Ink Character Recognition Reader :MICR)</a:t>
            </a:r>
            <a:r>
              <a:rPr lang="en-US" dirty="0" smtClean="0">
                <a:latin typeface="DSN KaMon" pitchFamily="2" charset="-34"/>
                <a:cs typeface="DSN KaMon" pitchFamily="2" charset="-34"/>
              </a:rPr>
              <a:t/>
            </a:r>
            <a:br>
              <a:rPr lang="en-US" dirty="0" smtClean="0">
                <a:latin typeface="DSN KaMon" pitchFamily="2" charset="-34"/>
                <a:cs typeface="DSN KaMon" pitchFamily="2" charset="-34"/>
              </a:rPr>
            </a:br>
            <a:r>
              <a:rPr lang="th-TH" dirty="0" smtClean="0">
                <a:latin typeface="DSN KaMon" pitchFamily="2" charset="-34"/>
                <a:cs typeface="DSN KaMon" pitchFamily="2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เป็นเครื่องอ่านสัญลักษณ์ที่เป็นได้ทั้งตัวเลข 0-9 และรวมถึงสัญลักษณ์พิเศษ 4 ตัว  โดยตัวเลขและสัญลักษณ์เหล่านี้จะประกอบด้วยหมึกที่มีสารแม่เหล็กเจือปนอยู่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Magnetic-Ink)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มักนำมาใช้กับธุรกิจธนาคาร ด้วยการนำเครื่อง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MICR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นี้มาใช้กับเช็คธนาคารเพื่อป้องกันการปลอมแปลง</a:t>
            </a:r>
          </a:p>
          <a:p>
            <a:pPr marL="0" indent="0">
              <a:buNone/>
              <a:defRPr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white">
          <a:xfrm>
            <a:off x="903288" y="304800"/>
            <a:ext cx="5954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Alternative Methods Of Input (Continue)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7" name="รูปภาพ 6" descr="001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114800"/>
            <a:ext cx="3148013" cy="2131150"/>
          </a:xfrm>
          <a:prstGeom prst="rect">
            <a:avLst/>
          </a:prstGeom>
        </p:spPr>
      </p:pic>
      <p:pic>
        <p:nvPicPr>
          <p:cNvPr id="8" name="รูปภาพ 7" descr="smartsource_edge_3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0" y="41148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19200"/>
            <a:ext cx="5181600" cy="4800600"/>
          </a:xfrm>
        </p:spPr>
        <p:txBody>
          <a:bodyPr/>
          <a:lstStyle/>
          <a:p>
            <a:pPr marL="0" indent="0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ไมโครโฟน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Microphones)</a:t>
            </a:r>
            <a:r>
              <a:rPr lang="en-US" dirty="0" smtClean="0">
                <a:latin typeface="DSN KaMon" pitchFamily="2" charset="-34"/>
                <a:cs typeface="DSN KaMon" pitchFamily="2" charset="-34"/>
              </a:rPr>
              <a:t/>
            </a:r>
            <a:br>
              <a:rPr lang="en-US" dirty="0" smtClean="0">
                <a:latin typeface="DSN KaMon" pitchFamily="2" charset="-34"/>
                <a:cs typeface="DSN KaMon" pitchFamily="2" charset="-34"/>
              </a:rPr>
            </a:br>
            <a:r>
              <a:rPr lang="th-TH" dirty="0" smtClean="0">
                <a:latin typeface="DSN KaMon" pitchFamily="2" charset="-34"/>
                <a:cs typeface="DSN KaMon" pitchFamily="2" charset="-34"/>
              </a:rPr>
              <a:t> 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เป็นอุปกรณ์ที่ใช้สำหรับ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รับเสียงโดยที่พูดผ่านไมโครโฟนนั้นจะถูกส่งไปยังการ์ดเสียง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Sound Card)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เพื่อแปลงสัญญาณเป็นดิจิตอลและจัดเก็บลงในคอมพิวเตอร์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และนำไปประมวลผลต่อไปได้  ในทางตรงข้ามกัน การ์ดเสียงก็สามารถแปลงสัญญาณดิจิตอลเป็นสัญญาณอนาล็อกและส่งเสียงผ่านลำโพงให้เราได้ยิน</a:t>
            </a:r>
          </a:p>
          <a:p>
            <a:pPr marL="0" indent="0" algn="thaiDist">
              <a:buNone/>
              <a:defRPr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white">
          <a:xfrm>
            <a:off x="903288" y="304800"/>
            <a:ext cx="5954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Alternative Methods Of Input (Continue)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6" name="รูปภาพ 5" descr="generic-headphon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44196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รูปภาพ 6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2017" y="1752600"/>
            <a:ext cx="2705471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95399"/>
            <a:ext cx="8077200" cy="2819401"/>
          </a:xfrm>
        </p:spPr>
        <p:txBody>
          <a:bodyPr/>
          <a:lstStyle/>
          <a:p>
            <a:pPr marL="0" indent="0">
              <a:defRPr/>
            </a:pPr>
            <a:r>
              <a:rPr lang="th-TH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กล้องวิดีโอ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PC Video Camera)</a:t>
            </a:r>
            <a:r>
              <a:rPr lang="en-US" sz="2800" dirty="0" smtClean="0">
                <a:latin typeface="DSN KaMon" pitchFamily="2" charset="-34"/>
                <a:cs typeface="DSN KaMon" pitchFamily="2" charset="-34"/>
              </a:rPr>
              <a:t/>
            </a:r>
            <a:br>
              <a:rPr lang="en-US" sz="2800" dirty="0" smtClean="0">
                <a:latin typeface="DSN KaMon" pitchFamily="2" charset="-34"/>
                <a:cs typeface="DSN KaMon" pitchFamily="2" charset="-34"/>
              </a:rPr>
            </a:br>
            <a:r>
              <a:rPr lang="th-TH" sz="2800" dirty="0" smtClean="0">
                <a:latin typeface="DSN KaMon" pitchFamily="2" charset="-34"/>
                <a:cs typeface="DSN KaMon" pitchFamily="2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เนื่องจากเทคโนโลยี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ด้านมัลติมิเดีย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และอินเทอร์เน็ต เติบโตอย่างรวดเร็ว ผู้ใช้คอมพิวเตอร์ส่วนใหญ่จึงมักสรรหาอุปกรณ์ต่าง ๆ มากมายเพื่อใช้ประโยชน์จากเทคโนโลยีคอมพิวเตอร์ให้เกิดประโยชน์สูงสุด ดังนั้นการนำกล้องวิดีโอพีซีมาใช้กับคอมพิวเตอร์จึงมีความแพร่หลายมากขึ้น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white">
          <a:xfrm>
            <a:off x="903288" y="304800"/>
            <a:ext cx="5954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Alternative Methods Of Input (Continue)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6" name="รูปภาพ 5" descr="674851.jpg"/>
          <p:cNvPicPr>
            <a:picLocks noChangeAspect="1"/>
          </p:cNvPicPr>
          <p:nvPr/>
        </p:nvPicPr>
        <p:blipFill>
          <a:blip r:embed="rId2" cstate="print"/>
          <a:srcRect t="18696" b="20435"/>
          <a:stretch>
            <a:fillRect/>
          </a:stretch>
        </p:blipFill>
        <p:spPr>
          <a:xfrm>
            <a:off x="2667000" y="3810000"/>
            <a:ext cx="4005942" cy="2438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5635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Input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099" name="ตัวแทนเนื้อหา 2"/>
          <p:cNvSpPr>
            <a:spLocks noGrp="1"/>
          </p:cNvSpPr>
          <p:nvPr>
            <p:ph idx="1"/>
          </p:nvPr>
        </p:nvSpPr>
        <p:spPr>
          <a:xfrm>
            <a:off x="762000" y="1600200"/>
            <a:ext cx="7696200" cy="4114800"/>
          </a:xfrm>
        </p:spPr>
        <p:txBody>
          <a:bodyPr/>
          <a:lstStyle/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อินพุต คือข้อมูลต่าง ๆ หรือชุดคำสั่งที่เราป้อนเข้าสู่หน่วยความจำในคอมพิวเตอร์ เมื่อผู้ใช้มีความประสงค์ที่จะป้อนข้อมูลเข้าไปยังคอมพิวเตอร์  จำเป็นต้องใช้อุปกรณ์อินพุตเพื่อนำเข้าข้อมูลหรือชุดคำสั่งเหล่านั้นไปเก็บไว้ในหน่วยความจำคอมพิวเตอร์ เพื่อเตรียมการประมวลผลต่อไป</a:t>
            </a:r>
          </a:p>
        </p:txBody>
      </p:sp>
      <p:pic>
        <p:nvPicPr>
          <p:cNvPr id="4" name="รูปภาพ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657600"/>
            <a:ext cx="5562600" cy="2594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2743200"/>
          </a:xfrm>
        </p:spPr>
        <p:txBody>
          <a:bodyPr/>
          <a:lstStyle/>
          <a:p>
            <a:pPr marL="0" indent="0">
              <a:defRPr/>
            </a:pPr>
            <a:r>
              <a:rPr lang="th-TH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กล้องดิจิตอล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Digital Cameras)</a:t>
            </a:r>
            <a:r>
              <a:rPr lang="en-US" sz="2800" dirty="0" smtClean="0">
                <a:latin typeface="DSN KaMon" pitchFamily="2" charset="-34"/>
                <a:cs typeface="DSN KaMon" pitchFamily="2" charset="-34"/>
              </a:rPr>
              <a:t/>
            </a:r>
            <a:br>
              <a:rPr lang="en-US" sz="2800" dirty="0" smtClean="0">
                <a:latin typeface="DSN KaMon" pitchFamily="2" charset="-34"/>
                <a:cs typeface="DSN KaMon" pitchFamily="2" charset="-34"/>
              </a:rPr>
            </a:br>
            <a:r>
              <a:rPr lang="th-TH" sz="2800" dirty="0" smtClean="0">
                <a:latin typeface="DSN KaMon" pitchFamily="2" charset="-34"/>
                <a:cs typeface="DSN KaMon" pitchFamily="2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กล้องดิจิตอลมีลักษณะการทำงานที่คล้ายคลึงกับกล้องถ่ายรูปทั่วไป  แต่กล้องดิจิตอลนั้นสามารถใช้งานได้คล่องตัวและสะดวกกว่าในการถ่ายภาพนิ่งซึ่งมีความละเอียดสูง ถ่ายภาพโดยไม่จำเป็นต้องใช้ฟิล์มโดยภาพจะจัดเก็บในรูปแบบของไฟล์ดิจิตอลที่บันทึกลงในหน่วยความจำ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ภาพที่ได้จะอยู่ในรูปแบบของสกุลไฟล์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TIFF, RAW,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หรือ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JPG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อีกทั้งในรุ่นใหญ่จะมีการใช้งานเช่นเดียวกับกับกล้องมืออาชีพ</a:t>
            </a: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white">
          <a:xfrm>
            <a:off x="903288" y="304800"/>
            <a:ext cx="5954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Alternative Methods Of Input (Continue)</a:t>
            </a:r>
            <a:endParaRPr kumimoji="0" lang="th-TH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6" name="รูปภาพ 5" descr="general-imaging-e1235-digital-cam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038600"/>
            <a:ext cx="2794000" cy="2240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962400"/>
            <a:ext cx="48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และยังสามารถนำภาพถ่ายที่ได้จากกล้องดิจิตอลมาอัดเป็นรูปถ่ายได้ นอกจากการถ่ายภาพนิ่งทั่วไปแล้ว กล้องดิจิตอลยังมีฟังก์ชันการถ่ายภาพต่อเนื่องเช่นเดียวกับกล้องวิดีโอสามารถบันทึกภาพเคลื่อนไหวพร้อมเสียงได้ด้ว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Output &amp; Output Devices 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3555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447799"/>
            <a:ext cx="8153400" cy="4953001"/>
          </a:xfrm>
        </p:spPr>
        <p:txBody>
          <a:bodyPr/>
          <a:lstStyle/>
          <a:p>
            <a:pPr marL="0" indent="0"/>
            <a:r>
              <a:rPr lang="th-TH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เอาต์พุต  คือ ข้อมูลที่ได้ผ่านการประมวลผลมาแล้ว โดยผลลัพธ์ที่ได้จากการประมวลผลนั้นสามารถนำไปใช้ให้เกิดประโยชน์  ซึ่งเรียกว่าสารสนเทศ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Information)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คอมพิวเตอร์จะนำข้อมูลที่อินพุตเข้ามาทำการประมวลผลออกมาเป็นเอาต์พุตได้หลายรูปแบบด้วยกัน  ซึ่งขึ้นอยู่กับฮาร์ดแวร์หรือซอฟต์แวร์ที่ใช้งานและรวมถึงความต้องการของผู้ใช้งานที่ต้องการให้ผลลัพธ์นั้นแสดงผลลงในอุปกรณ์</a:t>
            </a:r>
          </a:p>
          <a:p>
            <a:pPr marL="0" indent="0"/>
            <a:endParaRPr lang="th-TH" sz="24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อุปกรณ์เอาต์พุต คือ อุปกรณ์ฮาร์ดแวร์ใด ๆ ที่ใช้แสดงผลลัพธ์จากการประมวลผล  ซึ่งเอาต์พุตที่แสดงบนจอภาพนั้นจะเรียกว่า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ซอฟต์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ก๊อบปี้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(Soft Copy)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นื่องจากข้อมูลที่แสดงบนจอภาพนั้นเป็นข้อมูลในลักษณะชั่วคราวส่วนเอาต์พุตที่แสดงบนเครื่องพิมพ์ที่อยู่ในรูปแบบของเอกสารจะเรียกว่า 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ฮาร์ด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ก๊อบปี้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(Hard Copy)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จอภาพ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Monitor)</a:t>
            </a:r>
            <a:endParaRPr lang="th-TH" dirty="0" smtClean="0"/>
          </a:p>
        </p:txBody>
      </p:sp>
      <p:sp>
        <p:nvSpPr>
          <p:cNvPr id="2560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447801"/>
            <a:ext cx="8001000" cy="2133599"/>
          </a:xfrm>
        </p:spPr>
        <p:txBody>
          <a:bodyPr/>
          <a:lstStyle/>
          <a:p>
            <a:pPr marL="0" indent="0">
              <a:defRPr/>
            </a:pPr>
            <a:r>
              <a:rPr lang="th-TH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อภาพถือเป็นอุปกรณ์แสดงผลที่นิยมใช้เพื่อแสดงผลลัพธ์ของข้อมูลหรือสารสนเทศไม่ว่าจะเป็นในรูปแบบของข้อความ รูปภาพ กราฟิกหรือวิดีโอ โดยจอภาพแสดงผลนั้นมีอยู่หลายด้านด้วยกัน เช่น</a:t>
            </a:r>
          </a:p>
          <a:p>
            <a:pPr marL="0" indent="0">
              <a:defRPr/>
            </a:pPr>
            <a:endParaRPr lang="th-TH" sz="9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>
              <a:defRPr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จอภาพซีอาร์ที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Cathode Ray Tube : CRT Monitors)</a:t>
            </a:r>
          </a:p>
          <a:p>
            <a:pPr marL="0" indent="0"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</a:t>
            </a:r>
          </a:p>
          <a:p>
            <a:pPr marL="0" indent="0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5814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จอภาพแบบ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ซีอาร์ที เป็นจอภาพที่รับสัญญาณภาพแบบ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Analog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พัฒนามาจากหลอดภาพโทรทัศน์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ด้วยการใช้หลอดภาพในการแสดงผลเช่นเดียวกันและเนื่องจากเป็นจอภาพที่ใช้เทคโนโลยีหลอดภาพจึงจำเป็นต้องใช้พลังงานไฟฟ้าสูง จึงก่อให้เกิดความร้อนตามมาเมื่อใช้งานนาน ๆ</a:t>
            </a:r>
          </a:p>
        </p:txBody>
      </p:sp>
      <p:pic>
        <p:nvPicPr>
          <p:cNvPr id="7" name="รูปภาพ 6" descr="17-crt-monitor_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8350" y="3657600"/>
            <a:ext cx="2533650" cy="2533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5029200"/>
          </a:xfrm>
        </p:spPr>
        <p:txBody>
          <a:bodyPr/>
          <a:lstStyle/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สำหรับการแสดงผลบนจอภาพซีอาร์ทีนั้นจะเป็นลักษณะของจุดเล็ก ๆ แต่ละจุดจะประกอบด้วยแม่สี ซึ่งประกอบด้วยสีแดง สีเขียว และสีน้ำเงิน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Red, Green, Blue :RGB )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ซึ่งเรียกว่า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ฟอสเฟอร์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Phoshor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โดยระยะห่างของจุดทั้งสามนี้เรียกว่า </a:t>
            </a:r>
            <a:r>
              <a:rPr lang="th-TH" sz="28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ดอตพิตช์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Dot Pitch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และเมื่อมีการรวมตัวของจุดสีทั้งสามก็จะเรียกว่า </a:t>
            </a:r>
            <a:r>
              <a:rPr lang="th-TH" sz="2800" dirty="0" err="1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พิก</a:t>
            </a:r>
            <a:r>
              <a:rPr lang="th-TH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เซล (</a:t>
            </a:r>
            <a:r>
              <a:rPr lang="en-US" sz="28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AngsanaUPC" pitchFamily="18" charset="-34"/>
                <a:cs typeface="AngsanaUPC" pitchFamily="18" charset="-34"/>
              </a:rPr>
              <a:t>Pixel)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ส่วนการพิจารณามาตรฐานของ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คอตพิตช์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ไม่ควรมีระยะห่างที่มากกว่า 0.28 มิลลิเมตร  เพราะหากมีระยะห่างมากกว่านี้จะทำให้ภาพไม่คมชัดหรือเบลอ ดังนั้นควรเลือกจอภาพที่มี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ดอตพิตช์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ตั้งแต่ 0.28 มิลลิเมตรหรือต่ำกว่า</a:t>
            </a:r>
          </a:p>
          <a:p>
            <a:pPr marL="0" indent="0"/>
            <a:endParaRPr lang="th-TH" sz="12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เทคโนโลยีจอภาพซีอาร์ที จะสร้างภาพด้วยการฉายแสงอิเล็กตรอนไปยังด้านหลังของจอภาพ ซึ่งจะมีสารฟอสฟอรัสเคลือบอยู่ โดยสารนี้จะส่องสว่างขึ้นเมื่อถูกแสงอิเล็กตรอนกระทบจึงทำให้เกิดภาพ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จอภาพ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Monitor) … (Continue)</a:t>
            </a:r>
            <a:endParaRPr lang="th-TH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2286000"/>
          </a:xfrm>
        </p:spPr>
        <p:txBody>
          <a:bodyPr/>
          <a:lstStyle/>
          <a:p>
            <a:pPr marL="0" indent="0"/>
            <a:r>
              <a:rPr lang="th-TH" sz="2800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แต่เนื่องจากสารดังกล่าวนั้นไม่สามารถส่องสว่างได้ในระยะเวลานาน ดังนั้น จึงจำเป็นต้องมีการฉายแสงใหม่ในทุกระยะ ๆ ซึ่งเรียกว่าการรี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เฟรช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โดยอัตราการรี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เฟรช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Refresh Rate)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ซึ่งหน่วยความเร็วของอัตราการรี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เฟรช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นั้นจะมีหน่วยเป็นเฮิรตซ์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Hertz)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ต่อวินาที เช่น หากกำหนดอัตราการรี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เฟรช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 85 จะหมายถึงให้ยิงลำแสงหรือเขียนซ้ำบนตำแหน่งเดิมที่ความเร็ว 85 ครั้งภายในหนึ่งวินาที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จอภาพ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Monitor) … (Continue)</a:t>
            </a:r>
            <a:endParaRPr lang="th-TH" dirty="0" smtClean="0"/>
          </a:p>
        </p:txBody>
      </p:sp>
      <p:pic>
        <p:nvPicPr>
          <p:cNvPr id="5" name="รูปภาพ 4" descr="CRT (1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810000"/>
            <a:ext cx="4038600" cy="26048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1000" y="1905000"/>
            <a:ext cx="4419600" cy="39624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สำหรับจอภาพแบบ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แอล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ซีดีนี้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จะใช้วัตถุที่เป็นผลึกเหลว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Liquid Crystal)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แทนการใช้หลอดภาพในจอซีอาร์ที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และใช้หลอด</a:t>
            </a:r>
            <a:r>
              <a:rPr lang="th-TH" sz="2800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ฟลูออเรสเซนต์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ในการผลิตแสงสว่าง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จึงส่งผลให้จอภาพแบบ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แอล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ซีดีนั้น</a:t>
            </a: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ใช้พลังงานไฟฟ้าน้อยกว่าจอแบบซีอาร์ทีประมาณหนึ่งในสาม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จอภาพ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แอล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ซีดีเป็นจอภาพแบบแบนเรียบ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Flat-Panel Display)</a:t>
            </a: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>
              <a:buNone/>
            </a:pPr>
            <a:r>
              <a:rPr lang="th-TH" sz="2800" dirty="0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จอภาพ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Monitor) … (Continue)</a:t>
            </a:r>
            <a:endParaRPr lang="th-TH" dirty="0" smtClean="0"/>
          </a:p>
        </p:txBody>
      </p:sp>
      <p:pic>
        <p:nvPicPr>
          <p:cNvPr id="6" name="รูปภาพ 5" descr="52e781ea-f2f4-11df-a4fb-000fb0deb3e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6389" y="2057400"/>
            <a:ext cx="3780411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ตัวแทนเนื้อหา 2"/>
          <p:cNvSpPr txBox="1">
            <a:spLocks/>
          </p:cNvSpPr>
          <p:nvPr/>
        </p:nvSpPr>
        <p:spPr bwMode="auto">
          <a:xfrm>
            <a:off x="381000" y="1219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tabLst/>
              <a:defRPr/>
            </a:pP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จอภาพแบบ</a:t>
            </a:r>
            <a:r>
              <a:rPr kumimoji="0" lang="th-T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แอล</a:t>
            </a:r>
            <a:r>
              <a:rPr kumimoji="0" 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ซีดี (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Liquid Crystal Display: LCD Monitors)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33600"/>
          </a:xfrm>
        </p:spPr>
        <p:txBody>
          <a:bodyPr/>
          <a:lstStyle/>
          <a:p>
            <a:pPr marL="0" indent="0" algn="thaiDist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จอภาพแบบพลาสมา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Plasma/Gas Plasma Display)</a:t>
            </a:r>
          </a:p>
          <a:p>
            <a:pPr marL="0" indent="0" eaLnBrk="1" hangingPunct="1">
              <a:buFontTx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  เป็นจอภาพขนาดใหญ่  บาง  สามารถแสดงภาพที่มีขนาดใหญ่และมีความละเอียดสูงได้ ซึ่งจอภาพแบบพลาสมาบางรุ่นเพื่อติดตั้งไว้กับผนังห้องและใช้สำหรับดูทีวี แต่จอภาพชนิดนี้จะมีราคาค่อนข้างสูง</a:t>
            </a:r>
          </a:p>
          <a:p>
            <a:pPr marL="0" indent="0" algn="thaiDist" eaLnBrk="1" hangingPunct="1">
              <a:buFontTx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จอภาพ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Monitor) … (Continue)</a:t>
            </a:r>
            <a:endParaRPr lang="th-TH" dirty="0" smtClean="0"/>
          </a:p>
        </p:txBody>
      </p:sp>
      <p:pic>
        <p:nvPicPr>
          <p:cNvPr id="6" name="รูปภาพ 5" descr="pdp503lrgfro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352800"/>
            <a:ext cx="5123834" cy="3043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457200"/>
            <a:ext cx="6019800" cy="5334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072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2590800"/>
          </a:xfrm>
        </p:spPr>
        <p:txBody>
          <a:bodyPr/>
          <a:lstStyle/>
          <a:p>
            <a:pPr marL="0" indent="0"/>
            <a:r>
              <a:rPr lang="th-TH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เครื่องพิมพ์เป็นอุปกรณ์เอาต์พุตมาตรฐานชนิดหนึ่ง ที่ใช้สำหรับพิมพ์ข้อมูลหรือสารสนเทศลงในกระดาษ  หรือเรียกว่า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Hard Copy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เครื่องพิมพ์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แบบดอทแมทริกซ์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Dot-Matrix Printers) </a:t>
            </a:r>
          </a:p>
          <a:p>
            <a:pPr marL="0" indent="0"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   เป็นเครื่องพิมพ์ที่ใช้หัวเข็มในการกระแทกผ้าหมึกเพื่อให้เกิดจุดรวมกันเป็นหนึ่งตัวอักษรโดยหัวของเครื่องพิมพ์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แบบดอทแมทริกซ์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นี้จะมีหัวเข็ม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Pin)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บรรจุอยู่</a:t>
            </a:r>
          </a:p>
        </p:txBody>
      </p:sp>
      <p:pic>
        <p:nvPicPr>
          <p:cNvPr id="4" name="รูปภาพ 3" descr="LQ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4114799"/>
            <a:ext cx="2667000" cy="216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 descr="printer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20219"/>
            <a:ext cx="2630993" cy="21281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524000"/>
            <a:ext cx="7924800" cy="4602163"/>
          </a:xfrm>
        </p:spPr>
        <p:txBody>
          <a:bodyPr/>
          <a:lstStyle/>
          <a:p>
            <a:pPr marL="0" indent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ปัจจุบันนี้ถึงแม้ว่าเครื่องพิมพ์ชนิดนี้ได้รับความนิยมน้อยลง แต่ก็ยังคงใช้กันอยู่ทั่วไป เนื่องจากมีราคาถูก ทนทาน ง่ายต่อการบำรุงรักษา และประหยัด เหมาะสำหรับการพิมพ์ข้อความทั่วไป การพิมพ์สำเนา และการพิมพ์กระดาษต่อเนื่อง ความเร็วของเครื่องพิมพ์ชนิดนี้จะพิจารณาจากจำนวนตัวอักษรต่อวินาที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Characters Per Second: CPS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)</a:t>
            </a:r>
            <a:endParaRPr lang="th-TH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 …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dot-matrix-ribb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4038600"/>
            <a:ext cx="4343400" cy="21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2971800"/>
          </a:xfrm>
        </p:spPr>
        <p:txBody>
          <a:bodyPr/>
          <a:lstStyle/>
          <a:p>
            <a:pPr marL="0" indent="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เครื่องพิมพ์แบบบรรทัด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Line Printers) </a:t>
            </a:r>
            <a:endParaRPr lang="th-TH" sz="2800" b="1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เป็นเครื่องพิมพ์แบ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บดอทแมทริกซ์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แต่จะพิมพ์เป็นบรรทัดซึ่งแตกต่างจากเครื่องพิมพ์แบ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บดอทแมทริกซ์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พิมพ์ทีละตัวอักษรเครื่องพิมพ์แบบบรรทัดมักใช้งานกับระบบงานที่ต้องการพิมพ์ข้อมูลที่มีปริมาณมาก ๆ โดยไม่ได้มุ่งเน้นที่มีความละเอียดสูง แต่เน้นที่ความเร็วในการพิมพ์ ซึ่งสามารถพิมพ์ข้อความได้เร็วถึง 3,000 บรรทัดต่อวินาที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 …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p7000h-combo-400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33800"/>
            <a:ext cx="3657600" cy="26894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81000"/>
            <a:ext cx="61071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Input Device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marL="0" indent="0"/>
            <a:r>
              <a:rPr lang="th-TH" sz="3000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อุปกรณ์อินพุต คือ อุปกรณ์ฮาร์ดแวร์ต่าง ๆ ที่สามารถให้เรานำเข้าข้อมูล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Data),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โปรแกรม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Program),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คำสั่ง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Commands),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ส่งไปยังคอมพิวเตอร์ได้ </a:t>
            </a:r>
          </a:p>
          <a:p>
            <a:pPr marL="0" indent="0"/>
            <a:endParaRPr lang="en-US" sz="16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สำหรับการพิจารณาว่าควรใช้อุปกรณ์อินพุตใด จะขึ้นอยู่กับลักษณะการใช้งานและความเหมาะสมเป็นหลักสำคัญ  โดยปัจจุบันมีอุปกรณ์อินพุตหลายประเภทให้เลือกใช้งานตามความสะดวกและความเหมาะสม</a:t>
            </a:r>
          </a:p>
          <a:p>
            <a:pPr marL="0" indent="0"/>
            <a:endParaRPr lang="en-US" sz="16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อุปกรณ์อินพุตมีหลายประเภทด้วยกัน  สามารถแบ่งออกเป็น 2 ประเภท ดังนี้</a:t>
            </a:r>
          </a:p>
          <a:p>
            <a:pPr marL="0" indent="0" algn="thaiDist" eaLnBrk="1" hangingPunct="1">
              <a:buFontTx/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1. อุปกรณ์อินพุตมาตรฐาน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Standard Methods of Input)</a:t>
            </a:r>
          </a:p>
          <a:p>
            <a:pPr marL="0" indent="0" algn="thaiDist" eaLnBrk="1" hangingPunct="1">
              <a:buFontTx/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2.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อุปกรณ์อินพุตชนิดอื่นๆ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Alternative Methods of Input)</a:t>
            </a:r>
          </a:p>
          <a:p>
            <a:pPr marL="0" indent="0" algn="thaiDist" eaLnBrk="1" hangingPunct="1">
              <a:buFontTx/>
              <a:buNone/>
            </a:pPr>
            <a:endParaRPr lang="th-TH" sz="3000" dirty="0" smtClean="0">
              <a:latin typeface="DSN KaMon" pitchFamily="2" charset="-34"/>
              <a:cs typeface="DSN KaMon" pitchFamily="2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/>
          <a:p>
            <a:pPr marL="0" indent="0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เครื่องพิมพ์แบบอิงค์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เจ็ต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Ink-Jet Printers) </a:t>
            </a:r>
            <a:endParaRPr lang="th-TH" sz="2800" b="1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เครื่องพิมพ์แบบอิงค์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เจ็ต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จะใช้หลักการพ่นหมึก  ซึ่งสามารถพิมพ์ได้ทั้งตัวอักษรและรูปภาพ   เครื่องพิมพ์อิงค์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เจ็ต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รุ่นเล็กทั่ว ๆ ไปส่วนใหญ่จะมีความเร็วในการพิมพ์ประมาณ 5-12 แผ่นต่อนาทีสำหรับการพิมพ์หมึกดำ  และหากเป็นรุ่นใหญ่ก็สามารถพิมพ์ได้ถึง 20 แผ่นขึ้นไปต่อนาทีสำหรับการพิมพ์หมึกดำ เครื่องพิมพ์ชนิดนี้ได้รับความนิยมสูงมากในปัจจุบันเนื่องจากมีราคาถูก  และยังสามารถพิมพ์ภาพได้ละเอียดสูง (ขึ้นอยู่กับความละเอียดของแต่ละรุ่น) แต่ตลับน้ำหมึกมักมีราคาสูง</a:t>
            </a:r>
          </a:p>
          <a:p>
            <a:pPr marL="0" indent="0" algn="thaiDist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 …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ink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4648200"/>
            <a:ext cx="2344927" cy="1810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 descr="Cheap-Ink-Cartridge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617720"/>
            <a:ext cx="2860431" cy="1859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/>
          <a:lstStyle/>
          <a:p>
            <a:pPr marL="0" indent="0"/>
            <a:r>
              <a:rPr lang="th-TH" sz="2800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เครื่องพิมพ์แบบเลเซอร์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Laser Printers) </a:t>
            </a:r>
            <a:endParaRPr lang="th-TH" sz="2800" b="1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เครื่องพิมพ์แบบเลเซอร์เป็นเครื่องพิมพ์ที่มักนิยมใช้กับงานพิมพ์เอกสารทั่วไป ซึ่งมีราคาแพงกว่าเครื่องพิมพ์แบบอิงค์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เจ็ต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แต่พิมพ์ได้คมชัดกว่า เร็วกว่า หลักการทำงานของเครื่องพิมพ์เลเซอร์จะมีลักษณะคล้ายกับเครื่องถ่ายเอกสาร โดยหมึกที่ใช้จะเป็นผงหมึก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Toner)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ที่บรรจุไว้ในตลับ เครื่องพิมพ์เลเซอร์ที่ใช้ส่วนใหญ่มักเป็นแบบขาวดำ ที่เน้นความคมชัดของงานพิมพ์เอกสารและความรวดเร็ว โดยความละเอียดของตัวอักษรสำหรับเครื่องพิมพ์ในระดับทั่วไปอยู่ที่ 300 หรือ 600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dpi (do not inch)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ส่วนเครื่องพิมพ์เลเซอร์รุ่นใหญ่ก็จะมีความละเอียดอยู่ที่ 1200 หรือ 1800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dpi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สำหรับความเร็วของเครื่องพิมพ์เลเซอร์ทั่วไปอยู่ที่ 10-20 แผ่นต่อนาที ในขณะที่เครื่องพิมพ์เลเซอร์รุ่นใหญ่จะอยู่ที่ 20 แผ่นขึ้นไปต่อนาที</a:t>
            </a: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 …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marL="0" indent="0"/>
            <a:r>
              <a:rPr lang="th-TH" sz="2800" dirty="0" smtClean="0">
                <a:latin typeface="AngsanaUPC" pitchFamily="18" charset="-34"/>
                <a:cs typeface="DSN KaMon" pitchFamily="2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เครื่องพิมพ์แบบเลเซอร์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Laser Printers) </a:t>
            </a:r>
            <a:endParaRPr lang="th-TH" sz="2800" b="1" dirty="0" smtClean="0">
              <a:solidFill>
                <a:schemeClr val="tx2">
                  <a:lumMod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   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เครื่องพิมพ์ (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Printer) …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laser-printer-cartri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7200" y="2743200"/>
            <a:ext cx="3048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รูปภาพ 5" descr="laser-printer-pa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057400"/>
            <a:ext cx="4458762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Plotter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ตัวยึดเนื้อหา 7" descr="Plotter-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13942"/>
            <a:ext cx="6951062" cy="4963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Projector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6" name="ตัวยึดเนื้อหา 5" descr="data-projector-buying-462-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6158" y="1752600"/>
            <a:ext cx="7311684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Multifunction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ตัวยึดเนื้อหา 6" descr="Fuji-Xerox-DocuPrint-CM205F-Coluor-MultiFunction-Pri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480358"/>
            <a:ext cx="5943600" cy="47818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019800" cy="609600"/>
          </a:xfrm>
        </p:spPr>
        <p:txBody>
          <a:bodyPr/>
          <a:lstStyle/>
          <a:p>
            <a:pPr eaLnBrk="1" hangingPunct="1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ลำโพง</a:t>
            </a:r>
          </a:p>
        </p:txBody>
      </p:sp>
      <p:pic>
        <p:nvPicPr>
          <p:cNvPr id="6" name="ตัวยึดเนื้อหา 5" descr="FKC54W9FGG6CI7X.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51756"/>
            <a:ext cx="6629400" cy="4849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91000" y="3276600"/>
            <a:ext cx="4114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1722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Standard Methods of Input</a:t>
            </a:r>
            <a:endParaRPr lang="th-TH" sz="4400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6147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754563"/>
          </a:xfrm>
        </p:spPr>
        <p:txBody>
          <a:bodyPr/>
          <a:lstStyle/>
          <a:p>
            <a:pPr marL="0" indent="0" algn="thaiDist"/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คีย์บอร์ด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Keyboard)</a:t>
            </a:r>
          </a:p>
          <a:p>
            <a:pPr marL="0" indent="0" eaLnBrk="1" hangingPunct="1">
              <a:buFontTx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คีย์บอร์ดหรือแป้นพิมพ์ จัดเป็นอุปกรณ์อินพุตชนิดแรกที่ใช้กับคอมพิวเตอร์ และจัดเป็นอุปกรณ์หลักในการป้อนข้อมูลประเภทตัวอักษร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Alphabet),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ตัวเลข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Numbers),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ช่องว่าง 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Spaces)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และสัญลักษณ์ต่าง ๆ คีย์บอร์ดที่ใช้งานบนเครื่องคอมพิวเตอร์แบบตั้งโต๊ะ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Desktop Computer)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ในปัจจุบันได้มีปุ่มเพิ่มขึ้นเพื่อความสะดวกต่อการใช้งาน ซึ่งแต่เดิมเครื่องไอบีเอ็มพีซีนั้นจะมีเพียง 84 คีย์   แต่ต่อมาได้เพิ่มขึ้นเป็น 101 ถึง 105 คีย์ และเพิ่มขึ้นตามลำดับซึ่งแล้วแต่รูปแบบของคีย์บอร์ดประเภทนั้น ๆ </a:t>
            </a:r>
          </a:p>
        </p:txBody>
      </p:sp>
      <p:pic>
        <p:nvPicPr>
          <p:cNvPr id="5" name="รูปภาพ 4" descr="large-key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724400"/>
            <a:ext cx="4495800" cy="161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447800"/>
            <a:ext cx="8001000" cy="5105400"/>
          </a:xfrm>
        </p:spPr>
        <p:txBody>
          <a:bodyPr/>
          <a:lstStyle/>
          <a:p>
            <a:pPr marL="0" indent="0" algn="thaiDist"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เมาส์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Mouse)</a:t>
            </a:r>
          </a:p>
          <a:p>
            <a:pPr marL="0" indent="0">
              <a:buNone/>
              <a:defRPr/>
            </a:pPr>
            <a:r>
              <a:rPr lang="en-US" dirty="0" smtClean="0">
                <a:latin typeface="DSN KaMon" pitchFamily="2" charset="-34"/>
                <a:cs typeface="DSN KaMon" pitchFamily="2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เมาส์เป็นอุปกรณ์ที่ใช้สำหรับชี้ตำแหน่งซึ่งใช้ในการควบคุมและเคลื่อนย้ายตำแหน่งบนจอภาพ รวมทั้งการเลือกด้วยการคลิกรูปแบบของเมาส์ตามปกติจะมีปุ่มเพื่อให้คลิก 2 ปุ่มด้วยกัน คือ ปุ่มคลิกซ้าย และปุ่มคลิกขวา ส่วนพอร์ตการเชื่อมต่อเมาส์ก็จะมีทั้งแบบ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Serial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ซึ่งเป็นแบบเดิมแบบ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PS/2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และแบบ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USB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ซึ่งเป็นพอร์ตที่นิยมใช้ในปัจจุบัน</a:t>
            </a:r>
          </a:p>
          <a:p>
            <a:pPr marL="0" indent="0" algn="thaiDist">
              <a:buNone/>
              <a:defRPr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pPr algn="thaiDist" eaLnBrk="1" hangingPunct="1">
              <a:defRPr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1722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Standard Methods of Input (Continue)</a:t>
            </a:r>
            <a:endParaRPr lang="th-TH" sz="4400" dirty="0" smtClean="0"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6" name="รูปภาพ 5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495800"/>
            <a:ext cx="2600325" cy="176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343400"/>
            <a:ext cx="2105025" cy="2181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รูปห้าเหลี่ยม 7"/>
          <p:cNvSpPr/>
          <p:nvPr/>
        </p:nvSpPr>
        <p:spPr>
          <a:xfrm>
            <a:off x="4267200" y="5105400"/>
            <a:ext cx="609600" cy="45720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4800600" y="5105400"/>
            <a:ext cx="304800" cy="45720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211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dirty="0" smtClean="0">
                <a:latin typeface="DSN KaMon" pitchFamily="2" charset="-34"/>
                <a:cs typeface="DSN KaMon" pitchFamily="2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สำหรับเมาส์ในปัจจุบันนี้มักจะมี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ลูกล้อ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Wheel)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ซึ่งอยู่ระหว่างปุ่มคลิกซ้ายและคลิกขวา  ลูกล้อนี้สามารถเลื่อนขึ้นลงได้  ทำให้ผู้ใช้งานเกิดความสะดวกในกรณีที่ต้องการเลื่อนหน้าลงไปอ่านข้อมูลด้านล่างในกรณีที่แสดงบนจอภาพนั้นมากกว่าหนึ่งหน้า หรือเลื่อนขึ้นเพื่ออ่านข้อมูลที่อยู่ด้านบน ลูกล้อนี้นอกจากจะทำให้ผู้ใช้สะดวกในการเลื่อนหน้าขึ้นลงได้แล้ว ยังสามารถกำหนดให้เลื่อนหน้าขึ้นลงแบบต่อเนื่องได้อีกด้วย</a:t>
            </a: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1722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Standard Methods of Input (Continue)</a:t>
            </a:r>
            <a:endParaRPr lang="th-TH" sz="4400" dirty="0" smtClean="0"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5" name="รูปภาพ 4" descr="17063208_a739b50788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886200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pPr marL="0" indent="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Mouse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แบบต่าง ๆ</a:t>
            </a:r>
          </a:p>
          <a:p>
            <a:pPr marL="0" indent="0"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  	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Wireless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		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 Optical</a:t>
            </a:r>
          </a:p>
          <a:p>
            <a:pPr marL="0" indent="0" eaLnBrk="1" hangingPunct="1">
              <a:buFontTx/>
              <a:buNone/>
            </a:pP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en-US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            Trackball 			</a:t>
            </a:r>
            <a:r>
              <a:rPr lang="en-US" sz="2800" dirty="0" err="1" smtClean="0">
                <a:latin typeface="AngsanaUPC" pitchFamily="18" charset="-34"/>
                <a:cs typeface="AngsanaUPC" pitchFamily="18" charset="-34"/>
              </a:rPr>
              <a:t>Trackpad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		</a:t>
            </a:r>
            <a:r>
              <a:rPr lang="en-US" sz="2800" dirty="0" err="1" smtClean="0">
                <a:latin typeface="AngsanaUPC" pitchFamily="18" charset="-34"/>
                <a:cs typeface="AngsanaUPC" pitchFamily="18" charset="-34"/>
              </a:rPr>
              <a:t>Trackpoint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914401" y="381000"/>
            <a:ext cx="61722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Standard Methods of Input (Continue)</a:t>
            </a:r>
            <a:endParaRPr lang="th-TH" sz="4400" dirty="0" smtClean="0"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9" name="รูปภาพ 8" descr="Optical-Mouse-JM39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1794780" cy="1487424"/>
          </a:xfrm>
          <a:prstGeom prst="rect">
            <a:avLst/>
          </a:prstGeom>
        </p:spPr>
      </p:pic>
      <p:pic>
        <p:nvPicPr>
          <p:cNvPr id="10" name="รูปภาพ 9" descr="optical mouse-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905000"/>
            <a:ext cx="1914265" cy="1407753"/>
          </a:xfrm>
          <a:prstGeom prst="rect">
            <a:avLst/>
          </a:prstGeom>
        </p:spPr>
      </p:pic>
      <p:pic>
        <p:nvPicPr>
          <p:cNvPr id="11" name="รูปภาพ 10" descr="Adesso_Trackb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4419600"/>
            <a:ext cx="1868128" cy="1447800"/>
          </a:xfrm>
          <a:prstGeom prst="rect">
            <a:avLst/>
          </a:prstGeom>
        </p:spPr>
      </p:pic>
      <p:pic>
        <p:nvPicPr>
          <p:cNvPr id="12" name="รูปภาพ 11" descr="14288_classicdo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4572000"/>
            <a:ext cx="1485900" cy="990600"/>
          </a:xfrm>
          <a:prstGeom prst="rect">
            <a:avLst/>
          </a:prstGeom>
        </p:spPr>
      </p:pic>
      <p:pic>
        <p:nvPicPr>
          <p:cNvPr id="13" name="รูปภาพ 12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53200" y="4194175"/>
            <a:ext cx="1600200" cy="1633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244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257800"/>
          </a:xfrm>
        </p:spPr>
        <p:txBody>
          <a:bodyPr/>
          <a:lstStyle/>
          <a:p>
            <a:pPr marL="0" indent="0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ปากกา</a:t>
            </a:r>
            <a:r>
              <a:rPr lang="th-TH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หรือสไตลัส</a:t>
            </a:r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(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Stylus)</a:t>
            </a:r>
          </a:p>
          <a:p>
            <a:pPr marL="0" indent="0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เป็นปากกาอิเล็กทรอนิกส์มีลักษณะคล้ายกับปากกาลูกลื่น  ส่วนใหญ่มักนำไปใช้กับงานด้านการออกแบบกราฟิก  แต่</a:t>
            </a:r>
            <a:r>
              <a:rPr lang="th-TH" sz="2800" dirty="0" err="1" smtClean="0">
                <a:latin typeface="AngsanaUPC" pitchFamily="18" charset="-34"/>
                <a:cs typeface="AngsanaUPC" pitchFamily="18" charset="-34"/>
              </a:rPr>
              <a:t>ปัจจุบันสไตลัส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จัดเป็นอุปกรณ์อินพุตที่มักใช้งานบนเครื่องพีดีเอ เช่น คอมพิวเตอร์มือถือ (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Handheld PC)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ปาล์มคอมพิวเตอร์ หรือ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Pocket PC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รวมทั้ง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Tablet</a:t>
            </a:r>
            <a:endParaRPr lang="th-TH" sz="2800" dirty="0" smtClean="0">
              <a:latin typeface="AngsanaUPC" pitchFamily="18" charset="-34"/>
              <a:cs typeface="AngsanaUPC" pitchFamily="18" charset="-34"/>
            </a:endParaRPr>
          </a:p>
          <a:p>
            <a:pPr marL="0" indent="0" eaLnBrk="1" hangingPunct="1">
              <a:buFontTx/>
              <a:buNone/>
            </a:pPr>
            <a:endParaRPr lang="th-TH" sz="3600" b="1" dirty="0" smtClean="0">
              <a:latin typeface="DSN KaMon" pitchFamily="2" charset="-34"/>
              <a:cs typeface="DSN KaMon" pitchFamily="2" charset="-34"/>
            </a:endParaRPr>
          </a:p>
        </p:txBody>
      </p:sp>
      <p:pic>
        <p:nvPicPr>
          <p:cNvPr id="6" name="รูปภาพ 5" descr="stylus-per-iph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810000"/>
            <a:ext cx="3600450" cy="21602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0" y="1447800"/>
            <a:ext cx="8001000" cy="4678363"/>
          </a:xfrm>
        </p:spPr>
        <p:txBody>
          <a:bodyPr/>
          <a:lstStyle/>
          <a:p>
            <a:pPr marL="0" indent="0" algn="thaiDist"/>
            <a:r>
              <a:rPr lang="th-TH" sz="2800" b="1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ปากกาแสง (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Light Pen)</a:t>
            </a:r>
          </a:p>
          <a:p>
            <a:pPr marL="0" indent="0" algn="thaiDist">
              <a:buNone/>
            </a:pP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มีลักษณะเป็นปากกาที่ใช้สำหรับชี้ตำแหน่งบนจอภาพแบบพิเศษ ซึ่ง</a:t>
            </a:r>
            <a:r>
              <a:rPr lang="th-TH" sz="2800" dirty="0" smtClean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มักใช้งานด้านการออกแบบ และงานด้านการแพทย์</a:t>
            </a:r>
          </a:p>
          <a:p>
            <a:pPr marL="0" indent="0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  <a:p>
            <a:pPr marL="0" indent="0" eaLnBrk="1" hangingPunct="1">
              <a:buFontTx/>
              <a:buNone/>
            </a:pPr>
            <a:endParaRPr lang="th-TH" dirty="0" smtClean="0">
              <a:latin typeface="DSN KaMon" pitchFamily="2" charset="-34"/>
              <a:cs typeface="DSN KaMon" pitchFamily="2" charset="-34"/>
            </a:endParaRPr>
          </a:p>
        </p:txBody>
      </p:sp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03288" y="304800"/>
            <a:ext cx="5954712" cy="6858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Alternative Methods Of Input (Continue)</a:t>
            </a:r>
            <a:endParaRPr lang="th-TH" sz="3600" dirty="0" smtClean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822336527_1359096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2766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0196" y="3276600"/>
            <a:ext cx="247120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213</TotalTime>
  <Words>1818</Words>
  <Application>Microsoft Office PowerPoint</Application>
  <PresentationFormat>นำเสนอทางหน้าจอ (4:3)</PresentationFormat>
  <Paragraphs>118</Paragraphs>
  <Slides>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37</vt:i4>
      </vt:variant>
    </vt:vector>
  </HeadingPairs>
  <TitlesOfParts>
    <vt:vector size="38" baseType="lpstr">
      <vt:lpstr>powerpoint-templates-05</vt:lpstr>
      <vt:lpstr>บทที่ 4</vt:lpstr>
      <vt:lpstr>Input</vt:lpstr>
      <vt:lpstr>Input Device</vt:lpstr>
      <vt:lpstr>Standard Methods of Input</vt:lpstr>
      <vt:lpstr>Standard Methods of Input (Continue)</vt:lpstr>
      <vt:lpstr>Standard Methods of Input (Continue)</vt:lpstr>
      <vt:lpstr>Standard Methods of Input (Continue)</vt:lpstr>
      <vt:lpstr>Alternative Methods Of Input</vt:lpstr>
      <vt:lpstr>Alternative Methods Of Input (Continue)</vt:lpstr>
      <vt:lpstr>Alternative Methods Of Input (Continue)</vt:lpstr>
      <vt:lpstr>Alternative Methods Of Input (Continue)</vt:lpstr>
      <vt:lpstr>Alternative Methods Of Input (Continue)</vt:lpstr>
      <vt:lpstr>Alternative Methods Of Input (Continue)</vt:lpstr>
      <vt:lpstr>Alternative Methods Of Input (Continue)</vt:lpstr>
      <vt:lpstr>Alternative Methods Of Input (Continue)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Output &amp; Output Devices </vt:lpstr>
      <vt:lpstr>จอภาพ (Monitor)</vt:lpstr>
      <vt:lpstr>จอภาพ (Monitor) … (Continue)</vt:lpstr>
      <vt:lpstr>จอภาพ (Monitor) … (Continue)</vt:lpstr>
      <vt:lpstr>จอภาพ (Monitor) … (Continue)</vt:lpstr>
      <vt:lpstr>จอภาพ (Monitor) … (Continue)</vt:lpstr>
      <vt:lpstr>เครื่องพิมพ์ (Printer)</vt:lpstr>
      <vt:lpstr>เครื่องพิมพ์ (Printer) … (Continue)</vt:lpstr>
      <vt:lpstr>เครื่องพิมพ์ (Printer) … (Continue)</vt:lpstr>
      <vt:lpstr>เครื่องพิมพ์ (Printer) … (Continue)</vt:lpstr>
      <vt:lpstr>เครื่องพิมพ์ (Printer) … (Continue)</vt:lpstr>
      <vt:lpstr>เครื่องพิมพ์ (Printer) … (Continue)</vt:lpstr>
      <vt:lpstr>Plotter</vt:lpstr>
      <vt:lpstr>Projector</vt:lpstr>
      <vt:lpstr>Multifunction</vt:lpstr>
      <vt:lpstr>ลำโพง</vt:lpstr>
      <vt:lpstr>ภาพนิ่ง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Nong</cp:lastModifiedBy>
  <cp:revision>44</cp:revision>
  <dcterms:created xsi:type="dcterms:W3CDTF">2011-03-26T09:29:56Z</dcterms:created>
  <dcterms:modified xsi:type="dcterms:W3CDTF">2013-08-05T12:35:45Z</dcterms:modified>
</cp:coreProperties>
</file>