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355" r:id="rId4"/>
    <p:sldId id="357" r:id="rId5"/>
    <p:sldId id="358" r:id="rId6"/>
    <p:sldId id="360" r:id="rId7"/>
    <p:sldId id="362" r:id="rId8"/>
    <p:sldId id="364" r:id="rId9"/>
    <p:sldId id="365" r:id="rId10"/>
    <p:sldId id="366" r:id="rId11"/>
    <p:sldId id="367" r:id="rId12"/>
    <p:sldId id="368" r:id="rId13"/>
    <p:sldId id="370" r:id="rId14"/>
    <p:sldId id="371" r:id="rId15"/>
    <p:sldId id="373" r:id="rId16"/>
    <p:sldId id="374" r:id="rId17"/>
    <p:sldId id="376" r:id="rId18"/>
    <p:sldId id="377" r:id="rId19"/>
    <p:sldId id="378" r:id="rId20"/>
    <p:sldId id="379" r:id="rId21"/>
    <p:sldId id="380" r:id="rId22"/>
    <p:sldId id="381" r:id="rId23"/>
    <p:sldId id="290" r:id="rId24"/>
    <p:sldId id="313" r:id="rId25"/>
    <p:sldId id="314" r:id="rId26"/>
    <p:sldId id="317" r:id="rId27"/>
    <p:sldId id="320" r:id="rId28"/>
    <p:sldId id="323" r:id="rId29"/>
    <p:sldId id="324" r:id="rId30"/>
    <p:sldId id="325" r:id="rId31"/>
    <p:sldId id="326" r:id="rId32"/>
    <p:sldId id="382" r:id="rId33"/>
    <p:sldId id="327" r:id="rId34"/>
    <p:sldId id="383" r:id="rId35"/>
    <p:sldId id="384" r:id="rId36"/>
    <p:sldId id="338" r:id="rId37"/>
    <p:sldId id="385" r:id="rId38"/>
    <p:sldId id="328" r:id="rId39"/>
    <p:sldId id="329" r:id="rId40"/>
    <p:sldId id="386" r:id="rId41"/>
    <p:sldId id="387" r:id="rId42"/>
    <p:sldId id="388" r:id="rId43"/>
    <p:sldId id="389" r:id="rId44"/>
    <p:sldId id="395" r:id="rId45"/>
    <p:sldId id="390" r:id="rId46"/>
    <p:sldId id="391" r:id="rId47"/>
    <p:sldId id="392" r:id="rId48"/>
    <p:sldId id="393" r:id="rId49"/>
    <p:sldId id="394" r:id="rId50"/>
    <p:sldId id="396" r:id="rId51"/>
    <p:sldId id="397" r:id="rId52"/>
    <p:sldId id="398" r:id="rId53"/>
    <p:sldId id="399" r:id="rId54"/>
    <p:sldId id="400" r:id="rId55"/>
    <p:sldId id="401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40" r:id="rId64"/>
    <p:sldId id="341" r:id="rId65"/>
    <p:sldId id="342" r:id="rId66"/>
    <p:sldId id="343" r:id="rId67"/>
    <p:sldId id="348" r:id="rId68"/>
    <p:sldId id="349" r:id="rId69"/>
    <p:sldId id="402" r:id="rId70"/>
    <p:sldId id="409" r:id="rId71"/>
    <p:sldId id="410" r:id="rId72"/>
    <p:sldId id="411" r:id="rId73"/>
    <p:sldId id="412" r:id="rId74"/>
    <p:sldId id="403" r:id="rId75"/>
    <p:sldId id="405" r:id="rId76"/>
    <p:sldId id="408" r:id="rId77"/>
    <p:sldId id="267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59C"/>
    <a:srgbClr val="D476D6"/>
    <a:srgbClr val="1D208F"/>
    <a:srgbClr val="211E54"/>
    <a:srgbClr val="DDDDDD"/>
    <a:srgbClr val="B2B2B2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2" autoAdjust="0"/>
    <p:restoredTop sz="94660"/>
  </p:normalViewPr>
  <p:slideViewPr>
    <p:cSldViewPr>
      <p:cViewPr varScale="1">
        <p:scale>
          <a:sx n="110" d="100"/>
          <a:sy n="110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2E6F7-4FBE-4457-8FD7-DB172AF30243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99E877D6-A653-4040-8479-F63004D6F688}">
      <dgm:prSet phldrT="[Text]"/>
      <dgm:spPr/>
      <dgm:t>
        <a:bodyPr/>
        <a:lstStyle/>
        <a:p>
          <a:r>
            <a:rPr lang="en-US" dirty="0" smtClean="0"/>
            <a:t>Image</a:t>
          </a:r>
          <a:endParaRPr lang="th-TH" dirty="0"/>
        </a:p>
      </dgm:t>
    </dgm:pt>
    <dgm:pt modelId="{E7A640F2-630E-4322-9E29-B08DE0AF49E2}" type="parTrans" cxnId="{AB978FFC-D103-4301-A546-46FD1F0DF0C1}">
      <dgm:prSet/>
      <dgm:spPr/>
      <dgm:t>
        <a:bodyPr/>
        <a:lstStyle/>
        <a:p>
          <a:endParaRPr lang="th-TH"/>
        </a:p>
      </dgm:t>
    </dgm:pt>
    <dgm:pt modelId="{EFD4198B-8141-4AB3-B5CB-7AD43985AC9C}" type="sibTrans" cxnId="{AB978FFC-D103-4301-A546-46FD1F0DF0C1}">
      <dgm:prSet/>
      <dgm:spPr/>
      <dgm:t>
        <a:bodyPr/>
        <a:lstStyle/>
        <a:p>
          <a:endParaRPr lang="th-TH"/>
        </a:p>
      </dgm:t>
    </dgm:pt>
    <dgm:pt modelId="{C0435402-DE55-4D28-AF49-ECA33E5A0AF4}">
      <dgm:prSet phldrT="[Text]"/>
      <dgm:spPr/>
      <dgm:t>
        <a:bodyPr/>
        <a:lstStyle/>
        <a:p>
          <a:r>
            <a:rPr lang="en-US" dirty="0" smtClean="0"/>
            <a:t>Bitmap</a:t>
          </a:r>
          <a:endParaRPr lang="th-TH" dirty="0"/>
        </a:p>
      </dgm:t>
    </dgm:pt>
    <dgm:pt modelId="{C4229D80-E694-4F9C-AF9C-89CDB0F54FCB}" type="parTrans" cxnId="{A99A4A8D-AB3D-4710-827D-7EC4058CE081}">
      <dgm:prSet/>
      <dgm:spPr/>
      <dgm:t>
        <a:bodyPr/>
        <a:lstStyle/>
        <a:p>
          <a:endParaRPr lang="th-TH"/>
        </a:p>
      </dgm:t>
    </dgm:pt>
    <dgm:pt modelId="{9EF3D7FA-0A94-4F42-A67E-D792F92405FC}" type="sibTrans" cxnId="{A99A4A8D-AB3D-4710-827D-7EC4058CE081}">
      <dgm:prSet/>
      <dgm:spPr/>
      <dgm:t>
        <a:bodyPr/>
        <a:lstStyle/>
        <a:p>
          <a:endParaRPr lang="th-TH"/>
        </a:p>
      </dgm:t>
    </dgm:pt>
    <dgm:pt modelId="{7777C682-E778-46EB-8C13-29068E9B01BA}">
      <dgm:prSet phldrT="[Text]"/>
      <dgm:spPr/>
      <dgm:t>
        <a:bodyPr/>
        <a:lstStyle/>
        <a:p>
          <a:r>
            <a:rPr lang="en-US" dirty="0" smtClean="0"/>
            <a:t>Vector</a:t>
          </a:r>
          <a:endParaRPr lang="th-TH" dirty="0"/>
        </a:p>
      </dgm:t>
    </dgm:pt>
    <dgm:pt modelId="{46BF7CA5-F816-4651-B152-60D0F8A79A11}" type="parTrans" cxnId="{95C57F87-D28C-4040-B972-D94B3864C69F}">
      <dgm:prSet/>
      <dgm:spPr/>
      <dgm:t>
        <a:bodyPr/>
        <a:lstStyle/>
        <a:p>
          <a:endParaRPr lang="th-TH"/>
        </a:p>
      </dgm:t>
    </dgm:pt>
    <dgm:pt modelId="{44871786-9E8C-43C0-8723-C08BE35FAE2B}" type="sibTrans" cxnId="{95C57F87-D28C-4040-B972-D94B3864C69F}">
      <dgm:prSet/>
      <dgm:spPr/>
      <dgm:t>
        <a:bodyPr/>
        <a:lstStyle/>
        <a:p>
          <a:endParaRPr lang="th-TH"/>
        </a:p>
      </dgm:t>
    </dgm:pt>
    <dgm:pt modelId="{EBBE67B1-64BB-4A03-B38C-7650AAC6B983}" type="pres">
      <dgm:prSet presAssocID="{8AE2E6F7-4FBE-4457-8FD7-DB172AF302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55B394-CF9C-4A7D-87C5-DB637A980290}" type="pres">
      <dgm:prSet presAssocID="{99E877D6-A653-4040-8479-F63004D6F688}" presName="hierRoot1" presStyleCnt="0">
        <dgm:presLayoutVars>
          <dgm:hierBranch val="init"/>
        </dgm:presLayoutVars>
      </dgm:prSet>
      <dgm:spPr/>
    </dgm:pt>
    <dgm:pt modelId="{FCFDFA8B-D169-43A1-B662-9D405298C53E}" type="pres">
      <dgm:prSet presAssocID="{99E877D6-A653-4040-8479-F63004D6F688}" presName="rootComposite1" presStyleCnt="0"/>
      <dgm:spPr/>
    </dgm:pt>
    <dgm:pt modelId="{D581881D-E946-499F-B5A2-BEF5D5402E74}" type="pres">
      <dgm:prSet presAssocID="{99E877D6-A653-4040-8479-F63004D6F68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B8968D-2AC8-45ED-B561-B102096B7C3E}" type="pres">
      <dgm:prSet presAssocID="{99E877D6-A653-4040-8479-F63004D6F68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DA9AB70-EA04-4274-B0D7-AD70A6FB0461}" type="pres">
      <dgm:prSet presAssocID="{99E877D6-A653-4040-8479-F63004D6F688}" presName="hierChild2" presStyleCnt="0"/>
      <dgm:spPr/>
    </dgm:pt>
    <dgm:pt modelId="{2786A519-85EC-4977-A658-EF7F5A6E5AB8}" type="pres">
      <dgm:prSet presAssocID="{C4229D80-E694-4F9C-AF9C-89CDB0F54FC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3E47366B-9DD5-4AA6-80D3-CABC467A324C}" type="pres">
      <dgm:prSet presAssocID="{C0435402-DE55-4D28-AF49-ECA33E5A0AF4}" presName="hierRoot2" presStyleCnt="0">
        <dgm:presLayoutVars>
          <dgm:hierBranch val="init"/>
        </dgm:presLayoutVars>
      </dgm:prSet>
      <dgm:spPr/>
    </dgm:pt>
    <dgm:pt modelId="{EBDB3C55-42FC-4A2E-9137-2F90746E2318}" type="pres">
      <dgm:prSet presAssocID="{C0435402-DE55-4D28-AF49-ECA33E5A0AF4}" presName="rootComposite" presStyleCnt="0"/>
      <dgm:spPr/>
    </dgm:pt>
    <dgm:pt modelId="{13DA6DD6-41BC-4A53-BCFA-0C3902AC8130}" type="pres">
      <dgm:prSet presAssocID="{C0435402-DE55-4D28-AF49-ECA33E5A0AF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71E60E-C14F-459A-9305-6BFDF8362E02}" type="pres">
      <dgm:prSet presAssocID="{C0435402-DE55-4D28-AF49-ECA33E5A0AF4}" presName="rootConnector" presStyleLbl="node2" presStyleIdx="0" presStyleCnt="2"/>
      <dgm:spPr/>
      <dgm:t>
        <a:bodyPr/>
        <a:lstStyle/>
        <a:p>
          <a:endParaRPr lang="en-US"/>
        </a:p>
      </dgm:t>
    </dgm:pt>
    <dgm:pt modelId="{892EE6DC-1229-48E4-A247-D59E4FFE6DD3}" type="pres">
      <dgm:prSet presAssocID="{C0435402-DE55-4D28-AF49-ECA33E5A0AF4}" presName="hierChild4" presStyleCnt="0"/>
      <dgm:spPr/>
    </dgm:pt>
    <dgm:pt modelId="{97324C47-FC94-4C04-A5ED-309671BF9169}" type="pres">
      <dgm:prSet presAssocID="{C0435402-DE55-4D28-AF49-ECA33E5A0AF4}" presName="hierChild5" presStyleCnt="0"/>
      <dgm:spPr/>
    </dgm:pt>
    <dgm:pt modelId="{26EEA71E-F49D-4A1B-BF30-4DB0D1ED4C1E}" type="pres">
      <dgm:prSet presAssocID="{46BF7CA5-F816-4651-B152-60D0F8A79A1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B06FBFC-6B5C-42B6-8604-9353E145EF0B}" type="pres">
      <dgm:prSet presAssocID="{7777C682-E778-46EB-8C13-29068E9B01BA}" presName="hierRoot2" presStyleCnt="0">
        <dgm:presLayoutVars>
          <dgm:hierBranch val="init"/>
        </dgm:presLayoutVars>
      </dgm:prSet>
      <dgm:spPr/>
    </dgm:pt>
    <dgm:pt modelId="{EF6DCAF5-4312-431E-9B03-948740B7DEC9}" type="pres">
      <dgm:prSet presAssocID="{7777C682-E778-46EB-8C13-29068E9B01BA}" presName="rootComposite" presStyleCnt="0"/>
      <dgm:spPr/>
    </dgm:pt>
    <dgm:pt modelId="{1F00EFF1-5DFE-40CA-AC69-8C69D7D093E7}" type="pres">
      <dgm:prSet presAssocID="{7777C682-E778-46EB-8C13-29068E9B01B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44B21E-62BB-411D-AD25-F947B1C3E95A}" type="pres">
      <dgm:prSet presAssocID="{7777C682-E778-46EB-8C13-29068E9B01BA}" presName="rootConnector" presStyleLbl="node2" presStyleIdx="1" presStyleCnt="2"/>
      <dgm:spPr/>
      <dgm:t>
        <a:bodyPr/>
        <a:lstStyle/>
        <a:p>
          <a:endParaRPr lang="en-US"/>
        </a:p>
      </dgm:t>
    </dgm:pt>
    <dgm:pt modelId="{4DC31B22-CFDC-49FE-84A1-946B60A2613A}" type="pres">
      <dgm:prSet presAssocID="{7777C682-E778-46EB-8C13-29068E9B01BA}" presName="hierChild4" presStyleCnt="0"/>
      <dgm:spPr/>
    </dgm:pt>
    <dgm:pt modelId="{7CC313C9-DA5E-4D77-A6BE-8ECAC37A6E17}" type="pres">
      <dgm:prSet presAssocID="{7777C682-E778-46EB-8C13-29068E9B01BA}" presName="hierChild5" presStyleCnt="0"/>
      <dgm:spPr/>
    </dgm:pt>
    <dgm:pt modelId="{69783D08-FC60-4C91-9878-6339B8040A57}" type="pres">
      <dgm:prSet presAssocID="{99E877D6-A653-4040-8479-F63004D6F688}" presName="hierChild3" presStyleCnt="0"/>
      <dgm:spPr/>
    </dgm:pt>
  </dgm:ptLst>
  <dgm:cxnLst>
    <dgm:cxn modelId="{D159D750-E8DA-4597-928C-2040D7981338}" type="presOf" srcId="{C4229D80-E694-4F9C-AF9C-89CDB0F54FCB}" destId="{2786A519-85EC-4977-A658-EF7F5A6E5AB8}" srcOrd="0" destOrd="0" presId="urn:microsoft.com/office/officeart/2005/8/layout/orgChart1"/>
    <dgm:cxn modelId="{B44ADEFD-4F4A-4352-ABAB-074E4F94CC40}" type="presOf" srcId="{7777C682-E778-46EB-8C13-29068E9B01BA}" destId="{8544B21E-62BB-411D-AD25-F947B1C3E95A}" srcOrd="1" destOrd="0" presId="urn:microsoft.com/office/officeart/2005/8/layout/orgChart1"/>
    <dgm:cxn modelId="{A99A4A8D-AB3D-4710-827D-7EC4058CE081}" srcId="{99E877D6-A653-4040-8479-F63004D6F688}" destId="{C0435402-DE55-4D28-AF49-ECA33E5A0AF4}" srcOrd="0" destOrd="0" parTransId="{C4229D80-E694-4F9C-AF9C-89CDB0F54FCB}" sibTransId="{9EF3D7FA-0A94-4F42-A67E-D792F92405FC}"/>
    <dgm:cxn modelId="{AB978FFC-D103-4301-A546-46FD1F0DF0C1}" srcId="{8AE2E6F7-4FBE-4457-8FD7-DB172AF30243}" destId="{99E877D6-A653-4040-8479-F63004D6F688}" srcOrd="0" destOrd="0" parTransId="{E7A640F2-630E-4322-9E29-B08DE0AF49E2}" sibTransId="{EFD4198B-8141-4AB3-B5CB-7AD43985AC9C}"/>
    <dgm:cxn modelId="{578E8C47-4C2D-4CD2-9309-1548A472F696}" type="presOf" srcId="{C0435402-DE55-4D28-AF49-ECA33E5A0AF4}" destId="{13DA6DD6-41BC-4A53-BCFA-0C3902AC8130}" srcOrd="0" destOrd="0" presId="urn:microsoft.com/office/officeart/2005/8/layout/orgChart1"/>
    <dgm:cxn modelId="{50327498-F960-49FD-848D-07CD7A691B34}" type="presOf" srcId="{99E877D6-A653-4040-8479-F63004D6F688}" destId="{2AB8968D-2AC8-45ED-B561-B102096B7C3E}" srcOrd="1" destOrd="0" presId="urn:microsoft.com/office/officeart/2005/8/layout/orgChart1"/>
    <dgm:cxn modelId="{CEC3F1BC-E452-4DCD-89B5-BDE4786192F4}" type="presOf" srcId="{8AE2E6F7-4FBE-4457-8FD7-DB172AF30243}" destId="{EBBE67B1-64BB-4A03-B38C-7650AAC6B983}" srcOrd="0" destOrd="0" presId="urn:microsoft.com/office/officeart/2005/8/layout/orgChart1"/>
    <dgm:cxn modelId="{2F588A4A-4BC3-4CFA-8A90-5DA539233680}" type="presOf" srcId="{7777C682-E778-46EB-8C13-29068E9B01BA}" destId="{1F00EFF1-5DFE-40CA-AC69-8C69D7D093E7}" srcOrd="0" destOrd="0" presId="urn:microsoft.com/office/officeart/2005/8/layout/orgChart1"/>
    <dgm:cxn modelId="{19BBF5A0-75EF-4171-A0A4-0E81F0BCF0AF}" type="presOf" srcId="{46BF7CA5-F816-4651-B152-60D0F8A79A11}" destId="{26EEA71E-F49D-4A1B-BF30-4DB0D1ED4C1E}" srcOrd="0" destOrd="0" presId="urn:microsoft.com/office/officeart/2005/8/layout/orgChart1"/>
    <dgm:cxn modelId="{42CFF014-2023-4188-856A-D5FFC3E76ACF}" type="presOf" srcId="{99E877D6-A653-4040-8479-F63004D6F688}" destId="{D581881D-E946-499F-B5A2-BEF5D5402E74}" srcOrd="0" destOrd="0" presId="urn:microsoft.com/office/officeart/2005/8/layout/orgChart1"/>
    <dgm:cxn modelId="{7946683F-C558-4146-B4AB-495C26022AC8}" type="presOf" srcId="{C0435402-DE55-4D28-AF49-ECA33E5A0AF4}" destId="{C971E60E-C14F-459A-9305-6BFDF8362E02}" srcOrd="1" destOrd="0" presId="urn:microsoft.com/office/officeart/2005/8/layout/orgChart1"/>
    <dgm:cxn modelId="{95C57F87-D28C-4040-B972-D94B3864C69F}" srcId="{99E877D6-A653-4040-8479-F63004D6F688}" destId="{7777C682-E778-46EB-8C13-29068E9B01BA}" srcOrd="1" destOrd="0" parTransId="{46BF7CA5-F816-4651-B152-60D0F8A79A11}" sibTransId="{44871786-9E8C-43C0-8723-C08BE35FAE2B}"/>
    <dgm:cxn modelId="{CFABB945-C70E-4FA0-97CB-6B2266E56FA4}" type="presParOf" srcId="{EBBE67B1-64BB-4A03-B38C-7650AAC6B983}" destId="{3A55B394-CF9C-4A7D-87C5-DB637A980290}" srcOrd="0" destOrd="0" presId="urn:microsoft.com/office/officeart/2005/8/layout/orgChart1"/>
    <dgm:cxn modelId="{2EE02A4A-0CE2-4CFD-9B8D-A32325B361D3}" type="presParOf" srcId="{3A55B394-CF9C-4A7D-87C5-DB637A980290}" destId="{FCFDFA8B-D169-43A1-B662-9D405298C53E}" srcOrd="0" destOrd="0" presId="urn:microsoft.com/office/officeart/2005/8/layout/orgChart1"/>
    <dgm:cxn modelId="{5AD43671-951A-4B9C-9690-CFCECCF9602F}" type="presParOf" srcId="{FCFDFA8B-D169-43A1-B662-9D405298C53E}" destId="{D581881D-E946-499F-B5A2-BEF5D5402E74}" srcOrd="0" destOrd="0" presId="urn:microsoft.com/office/officeart/2005/8/layout/orgChart1"/>
    <dgm:cxn modelId="{7C440114-A1C2-4688-91BA-D771122CC2DF}" type="presParOf" srcId="{FCFDFA8B-D169-43A1-B662-9D405298C53E}" destId="{2AB8968D-2AC8-45ED-B561-B102096B7C3E}" srcOrd="1" destOrd="0" presId="urn:microsoft.com/office/officeart/2005/8/layout/orgChart1"/>
    <dgm:cxn modelId="{8125BBC8-C3B3-4BF6-BE58-BBDA4DE50C8B}" type="presParOf" srcId="{3A55B394-CF9C-4A7D-87C5-DB637A980290}" destId="{2DA9AB70-EA04-4274-B0D7-AD70A6FB0461}" srcOrd="1" destOrd="0" presId="urn:microsoft.com/office/officeart/2005/8/layout/orgChart1"/>
    <dgm:cxn modelId="{F2F58AB6-7388-4225-A4A6-85211B03BD5A}" type="presParOf" srcId="{2DA9AB70-EA04-4274-B0D7-AD70A6FB0461}" destId="{2786A519-85EC-4977-A658-EF7F5A6E5AB8}" srcOrd="0" destOrd="0" presId="urn:microsoft.com/office/officeart/2005/8/layout/orgChart1"/>
    <dgm:cxn modelId="{C17AEE19-F6D8-4526-A4DB-B31D1F458F9B}" type="presParOf" srcId="{2DA9AB70-EA04-4274-B0D7-AD70A6FB0461}" destId="{3E47366B-9DD5-4AA6-80D3-CABC467A324C}" srcOrd="1" destOrd="0" presId="urn:microsoft.com/office/officeart/2005/8/layout/orgChart1"/>
    <dgm:cxn modelId="{9E65EFBB-87C5-4DD6-96BC-C0375969C165}" type="presParOf" srcId="{3E47366B-9DD5-4AA6-80D3-CABC467A324C}" destId="{EBDB3C55-42FC-4A2E-9137-2F90746E2318}" srcOrd="0" destOrd="0" presId="urn:microsoft.com/office/officeart/2005/8/layout/orgChart1"/>
    <dgm:cxn modelId="{68844C20-AD60-431F-8423-E9097F747952}" type="presParOf" srcId="{EBDB3C55-42FC-4A2E-9137-2F90746E2318}" destId="{13DA6DD6-41BC-4A53-BCFA-0C3902AC8130}" srcOrd="0" destOrd="0" presId="urn:microsoft.com/office/officeart/2005/8/layout/orgChart1"/>
    <dgm:cxn modelId="{9DB756CD-5386-48E7-A7F8-6F1CD95FE954}" type="presParOf" srcId="{EBDB3C55-42FC-4A2E-9137-2F90746E2318}" destId="{C971E60E-C14F-459A-9305-6BFDF8362E02}" srcOrd="1" destOrd="0" presId="urn:microsoft.com/office/officeart/2005/8/layout/orgChart1"/>
    <dgm:cxn modelId="{7AD4B6F6-79F2-4A90-BE31-5E249B2538BC}" type="presParOf" srcId="{3E47366B-9DD5-4AA6-80D3-CABC467A324C}" destId="{892EE6DC-1229-48E4-A247-D59E4FFE6DD3}" srcOrd="1" destOrd="0" presId="urn:microsoft.com/office/officeart/2005/8/layout/orgChart1"/>
    <dgm:cxn modelId="{44CF1EED-D8D5-4FF3-A03B-C0D365FACEF6}" type="presParOf" srcId="{3E47366B-9DD5-4AA6-80D3-CABC467A324C}" destId="{97324C47-FC94-4C04-A5ED-309671BF9169}" srcOrd="2" destOrd="0" presId="urn:microsoft.com/office/officeart/2005/8/layout/orgChart1"/>
    <dgm:cxn modelId="{46F0949C-650D-417F-A018-4AC9D1DDB230}" type="presParOf" srcId="{2DA9AB70-EA04-4274-B0D7-AD70A6FB0461}" destId="{26EEA71E-F49D-4A1B-BF30-4DB0D1ED4C1E}" srcOrd="2" destOrd="0" presId="urn:microsoft.com/office/officeart/2005/8/layout/orgChart1"/>
    <dgm:cxn modelId="{C164D697-5389-43A0-8075-3ACD410C76E8}" type="presParOf" srcId="{2DA9AB70-EA04-4274-B0D7-AD70A6FB0461}" destId="{8B06FBFC-6B5C-42B6-8604-9353E145EF0B}" srcOrd="3" destOrd="0" presId="urn:microsoft.com/office/officeart/2005/8/layout/orgChart1"/>
    <dgm:cxn modelId="{B02A38A1-DD68-485A-92D0-6B6FFFCDD4F3}" type="presParOf" srcId="{8B06FBFC-6B5C-42B6-8604-9353E145EF0B}" destId="{EF6DCAF5-4312-431E-9B03-948740B7DEC9}" srcOrd="0" destOrd="0" presId="urn:microsoft.com/office/officeart/2005/8/layout/orgChart1"/>
    <dgm:cxn modelId="{7FA852F5-72FD-4BB7-8509-7F441BCC6676}" type="presParOf" srcId="{EF6DCAF5-4312-431E-9B03-948740B7DEC9}" destId="{1F00EFF1-5DFE-40CA-AC69-8C69D7D093E7}" srcOrd="0" destOrd="0" presId="urn:microsoft.com/office/officeart/2005/8/layout/orgChart1"/>
    <dgm:cxn modelId="{6382FC06-E7CD-4E21-B105-D2E61E51896C}" type="presParOf" srcId="{EF6DCAF5-4312-431E-9B03-948740B7DEC9}" destId="{8544B21E-62BB-411D-AD25-F947B1C3E95A}" srcOrd="1" destOrd="0" presId="urn:microsoft.com/office/officeart/2005/8/layout/orgChart1"/>
    <dgm:cxn modelId="{80301069-DFA3-4197-9B92-B735E79B34D8}" type="presParOf" srcId="{8B06FBFC-6B5C-42B6-8604-9353E145EF0B}" destId="{4DC31B22-CFDC-49FE-84A1-946B60A2613A}" srcOrd="1" destOrd="0" presId="urn:microsoft.com/office/officeart/2005/8/layout/orgChart1"/>
    <dgm:cxn modelId="{97BCF235-D4BF-49CD-B7A1-958DA409E0AB}" type="presParOf" srcId="{8B06FBFC-6B5C-42B6-8604-9353E145EF0B}" destId="{7CC313C9-DA5E-4D77-A6BE-8ECAC37A6E17}" srcOrd="2" destOrd="0" presId="urn:microsoft.com/office/officeart/2005/8/layout/orgChart1"/>
    <dgm:cxn modelId="{AAC3A32F-6D66-400F-8D18-6507BC0013F1}" type="presParOf" srcId="{3A55B394-CF9C-4A7D-87C5-DB637A980290}" destId="{69783D08-FC60-4C91-9878-6339B8040A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FC134-671A-42EF-A582-5D5C99F3C6C3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B74ED0F-7EE2-43A9-A716-05CFAAD436EB}">
      <dgm:prSet phldrT="[ข้อความ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Integer Representation</a:t>
          </a:r>
          <a:endParaRPr lang="en-US" dirty="0">
            <a:solidFill>
              <a:schemeClr val="bg1"/>
            </a:solidFill>
          </a:endParaRPr>
        </a:p>
      </dgm:t>
    </dgm:pt>
    <dgm:pt modelId="{8A2FF4E0-207B-48DA-95E7-DCF27B7D1B2F}" type="parTrans" cxnId="{C7480E34-740C-41A4-9365-82CA9B8B0A2B}">
      <dgm:prSet/>
      <dgm:spPr/>
      <dgm:t>
        <a:bodyPr/>
        <a:lstStyle/>
        <a:p>
          <a:endParaRPr lang="en-US"/>
        </a:p>
      </dgm:t>
    </dgm:pt>
    <dgm:pt modelId="{C59368A5-2BB1-4698-ABA2-86E6897E176A}" type="sibTrans" cxnId="{C7480E34-740C-41A4-9365-82CA9B8B0A2B}">
      <dgm:prSet/>
      <dgm:spPr/>
      <dgm:t>
        <a:bodyPr/>
        <a:lstStyle/>
        <a:p>
          <a:endParaRPr lang="en-US"/>
        </a:p>
      </dgm:t>
    </dgm:pt>
    <dgm:pt modelId="{82D323C1-D921-41D9-83E0-625A47F8D3D0}">
      <dgm:prSet phldrT="[ข้อความ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Signed</a:t>
          </a:r>
          <a:endParaRPr lang="en-US" dirty="0">
            <a:solidFill>
              <a:schemeClr val="bg1"/>
            </a:solidFill>
          </a:endParaRPr>
        </a:p>
      </dgm:t>
    </dgm:pt>
    <dgm:pt modelId="{F8A4114B-6650-428D-8433-A7B0E42FCD8E}" type="parTrans" cxnId="{2206CAB9-E97C-4ECF-9A75-9A327C0A67DE}">
      <dgm:prSet/>
      <dgm:spPr/>
      <dgm:t>
        <a:bodyPr/>
        <a:lstStyle/>
        <a:p>
          <a:endParaRPr lang="en-US"/>
        </a:p>
      </dgm:t>
    </dgm:pt>
    <dgm:pt modelId="{A86105C2-91E2-48EB-8477-6DFADCE7BD45}" type="sibTrans" cxnId="{2206CAB9-E97C-4ECF-9A75-9A327C0A67DE}">
      <dgm:prSet/>
      <dgm:spPr/>
      <dgm:t>
        <a:bodyPr/>
        <a:lstStyle/>
        <a:p>
          <a:endParaRPr lang="en-US"/>
        </a:p>
      </dgm:t>
    </dgm:pt>
    <dgm:pt modelId="{DD387DC7-7D9C-4B77-9A72-38354D7D52A1}">
      <dgm:prSet phldrT="[ข้อความ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Sign-and-Magnitude</a:t>
          </a:r>
          <a:endParaRPr lang="en-US" dirty="0">
            <a:solidFill>
              <a:schemeClr val="bg1"/>
            </a:solidFill>
          </a:endParaRPr>
        </a:p>
      </dgm:t>
    </dgm:pt>
    <dgm:pt modelId="{9B87FA91-A963-45F4-BB56-26472C1E7448}" type="parTrans" cxnId="{7F0C1DE4-593C-40C8-A1B4-0E8B1CA5112A}">
      <dgm:prSet/>
      <dgm:spPr/>
      <dgm:t>
        <a:bodyPr/>
        <a:lstStyle/>
        <a:p>
          <a:endParaRPr lang="en-US"/>
        </a:p>
      </dgm:t>
    </dgm:pt>
    <dgm:pt modelId="{5D01D6AB-CC63-4AE2-A255-82D84F19235B}" type="sibTrans" cxnId="{7F0C1DE4-593C-40C8-A1B4-0E8B1CA5112A}">
      <dgm:prSet/>
      <dgm:spPr/>
      <dgm:t>
        <a:bodyPr/>
        <a:lstStyle/>
        <a:p>
          <a:endParaRPr lang="en-US"/>
        </a:p>
      </dgm:t>
    </dgm:pt>
    <dgm:pt modelId="{19A107F3-C98E-48BB-8855-80575942436D}">
      <dgm:prSet phldrT="[ข้อความ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One’s Complement</a:t>
          </a:r>
          <a:endParaRPr lang="en-US" dirty="0">
            <a:solidFill>
              <a:schemeClr val="bg1"/>
            </a:solidFill>
          </a:endParaRPr>
        </a:p>
      </dgm:t>
    </dgm:pt>
    <dgm:pt modelId="{5BD1A97D-D538-4AD0-85D5-468C766E18FA}" type="parTrans" cxnId="{354CBBBF-937C-4D16-8532-2077D759229D}">
      <dgm:prSet/>
      <dgm:spPr/>
      <dgm:t>
        <a:bodyPr/>
        <a:lstStyle/>
        <a:p>
          <a:endParaRPr lang="en-US"/>
        </a:p>
      </dgm:t>
    </dgm:pt>
    <dgm:pt modelId="{D6589FD4-748B-40F7-8E72-E9F9B03EF558}" type="sibTrans" cxnId="{354CBBBF-937C-4D16-8532-2077D759229D}">
      <dgm:prSet/>
      <dgm:spPr/>
      <dgm:t>
        <a:bodyPr/>
        <a:lstStyle/>
        <a:p>
          <a:endParaRPr lang="en-US"/>
        </a:p>
      </dgm:t>
    </dgm:pt>
    <dgm:pt modelId="{FA4822F5-EBEC-44E0-982D-E6B07F4CB52E}">
      <dgm:prSet phldrT="[ข้อความ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Unsigned</a:t>
          </a:r>
          <a:endParaRPr lang="en-US" dirty="0">
            <a:solidFill>
              <a:schemeClr val="bg1"/>
            </a:solidFill>
          </a:endParaRPr>
        </a:p>
      </dgm:t>
    </dgm:pt>
    <dgm:pt modelId="{CD65BDE9-482A-4FFB-8F2D-7CC9FDB4B661}" type="parTrans" cxnId="{B1873FD6-7295-41DE-99EB-F4A94625E672}">
      <dgm:prSet/>
      <dgm:spPr/>
      <dgm:t>
        <a:bodyPr/>
        <a:lstStyle/>
        <a:p>
          <a:endParaRPr lang="en-US"/>
        </a:p>
      </dgm:t>
    </dgm:pt>
    <dgm:pt modelId="{249E1C88-430F-4BA4-A5B0-EA01BCE1C752}" type="sibTrans" cxnId="{B1873FD6-7295-41DE-99EB-F4A94625E672}">
      <dgm:prSet/>
      <dgm:spPr/>
      <dgm:t>
        <a:bodyPr/>
        <a:lstStyle/>
        <a:p>
          <a:endParaRPr lang="en-US"/>
        </a:p>
      </dgm:t>
    </dgm:pt>
    <dgm:pt modelId="{8572B8C9-C8CC-40E2-9729-38CBE6466891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Two’s Complement</a:t>
          </a:r>
          <a:endParaRPr lang="en-US" dirty="0">
            <a:solidFill>
              <a:schemeClr val="bg1"/>
            </a:solidFill>
          </a:endParaRPr>
        </a:p>
      </dgm:t>
    </dgm:pt>
    <dgm:pt modelId="{9205E814-6707-49C4-967E-95E5A07C9321}" type="parTrans" cxnId="{9CDD4A45-E0BC-4C17-AE43-9C307A8D7CA2}">
      <dgm:prSet/>
      <dgm:spPr/>
      <dgm:t>
        <a:bodyPr/>
        <a:lstStyle/>
        <a:p>
          <a:endParaRPr lang="en-US"/>
        </a:p>
      </dgm:t>
    </dgm:pt>
    <dgm:pt modelId="{AAEC5EB2-5370-4F89-8F13-439720D7FE8D}" type="sibTrans" cxnId="{9CDD4A45-E0BC-4C17-AE43-9C307A8D7CA2}">
      <dgm:prSet/>
      <dgm:spPr/>
      <dgm:t>
        <a:bodyPr/>
        <a:lstStyle/>
        <a:p>
          <a:endParaRPr lang="en-US"/>
        </a:p>
      </dgm:t>
    </dgm:pt>
    <dgm:pt modelId="{74801C15-FF2E-42DA-9131-19E7B04068B5}" type="pres">
      <dgm:prSet presAssocID="{138FC134-671A-42EF-A582-5D5C99F3C6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E668FD-C806-4140-89DF-E873D1349473}" type="pres">
      <dgm:prSet presAssocID="{9B74ED0F-7EE2-43A9-A716-05CFAAD436EB}" presName="hierRoot1" presStyleCnt="0"/>
      <dgm:spPr/>
    </dgm:pt>
    <dgm:pt modelId="{003DDD70-35B6-4426-93F3-70D775763486}" type="pres">
      <dgm:prSet presAssocID="{9B74ED0F-7EE2-43A9-A716-05CFAAD436EB}" presName="composite" presStyleCnt="0"/>
      <dgm:spPr/>
    </dgm:pt>
    <dgm:pt modelId="{71839C61-CC68-4BDB-B9FF-7192C093E1AE}" type="pres">
      <dgm:prSet presAssocID="{9B74ED0F-7EE2-43A9-A716-05CFAAD436EB}" presName="background" presStyleLbl="node0" presStyleIdx="0" presStyleCnt="1"/>
      <dgm:spPr/>
    </dgm:pt>
    <dgm:pt modelId="{0E9CF005-5150-4D5D-9128-B09DE64A8ABF}" type="pres">
      <dgm:prSet presAssocID="{9B74ED0F-7EE2-43A9-A716-05CFAAD436EB}" presName="text" presStyleLbl="fgAcc0" presStyleIdx="0" presStyleCnt="1">
        <dgm:presLayoutVars>
          <dgm:chPref val="3"/>
        </dgm:presLayoutVars>
      </dgm:prSet>
      <dgm:spPr/>
    </dgm:pt>
    <dgm:pt modelId="{C36DB8F8-495C-4A8F-A26E-3591F1C1D4B3}" type="pres">
      <dgm:prSet presAssocID="{9B74ED0F-7EE2-43A9-A716-05CFAAD436EB}" presName="hierChild2" presStyleCnt="0"/>
      <dgm:spPr/>
    </dgm:pt>
    <dgm:pt modelId="{FBCD3C9D-94EA-41FF-A691-5403184CAAEA}" type="pres">
      <dgm:prSet presAssocID="{F8A4114B-6650-428D-8433-A7B0E42FCD8E}" presName="Name10" presStyleLbl="parChTrans1D2" presStyleIdx="0" presStyleCnt="2"/>
      <dgm:spPr/>
    </dgm:pt>
    <dgm:pt modelId="{B0C5F863-ABFB-4B1F-8BF7-49410B5913D4}" type="pres">
      <dgm:prSet presAssocID="{82D323C1-D921-41D9-83E0-625A47F8D3D0}" presName="hierRoot2" presStyleCnt="0"/>
      <dgm:spPr/>
    </dgm:pt>
    <dgm:pt modelId="{14C28437-3389-4945-B8EE-958F92B22FFE}" type="pres">
      <dgm:prSet presAssocID="{82D323C1-D921-41D9-83E0-625A47F8D3D0}" presName="composite2" presStyleCnt="0"/>
      <dgm:spPr/>
    </dgm:pt>
    <dgm:pt modelId="{8E932841-389D-4D03-B6CC-B727832265CE}" type="pres">
      <dgm:prSet presAssocID="{82D323C1-D921-41D9-83E0-625A47F8D3D0}" presName="background2" presStyleLbl="node2" presStyleIdx="0" presStyleCnt="2"/>
      <dgm:spPr/>
    </dgm:pt>
    <dgm:pt modelId="{7B640BBA-D20D-4A75-9130-F23E3FEFC463}" type="pres">
      <dgm:prSet presAssocID="{82D323C1-D921-41D9-83E0-625A47F8D3D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5FBE8-97A9-4F46-880F-3FF11C41BDE8}" type="pres">
      <dgm:prSet presAssocID="{82D323C1-D921-41D9-83E0-625A47F8D3D0}" presName="hierChild3" presStyleCnt="0"/>
      <dgm:spPr/>
    </dgm:pt>
    <dgm:pt modelId="{267BF0D0-127B-4E07-B57F-7DADCC6F5254}" type="pres">
      <dgm:prSet presAssocID="{9B87FA91-A963-45F4-BB56-26472C1E7448}" presName="Name17" presStyleLbl="parChTrans1D3" presStyleIdx="0" presStyleCnt="3"/>
      <dgm:spPr/>
    </dgm:pt>
    <dgm:pt modelId="{C987CD34-AC6C-46A8-8D82-D63208E45C5F}" type="pres">
      <dgm:prSet presAssocID="{DD387DC7-7D9C-4B77-9A72-38354D7D52A1}" presName="hierRoot3" presStyleCnt="0"/>
      <dgm:spPr/>
    </dgm:pt>
    <dgm:pt modelId="{DD4AD92F-E235-4DDD-8576-E79FD54D4ADB}" type="pres">
      <dgm:prSet presAssocID="{DD387DC7-7D9C-4B77-9A72-38354D7D52A1}" presName="composite3" presStyleCnt="0"/>
      <dgm:spPr/>
    </dgm:pt>
    <dgm:pt modelId="{700DB38C-95D7-471C-B382-D0C794412DC8}" type="pres">
      <dgm:prSet presAssocID="{DD387DC7-7D9C-4B77-9A72-38354D7D52A1}" presName="background3" presStyleLbl="node3" presStyleIdx="0" presStyleCnt="3"/>
      <dgm:spPr/>
    </dgm:pt>
    <dgm:pt modelId="{E70E63A8-C415-4A50-8A4C-EC6A29766F33}" type="pres">
      <dgm:prSet presAssocID="{DD387DC7-7D9C-4B77-9A72-38354D7D52A1}" presName="text3" presStyleLbl="fgAcc3" presStyleIdx="0" presStyleCnt="3">
        <dgm:presLayoutVars>
          <dgm:chPref val="3"/>
        </dgm:presLayoutVars>
      </dgm:prSet>
      <dgm:spPr/>
    </dgm:pt>
    <dgm:pt modelId="{28F7BE86-4890-4A23-92DF-58C086513ED6}" type="pres">
      <dgm:prSet presAssocID="{DD387DC7-7D9C-4B77-9A72-38354D7D52A1}" presName="hierChild4" presStyleCnt="0"/>
      <dgm:spPr/>
    </dgm:pt>
    <dgm:pt modelId="{290A1387-F826-420B-8953-F7338FA4A24B}" type="pres">
      <dgm:prSet presAssocID="{5BD1A97D-D538-4AD0-85D5-468C766E18FA}" presName="Name17" presStyleLbl="parChTrans1D3" presStyleIdx="1" presStyleCnt="3"/>
      <dgm:spPr/>
    </dgm:pt>
    <dgm:pt modelId="{48D51910-0D49-4CC4-BCEB-F9105508C8C8}" type="pres">
      <dgm:prSet presAssocID="{19A107F3-C98E-48BB-8855-80575942436D}" presName="hierRoot3" presStyleCnt="0"/>
      <dgm:spPr/>
    </dgm:pt>
    <dgm:pt modelId="{A8D00433-A4EF-4096-B246-671630DA5ABA}" type="pres">
      <dgm:prSet presAssocID="{19A107F3-C98E-48BB-8855-80575942436D}" presName="composite3" presStyleCnt="0"/>
      <dgm:spPr/>
    </dgm:pt>
    <dgm:pt modelId="{897A71ED-F71D-4136-BA59-AA2ACEA6E590}" type="pres">
      <dgm:prSet presAssocID="{19A107F3-C98E-48BB-8855-80575942436D}" presName="background3" presStyleLbl="node3" presStyleIdx="1" presStyleCnt="3"/>
      <dgm:spPr/>
    </dgm:pt>
    <dgm:pt modelId="{ECC8F0A8-2A52-4082-A7DB-6B9366101E5E}" type="pres">
      <dgm:prSet presAssocID="{19A107F3-C98E-48BB-8855-80575942436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F39685-71E0-451D-A32A-126554185215}" type="pres">
      <dgm:prSet presAssocID="{19A107F3-C98E-48BB-8855-80575942436D}" presName="hierChild4" presStyleCnt="0"/>
      <dgm:spPr/>
    </dgm:pt>
    <dgm:pt modelId="{52AAF6FF-3517-4502-BC82-F1C46E8DDDC8}" type="pres">
      <dgm:prSet presAssocID="{9205E814-6707-49C4-967E-95E5A07C9321}" presName="Name17" presStyleLbl="parChTrans1D3" presStyleIdx="2" presStyleCnt="3"/>
      <dgm:spPr/>
    </dgm:pt>
    <dgm:pt modelId="{93F1753C-14D5-4924-BD25-A3F9BE53A547}" type="pres">
      <dgm:prSet presAssocID="{8572B8C9-C8CC-40E2-9729-38CBE6466891}" presName="hierRoot3" presStyleCnt="0"/>
      <dgm:spPr/>
    </dgm:pt>
    <dgm:pt modelId="{E0EFCF0F-07B4-44AF-BBC6-170713512BA8}" type="pres">
      <dgm:prSet presAssocID="{8572B8C9-C8CC-40E2-9729-38CBE6466891}" presName="composite3" presStyleCnt="0"/>
      <dgm:spPr/>
    </dgm:pt>
    <dgm:pt modelId="{10ECB4F3-1AC7-413F-BEC6-DCB38EA7B9A3}" type="pres">
      <dgm:prSet presAssocID="{8572B8C9-C8CC-40E2-9729-38CBE6466891}" presName="background3" presStyleLbl="node3" presStyleIdx="2" presStyleCnt="3"/>
      <dgm:spPr/>
    </dgm:pt>
    <dgm:pt modelId="{C94E87AC-A221-4B67-8D08-518B9E9B1488}" type="pres">
      <dgm:prSet presAssocID="{8572B8C9-C8CC-40E2-9729-38CBE6466891}" presName="text3" presStyleLbl="fgAcc3" presStyleIdx="2" presStyleCnt="3">
        <dgm:presLayoutVars>
          <dgm:chPref val="3"/>
        </dgm:presLayoutVars>
      </dgm:prSet>
      <dgm:spPr/>
    </dgm:pt>
    <dgm:pt modelId="{A12B3C12-D654-49E4-AC49-51A6A77D16A0}" type="pres">
      <dgm:prSet presAssocID="{8572B8C9-C8CC-40E2-9729-38CBE6466891}" presName="hierChild4" presStyleCnt="0"/>
      <dgm:spPr/>
    </dgm:pt>
    <dgm:pt modelId="{FBFCB01F-7A9B-40C5-AECE-B5EE60117080}" type="pres">
      <dgm:prSet presAssocID="{CD65BDE9-482A-4FFB-8F2D-7CC9FDB4B661}" presName="Name10" presStyleLbl="parChTrans1D2" presStyleIdx="1" presStyleCnt="2"/>
      <dgm:spPr/>
    </dgm:pt>
    <dgm:pt modelId="{25BFD0BE-7108-4763-9785-81A51505D3F8}" type="pres">
      <dgm:prSet presAssocID="{FA4822F5-EBEC-44E0-982D-E6B07F4CB52E}" presName="hierRoot2" presStyleCnt="0"/>
      <dgm:spPr/>
    </dgm:pt>
    <dgm:pt modelId="{6EED6AA7-5F8E-4F5C-B5EA-097BAB6CED42}" type="pres">
      <dgm:prSet presAssocID="{FA4822F5-EBEC-44E0-982D-E6B07F4CB52E}" presName="composite2" presStyleCnt="0"/>
      <dgm:spPr/>
    </dgm:pt>
    <dgm:pt modelId="{B82C588C-8583-4BFE-A6F8-1AD22C27692B}" type="pres">
      <dgm:prSet presAssocID="{FA4822F5-EBEC-44E0-982D-E6B07F4CB52E}" presName="background2" presStyleLbl="node2" presStyleIdx="1" presStyleCnt="2"/>
      <dgm:spPr/>
    </dgm:pt>
    <dgm:pt modelId="{178431B4-CA95-4380-B112-ECED9D5A68C7}" type="pres">
      <dgm:prSet presAssocID="{FA4822F5-EBEC-44E0-982D-E6B07F4CB52E}" presName="text2" presStyleLbl="fgAcc2" presStyleIdx="1" presStyleCnt="2">
        <dgm:presLayoutVars>
          <dgm:chPref val="3"/>
        </dgm:presLayoutVars>
      </dgm:prSet>
      <dgm:spPr/>
    </dgm:pt>
    <dgm:pt modelId="{96785ACE-0189-45CF-935E-053FB8451658}" type="pres">
      <dgm:prSet presAssocID="{FA4822F5-EBEC-44E0-982D-E6B07F4CB52E}" presName="hierChild3" presStyleCnt="0"/>
      <dgm:spPr/>
    </dgm:pt>
  </dgm:ptLst>
  <dgm:cxnLst>
    <dgm:cxn modelId="{8E884446-3D9A-4C88-92A8-7431CB2A6BFB}" type="presOf" srcId="{CD65BDE9-482A-4FFB-8F2D-7CC9FDB4B661}" destId="{FBFCB01F-7A9B-40C5-AECE-B5EE60117080}" srcOrd="0" destOrd="0" presId="urn:microsoft.com/office/officeart/2005/8/layout/hierarchy1"/>
    <dgm:cxn modelId="{3CE616AD-FA15-4B37-8800-C7DB2A8B7596}" type="presOf" srcId="{8572B8C9-C8CC-40E2-9729-38CBE6466891}" destId="{C94E87AC-A221-4B67-8D08-518B9E9B1488}" srcOrd="0" destOrd="0" presId="urn:microsoft.com/office/officeart/2005/8/layout/hierarchy1"/>
    <dgm:cxn modelId="{B6D5722D-1EB2-4999-B70E-B143E95F4FB7}" type="presOf" srcId="{9B87FA91-A963-45F4-BB56-26472C1E7448}" destId="{267BF0D0-127B-4E07-B57F-7DADCC6F5254}" srcOrd="0" destOrd="0" presId="urn:microsoft.com/office/officeart/2005/8/layout/hierarchy1"/>
    <dgm:cxn modelId="{B2E91CEC-CD6E-4480-9550-8E47A5C99E4D}" type="presOf" srcId="{82D323C1-D921-41D9-83E0-625A47F8D3D0}" destId="{7B640BBA-D20D-4A75-9130-F23E3FEFC463}" srcOrd="0" destOrd="0" presId="urn:microsoft.com/office/officeart/2005/8/layout/hierarchy1"/>
    <dgm:cxn modelId="{C7480E34-740C-41A4-9365-82CA9B8B0A2B}" srcId="{138FC134-671A-42EF-A582-5D5C99F3C6C3}" destId="{9B74ED0F-7EE2-43A9-A716-05CFAAD436EB}" srcOrd="0" destOrd="0" parTransId="{8A2FF4E0-207B-48DA-95E7-DCF27B7D1B2F}" sibTransId="{C59368A5-2BB1-4698-ABA2-86E6897E176A}"/>
    <dgm:cxn modelId="{B7B83E78-710D-410D-A166-842A6ED5473C}" type="presOf" srcId="{9205E814-6707-49C4-967E-95E5A07C9321}" destId="{52AAF6FF-3517-4502-BC82-F1C46E8DDDC8}" srcOrd="0" destOrd="0" presId="urn:microsoft.com/office/officeart/2005/8/layout/hierarchy1"/>
    <dgm:cxn modelId="{B2AB3BF4-7258-4D6C-A4E9-12E7B90F8CB1}" type="presOf" srcId="{F8A4114B-6650-428D-8433-A7B0E42FCD8E}" destId="{FBCD3C9D-94EA-41FF-A691-5403184CAAEA}" srcOrd="0" destOrd="0" presId="urn:microsoft.com/office/officeart/2005/8/layout/hierarchy1"/>
    <dgm:cxn modelId="{88B8D7FB-1C62-4509-83E1-364DB6914E6E}" type="presOf" srcId="{5BD1A97D-D538-4AD0-85D5-468C766E18FA}" destId="{290A1387-F826-420B-8953-F7338FA4A24B}" srcOrd="0" destOrd="0" presId="urn:microsoft.com/office/officeart/2005/8/layout/hierarchy1"/>
    <dgm:cxn modelId="{C8E36214-537E-4FAD-B6A8-4A5D66B5958D}" type="presOf" srcId="{FA4822F5-EBEC-44E0-982D-E6B07F4CB52E}" destId="{178431B4-CA95-4380-B112-ECED9D5A68C7}" srcOrd="0" destOrd="0" presId="urn:microsoft.com/office/officeart/2005/8/layout/hierarchy1"/>
    <dgm:cxn modelId="{7F0C1DE4-593C-40C8-A1B4-0E8B1CA5112A}" srcId="{82D323C1-D921-41D9-83E0-625A47F8D3D0}" destId="{DD387DC7-7D9C-4B77-9A72-38354D7D52A1}" srcOrd="0" destOrd="0" parTransId="{9B87FA91-A963-45F4-BB56-26472C1E7448}" sibTransId="{5D01D6AB-CC63-4AE2-A255-82D84F19235B}"/>
    <dgm:cxn modelId="{9CDD4A45-E0BC-4C17-AE43-9C307A8D7CA2}" srcId="{82D323C1-D921-41D9-83E0-625A47F8D3D0}" destId="{8572B8C9-C8CC-40E2-9729-38CBE6466891}" srcOrd="2" destOrd="0" parTransId="{9205E814-6707-49C4-967E-95E5A07C9321}" sibTransId="{AAEC5EB2-5370-4F89-8F13-439720D7FE8D}"/>
    <dgm:cxn modelId="{BDCA32F1-17D9-4AE4-BF41-2B60ABC991E8}" type="presOf" srcId="{19A107F3-C98E-48BB-8855-80575942436D}" destId="{ECC8F0A8-2A52-4082-A7DB-6B9366101E5E}" srcOrd="0" destOrd="0" presId="urn:microsoft.com/office/officeart/2005/8/layout/hierarchy1"/>
    <dgm:cxn modelId="{4F43083E-6088-4C76-A496-9A77AB43F89E}" type="presOf" srcId="{DD387DC7-7D9C-4B77-9A72-38354D7D52A1}" destId="{E70E63A8-C415-4A50-8A4C-EC6A29766F33}" srcOrd="0" destOrd="0" presId="urn:microsoft.com/office/officeart/2005/8/layout/hierarchy1"/>
    <dgm:cxn modelId="{BDE713B9-1F94-46F7-AFE8-A5EA7CCDAFE9}" type="presOf" srcId="{138FC134-671A-42EF-A582-5D5C99F3C6C3}" destId="{74801C15-FF2E-42DA-9131-19E7B04068B5}" srcOrd="0" destOrd="0" presId="urn:microsoft.com/office/officeart/2005/8/layout/hierarchy1"/>
    <dgm:cxn modelId="{B1873FD6-7295-41DE-99EB-F4A94625E672}" srcId="{9B74ED0F-7EE2-43A9-A716-05CFAAD436EB}" destId="{FA4822F5-EBEC-44E0-982D-E6B07F4CB52E}" srcOrd="1" destOrd="0" parTransId="{CD65BDE9-482A-4FFB-8F2D-7CC9FDB4B661}" sibTransId="{249E1C88-430F-4BA4-A5B0-EA01BCE1C752}"/>
    <dgm:cxn modelId="{2206CAB9-E97C-4ECF-9A75-9A327C0A67DE}" srcId="{9B74ED0F-7EE2-43A9-A716-05CFAAD436EB}" destId="{82D323C1-D921-41D9-83E0-625A47F8D3D0}" srcOrd="0" destOrd="0" parTransId="{F8A4114B-6650-428D-8433-A7B0E42FCD8E}" sibTransId="{A86105C2-91E2-48EB-8477-6DFADCE7BD45}"/>
    <dgm:cxn modelId="{DB829B7A-1699-46AF-86BB-055911685E32}" type="presOf" srcId="{9B74ED0F-7EE2-43A9-A716-05CFAAD436EB}" destId="{0E9CF005-5150-4D5D-9128-B09DE64A8ABF}" srcOrd="0" destOrd="0" presId="urn:microsoft.com/office/officeart/2005/8/layout/hierarchy1"/>
    <dgm:cxn modelId="{354CBBBF-937C-4D16-8532-2077D759229D}" srcId="{82D323C1-D921-41D9-83E0-625A47F8D3D0}" destId="{19A107F3-C98E-48BB-8855-80575942436D}" srcOrd="1" destOrd="0" parTransId="{5BD1A97D-D538-4AD0-85D5-468C766E18FA}" sibTransId="{D6589FD4-748B-40F7-8E72-E9F9B03EF558}"/>
    <dgm:cxn modelId="{871F71A5-FD20-4AC9-9369-9FFEBAEA99D5}" type="presParOf" srcId="{74801C15-FF2E-42DA-9131-19E7B04068B5}" destId="{D4E668FD-C806-4140-89DF-E873D1349473}" srcOrd="0" destOrd="0" presId="urn:microsoft.com/office/officeart/2005/8/layout/hierarchy1"/>
    <dgm:cxn modelId="{22539C14-473F-4839-89A6-21619604F7B9}" type="presParOf" srcId="{D4E668FD-C806-4140-89DF-E873D1349473}" destId="{003DDD70-35B6-4426-93F3-70D775763486}" srcOrd="0" destOrd="0" presId="urn:microsoft.com/office/officeart/2005/8/layout/hierarchy1"/>
    <dgm:cxn modelId="{89799812-B00E-4285-AFFA-E7172DCB644E}" type="presParOf" srcId="{003DDD70-35B6-4426-93F3-70D775763486}" destId="{71839C61-CC68-4BDB-B9FF-7192C093E1AE}" srcOrd="0" destOrd="0" presId="urn:microsoft.com/office/officeart/2005/8/layout/hierarchy1"/>
    <dgm:cxn modelId="{005B6DFD-1E55-4F25-82D5-72C61BCD55CA}" type="presParOf" srcId="{003DDD70-35B6-4426-93F3-70D775763486}" destId="{0E9CF005-5150-4D5D-9128-B09DE64A8ABF}" srcOrd="1" destOrd="0" presId="urn:microsoft.com/office/officeart/2005/8/layout/hierarchy1"/>
    <dgm:cxn modelId="{AC422292-2B8E-4FB3-82FA-0CF5A9B70477}" type="presParOf" srcId="{D4E668FD-C806-4140-89DF-E873D1349473}" destId="{C36DB8F8-495C-4A8F-A26E-3591F1C1D4B3}" srcOrd="1" destOrd="0" presId="urn:microsoft.com/office/officeart/2005/8/layout/hierarchy1"/>
    <dgm:cxn modelId="{895D46D5-247D-4005-B604-5CB6E95E6D02}" type="presParOf" srcId="{C36DB8F8-495C-4A8F-A26E-3591F1C1D4B3}" destId="{FBCD3C9D-94EA-41FF-A691-5403184CAAEA}" srcOrd="0" destOrd="0" presId="urn:microsoft.com/office/officeart/2005/8/layout/hierarchy1"/>
    <dgm:cxn modelId="{FCFBC943-30D1-4448-9C33-988D3DCE6BA7}" type="presParOf" srcId="{C36DB8F8-495C-4A8F-A26E-3591F1C1D4B3}" destId="{B0C5F863-ABFB-4B1F-8BF7-49410B5913D4}" srcOrd="1" destOrd="0" presId="urn:microsoft.com/office/officeart/2005/8/layout/hierarchy1"/>
    <dgm:cxn modelId="{E607AEF2-77CF-4FA2-BA01-5CB4B0DD9687}" type="presParOf" srcId="{B0C5F863-ABFB-4B1F-8BF7-49410B5913D4}" destId="{14C28437-3389-4945-B8EE-958F92B22FFE}" srcOrd="0" destOrd="0" presId="urn:microsoft.com/office/officeart/2005/8/layout/hierarchy1"/>
    <dgm:cxn modelId="{F73304D5-535D-4D66-98DA-D6C645498D46}" type="presParOf" srcId="{14C28437-3389-4945-B8EE-958F92B22FFE}" destId="{8E932841-389D-4D03-B6CC-B727832265CE}" srcOrd="0" destOrd="0" presId="urn:microsoft.com/office/officeart/2005/8/layout/hierarchy1"/>
    <dgm:cxn modelId="{5E31E33B-1CD3-4407-A139-5C34A7351705}" type="presParOf" srcId="{14C28437-3389-4945-B8EE-958F92B22FFE}" destId="{7B640BBA-D20D-4A75-9130-F23E3FEFC463}" srcOrd="1" destOrd="0" presId="urn:microsoft.com/office/officeart/2005/8/layout/hierarchy1"/>
    <dgm:cxn modelId="{F89C122F-0C9F-4E74-98B8-15453A38170E}" type="presParOf" srcId="{B0C5F863-ABFB-4B1F-8BF7-49410B5913D4}" destId="{E195FBE8-97A9-4F46-880F-3FF11C41BDE8}" srcOrd="1" destOrd="0" presId="urn:microsoft.com/office/officeart/2005/8/layout/hierarchy1"/>
    <dgm:cxn modelId="{1D3F76F4-DAF1-4BF8-A55B-7CD8D30DCE39}" type="presParOf" srcId="{E195FBE8-97A9-4F46-880F-3FF11C41BDE8}" destId="{267BF0D0-127B-4E07-B57F-7DADCC6F5254}" srcOrd="0" destOrd="0" presId="urn:microsoft.com/office/officeart/2005/8/layout/hierarchy1"/>
    <dgm:cxn modelId="{395687E1-CFB6-43B4-BA7F-93F4A6FCD55D}" type="presParOf" srcId="{E195FBE8-97A9-4F46-880F-3FF11C41BDE8}" destId="{C987CD34-AC6C-46A8-8D82-D63208E45C5F}" srcOrd="1" destOrd="0" presId="urn:microsoft.com/office/officeart/2005/8/layout/hierarchy1"/>
    <dgm:cxn modelId="{80CB6212-15A9-4D9E-8BC5-22A52A75791B}" type="presParOf" srcId="{C987CD34-AC6C-46A8-8D82-D63208E45C5F}" destId="{DD4AD92F-E235-4DDD-8576-E79FD54D4ADB}" srcOrd="0" destOrd="0" presId="urn:microsoft.com/office/officeart/2005/8/layout/hierarchy1"/>
    <dgm:cxn modelId="{0D817C6D-1565-428D-A620-FD7F5C88A5AF}" type="presParOf" srcId="{DD4AD92F-E235-4DDD-8576-E79FD54D4ADB}" destId="{700DB38C-95D7-471C-B382-D0C794412DC8}" srcOrd="0" destOrd="0" presId="urn:microsoft.com/office/officeart/2005/8/layout/hierarchy1"/>
    <dgm:cxn modelId="{B5788F9A-5ACC-4984-8EC1-E0B8C0E1C492}" type="presParOf" srcId="{DD4AD92F-E235-4DDD-8576-E79FD54D4ADB}" destId="{E70E63A8-C415-4A50-8A4C-EC6A29766F33}" srcOrd="1" destOrd="0" presId="urn:microsoft.com/office/officeart/2005/8/layout/hierarchy1"/>
    <dgm:cxn modelId="{ECEADB88-AC88-4249-A98D-9F4C1C7649A1}" type="presParOf" srcId="{C987CD34-AC6C-46A8-8D82-D63208E45C5F}" destId="{28F7BE86-4890-4A23-92DF-58C086513ED6}" srcOrd="1" destOrd="0" presId="urn:microsoft.com/office/officeart/2005/8/layout/hierarchy1"/>
    <dgm:cxn modelId="{E2944A6B-8B4A-4AD8-9C59-3DFD00D05064}" type="presParOf" srcId="{E195FBE8-97A9-4F46-880F-3FF11C41BDE8}" destId="{290A1387-F826-420B-8953-F7338FA4A24B}" srcOrd="2" destOrd="0" presId="urn:microsoft.com/office/officeart/2005/8/layout/hierarchy1"/>
    <dgm:cxn modelId="{1A573F5E-8433-4F42-952D-5569D7CEFC1D}" type="presParOf" srcId="{E195FBE8-97A9-4F46-880F-3FF11C41BDE8}" destId="{48D51910-0D49-4CC4-BCEB-F9105508C8C8}" srcOrd="3" destOrd="0" presId="urn:microsoft.com/office/officeart/2005/8/layout/hierarchy1"/>
    <dgm:cxn modelId="{3F3F5506-6E4F-4369-8332-5732115905A7}" type="presParOf" srcId="{48D51910-0D49-4CC4-BCEB-F9105508C8C8}" destId="{A8D00433-A4EF-4096-B246-671630DA5ABA}" srcOrd="0" destOrd="0" presId="urn:microsoft.com/office/officeart/2005/8/layout/hierarchy1"/>
    <dgm:cxn modelId="{2A871A5E-1720-426E-9EB9-8A126C46B2EB}" type="presParOf" srcId="{A8D00433-A4EF-4096-B246-671630DA5ABA}" destId="{897A71ED-F71D-4136-BA59-AA2ACEA6E590}" srcOrd="0" destOrd="0" presId="urn:microsoft.com/office/officeart/2005/8/layout/hierarchy1"/>
    <dgm:cxn modelId="{F1522112-4BB3-4D3C-B9F9-188D90CB8BE9}" type="presParOf" srcId="{A8D00433-A4EF-4096-B246-671630DA5ABA}" destId="{ECC8F0A8-2A52-4082-A7DB-6B9366101E5E}" srcOrd="1" destOrd="0" presId="urn:microsoft.com/office/officeart/2005/8/layout/hierarchy1"/>
    <dgm:cxn modelId="{2B3D7F9B-D53A-4917-B314-C08579276B91}" type="presParOf" srcId="{48D51910-0D49-4CC4-BCEB-F9105508C8C8}" destId="{FCF39685-71E0-451D-A32A-126554185215}" srcOrd="1" destOrd="0" presId="urn:microsoft.com/office/officeart/2005/8/layout/hierarchy1"/>
    <dgm:cxn modelId="{628C97FE-4FCC-4CDE-AEB2-C238CB185D16}" type="presParOf" srcId="{E195FBE8-97A9-4F46-880F-3FF11C41BDE8}" destId="{52AAF6FF-3517-4502-BC82-F1C46E8DDDC8}" srcOrd="4" destOrd="0" presId="urn:microsoft.com/office/officeart/2005/8/layout/hierarchy1"/>
    <dgm:cxn modelId="{6B119DD4-EE22-40F4-83C2-A32C58F79BC8}" type="presParOf" srcId="{E195FBE8-97A9-4F46-880F-3FF11C41BDE8}" destId="{93F1753C-14D5-4924-BD25-A3F9BE53A547}" srcOrd="5" destOrd="0" presId="urn:microsoft.com/office/officeart/2005/8/layout/hierarchy1"/>
    <dgm:cxn modelId="{22933A1F-7922-45B2-9EA4-57FA17B23506}" type="presParOf" srcId="{93F1753C-14D5-4924-BD25-A3F9BE53A547}" destId="{E0EFCF0F-07B4-44AF-BBC6-170713512BA8}" srcOrd="0" destOrd="0" presId="urn:microsoft.com/office/officeart/2005/8/layout/hierarchy1"/>
    <dgm:cxn modelId="{10A0104F-1579-425D-9FD5-917B6CA1C3D8}" type="presParOf" srcId="{E0EFCF0F-07B4-44AF-BBC6-170713512BA8}" destId="{10ECB4F3-1AC7-413F-BEC6-DCB38EA7B9A3}" srcOrd="0" destOrd="0" presId="urn:microsoft.com/office/officeart/2005/8/layout/hierarchy1"/>
    <dgm:cxn modelId="{D6B476B3-25D0-4C20-90AD-B2E5D4AD9688}" type="presParOf" srcId="{E0EFCF0F-07B4-44AF-BBC6-170713512BA8}" destId="{C94E87AC-A221-4B67-8D08-518B9E9B1488}" srcOrd="1" destOrd="0" presId="urn:microsoft.com/office/officeart/2005/8/layout/hierarchy1"/>
    <dgm:cxn modelId="{C80C765A-2DD9-4C63-B3B9-918ECB439B8F}" type="presParOf" srcId="{93F1753C-14D5-4924-BD25-A3F9BE53A547}" destId="{A12B3C12-D654-49E4-AC49-51A6A77D16A0}" srcOrd="1" destOrd="0" presId="urn:microsoft.com/office/officeart/2005/8/layout/hierarchy1"/>
    <dgm:cxn modelId="{83FFDB1D-05DF-49B2-B87A-87A18275BE9B}" type="presParOf" srcId="{C36DB8F8-495C-4A8F-A26E-3591F1C1D4B3}" destId="{FBFCB01F-7A9B-40C5-AECE-B5EE60117080}" srcOrd="2" destOrd="0" presId="urn:microsoft.com/office/officeart/2005/8/layout/hierarchy1"/>
    <dgm:cxn modelId="{63C593E4-53C2-4EA7-B4A0-551833CA7B4E}" type="presParOf" srcId="{C36DB8F8-495C-4A8F-A26E-3591F1C1D4B3}" destId="{25BFD0BE-7108-4763-9785-81A51505D3F8}" srcOrd="3" destOrd="0" presId="urn:microsoft.com/office/officeart/2005/8/layout/hierarchy1"/>
    <dgm:cxn modelId="{534D0F87-D2FE-4811-8348-01D42BAAC265}" type="presParOf" srcId="{25BFD0BE-7108-4763-9785-81A51505D3F8}" destId="{6EED6AA7-5F8E-4F5C-B5EA-097BAB6CED42}" srcOrd="0" destOrd="0" presId="urn:microsoft.com/office/officeart/2005/8/layout/hierarchy1"/>
    <dgm:cxn modelId="{5C5591BB-11B3-41C9-BAC3-F18E8AB40BC5}" type="presParOf" srcId="{6EED6AA7-5F8E-4F5C-B5EA-097BAB6CED42}" destId="{B82C588C-8583-4BFE-A6F8-1AD22C27692B}" srcOrd="0" destOrd="0" presId="urn:microsoft.com/office/officeart/2005/8/layout/hierarchy1"/>
    <dgm:cxn modelId="{C00EBBE1-4A31-4050-8565-6D3C87EC9A09}" type="presParOf" srcId="{6EED6AA7-5F8E-4F5C-B5EA-097BAB6CED42}" destId="{178431B4-CA95-4380-B112-ECED9D5A68C7}" srcOrd="1" destOrd="0" presId="urn:microsoft.com/office/officeart/2005/8/layout/hierarchy1"/>
    <dgm:cxn modelId="{294F85AC-BA30-486F-A13F-3BB2186AEA88}" type="presParOf" srcId="{25BFD0BE-7108-4763-9785-81A51505D3F8}" destId="{96785ACE-0189-45CF-935E-053FB8451658}" srcOrd="1" destOrd="0" presId="urn:microsoft.com/office/officeart/2005/8/layout/hierarchy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EA71E-F49D-4A1B-BF30-4DB0D1ED4C1E}">
      <dsp:nvSpPr>
        <dsp:cNvPr id="0" name=""/>
        <dsp:cNvSpPr/>
      </dsp:nvSpPr>
      <dsp:spPr>
        <a:xfrm>
          <a:off x="2247900" y="692842"/>
          <a:ext cx="837536" cy="290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57"/>
              </a:lnTo>
              <a:lnTo>
                <a:pt x="837536" y="145357"/>
              </a:lnTo>
              <a:lnTo>
                <a:pt x="837536" y="2907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6A519-85EC-4977-A658-EF7F5A6E5AB8}">
      <dsp:nvSpPr>
        <dsp:cNvPr id="0" name=""/>
        <dsp:cNvSpPr/>
      </dsp:nvSpPr>
      <dsp:spPr>
        <a:xfrm>
          <a:off x="1410363" y="692842"/>
          <a:ext cx="837536" cy="290715"/>
        </a:xfrm>
        <a:custGeom>
          <a:avLst/>
          <a:gdLst/>
          <a:ahLst/>
          <a:cxnLst/>
          <a:rect l="0" t="0" r="0" b="0"/>
          <a:pathLst>
            <a:path>
              <a:moveTo>
                <a:pt x="837536" y="0"/>
              </a:moveTo>
              <a:lnTo>
                <a:pt x="837536" y="145357"/>
              </a:lnTo>
              <a:lnTo>
                <a:pt x="0" y="145357"/>
              </a:lnTo>
              <a:lnTo>
                <a:pt x="0" y="2907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1881D-E946-499F-B5A2-BEF5D5402E74}">
      <dsp:nvSpPr>
        <dsp:cNvPr id="0" name=""/>
        <dsp:cNvSpPr/>
      </dsp:nvSpPr>
      <dsp:spPr>
        <a:xfrm>
          <a:off x="1555721" y="663"/>
          <a:ext cx="1384357" cy="692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Image</a:t>
          </a:r>
          <a:endParaRPr lang="th-TH" sz="3300" kern="1200" dirty="0"/>
        </a:p>
      </dsp:txBody>
      <dsp:txXfrm>
        <a:off x="1555721" y="663"/>
        <a:ext cx="1384357" cy="692178"/>
      </dsp:txXfrm>
    </dsp:sp>
    <dsp:sp modelId="{13DA6DD6-41BC-4A53-BCFA-0C3902AC8130}">
      <dsp:nvSpPr>
        <dsp:cNvPr id="0" name=""/>
        <dsp:cNvSpPr/>
      </dsp:nvSpPr>
      <dsp:spPr>
        <a:xfrm>
          <a:off x="718185" y="983557"/>
          <a:ext cx="1384357" cy="6921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Bitmap</a:t>
          </a:r>
          <a:endParaRPr lang="th-TH" sz="3300" kern="1200" dirty="0"/>
        </a:p>
      </dsp:txBody>
      <dsp:txXfrm>
        <a:off x="718185" y="983557"/>
        <a:ext cx="1384357" cy="692178"/>
      </dsp:txXfrm>
    </dsp:sp>
    <dsp:sp modelId="{1F00EFF1-5DFE-40CA-AC69-8C69D7D093E7}">
      <dsp:nvSpPr>
        <dsp:cNvPr id="0" name=""/>
        <dsp:cNvSpPr/>
      </dsp:nvSpPr>
      <dsp:spPr>
        <a:xfrm>
          <a:off x="2393257" y="983557"/>
          <a:ext cx="1384357" cy="6921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Vector</a:t>
          </a:r>
          <a:endParaRPr lang="th-TH" sz="3300" kern="1200" dirty="0"/>
        </a:p>
      </dsp:txBody>
      <dsp:txXfrm>
        <a:off x="2393257" y="983557"/>
        <a:ext cx="1384357" cy="692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26EF74D9-6734-495A-B252-769FF5B488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486400" y="304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3097" name="Picture 25" descr="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A39DB-B182-4F59-8FCA-D60686D26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6B5C-501D-487A-9766-20B41A789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F661-4979-4131-A861-E2646A3C4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40890-9838-4A73-BCA0-1A407B42C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51664-4635-4D54-A217-5FAF50C1E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5061-EDC7-4A97-8510-38EA3CEED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D85E8-3365-473E-B6C3-A188BD0C5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4A24-3B00-4BF0-998D-A483E7246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6E5AD-743E-4181-A3C8-2F0071B97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1E154-950E-4FD3-9267-D07D81000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052" name="Picture 28" descr="p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67E1AB-CD20-427F-B0C0-F3144F7244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43400" y="2057400"/>
            <a:ext cx="4800600" cy="838200"/>
          </a:xfrm>
        </p:spPr>
        <p:txBody>
          <a:bodyPr/>
          <a:lstStyle/>
          <a:p>
            <a:r>
              <a:rPr lang="th-TH" sz="5400" dirty="0" smtClean="0">
                <a:latin typeface="AngsanaUPC" pitchFamily="18" charset="-34"/>
                <a:cs typeface="AngsanaUPC" pitchFamily="18" charset="-34"/>
              </a:rPr>
              <a:t>บทที่ 2</a:t>
            </a:r>
            <a:endParaRPr lang="en-US" sz="54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3352800"/>
            <a:ext cx="4648200" cy="914400"/>
          </a:xfrm>
        </p:spPr>
        <p:txBody>
          <a:bodyPr/>
          <a:lstStyle/>
          <a:p>
            <a:r>
              <a:rPr lang="th-TH" sz="3600" b="1" dirty="0" smtClean="0"/>
              <a:t>ระบบจำนวนและการแทนค่าข้อมูลในคอมพิวเตอร์</a:t>
            </a:r>
            <a:endParaRPr 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ประเภทของรหัส (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Codes)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876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800" dirty="0" smtClean="0">
                <a:cs typeface="Angsana New" pitchFamily="18" charset="-34"/>
              </a:rPr>
              <a:t>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*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รหัส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Extended ASCII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เพื่อที่จะทำให้แต่ละ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Bit Pattern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มีขนาด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Byte (8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บิต) รหัส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ASCII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จึงได้เพิ่มบิตขึ้นอีก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บิต คือ เพิ่มบิต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ไว้เป็นบิตแรกใน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Bit Pattern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ทำให้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it Pattern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มีขนาดพอดีกับ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ไบท์ในหน่วยความจำ นั่นคือ สำหรับรหัส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Extended ASCII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จะมีรหัสตั้งแต่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00000000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ถึง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01111111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800" u="sng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ข้อสังเกต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i="1" dirty="0" smtClean="0">
                <a:latin typeface="Angsana New" pitchFamily="18" charset="-34"/>
                <a:cs typeface="Angsana New" pitchFamily="18" charset="-34"/>
              </a:rPr>
              <a:t>มีผู้ผลิตฮาร์ดแวร์บางรายพยายามที่จะใช้บิตที่เพิ่มขึ้นเพื่อสร้างอักษรหรือสัญลักษณ์ตัวใหม่เพิ่มเติม แต่ก็ยังไม่ประสบความสำเร็จเพราะแต่ละรายยังใช้มาตรฐานที่แตกต่างกัน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h-TH" sz="2800" i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*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รหัส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EBCDIC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ในการพัฒนาคอมพิวเตอร์ระยะแรก ๆ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บริษัทไอบีเอ็มจำกัด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ได้พัฒนารหัสที่เรียกว่า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Extended Binary Coded Decimal Interchange Code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รหัสนี้ใช้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it Pattern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จำนวน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8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บิตซึ่งสามารถแทนตัวอักษรได้ถึง </a:t>
            </a:r>
            <a:r>
              <a:rPr lang="en-US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aseline="300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8</a:t>
            </a:r>
            <a:r>
              <a:rPr lang="en-US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= 256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ตัวอักษร อย่างไรก็ตาม รหัส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EBCDIC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ก็ไม่ได้ใช้ในเครื่องคอมพิวเตอร์อื่น ๆ นอกจากเครื่อง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IBM mainframe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xmlns="" val="26051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b="1" smtClean="0">
                <a:latin typeface="Angsana New" pitchFamily="18" charset="-34"/>
                <a:cs typeface="Angsana New" pitchFamily="18" charset="-34"/>
              </a:rPr>
              <a:t>ประเภทของรหัส (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Codes)</a:t>
            </a:r>
            <a:endParaRPr lang="th-TH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*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รหัส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Unicode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รหัสที่กล่าวมาในตอนต้นทั้งหมดเป็นรหัสที่คิดขึ้นเพื่อแทนอักษรภาษาอังกฤษเท่านั้น ด้วยเหตุนี้จึงจำเป็นที่จะต้องมีรหัสที่สามารถแทนอักษรภาษาอื่นๆที่มีอยู่ในโลกนี้ด้วย เป็นเหตุให้ผู้ผลิตฮาร์ดแวร์และผู้ผลิตซอฟท์แวร์ได้ร่วมมือกันออกแบบรหัสชนิดใหม่และให้ชื่อว่า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Unicode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	#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ใช้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16 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บิตแทน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bit pattern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ซึ่งสามารถแทนสัญลักษณ์ได้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65,536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(2</a:t>
            </a:r>
            <a:r>
              <a:rPr lang="en-US" sz="2800" baseline="30000" dirty="0" smtClean="0">
                <a:latin typeface="Angsana New" pitchFamily="18" charset="-34"/>
                <a:cs typeface="Angsana New" pitchFamily="18" charset="-34"/>
              </a:rPr>
              <a:t>16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 แต่ละส่วนของรหัสสามารถใช้แทนอักษรที่แตกต่างกันของภาษาในโลกนี้ บางส่วนของ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bit pattern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ก็ใช้สำหรับอักขระที่แทนกราฟ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ฟิค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และอักขระพิเศษ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#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ภาษา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JAVA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ใช้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Unicode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แทนอักษรที่ใช้ในการเขียน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# 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MicroSoft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Windows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ใช้เพียง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256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ตัวแรกของรหัส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*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ISO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องค์กรของสหรัฐชื่อ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International Organization for Standardization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มีชื่อย่อว่า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ISO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ได้ออกแบบรหัสโดยใช้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32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บิต ซึ่งสามารถแทนอักษรได้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4,294,967,296 (232)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8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ประเภทของรหัส (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Codes)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800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#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ภาษา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JAVA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Unicode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แทนอักษรที่ใช้ในการเขียน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#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MicroSoft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Windows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ใช้เพียง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256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ตัวแรกของรหัส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*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รหัส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ISO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องค์กรของสหรัฐชื่อ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International Organization for Standardization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มีชื่อย่อว่า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ISO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ได้ออกแบบรหัสโดยใช้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32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บิต ซึ่งสามารถแทนอักษรได้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(2</a:t>
            </a:r>
            <a:r>
              <a:rPr lang="en-US" baseline="30000" dirty="0">
                <a:latin typeface="Angsana New" pitchFamily="18" charset="-34"/>
                <a:cs typeface="Angsana New" pitchFamily="18" charset="-34"/>
              </a:rPr>
              <a:t>32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4,294,967,296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ตัว</a:t>
            </a:r>
          </a:p>
          <a:p>
            <a:pPr eaLnBrk="1" hangingPunct="1"/>
            <a:endParaRPr lang="th-TH" sz="2400" dirty="0" smtClean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648200"/>
            <a:ext cx="6302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56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524000" y="349250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การแทนข้อมูลในหน่วยความจำ</a:t>
            </a:r>
            <a:r>
              <a:rPr lang="th-TH" sz="3600" b="1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36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Image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876484711"/>
              </p:ext>
            </p:extLst>
          </p:nvPr>
        </p:nvGraphicFramePr>
        <p:xfrm>
          <a:off x="2209800" y="1752600"/>
          <a:ext cx="44958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914400" y="4038600"/>
            <a:ext cx="754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2800" dirty="0">
                <a:cs typeface="Angsana New" pitchFamily="18" charset="-34"/>
              </a:rPr>
              <a:t># </a:t>
            </a:r>
            <a:r>
              <a:rPr lang="en-US" sz="2800" dirty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Bitmap Graphic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วิธีนี้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Image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จะถูกแบ่งเป็น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เมตริกส์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ของ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Pixel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โดยแต่ละ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Pixel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เป็นจุด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เล็ก ๆ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ซึ่งขนาดของ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Pixel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ขึ้นอยู่กับ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Resolution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 ภาพ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อาจแบ่งออกเป็น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1,000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Pixels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10,000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Pixels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แม้ว่า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Resolution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ของแบบที่สองจะละเอียดกว่าแบบแรกแต่ก็ใช้หน่วยความจำมากกว่าในการจัดเก็บ</a:t>
            </a:r>
          </a:p>
        </p:txBody>
      </p:sp>
    </p:spTree>
    <p:extLst>
      <p:ext uri="{BB962C8B-B14F-4D97-AF65-F5344CB8AC3E}">
        <p14:creationId xmlns:p14="http://schemas.microsoft.com/office/powerpoint/2010/main" xmlns="" val="23143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การแทนข้อมูลในหน่วยความจำ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36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Image</a:t>
            </a:r>
            <a:endParaRPr lang="th-TH" sz="3600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5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หลังจากแบ่งเป็น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Pixel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แล้วแต่ละ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Pixel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จะแทนด้วย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it Pattern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ขนาดและค่าของ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Pattern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ขึ้นอยู่กับประเภทของภาพ เช่น ถ้าเป็นภาพขาวดำ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Pixel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ใช้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1-bit Pattern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แทนก็เพียงพอ  โดย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Pattern 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แทนจุดดำ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Black Pixel)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Pattern 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แทนจุดขาว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(White Pixel)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จากนั้น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attern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จะถูกจัดเก็บ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ixel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ต่อ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Pixel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ตามลำดับ </a:t>
            </a:r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5410200" cy="28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36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การแทนข้อมูลประเภท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Color Image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(ต่อ)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077200" cy="3810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ในกรณีที่ข้อมูลภาพเป็นสี เราจะต้อง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เพิ่มขนาดของ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Bit Pattern 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ให้ยาว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ขึ้นเพื่อแทน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ray Scale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 ถ้าเราต้องการแสดง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ray Level 4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ระดับ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เราสามารถใช้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2-bit Pattern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โดย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Pixel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สีดำจะแทนโดย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11 Pixel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สี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D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ark Gray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แทนด้วย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10 Pixel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สี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L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ight Gray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แทนด้วย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ixel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สีขาวแทนด้วย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00</a:t>
            </a:r>
          </a:p>
          <a:p>
            <a:pPr eaLnBrk="1" hangingPunct="1">
              <a:lnSpc>
                <a:spcPct val="90000"/>
              </a:lnSpc>
            </a:pPr>
            <a:endParaRPr lang="en-US" sz="1100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การแทนข้อมูลภาพสี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แต่ละจุดสีจะแยกออกเป็นสีพื้นฐาน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สี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  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สีแดง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R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ed)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สีเขียว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G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reen)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800" dirty="0" smtClean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สีน้ำเงิน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 smtClean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lue)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หรือย่อเป็น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R</a:t>
            </a:r>
            <a:r>
              <a:rPr lang="en-US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G</a:t>
            </a:r>
            <a:r>
              <a:rPr lang="en-US" sz="2800" dirty="0" smtClean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จากนั้นก็จะทำการวัดความเข้ม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(Intensity)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ของแต่ละสีในแต่ละ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ixel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แล้วจึงกำหนด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it Pattern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ให้กับ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ixel (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ปกติกำหนดเป็น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8 )</a:t>
            </a:r>
          </a:p>
          <a:p>
            <a:pPr eaLnBrk="1" hangingPunct="1">
              <a:lnSpc>
                <a:spcPct val="90000"/>
              </a:lnSpc>
            </a:pPr>
            <a:endParaRPr lang="th-TH" sz="2800" dirty="0" smtClean="0">
              <a:solidFill>
                <a:srgbClr val="CC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4800600"/>
            <a:ext cx="3505200" cy="183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258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การแทนข้อมูลประเภท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Color Image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กล่าวอีกอย่างหนึ่งคือแต่ละ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pixel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 </a:t>
            </a:r>
            <a:r>
              <a:rPr lang="en-US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3-bit Pattern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โดย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bit pattern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แรกแทนความเข้มของ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สีแดง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bit pattern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ที่สองแทนความเข้มของ</a:t>
            </a:r>
            <a:r>
              <a:rPr lang="th-TH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สีเขียว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และ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bit pattern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ที่สามแทนความเข้มของ</a:t>
            </a:r>
            <a:r>
              <a:rPr lang="th-TH" sz="2800" dirty="0" smtClean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สีน้ำเงิน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ดังตัวอย่างในภาพต่อไปนี้</a:t>
            </a:r>
          </a:p>
          <a:p>
            <a:pPr eaLnBrk="1" hangingPunct="1">
              <a:buFontTx/>
              <a:buNone/>
            </a:pPr>
            <a:endParaRPr lang="th-TH" sz="2800" dirty="0" smtClean="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Tx/>
              <a:buNone/>
            </a:pPr>
            <a:endParaRPr lang="th-TH" sz="2800" dirty="0" smtClean="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Tx/>
              <a:buNone/>
            </a:pPr>
            <a:endParaRPr lang="th-TH" sz="2800" dirty="0" smtClean="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Tx/>
              <a:buNone/>
            </a:pPr>
            <a:endParaRPr lang="th-TH" sz="2800" dirty="0" smtClean="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215" y="3446462"/>
            <a:ext cx="72326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94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การแทนข้อมูลในหน่วยความจำ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36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Image</a:t>
            </a:r>
            <a:endParaRPr lang="th-TH" sz="3600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077200" cy="4724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2400" b="1" dirty="0" smtClean="0">
                <a:cs typeface="Angsana New" pitchFamily="18" charset="-34"/>
              </a:rPr>
              <a:t>	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# </a:t>
            </a:r>
            <a:r>
              <a:rPr lang="en-US" sz="28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Vector Graphic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ปัญหาของการแทนข้อมูลภาพด้วยวิธี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Bitmap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คือจำนวน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Bit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attern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ที่แน่นอนที่แทนข้อมูลภาพจะถูกจัดเก็บในเครื่องคอมพิวเตอร์  ถ้าเราต้องการย่อหรือขยายภาพ เราจะต้องเปลี่ยนขนาดของ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Pixel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ซึ่งจะทำให้ภาพดูเป็นรอยย่นหรือหยาบเป็นเม็ด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ๆ</a:t>
            </a: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สำหรับวิธี </a:t>
            </a:r>
            <a:r>
              <a:rPr lang="en-US" sz="28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Vector Graphic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จะไม่เก็บเป็น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Bit Pattern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แต่จะแบ่งภาพออกเป็น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urves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Lines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แต่ละ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urve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Line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จะแทนด้วยสมการทางคณิตศาสตร์ เช่น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Line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อาจแทนด้วยพิกัดของจุดเริ่มต้นและจุดสุดท้าย วงกลมอาจแทนด้วยพิกัดของจุดศูนย์กลางกับความยาวของรัศมี เป็นต้น</a:t>
            </a:r>
            <a:endParaRPr lang="th-TH" sz="2800" b="1" dirty="0" smtClean="0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9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81000"/>
            <a:ext cx="6615112" cy="609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การแทนข้อมูลในหน่วยความจำ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36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Image</a:t>
            </a:r>
            <a:endParaRPr lang="th-TH" sz="3600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2362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กลุ่มของสูตรทางคณิตศาสตร์ที่แทนข้อมูลภาพจะถูกจัดเก็บในคอมพิวเตอร์ เมื่อต้องการแสดงหรือพิมพ์ภาพ  เราต้องกำหนดขนาดของภาพให้ชัดเจนโดยกำหนดเป็น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Input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ากนั้นระบบจะทำการคำนวณสูตรของภาพโดยใช้ข้อมูลที่กำหนดแล้วจึงพิมพ์หรือแสดงภาพนั้นออกมาทางหน้าจอ  จะเห็นว่าทุกครั้งที่เราต้องการพิมพ์หรือแสดงภาพทางหน้าจอ  สูตรที่เก็บภาพจะถูกคำนวณใหม่ทุกครั้ง</a:t>
            </a:r>
          </a:p>
          <a:p>
            <a:pPr eaLnBrk="1" hangingPunct="1">
              <a:lnSpc>
                <a:spcPct val="90000"/>
              </a:lnSpc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733800"/>
            <a:ext cx="5486400" cy="27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2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การแทนข้อมูลในหน่วยความจำ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36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Audio</a:t>
            </a:r>
            <a:endParaRPr lang="th-TH" sz="3600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429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ข้อมูลประเภท </a:t>
            </a:r>
            <a:r>
              <a:rPr lang="en-US" sz="2800" dirty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A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udio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ได้แก่ข้อมูลที่เป็น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เสียง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(Sound)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ดนตรี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(Music)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แนวคิดคือการแปลง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ข้อมูล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Audio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ไปเป็น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ข้อมูลดิจิตอล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และใช้ </a:t>
            </a:r>
            <a:r>
              <a:rPr lang="en-US" sz="2800" dirty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it </a:t>
            </a:r>
            <a:r>
              <a:rPr lang="en-US" sz="2800" dirty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attern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เก็บข้อมูลเหล่านี้  โดยธรรมชาติแล้วข้อมูล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A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udio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เป็นข้อมูล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Analog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ที่มีลักษณะเป็นคลื่นที่มีความ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ต่อเนื่อง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(Continuous)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ไม่เหมือนกับข้อมูลประเภทจำนวนเต็มที่แทนจำนวนนักศึกษาในแต่ละชั้นปี   จำนวนผู้มีสิทธิ์ลงคะแนนเสียงในแต่ละจังหวัด หรือจำนวนลูกค้าที่เข้ามาซื้อสินค้าในห้างสรรพสินค้าแห่งหนึ่งในแต่ละวัน  ข้อมูลประเภทนี้เป็นข้อมูล </a:t>
            </a:r>
            <a:r>
              <a:rPr lang="en-US" sz="2800" dirty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D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iscrete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(Digital)</a:t>
            </a:r>
            <a:endParaRPr lang="th-TH" sz="2800" dirty="0" smtClean="0">
              <a:solidFill>
                <a:srgbClr val="CC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3075" y="4800600"/>
            <a:ext cx="2676525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4800600"/>
            <a:ext cx="32004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589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87" name="Group 23"/>
          <p:cNvGrpSpPr>
            <a:grpSpLocks/>
          </p:cNvGrpSpPr>
          <p:nvPr/>
        </p:nvGrpSpPr>
        <p:grpSpPr bwMode="auto">
          <a:xfrm>
            <a:off x="457200" y="1752600"/>
            <a:ext cx="7996238" cy="4648200"/>
            <a:chOff x="288" y="1104"/>
            <a:chExt cx="5037" cy="2928"/>
          </a:xfrm>
        </p:grpSpPr>
        <p:sp>
          <p:nvSpPr>
            <p:cNvPr id="62467" name="Freeform 3"/>
            <p:cNvSpPr>
              <a:spLocks noEditPoints="1"/>
            </p:cNvSpPr>
            <p:nvPr/>
          </p:nvSpPr>
          <p:spPr bwMode="gray">
            <a:xfrm rot="-1358056">
              <a:off x="679" y="1743"/>
              <a:ext cx="4317" cy="1766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9412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482" name="Oval 18"/>
            <p:cNvSpPr>
              <a:spLocks noChangeArrowheads="1"/>
            </p:cNvSpPr>
            <p:nvPr/>
          </p:nvSpPr>
          <p:spPr bwMode="gray">
            <a:xfrm rot="-1543677">
              <a:off x="2779" y="1707"/>
              <a:ext cx="768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02258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83" name="Oval 19"/>
            <p:cNvSpPr>
              <a:spLocks noChangeArrowheads="1"/>
            </p:cNvSpPr>
            <p:nvPr/>
          </p:nvSpPr>
          <p:spPr bwMode="gray">
            <a:xfrm rot="-1543677">
              <a:off x="4605" y="1861"/>
              <a:ext cx="720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211E54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84" name="Oval 20"/>
            <p:cNvSpPr>
              <a:spLocks noChangeArrowheads="1"/>
            </p:cNvSpPr>
            <p:nvPr/>
          </p:nvSpPr>
          <p:spPr bwMode="gray">
            <a:xfrm rot="-1543677">
              <a:off x="1771" y="3723"/>
              <a:ext cx="768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211E54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85" name="Oval 21"/>
            <p:cNvSpPr>
              <a:spLocks noChangeArrowheads="1"/>
            </p:cNvSpPr>
            <p:nvPr/>
          </p:nvSpPr>
          <p:spPr bwMode="gray">
            <a:xfrm rot="-1543677">
              <a:off x="3496" y="3328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86" name="Oval 22"/>
            <p:cNvSpPr>
              <a:spLocks noChangeArrowheads="1"/>
            </p:cNvSpPr>
            <p:nvPr/>
          </p:nvSpPr>
          <p:spPr bwMode="gray">
            <a:xfrm rot="-1543677">
              <a:off x="1192" y="2656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68" name="Oval 4"/>
            <p:cNvSpPr>
              <a:spLocks noChangeArrowheads="1"/>
            </p:cNvSpPr>
            <p:nvPr/>
          </p:nvSpPr>
          <p:spPr bwMode="gray">
            <a:xfrm>
              <a:off x="2400" y="1200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62469" name="Oval 5"/>
            <p:cNvSpPr>
              <a:spLocks noChangeArrowheads="1"/>
            </p:cNvSpPr>
            <p:nvPr/>
          </p:nvSpPr>
          <p:spPr bwMode="gray">
            <a:xfrm>
              <a:off x="816" y="2160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62470" name="Oval 6"/>
            <p:cNvSpPr>
              <a:spLocks noChangeArrowheads="1"/>
            </p:cNvSpPr>
            <p:nvPr/>
          </p:nvSpPr>
          <p:spPr bwMode="gray">
            <a:xfrm>
              <a:off x="1372" y="3229"/>
              <a:ext cx="808" cy="80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62471" name="Oval 7"/>
            <p:cNvSpPr>
              <a:spLocks noChangeArrowheads="1"/>
            </p:cNvSpPr>
            <p:nvPr/>
          </p:nvSpPr>
          <p:spPr bwMode="gray">
            <a:xfrm>
              <a:off x="3120" y="2832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62472" name="Oval 8"/>
            <p:cNvSpPr>
              <a:spLocks noChangeArrowheads="1"/>
            </p:cNvSpPr>
            <p:nvPr/>
          </p:nvSpPr>
          <p:spPr bwMode="gray">
            <a:xfrm>
              <a:off x="4272" y="1344"/>
              <a:ext cx="764" cy="80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62473" name="Text Box 9"/>
            <p:cNvSpPr txBox="1">
              <a:spLocks noChangeArrowheads="1"/>
            </p:cNvSpPr>
            <p:nvPr/>
          </p:nvSpPr>
          <p:spPr bwMode="white">
            <a:xfrm>
              <a:off x="873" y="2466"/>
              <a:ext cx="7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latin typeface="Verdana" pitchFamily="34" charset="0"/>
                </a:rPr>
                <a:t>Number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62474" name="Text Box 10"/>
            <p:cNvSpPr txBox="1">
              <a:spLocks noChangeArrowheads="1"/>
            </p:cNvSpPr>
            <p:nvPr/>
          </p:nvSpPr>
          <p:spPr bwMode="white">
            <a:xfrm>
              <a:off x="2544" y="1488"/>
              <a:ext cx="4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latin typeface="Verdana" pitchFamily="34" charset="0"/>
                </a:rPr>
                <a:t>Text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62475" name="Text Box 11"/>
            <p:cNvSpPr txBox="1">
              <a:spLocks noChangeArrowheads="1"/>
            </p:cNvSpPr>
            <p:nvPr/>
          </p:nvSpPr>
          <p:spPr bwMode="white">
            <a:xfrm>
              <a:off x="4368" y="1632"/>
              <a:ext cx="64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latin typeface="Verdana" pitchFamily="34" charset="0"/>
                </a:rPr>
                <a:t>Image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62476" name="Text Box 12"/>
            <p:cNvSpPr txBox="1">
              <a:spLocks noChangeArrowheads="1"/>
            </p:cNvSpPr>
            <p:nvPr/>
          </p:nvSpPr>
          <p:spPr bwMode="white">
            <a:xfrm>
              <a:off x="3264" y="3120"/>
              <a:ext cx="5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latin typeface="Verdana" pitchFamily="34" charset="0"/>
                </a:rPr>
                <a:t>Video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62477" name="Text Box 13"/>
            <p:cNvSpPr txBox="1">
              <a:spLocks noChangeArrowheads="1"/>
            </p:cNvSpPr>
            <p:nvPr/>
          </p:nvSpPr>
          <p:spPr bwMode="white">
            <a:xfrm>
              <a:off x="1515" y="3513"/>
              <a:ext cx="58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latin typeface="Verdana" pitchFamily="34" charset="0"/>
                </a:rPr>
                <a:t>Audio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62478" name="Text Box 14"/>
            <p:cNvSpPr txBox="1">
              <a:spLocks noChangeArrowheads="1"/>
            </p:cNvSpPr>
            <p:nvPr/>
          </p:nvSpPr>
          <p:spPr bwMode="auto">
            <a:xfrm>
              <a:off x="2160" y="2451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1" dirty="0" smtClean="0"/>
                <a:t>Data</a:t>
              </a:r>
              <a:endParaRPr lang="en-US" sz="2800" b="1" dirty="0"/>
            </a:p>
          </p:txBody>
        </p:sp>
        <p:sp>
          <p:nvSpPr>
            <p:cNvPr id="62479" name="Line 15"/>
            <p:cNvSpPr>
              <a:spLocks noChangeShapeType="1"/>
            </p:cNvSpPr>
            <p:nvPr/>
          </p:nvSpPr>
          <p:spPr bwMode="black">
            <a:xfrm>
              <a:off x="1558" y="1381"/>
              <a:ext cx="1130" cy="10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cxnSp>
          <p:nvCxnSpPr>
            <p:cNvPr id="62480" name="AutoShape 16"/>
            <p:cNvCxnSpPr>
              <a:cxnSpLocks noChangeShapeType="1"/>
            </p:cNvCxnSpPr>
            <p:nvPr/>
          </p:nvCxnSpPr>
          <p:spPr bwMode="black">
            <a:xfrm flipH="1">
              <a:off x="288" y="1381"/>
              <a:ext cx="127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62481" name="Text Box 17"/>
            <p:cNvSpPr txBox="1">
              <a:spLocks noChangeArrowheads="1"/>
            </p:cNvSpPr>
            <p:nvPr/>
          </p:nvSpPr>
          <p:spPr bwMode="auto">
            <a:xfrm>
              <a:off x="298" y="1104"/>
              <a:ext cx="11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Add Your Text</a:t>
              </a: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 bwMode="white">
          <a:xfrm>
            <a:off x="381000" y="427037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h-TH" sz="3600" kern="0" dirty="0" smtClean="0">
                <a:latin typeface="Angsana New" pitchFamily="18" charset="-34"/>
                <a:cs typeface="Angsana New" pitchFamily="18" charset="-34"/>
              </a:rPr>
              <a:t>ประเภทต่าง ๆ ของข้อมูล</a:t>
            </a:r>
            <a:endParaRPr lang="th-TH" sz="3600" kern="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การแปลงข้อมูล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Audio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เป็น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Bit Pattern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153400" cy="464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ทำการสุ่มสัญญาณ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nalog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ที่แทนเสียง การสุ่ม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หมายถึงการวัดค่าความสูงของสัญญาณ ณ ช่วงที่เท่ากัน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ทำการ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Quantize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ค่าที่ได้จากการสุ่ม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ในขั้นที่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กระบวนการ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Quantization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หมายถึงการกำหนดค่าจากเซตหนึ่งให้กับค่าที่สุ่มมาได้ ตัวอย่างเช่น ถ้าค่าที่สุ่มมาได้เท่ากับ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29.2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และเซตที่กำหนดให้เป็นเซตของจำนวนเต็มที่มีค่าอยู่ระหว่าง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ถึง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63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เราอาจ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quantize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ค่าเป็น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29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ทำการเปลี่ยนค่า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Q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uantize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ที่ได้ให้เป็น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it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attern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 ถ้าค่า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Quantize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ที่ได้มีค่า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25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ค่า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it Pattern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00011001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เป็นต้น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นำ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inary Pattern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ที่ได้จากขั้นตอนที่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ไปจัดเก็บ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ในคอมพิวเตอร์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2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356250" y="344269"/>
            <a:ext cx="2577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sz="3600" b="1" dirty="0"/>
              <a:t>การแทนข้อมูลเสียง</a:t>
            </a:r>
            <a:endParaRPr lang="en-US" sz="3600" b="1" dirty="0"/>
          </a:p>
        </p:txBody>
      </p:sp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5" y="1857638"/>
            <a:ext cx="7877175" cy="42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10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การแทนข้อมูลในหน่วยความจำ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36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Video</a:t>
            </a:r>
            <a:endParaRPr lang="th-TH" sz="3600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1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Video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เป็นการแทน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ข้อมูล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Image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(เรียกว่า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Frame)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ตามเวลา เช่น ภาพยนตร์คือลำดับของเฟรมที่แสดงต่อเนื่องกันเฟรมต่อเฟรมเพื่อสร้างภาพการเคลื่อนไหว ดังนั้น ถ้าเรารู้วิธีการจัดเก็บข้อมูลภาพทั่วไปในคอมพิวเตอร์ เราก็จะรู้วิธีการจัดเก็บข้อมูล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Video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โดยไม่ยาก นั่นคือแต่เฟรมจะถูกเปลี่ยนเป็น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it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attern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แล้วทำการเก็บ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it Pattern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เหล่านี้</a:t>
            </a:r>
          </a:p>
          <a:p>
            <a:pPr eaLnBrk="1" hangingPunct="1"/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ข้อสังเกต</a:t>
            </a:r>
            <a:r>
              <a:rPr lang="en-US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โดยปกติในปัจจุบันข้อมูลประเภท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V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ideo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จะถูกบีบอัด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(Compress)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เพื่อให้ใช้เนื้อที่ในการจัดเก็บน้อยลง  วิธีการบีบอัดที่เราได้ยินอยู่เสมอ เช่น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MPEG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7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545268" cy="563563"/>
          </a:xfrm>
        </p:spPr>
        <p:txBody>
          <a:bodyPr/>
          <a:lstStyle/>
          <a:p>
            <a:r>
              <a:rPr lang="th-TH" sz="3600" dirty="0" smtClean="0"/>
              <a:t>ระบบตัวเลข</a:t>
            </a:r>
            <a:endParaRPr lang="en-US" sz="2000" dirty="0"/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762000" y="1600200"/>
            <a:ext cx="7696206" cy="4699000"/>
            <a:chOff x="528" y="1200"/>
            <a:chExt cx="4848" cy="2960"/>
          </a:xfrm>
        </p:grpSpPr>
        <p:grpSp>
          <p:nvGrpSpPr>
            <p:cNvPr id="64516" name="Group 4"/>
            <p:cNvGrpSpPr>
              <a:grpSpLocks/>
            </p:cNvGrpSpPr>
            <p:nvPr/>
          </p:nvGrpSpPr>
          <p:grpSpPr bwMode="auto">
            <a:xfrm>
              <a:off x="1488" y="1200"/>
              <a:ext cx="2784" cy="2757"/>
              <a:chOff x="1824" y="633"/>
              <a:chExt cx="2834" cy="2849"/>
            </a:xfrm>
          </p:grpSpPr>
          <p:sp>
            <p:nvSpPr>
              <p:cNvPr id="64517" name="Puzzle3"/>
              <p:cNvSpPr>
                <a:spLocks noEditPoints="1" noChangeArrowheads="1"/>
              </p:cNvSpPr>
              <p:nvPr/>
            </p:nvSpPr>
            <p:spPr bwMode="gray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4518" name="Puzzle2"/>
              <p:cNvSpPr>
                <a:spLocks noEditPoints="1" noChangeArrowheads="1"/>
              </p:cNvSpPr>
              <p:nvPr/>
            </p:nvSpPr>
            <p:spPr bwMode="gray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549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4519" name="Puzzle4"/>
              <p:cNvSpPr>
                <a:spLocks noEditPoints="1" noChangeArrowheads="1"/>
              </p:cNvSpPr>
              <p:nvPr/>
            </p:nvSpPr>
            <p:spPr bwMode="gray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1373"/>
                      <a:invGamma/>
                    </a:schemeClr>
                  </a:gs>
                </a:gsLst>
                <a:lin ang="189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4520" name="Puzzle1"/>
              <p:cNvSpPr>
                <a:spLocks noEditPoints="1" noChangeArrowheads="1"/>
              </p:cNvSpPr>
              <p:nvPr/>
            </p:nvSpPr>
            <p:spPr bwMode="gray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4080" y="2640"/>
              <a:ext cx="129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/>
                <a:t>Decimal Number System</a:t>
              </a:r>
              <a:endParaRPr lang="en-US" b="1" dirty="0"/>
            </a:p>
          </p:txBody>
        </p:sp>
        <p:sp>
          <p:nvSpPr>
            <p:cNvPr id="64522" name="Text Box 10"/>
            <p:cNvSpPr txBox="1">
              <a:spLocks noChangeArrowheads="1"/>
            </p:cNvSpPr>
            <p:nvPr/>
          </p:nvSpPr>
          <p:spPr bwMode="auto">
            <a:xfrm>
              <a:off x="528" y="2313"/>
              <a:ext cx="12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b="1" dirty="0" smtClean="0"/>
                <a:t>Octal Number System</a:t>
              </a:r>
              <a:endParaRPr lang="en-US" b="1" dirty="0"/>
            </a:p>
          </p:txBody>
        </p:sp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1632" y="1248"/>
              <a:ext cx="15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b="1" dirty="0" smtClean="0"/>
                <a:t>Binary Number System</a:t>
              </a:r>
              <a:endParaRPr lang="en-US" b="1" dirty="0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2688" y="3753"/>
              <a:ext cx="177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b="1" dirty="0" err="1" smtClean="0"/>
                <a:t>HexaDecimal</a:t>
              </a:r>
              <a:r>
                <a:rPr lang="en-US" b="1" dirty="0" smtClean="0"/>
                <a:t> Number System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858000" cy="609600"/>
          </a:xfrm>
        </p:spPr>
        <p:txBody>
          <a:bodyPr/>
          <a:lstStyle/>
          <a:p>
            <a:r>
              <a:rPr lang="en-US" sz="3600" b="1" dirty="0" smtClean="0">
                <a:latin typeface="Angsana News" pitchFamily="18" charset="-34"/>
                <a:cs typeface="Angsana News" pitchFamily="18" charset="-34"/>
              </a:rPr>
              <a:t>Binary Number System</a:t>
            </a:r>
            <a:endParaRPr lang="th-TH" sz="3600" b="1" dirty="0" smtClean="0"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783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ผู้คนโดยทั่วไปมักใช้ระบบเลขฐานสิบในการคำนวณ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เพราะมีความสะดวกและเข้าใจง่าย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แต่สำหรับในคอมพิวเตอร์การใช้ระบบเลขฐานสิบนั้นอาจเกิดปัญหาตามมา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นื่องจากว่าหากใช้ระบบเลขฐานสิบในคอมพิวเตอร์ก็จำเป็นต้องออกแบบอุปกรณ์ทางไฟฟ้าที่ต้องแยกความแตกต่างของสถานะถึง 10 สถานะด้วยกัน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เพื่อใช้แทนเลขทั้งสิบค่าคือ 0-9 ซึ่งหลักการดังกล่าวจะก่อให้เกิดความผิดพลาดได้ง่าย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เนื่องจากระบบเลขฐานสิบนั้นเป็นระบบตัวเลขเชิงตำแหน่งเมื่อเกิดผิดพลาดถึงแม้จะเพียงแค่หลักเดียว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ก็จะเกิดความผิดพลาดสูงมาก</a:t>
            </a: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3167" y="4572000"/>
            <a:ext cx="3019033" cy="201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2000" y="1428736"/>
            <a:ext cx="7772400" cy="3325827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ดังนั้น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ระบบเลขฐานสอง จึงเป็นระบบเลขฐานที่ได้ถูกนำมาพิจารณาเพื่อนำมาใช้กับระบบคอมพิวเตอร์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ซึ่งมีค่าตัวเลขเพียงสองตัวเท่านั้นคือ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0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และ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1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กล่าวคือ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สถานะทางไฟฟ้าจะมีเพียงสถานะ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เปิด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หรือสถานะ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ปิด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เท่านั้น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ดังนั้นข้อมูลต่างๆ ที่จัดเก็บลงคอมพิวเตอร์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ก็คือ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ตัวเลขโดด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ๆ ของฐานสองที่นำมาประกอบกัน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หรือการรวมตัวของกลุ่มบิตด้วยกันนั่นเอง และการที่เลขฐานสองมีเพียงตัวเลข 0 หรือ 1 นั้น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หากมีข้อผิดพลาดก็มีความเป็นไปได้เพียงไม่ 0 ก็ 1 เท่านั้น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858000" cy="609600"/>
          </a:xfrm>
        </p:spPr>
        <p:txBody>
          <a:bodyPr/>
          <a:lstStyle/>
          <a:p>
            <a:r>
              <a:rPr lang="en-US" sz="3600" b="1" dirty="0" smtClean="0">
                <a:latin typeface="Angsana News" pitchFamily="18" charset="-34"/>
                <a:cs typeface="Angsana News" pitchFamily="18" charset="-34"/>
              </a:rPr>
              <a:t>Binary Number System</a:t>
            </a:r>
            <a:endParaRPr lang="th-TH" sz="3600" b="1" dirty="0" smtClean="0">
              <a:latin typeface="Angsana News" pitchFamily="18" charset="-34"/>
              <a:cs typeface="Angsana News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4267199"/>
            <a:ext cx="3429000" cy="2287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Octal Number System</a:t>
            </a:r>
            <a:endParaRPr lang="th-TH" sz="3600" dirty="0" smtClean="0">
              <a:latin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2000" y="1371600"/>
            <a:ext cx="7620000" cy="47545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เลขฐานแปดจะประกอบด้วยตัวเลข 0, 1, 2, 3, 4, 5, 6, 7 ซึ่งสามารถนำมาใช้งานกับระบบคอมพิวเตอร์ได้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ทำให้มีความสิ้นเปลืองหน่วยความจำน้อยกว่าเลขฐานสอง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ความสัมพันธ์ระหว่างเลขฐานแปดกับเลขฐานสองคือ เลขโดด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ๆ ในเลขฐานแปดนั้นจะมีค่าเป็น 3 เท่าของเลขฐาน 2 หรือกล่าวอีกนัยหนึ่งก็คือ เลขสามหลักของเลขฐานสองจะมีค่าเท่ากับหนักหลักของเลขฐานแปดนั้นเอง</a:t>
            </a: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95" r="4257" b="18359"/>
          <a:stretch/>
        </p:blipFill>
        <p:spPr>
          <a:xfrm>
            <a:off x="3195202" y="3886200"/>
            <a:ext cx="3161452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858000" cy="685800"/>
          </a:xfrm>
        </p:spPr>
        <p:txBody>
          <a:bodyPr/>
          <a:lstStyle/>
          <a:p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Hexadecimal Number System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2000" y="1500174"/>
            <a:ext cx="7543800" cy="4900626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เลขฐานสิบหกจะประกอบด้วยตัวเลข 0, 1, 2, 3, 4, 5, 6, 7, 8, 9,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A, B, C, D, E, F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ซึ่งจะทำให้ประหยัดหน่วยความจำขึ้นไปอีก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ความสัมพันธ์ระหว่างเลขฐานสิบหกกับเลขฐานสอง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คือ เลขโดด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ๆ ในเลขฐานสิบหกจะมีค่าเป็น 4 เท่าของเลขฐานสอง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หรือกล่าวอีกนัยหนึ่ง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คือ เลขฐานสี่ในหลักที่สองจะมีค่าเท่ากับหนึ่งหลักในเลขฐานสิบหกนั่นเอง</a:t>
            </a: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4025776"/>
            <a:ext cx="6702331" cy="2222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thaiDist">
              <a:buFont typeface="Arial" pitchFamily="34" charset="0"/>
              <a:buNone/>
              <a:defRPr/>
            </a:pPr>
            <a:r>
              <a:rPr lang="th-TH" sz="2800" dirty="0" smtClean="0">
                <a:cs typeface="+mj-cs"/>
              </a:rPr>
              <a:t>	</a:t>
            </a:r>
            <a:endParaRPr lang="en-US" sz="2800" dirty="0">
              <a:cs typeface="+mj-cs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h-TH" sz="2800" dirty="0">
              <a:cs typeface="+mj-cs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533400" y="1371598"/>
          <a:ext cx="8077198" cy="510540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914400"/>
                <a:gridCol w="990600"/>
                <a:gridCol w="838200"/>
                <a:gridCol w="1294524"/>
                <a:gridCol w="915276"/>
                <a:gridCol w="914400"/>
                <a:gridCol w="914400"/>
                <a:gridCol w="1295398"/>
              </a:tblGrid>
              <a:tr h="928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Decimal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Binary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Octal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Hexadecimal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Decimal</a:t>
                      </a:r>
                      <a:endParaRPr lang="en-US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Binary</a:t>
                      </a:r>
                      <a:endParaRPr lang="en-US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Octal</a:t>
                      </a:r>
                      <a:endParaRPr lang="en-US" sz="16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Hexadecimal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64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0000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9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1001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9</a:t>
                      </a:r>
                      <a:endParaRPr lang="en-US" sz="14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64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0001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</a:t>
                      </a:r>
                      <a:endParaRPr lang="en-US" sz="14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1010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12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A</a:t>
                      </a:r>
                      <a:endParaRPr lang="en-US" sz="14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64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0010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1011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13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B</a:t>
                      </a:r>
                      <a:endParaRPr lang="en-US" sz="14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64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0011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12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1100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14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C</a:t>
                      </a:r>
                      <a:endParaRPr lang="en-US" sz="14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64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0100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13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1101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15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D</a:t>
                      </a:r>
                      <a:endParaRPr lang="en-US" sz="14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64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0101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14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1110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16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E</a:t>
                      </a:r>
                      <a:endParaRPr lang="en-US" sz="14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64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0110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15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1111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17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F</a:t>
                      </a:r>
                      <a:endParaRPr lang="en-US" sz="14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64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7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0111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7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7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16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10000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20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</a:t>
                      </a:r>
                      <a:endParaRPr lang="en-US" sz="14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</a:tr>
              <a:tr h="464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8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1000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8</a:t>
                      </a:r>
                      <a:endParaRPr lang="en-US" sz="1400" b="1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  <a:endParaRPr lang="en-US" sz="14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858000" cy="685800"/>
          </a:xfrm>
        </p:spPr>
        <p:txBody>
          <a:bodyPr/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ตารางเปรียบค่าตัวเลขในแต่ละระบบ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 smtClean="0"/>
              <a:t>การจัดเก็บข้อมูลในคอมพิวเตอร์</a:t>
            </a:r>
            <a:endParaRPr lang="th-TH" sz="3600" dirty="0" smtClean="0"/>
          </a:p>
        </p:txBody>
      </p:sp>
      <p:sp>
        <p:nvSpPr>
          <p:cNvPr id="17411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2133600"/>
            <a:ext cx="3657600" cy="3124200"/>
          </a:xfrm>
        </p:spPr>
        <p:txBody>
          <a:bodyPr/>
          <a:lstStyle/>
          <a:p>
            <a:pPr marL="0" indent="0" algn="thaiDist">
              <a:buFont typeface="Arial" pitchFamily="34" charset="0"/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คอมพิวเตอร์จะใช้ระบบเลขฐานสองในการจัดเก็บข้อมูลซึ่งเป็นได้ทั้งตัวเลข  และตัวอักษรกล่าวคือ  คอมพิวเตอร์จะทำการเก็บข้อมูลเหล่านั้นให้อยู่ในรูปแบบของเลขฐานสอง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(Binary Digits)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หรือเรียกว่าบิต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(Bit)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นั่นเอง </a:t>
            </a:r>
          </a:p>
          <a:p>
            <a:pPr marL="0" indent="0" algn="thaiDist">
              <a:buFont typeface="Arial" pitchFamily="34" charset="0"/>
              <a:buNone/>
            </a:pP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รูปภาพ 6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337" y="2209800"/>
            <a:ext cx="3967507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การจัดเก็บข้อมูลในรูป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Bit Pattern</a:t>
            </a:r>
            <a:endParaRPr lang="th-TH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419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th-TH" sz="2800" dirty="0" smtClean="0">
                <a:cs typeface="Angsana New" pitchFamily="18" charset="-34"/>
              </a:rPr>
              <a:t>คำถามคือ คอมพิวเตอร์จัดการกับข้อมูลประเภทต่าง ๆ นี้อย่างไร ?  จำเป็นต้องมีคอมพิวเตอร์หลาย ๆ ประเภทเพื่อดำเนินการกับข้อมูลที่ต่างประเภทกันหรือไม่ ? </a:t>
            </a:r>
            <a:r>
              <a:rPr lang="th-TH" sz="2800" dirty="0" smtClean="0">
                <a:solidFill>
                  <a:srgbClr val="FF0066"/>
                </a:solidFill>
                <a:cs typeface="Angsana New" pitchFamily="18" charset="-34"/>
              </a:rPr>
              <a:t>คำตอบคือไม่</a:t>
            </a:r>
            <a:r>
              <a:rPr lang="en-US" sz="2800" dirty="0" smtClean="0">
                <a:solidFill>
                  <a:srgbClr val="FF0066"/>
                </a:solidFill>
                <a:cs typeface="Angsana New" pitchFamily="18" charset="-34"/>
              </a:rPr>
              <a:t> !</a:t>
            </a:r>
            <a:r>
              <a:rPr lang="en-US" sz="2800" dirty="0" smtClean="0">
                <a:cs typeface="Angsana New" pitchFamily="18" charset="-34"/>
              </a:rPr>
              <a:t> </a:t>
            </a:r>
            <a:r>
              <a:rPr lang="th-TH" sz="2800" dirty="0" smtClean="0">
                <a:cs typeface="Angsana New" pitchFamily="18" charset="-34"/>
              </a:rPr>
              <a:t>คอมพิวเตอร์เครื่องเดียวสามารถประมวลผลข้อมูลประเภทต่าง ๆได้อย่างมีประสิทธิภาพ</a:t>
            </a:r>
          </a:p>
          <a:p>
            <a:pPr eaLnBrk="1" hangingPunct="1">
              <a:lnSpc>
                <a:spcPct val="80000"/>
              </a:lnSpc>
            </a:pPr>
            <a:r>
              <a:rPr lang="th-TH" sz="2800" dirty="0" smtClean="0">
                <a:cs typeface="Angsana New" pitchFamily="18" charset="-34"/>
              </a:rPr>
              <a:t>วิธีการคือคอมพิวเตอร์เก็บข้อมูลทุกประเภทโดยใช้รูปแบบที่เป็น </a:t>
            </a:r>
            <a:r>
              <a:rPr lang="en-US" sz="28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U</a:t>
            </a:r>
            <a:r>
              <a:rPr lang="en-US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niform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epresentation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นั่นคือ ข้อมูลภายนอกทุกประเภทถูกแปลงให้อยู่ในรูปแบบนี้เมื่อนำไปเก็บในคอมพิวเตอร์  และเมื่อนำออกจากคอมพิวเตอร์ก็จะถูกแปลงกลับเป็นรูปแบบเดิม รูปแบบสากลที่ใช้กันนี้เรียกว่า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Bit Pattern</a:t>
            </a:r>
            <a:endParaRPr lang="th-TH" sz="2800" dirty="0" smtClean="0">
              <a:solidFill>
                <a:schemeClr val="tx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Bit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ย่อมาจาก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inary Digit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 หน่วยที่เล็กที่สุดของข้อมูลที่จัดเก็บในเครื่องคอมพิวเตอร์ซึ่งอาจเป็น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เป็นการแสดงสถานะของอุปกรณ์ที่มี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สถานะ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คอมพิวเตอร์ใช้กลุ่มของบิตเพื่อแทนข้อมูล กลุ่มของบิตนี้แหละที่เรียกว่า </a:t>
            </a:r>
            <a:r>
              <a:rPr lang="en-US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Bit Pattern</a:t>
            </a:r>
            <a:endParaRPr lang="th-TH" sz="28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91200"/>
            <a:ext cx="5372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19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Bit, Byte and Word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สถานะ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ของบิตจะมีสถานะเปิดหรือ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ปิด 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ซึ่งสมนัยกับเลขฐานสองที่ประกอบด้วยตัวเลข 0 กับ 1 (0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=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ปิด, 1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=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เปิด)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ดังนั้น บิต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จึงไม่สามารถแทนค่าข้อมูล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ต่าง ๆ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ได้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ทั้งหมด 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เพราะแทนค่าสัญลักษณ์ได้เพียง 0 หรือ 1 เท่านั้น จึงได้มีการรวมบิต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หลาย ๆ บิต 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หรือการรวมกลุ่มของบิตหลายๆ บิตรวมกันเป็นเวิร์ด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ซึ่ง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เวิร์ดหนึ่งอาจประกอบด้วยจำนวนบิต 16 บิต หรือ 32 บิต เป็นต้น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Bit-byte-wo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657600"/>
            <a:ext cx="5943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th-TH" b="1" smtClean="0"/>
              <a:t>การจัดเก็บค่าตัวเลขในคอมพิวเตอร์</a:t>
            </a:r>
            <a:endParaRPr lang="th-TH" smtClean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22860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h-TH" sz="2800" dirty="0" smtClean="0">
                <a:cs typeface="+mj-cs"/>
              </a:rPr>
              <a:t>	หาก</a:t>
            </a:r>
            <a:r>
              <a:rPr lang="th-TH" sz="2800" dirty="0">
                <a:cs typeface="+mj-cs"/>
              </a:rPr>
              <a:t>พิจารณาค่าตัวเลขที่ใช้กันอยู่นั้น </a:t>
            </a:r>
            <a:r>
              <a:rPr lang="en-US" sz="2800" dirty="0" smtClean="0">
                <a:cs typeface="+mj-cs"/>
              </a:rPr>
              <a:t> </a:t>
            </a:r>
            <a:r>
              <a:rPr lang="th-TH" sz="2800" dirty="0" smtClean="0">
                <a:cs typeface="+mj-cs"/>
              </a:rPr>
              <a:t>ก็</a:t>
            </a:r>
            <a:r>
              <a:rPr lang="th-TH" sz="2800" dirty="0">
                <a:cs typeface="+mj-cs"/>
              </a:rPr>
              <a:t>จะมีค่าตัวเลขที่เป็นค่าบวกและค่าลบ รวมทั้งอาจเป็นค่าที่มีจุดทศนิยม</a:t>
            </a:r>
            <a:r>
              <a:rPr lang="th-TH" sz="2800" dirty="0" smtClean="0">
                <a:cs typeface="+mj-cs"/>
              </a:rPr>
              <a:t>ด้วย</a:t>
            </a:r>
            <a:r>
              <a:rPr lang="en-US" sz="2800" dirty="0" smtClean="0">
                <a:cs typeface="+mj-cs"/>
              </a:rPr>
              <a:t> </a:t>
            </a:r>
            <a:r>
              <a:rPr lang="th-TH" sz="2800" dirty="0" smtClean="0">
                <a:cs typeface="+mj-cs"/>
              </a:rPr>
              <a:t> </a:t>
            </a:r>
            <a:r>
              <a:rPr lang="th-TH" sz="2800" dirty="0">
                <a:cs typeface="+mj-cs"/>
              </a:rPr>
              <a:t>แต่สำหรับในคอมพิวเตอร์การที่จะให้คอมพิวเตอร์รับรู้ว่าค่าใดเป็นค่าบวกหรือค่าในเป็นค่าลบ</a:t>
            </a:r>
            <a:r>
              <a:rPr lang="th-TH" sz="2800" dirty="0" smtClean="0">
                <a:cs typeface="+mj-cs"/>
              </a:rPr>
              <a:t>นั้น</a:t>
            </a:r>
            <a:r>
              <a:rPr lang="en-US" sz="2800" dirty="0" smtClean="0">
                <a:cs typeface="+mj-cs"/>
              </a:rPr>
              <a:t>  </a:t>
            </a:r>
            <a:r>
              <a:rPr lang="th-TH" sz="2800" dirty="0" smtClean="0">
                <a:cs typeface="+mj-cs"/>
              </a:rPr>
              <a:t>ก็</a:t>
            </a:r>
            <a:r>
              <a:rPr lang="th-TH" sz="2800" dirty="0">
                <a:cs typeface="+mj-cs"/>
              </a:rPr>
              <a:t>จะมีกระบวนการจัดการที่แตกต่างจากมนุษย์ กล่าวคือ จะไม่ใช่ </a:t>
            </a:r>
            <a:r>
              <a:rPr lang="en-US" sz="2800" dirty="0">
                <a:solidFill>
                  <a:srgbClr val="FF0000"/>
                </a:solidFill>
                <a:cs typeface="+mj-cs"/>
              </a:rPr>
              <a:t>+</a:t>
            </a:r>
            <a:r>
              <a:rPr lang="en-US" sz="2800" dirty="0">
                <a:cs typeface="+mj-cs"/>
              </a:rPr>
              <a:t> </a:t>
            </a:r>
            <a:r>
              <a:rPr lang="th-TH" sz="2800" dirty="0">
                <a:cs typeface="+mj-cs"/>
              </a:rPr>
              <a:t>หรือ </a:t>
            </a:r>
            <a:r>
              <a:rPr lang="en-US" sz="2800" dirty="0">
                <a:solidFill>
                  <a:srgbClr val="FF0000"/>
                </a:solidFill>
                <a:cs typeface="+mj-cs"/>
              </a:rPr>
              <a:t>–</a:t>
            </a:r>
            <a:r>
              <a:rPr lang="en-US" sz="2800" dirty="0">
                <a:cs typeface="+mj-cs"/>
              </a:rPr>
              <a:t> </a:t>
            </a:r>
            <a:r>
              <a:rPr lang="th-TH" sz="2800" dirty="0">
                <a:cs typeface="+mj-cs"/>
              </a:rPr>
              <a:t>นำหน้าตัวเลขอย่างที่เราใช้</a:t>
            </a:r>
            <a:r>
              <a:rPr lang="th-TH" sz="2800" dirty="0" smtClean="0">
                <a:cs typeface="+mj-cs"/>
              </a:rPr>
              <a:t>กัน</a:t>
            </a:r>
            <a:endParaRPr lang="en-US" sz="2800" dirty="0">
              <a:cs typeface="+mj-cs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h-TH" sz="2800" dirty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56"/>
          <a:stretch/>
        </p:blipFill>
        <p:spPr>
          <a:xfrm>
            <a:off x="2133600" y="3579055"/>
            <a:ext cx="4910063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500298" y="357166"/>
            <a:ext cx="4608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/>
              <a:t>ประเภทของการจัดเก็บจำนวนเต็ม</a:t>
            </a:r>
            <a:endParaRPr lang="en-US" sz="3600" b="1" dirty="0"/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642910" y="1714488"/>
          <a:ext cx="7286676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248400" cy="685800"/>
          </a:xfrm>
        </p:spPr>
        <p:txBody>
          <a:bodyPr/>
          <a:lstStyle/>
          <a:p>
            <a:r>
              <a:rPr lang="en-US" sz="3600" b="1" dirty="0" smtClean="0">
                <a:latin typeface="Angsana News" pitchFamily="18" charset="-34"/>
                <a:cs typeface="Angsana News" pitchFamily="18" charset="-34"/>
              </a:rPr>
              <a:t>Unsigned </a:t>
            </a:r>
            <a:r>
              <a:rPr lang="en-US" sz="3600" b="1" dirty="0" smtClean="0">
                <a:latin typeface="Angsana News" pitchFamily="18" charset="-34"/>
                <a:cs typeface="Angsana News" pitchFamily="18" charset="-34"/>
              </a:rPr>
              <a:t>Representation</a:t>
            </a:r>
            <a:endParaRPr lang="th-TH" sz="3600" b="1" dirty="0" smtClean="0"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194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หมายถึง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จัดเก็บค่าตัวเลขจำนวนเต็มเฉพาะค่าบวก ซึ่งสมมติว่ามี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เวิร์ด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ๆ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หนึ่งขนาด 8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บิต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ใช้ในการจัดเก็บค่าตัวเลขจำนวนเต็มไม่รวมเครื่องหมายนั่นหมายถึงว่า เวิร์ดขนาด 8 บิต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นี้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สามารถ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แทนค่าตัวเลขจำนวนเต็มชนิดไม่รวมเครื่องหมาย (เฉพาะค่าบวก) ได้ตั้งแต่ 0 ถึง 256 (2</a:t>
            </a:r>
            <a:r>
              <a:rPr lang="th-TH" sz="2800" baseline="30000" dirty="0">
                <a:latin typeface="Angsana New" pitchFamily="18" charset="-34"/>
                <a:cs typeface="Angsana New" pitchFamily="18" charset="-34"/>
              </a:rPr>
              <a:t>8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ดังตัวอย่างเช่น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0000 </a:t>
            </a:r>
            <a:r>
              <a:rPr lang="th-TH" sz="28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0000 </a:t>
            </a:r>
            <a:r>
              <a:rPr lang="en-US" sz="28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= 0		</a:t>
            </a:r>
            <a:endParaRPr lang="en-US" sz="28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0000 </a:t>
            </a:r>
            <a:r>
              <a:rPr lang="en-US" sz="28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0001 = 1		</a:t>
            </a:r>
            <a:endParaRPr lang="en-US" sz="28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0010 </a:t>
            </a:r>
            <a:r>
              <a:rPr lang="en-US" sz="28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1001 = 41	</a:t>
            </a:r>
            <a:br>
              <a:rPr lang="en-US" sz="28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1000 </a:t>
            </a:r>
            <a:r>
              <a:rPr lang="en-US" sz="28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0000 = 128	</a:t>
            </a:r>
            <a:endParaRPr lang="en-US" sz="28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1111 </a:t>
            </a:r>
            <a:r>
              <a:rPr lang="en-US" sz="28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1111 = 255</a:t>
            </a:r>
          </a:p>
          <a:p>
            <a:pPr marL="0" indent="0">
              <a:buFont typeface="Arial" pitchFamily="34" charset="0"/>
              <a:buNone/>
              <a:defRPr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C:\Users\Jutarat.Nong\Desktop\1\2.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83" t="20000" r="3448" b="15000"/>
          <a:stretch>
            <a:fillRect/>
          </a:stretch>
        </p:blipFill>
        <p:spPr bwMode="auto">
          <a:xfrm>
            <a:off x="4343400" y="3733800"/>
            <a:ext cx="33528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48" y="1785926"/>
            <a:ext cx="7972452" cy="4614874"/>
          </a:xfrm>
        </p:spPr>
        <p:txBody>
          <a:bodyPr/>
          <a:lstStyle/>
          <a:p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Unsigned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Integer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คือจำนวนเต็มที่ไม่มีเครื่องหมาย มีค่าอยู่ระหว่าง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ถึง อนันต์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(Infinity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แต่ไม่มีคอมพิวเตอร์เครื่องใดที่จะสามารถเก็บค่าของจำนวนเต็มในช่วงดังกล่าวได้ ปกติเครื่องคอมพิวเตอร์แต่ละเครื่องจะกำหนด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ค่าคงที่ที่มีค่ามากที่สุด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Maxint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ดังนั้นค่า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Unsigned Integers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จึงมีค่า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อยู่ระหว่าง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ถึง ค่ามากสุดที่กำหนด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Maxint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ค่ามากสุดที่กำหนดขึ้นอยู่กับ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จำนวนบิต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ที่คอมพิวเตอร์ใช้เก็บ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 =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จำนวนบิต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ค่าจะอยู่ระหว่าง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0 … (2</a:t>
            </a:r>
            <a:r>
              <a:rPr lang="en-US" sz="2800" baseline="300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-1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2800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248400" cy="685800"/>
          </a:xfrm>
        </p:spPr>
        <p:txBody>
          <a:bodyPr/>
          <a:lstStyle/>
          <a:p>
            <a:r>
              <a:rPr lang="th-TH" sz="3600" b="1" dirty="0" smtClean="0">
                <a:latin typeface="Angsana News" pitchFamily="18" charset="-34"/>
                <a:cs typeface="Angsana News" pitchFamily="18" charset="-34"/>
              </a:rPr>
              <a:t>คุณสมบัติของ </a:t>
            </a:r>
            <a:r>
              <a:rPr lang="en-US" sz="3600" b="1" dirty="0" smtClean="0">
                <a:latin typeface="Angsana News" pitchFamily="18" charset="-34"/>
                <a:cs typeface="Angsana News" pitchFamily="18" charset="-34"/>
              </a:rPr>
              <a:t>Unsigned</a:t>
            </a:r>
            <a:r>
              <a:rPr lang="th-TH" sz="3600" b="1" dirty="0" smtClean="0">
                <a:latin typeface="Angsana News" pitchFamily="18" charset="-34"/>
                <a:cs typeface="Angsana News" pitchFamily="18" charset="-34"/>
              </a:rPr>
              <a:t> </a:t>
            </a:r>
            <a:r>
              <a:rPr lang="en-US" sz="3600" b="1" dirty="0" smtClean="0">
                <a:latin typeface="Angsana News" pitchFamily="18" charset="-34"/>
                <a:cs typeface="Angsana News" pitchFamily="18" charset="-34"/>
              </a:rPr>
              <a:t>Integer</a:t>
            </a:r>
            <a:endParaRPr lang="th-TH" sz="3600" b="1" dirty="0" smtClean="0">
              <a:latin typeface="Angsana News" pitchFamily="18" charset="-34"/>
              <a:cs typeface="Angsana News" pitchFamily="18" charset="-3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354013" y="404813"/>
            <a:ext cx="66468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th-TH" sz="3600" b="1" dirty="0" smtClean="0">
                <a:latin typeface="Angsana New" pitchFamily="18" charset="-34"/>
              </a:rPr>
              <a:t>ตัวอย่าง</a:t>
            </a:r>
            <a:r>
              <a:rPr lang="th-TH" sz="3600" b="1" dirty="0">
                <a:latin typeface="Angsana New" pitchFamily="18" charset="-34"/>
              </a:rPr>
              <a:t>การจัดเก็บ</a:t>
            </a:r>
            <a:r>
              <a:rPr lang="en-US" sz="3600" b="1" dirty="0">
                <a:latin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</a:rPr>
              <a:t>Unsigned Integers</a:t>
            </a:r>
            <a:endParaRPr lang="en-US" sz="3200" b="1" dirty="0">
              <a:latin typeface="Angsana New" pitchFamily="18" charset="-34"/>
            </a:endParaRP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381000" y="2197100"/>
            <a:ext cx="1676400" cy="225908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gsana New" pitchFamily="18" charset="-34"/>
              </a:rPr>
              <a:t>เลขฐาน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gsana New" pitchFamily="18" charset="-34"/>
              </a:rPr>
              <a:t>10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------------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7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234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258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24,760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1,245,678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133600" y="2178050"/>
            <a:ext cx="2667000" cy="23083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หน่วยความจำ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8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บิต</a:t>
            </a:r>
            <a:endParaRPr lang="en-US" sz="3200" dirty="0">
              <a:solidFill>
                <a:schemeClr val="bg1"/>
              </a:solidFill>
              <a:latin typeface="Angsana New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------------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00000111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11101010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FF0066"/>
                </a:solidFill>
              </a:rPr>
              <a:t>overflow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FF0066"/>
                </a:solidFill>
              </a:rPr>
              <a:t>overflow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FF0066"/>
                </a:solidFill>
              </a:rPr>
              <a:t>overflow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4724400" y="2178050"/>
            <a:ext cx="3962400" cy="23083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หน่วยความจำ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16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บิต</a:t>
            </a:r>
            <a:endParaRPr lang="en-US" sz="3200" dirty="0">
              <a:solidFill>
                <a:schemeClr val="bg1"/>
              </a:solidFill>
              <a:latin typeface="Angsana New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------------------------------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0000000000000111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0000000011101010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0000000100000010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0110000010111000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FF0066"/>
                </a:solidFill>
              </a:rPr>
              <a:t>overflow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Overflow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14400" y="1905000"/>
            <a:ext cx="7391400" cy="41910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Overflow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คือ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ผลลัพธ์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ของตัวเลขที่มีต่ำเกินกว่าที่จะรับได้ ทำให้เกิดการแสดงผลค่าตัวเลขที่เป็นผลลัพธ์เกิดความผิดพลาด ซึ่งกฎการ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Overflow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คือ ถ้าค่าตัวเลขสองค่าที่มี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Sign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เหมือนกัน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(Large Magnitudes)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มาบวกกัน จะเกิดปรากฎการณ์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Overflow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ขึ้น ผลลัพธ์ที่ได้จะบิตเครื่องหมาย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(Sign-Bit)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ที่ตรงกันข้าม ซึ่งส่งผลให้ผลลัพธ์ที่ได้ผิดไปจากความเป็นจริงเนื่องจากผลลัพธ์ที่ได้จากการบวกค่าตัวเลขนั้นมีค่าเกินกว่าช่วงตัวเลขที่ได้รับนั่นเอง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การประยุกต์ใช้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Unsigned Integers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48" y="1643050"/>
            <a:ext cx="7715304" cy="47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เก็บ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Unsigned Integers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ในหน่วยความจำถือเป็นการใช้หน่วยความอย่างมีประสิทธิภาพ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เพราะ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ไม่ต้องเก็บเครื่องหมาย นั่นคือจำนวนบิตทั้งหมดที่ใช้จะใช้เพื่อการแทนค่าของตังเลข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เท่านั้น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เราใช้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Unsigned Integers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ในสถานการณ์ดังนี้</a:t>
            </a:r>
          </a:p>
          <a:p>
            <a:pPr lvl="1">
              <a:lnSpc>
                <a:spcPct val="90000"/>
              </a:lnSpc>
            </a:pPr>
            <a:r>
              <a:rPr lang="th-TH" sz="24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4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นับ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(Counting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เมื่อเราต้องการนับอะไรก็ตาม เราจะไม่ใช้เลขติดลบ ปกติเราจะเริ่มนับจาก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(บางครั้งก็เริ่มจาก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lnSpc>
                <a:spcPct val="90000"/>
              </a:lnSpc>
            </a:pPr>
            <a:r>
              <a:rPr lang="th-TH" sz="24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4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กำหนดตำแหน่งที่อยู่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(Addressing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มีภาษาคอมพิวเตอร์บางภาษาที่เก็บที่อยู่ของตำแหน่งหน่วยความจำไว้เป็นข้อมูลในหน่วยความจำอื่น ตำแหน่งที่อยู่เป็นเลขจำนวนเต็มบวกเริ่มตั้งแต่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(ไบท์แรกใน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Memory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77000" cy="533400"/>
          </a:xfrm>
        </p:spPr>
        <p:txBody>
          <a:bodyPr/>
          <a:lstStyle/>
          <a:p>
            <a:r>
              <a:rPr lang="en-US" sz="3600" b="1" dirty="0" smtClean="0">
                <a:latin typeface="Angsana News" pitchFamily="18" charset="-34"/>
              </a:rPr>
              <a:t>Sign-and-Magnitude </a:t>
            </a:r>
            <a:r>
              <a:rPr lang="en-US" sz="3600" b="1" dirty="0" smtClean="0">
                <a:latin typeface="Angsana News" pitchFamily="18" charset="-34"/>
              </a:rPr>
              <a:t>Representation</a:t>
            </a:r>
            <a:endParaRPr lang="th-TH" sz="3600" dirty="0" smtClean="0">
              <a:latin typeface="Angsana News" pitchFamily="18" charset="-34"/>
            </a:endParaRPr>
          </a:p>
        </p:txBody>
      </p:sp>
      <p:sp>
        <p:nvSpPr>
          <p:cNvPr id="21507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2000" y="1752600"/>
            <a:ext cx="7620000" cy="4191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ในความเป็นจริง ค่าตัวเลขต่าง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ๆ อาจเป็นได้ทั้งค่าบวกหรือค่าลบ โดยสัญลักษณ์ของการบวกและการลบคือ </a:t>
            </a:r>
            <a:r>
              <a:rPr lang="en-US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+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และ </a:t>
            </a:r>
            <a:r>
              <a:rPr lang="en-US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–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แต่ในคอมพิวเตอร์สัญลักษณ์ดังกล่าวจะไม่มีความหมายใด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ๆ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ดังนั้น การแยกแยะว่าค่าตัวเลขใดเป็นค่าบวก หรือค่าตัวเลขใดเป็นค่าลบนั้น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จะพิจารณาจากบิตเครื่องหมายซึ่งเรียกว่า </a:t>
            </a:r>
            <a:r>
              <a:rPr lang="en-US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Sign Bit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ดังนั้น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เวิร์ด 8 บิต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ถ้าไม่รวมบิตเครื่องหมายก็จะสามารถแทนค่าตัวเลขได้ถึง 256 ตัว ในขณะที่เวิร์ด 8 บิตที่รวมบิตเครื่องหมายจึงสามารถแทนค่าตัวเลขได้เพียงครึ่งหนึ่ง (128) เพราะมีการแบ่งตัวเลขออกเป็นสองส่วนด้วยกันคือส่วนที่เก็บค่าตัวเลขเป็นค่าบวก และส่วนที่เก็บค่าตัวเลขเป็นค่าลบ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ซึ่งมีค่าตั้งแต่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+127 ถึง -128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นั่นเอง 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Font typeface="Arial" pitchFamily="34" charset="0"/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ตัว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พิจารณาว่าชุดตัวเลขนั้นมีค่าบวกหรือค่าลบนั้น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บิต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ซ้ายสุด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Most Significant / Left-Most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ซึ่งบิตดังกล่าวหากมีค่าเป็น </a:t>
            </a:r>
            <a:r>
              <a:rPr lang="th-TH" sz="28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จะหมายถึงค่าตัวเลขชุดนั้นมีค่าเป็นบวก </a:t>
            </a:r>
            <a:r>
              <a:rPr lang="en-US" sz="28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(Positive)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แต่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ถ้า</a:t>
            </a:r>
            <a:r>
              <a:rPr lang="th-TH" sz="2800" dirty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บิตซ้ายสุดมีค่าเป็น 1 ค่าตัวเลขชุดนั้นจะมีค่าเป็นลบ </a:t>
            </a:r>
            <a:r>
              <a:rPr lang="en-US" sz="2800" dirty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(Negative)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  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+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18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= 0001 0010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	-18  =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1001 0010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จะ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เห็นได้ว่าถึงแม้เวิร์ดนั้นจะมีอยู่ 8 บิต แต่ถ้า เป็นบิตรวมบิตเครื่องหมายแล้ว บิตที่ใช้งานก็จะเหลือเพียงแค่ 7 บิตเท่านั้น ส่วนบิตทางซ้ายสุดจะใช้แทนบิตเครื่องหมายเพื่อทำให้สามารถระบุค่าตัวเลขชุด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นั้น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ๆ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ได้ว่า เป็นค่าบวกหรือค่าลบนั้นเอง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C:\Users\Jutarat.Nong\Desktop\1\2.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5" t="16000" r="40909" b="20000"/>
          <a:stretch>
            <a:fillRect/>
          </a:stretch>
        </p:blipFill>
        <p:spPr bwMode="auto">
          <a:xfrm>
            <a:off x="4114800" y="2971800"/>
            <a:ext cx="28956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77000" cy="533400"/>
          </a:xfrm>
        </p:spPr>
        <p:txBody>
          <a:bodyPr/>
          <a:lstStyle/>
          <a:p>
            <a:r>
              <a:rPr lang="en-US" sz="3600" b="1" dirty="0" smtClean="0">
                <a:latin typeface="Angsana News" pitchFamily="18" charset="-34"/>
              </a:rPr>
              <a:t>Sign-and-Magnitude </a:t>
            </a:r>
            <a:r>
              <a:rPr lang="en-US" sz="3600" b="1" dirty="0" smtClean="0">
                <a:latin typeface="Angsana News" pitchFamily="18" charset="-34"/>
              </a:rPr>
              <a:t>Representation (Continue)</a:t>
            </a:r>
            <a:endParaRPr lang="th-TH" sz="3600" dirty="0" smtClean="0">
              <a:latin typeface="Angsana News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81000"/>
            <a:ext cx="6629400" cy="609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Bit Pattern</a:t>
            </a: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2800" dirty="0" smtClean="0">
                <a:cs typeface="Angsana New" pitchFamily="18" charset="-34"/>
              </a:rPr>
              <a:t>คำถามต่อมาคือ...คอมพิวเตอร์จะรู้ได้อย่างไรว่า  ข้อมูลกลุ่มใดเป็นข้อมูลประเภทใด ? คำตอบคือ </a:t>
            </a:r>
            <a:r>
              <a:rPr lang="th-TH" sz="2800" dirty="0" smtClean="0">
                <a:solidFill>
                  <a:srgbClr val="FF0066"/>
                </a:solidFill>
                <a:cs typeface="Angsana New" pitchFamily="18" charset="-34"/>
              </a:rPr>
              <a:t>คอมพิวเตอร์ไม่รู้</a:t>
            </a:r>
            <a:r>
              <a:rPr lang="en-US" sz="2800" dirty="0" smtClean="0">
                <a:solidFill>
                  <a:srgbClr val="FF0066"/>
                </a:solidFill>
                <a:cs typeface="Angsana New" pitchFamily="18" charset="-34"/>
              </a:rPr>
              <a:t>!</a:t>
            </a:r>
            <a:r>
              <a:rPr lang="th-TH" sz="2800" dirty="0" smtClean="0">
                <a:cs typeface="Angsana New" pitchFamily="18" charset="-34"/>
              </a:rPr>
              <a:t> หน่วยความจำของคอมพิวเตอร์ทำหน้าที่เฉพาะเก็บข้อมูลในรูป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it Pattern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เท่านั้น  เป็นหน้าที่ของ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โปรแกรมหรืออุปกรณ์นำเข้า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แสดงผล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ที่จะต้องตีความหมายเองว่าสิ่งที่เก็บเป็นข้อมูลประเภทใด </a:t>
            </a:r>
          </a:p>
          <a:p>
            <a:pPr eaLnBrk="1" hangingPunct="1"/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ข้อมูลจะถูก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แปลงรหัส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(Code)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เมื่อนำเข้าไปเก็บในคอมพิวเตอร์  และจะถูก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แปลงกลับ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E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ncode)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เมื่อนำออกสู่โลกภายนอก </a:t>
            </a:r>
          </a:p>
          <a:p>
            <a:pPr eaLnBrk="1" hangingPunct="1"/>
            <a:endParaRPr lang="th-TH" sz="1400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ตามข้อตกลงทั่วไป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Bit Pattern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ที่มี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จำนวนบิตเท่ากับ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8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บิต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จะเรียกว่า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ไบท์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(Byte)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คำว่า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ไบท์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สามารถใช้เป็น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หน่วยวัดขนาด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หน่วยความจำ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และ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หน่วยความจำสำรอง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ก็ได้</a:t>
            </a:r>
            <a:endParaRPr lang="th-TH" sz="2800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การเก็บจำนวนเต็มแบบ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Sign-and-Magnitude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3050"/>
            <a:ext cx="8229600" cy="47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การเก็บจำนวนเต็มแบบ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Sign-and-Magnitude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ต้อง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ใช้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บิตเพื่อแทนเครื่องหมาย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หมายความ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ว่า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ถ้าเราใช้หน่วยความ จำจำนวน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ไบท์เก็บจำนวนเต็ม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จริง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ๆ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แล้ว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เราใช้แค่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7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บิตเท่านั้นที่เก็บค่าของตัวเลขนั้น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ค่าที่ไม่มีเครื่องหมาย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endParaRPr lang="th-TH" sz="2800" dirty="0" smtClean="0">
              <a:solidFill>
                <a:schemeClr val="tx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ดังนั้นค่าจำนวนเต็มบวกสูงสุดที่หน่วยความจำ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ไบท์จะเก็บได้โดยใช้รูปแบบ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Sign-and-Magnitude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จะมีค่าเท่ากับครึ่งหนึ่ง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ของค่าจำนวนเต็มที่เป็น 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Unsigned Integer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แทนจำนวนบิตที่ใช้แทนจำนวนเต็มแบบ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Sign-and-Magnitude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ค่าตัว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เลขที่แทนได้จะอยู่ในช่วง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–(2</a:t>
            </a:r>
            <a:r>
              <a:rPr lang="en-US" sz="2800" baseline="300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N-1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– 1)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ถึง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+(2</a:t>
            </a:r>
            <a:r>
              <a:rPr lang="en-US" sz="2800" baseline="300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N-1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– 1)</a:t>
            </a:r>
            <a:endParaRPr lang="th-TH" sz="2800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การเก็บเลข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แบบ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sign-and-magnitude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71612"/>
            <a:ext cx="8229600" cy="4829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cs typeface="Angsana New" pitchFamily="18" charset="-34"/>
              </a:rPr>
              <a:t>มีเลข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อยู่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แบบในการเก็บแบบ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Sign-and-Magnitude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ที่เป็นบวก และ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ที่เป็นลบ </a:t>
            </a:r>
            <a:endParaRPr lang="en-US" sz="2800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2800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ถ้าเราใช้การจัดสรรแบบ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8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บิต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เก็บจำนวนเต็มแบบ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Sign-and-Magnitude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เก็บ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ทั้งสองแบบจะมีลักษณะดังนี้</a:t>
            </a:r>
          </a:p>
          <a:p>
            <a:pPr>
              <a:buFontTx/>
              <a:buNone/>
            </a:pPr>
            <a:endParaRPr lang="th-TH" sz="2800" dirty="0" smtClean="0">
              <a:cs typeface="Angsana New" pitchFamily="18" charset="-34"/>
            </a:endParaRPr>
          </a:p>
          <a:p>
            <a:pPr>
              <a:buFontTx/>
              <a:buNone/>
            </a:pPr>
            <a:r>
              <a:rPr lang="th-TH" sz="2800" dirty="0" smtClean="0">
                <a:cs typeface="Angsana New" pitchFamily="18" charset="-34"/>
              </a:rPr>
              <a:t>		</a:t>
            </a:r>
            <a:r>
              <a:rPr lang="en-US" sz="2800" dirty="0" smtClean="0">
                <a:cs typeface="Angsana New" pitchFamily="18" charset="-34"/>
              </a:rPr>
              <a:t>	</a:t>
            </a:r>
            <a:r>
              <a:rPr lang="en-US" sz="2800" dirty="0" smtClean="0">
                <a:solidFill>
                  <a:srgbClr val="FF0066"/>
                </a:solidFill>
                <a:cs typeface="Angsana New" pitchFamily="18" charset="-34"/>
              </a:rPr>
              <a:t>+</a:t>
            </a:r>
            <a:r>
              <a:rPr lang="en-US" sz="2800" dirty="0" smtClean="0">
                <a:solidFill>
                  <a:srgbClr val="FF0066"/>
                </a:solidFill>
                <a:cs typeface="Angsana New" pitchFamily="18" charset="-34"/>
              </a:rPr>
              <a:t>0	=	00000000</a:t>
            </a:r>
          </a:p>
          <a:p>
            <a:pPr>
              <a:buFontTx/>
              <a:buNone/>
            </a:pPr>
            <a:r>
              <a:rPr lang="en-US" sz="2800" dirty="0" smtClean="0">
                <a:cs typeface="Angsana New" pitchFamily="18" charset="-34"/>
              </a:rPr>
              <a:t>                  </a:t>
            </a:r>
            <a:r>
              <a:rPr lang="en-US" sz="2800" dirty="0" smtClean="0">
                <a:cs typeface="Angsana New" pitchFamily="18" charset="-34"/>
              </a:rPr>
              <a:t>	</a:t>
            </a:r>
            <a:r>
              <a:rPr lang="en-US" sz="2800" dirty="0" smtClean="0">
                <a:solidFill>
                  <a:schemeClr val="accent1"/>
                </a:solidFill>
                <a:cs typeface="Angsana New" pitchFamily="18" charset="-34"/>
              </a:rPr>
              <a:t>- </a:t>
            </a:r>
            <a:r>
              <a:rPr lang="en-US" sz="2800" dirty="0" smtClean="0">
                <a:solidFill>
                  <a:schemeClr val="accent1"/>
                </a:solidFill>
                <a:cs typeface="Angsana New" pitchFamily="18" charset="-34"/>
              </a:rPr>
              <a:t>0	=	10000000</a:t>
            </a:r>
            <a:endParaRPr lang="th-TH" sz="2800" dirty="0" smtClean="0">
              <a:solidFill>
                <a:schemeClr val="accent1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571605" y="357166"/>
            <a:ext cx="59293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Angsana New" pitchFamily="18" charset="-34"/>
              </a:rPr>
              <a:t>พิสัย</a:t>
            </a:r>
            <a:r>
              <a:rPr lang="th-TH" sz="3600" b="1" dirty="0">
                <a:latin typeface="Angsana New" pitchFamily="18" charset="-34"/>
              </a:rPr>
              <a:t>ของ</a:t>
            </a:r>
            <a:r>
              <a:rPr lang="en-US" sz="3600" b="1" dirty="0">
                <a:latin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</a:rPr>
              <a:t>Sign-and-Magnitude Integers</a:t>
            </a:r>
            <a:endParaRPr lang="en-US" sz="3600" b="1" dirty="0">
              <a:latin typeface="Angsana New" pitchFamily="18" charset="-34"/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52400" y="2362200"/>
            <a:ext cx="1676400" cy="171739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th-TH" sz="3200" b="1" dirty="0">
                <a:solidFill>
                  <a:schemeClr val="bg1"/>
                </a:solidFill>
              </a:rPr>
              <a:t>จำนวนบิต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----------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8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16</a:t>
            </a: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981200" y="3143248"/>
            <a:ext cx="3352800" cy="978729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127                      </a:t>
            </a:r>
            <a:r>
              <a:rPr lang="en-US" sz="2400" dirty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0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32767                  </a:t>
            </a:r>
            <a:r>
              <a:rPr lang="en-US" sz="2400" dirty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0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latin typeface="Symbol" pitchFamily="18" charset="2"/>
              </a:rPr>
              <a:t>-2,147,483,647</a:t>
            </a:r>
            <a:r>
              <a:rPr lang="en-US" sz="2400" dirty="0">
                <a:solidFill>
                  <a:schemeClr val="bg1"/>
                </a:solidFill>
              </a:rPr>
              <a:t>    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181600" y="3132826"/>
            <a:ext cx="3733800" cy="978729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  +0                         +127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  +0                     +32767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  +0        +2,147,483,647      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1981200" y="2362200"/>
            <a:ext cx="6934200" cy="823913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200" b="1" dirty="0">
                <a:solidFill>
                  <a:schemeClr val="bg1"/>
                </a:solidFill>
              </a:rPr>
              <a:t>พิสัย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800" b="1" i="1" dirty="0">
                <a:solidFill>
                  <a:schemeClr val="bg1"/>
                </a:solidFill>
              </a:rPr>
              <a:t>-------------------------------------------------------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14346" y="381000"/>
            <a:ext cx="7286676" cy="56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ขั้นตอนการเก็บจำนวนเต็มแบบ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Sign-and-Magnitude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71612"/>
            <a:ext cx="8229600" cy="4829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cs typeface="Angsana New" pitchFamily="18" charset="-34"/>
              </a:rPr>
              <a:t>การจัดเก็บจำนวนเต็มแบบ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Sign-and-Magnitude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มีขั้นตอนดังนี้</a:t>
            </a:r>
          </a:p>
          <a:p>
            <a:pPr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1: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แปลงเลขจำนวนเต็มให้เป็นแบบเลขฐาน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2 (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ไม่คิดเครื่องหมาย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en-US" sz="2800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endParaRPr lang="th-TH" sz="2800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2: </a:t>
            </a:r>
            <a:r>
              <a:rPr lang="th-TH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ถ้าจำนวนบิตของเลขฐาน </a:t>
            </a:r>
            <a:r>
              <a:rPr lang="en-US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ที่ได้มีน้อยกว่า </a:t>
            </a:r>
            <a:r>
              <a:rPr lang="en-US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N-1 </a:t>
            </a:r>
            <a:r>
              <a:rPr lang="th-TH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บิต ให้ใส่ </a:t>
            </a:r>
            <a:r>
              <a:rPr lang="en-US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 ทาง</a:t>
            </a:r>
          </a:p>
          <a:p>
            <a:pPr>
              <a:buFontTx/>
              <a:buNone/>
            </a:pPr>
            <a:r>
              <a:rPr lang="th-TH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                   ด้านซ้ายของตัวเลขจนครบ </a:t>
            </a:r>
            <a:r>
              <a:rPr lang="en-US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N-1 </a:t>
            </a:r>
            <a:r>
              <a:rPr lang="th-TH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บิต</a:t>
            </a:r>
            <a:endParaRPr lang="en-US" sz="2800" dirty="0" smtClean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endParaRPr lang="th-TH" sz="2800" dirty="0" smtClean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ถ้าจำนวนเป็นบวก ให้เพิ่ม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ที่บิตซ้ายสุด(ทำให้ครบ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บิต) แต่</a:t>
            </a:r>
          </a:p>
          <a:p>
            <a:pPr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ถ้าจำนวนเป็นลบ ให้เพิ่ม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ที่บิตซ้ายสุด(ทำให้ครบ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บิต)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57158" y="371283"/>
            <a:ext cx="68900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</a:rPr>
              <a:t>ตัวอย่าง</a:t>
            </a:r>
            <a:r>
              <a:rPr lang="th-TH" sz="3600" b="1" dirty="0">
                <a:latin typeface="Angsana New" pitchFamily="18" charset="-34"/>
              </a:rPr>
              <a:t>การเก็บจำนวนเต็มแบบ</a:t>
            </a:r>
            <a:r>
              <a:rPr lang="en-US" sz="3600" b="1" dirty="0">
                <a:latin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</a:rPr>
              <a:t>Sign-and-Magnitude </a:t>
            </a:r>
            <a:r>
              <a:rPr lang="en-US" sz="3600" b="1" dirty="0">
                <a:latin typeface="Angsana New" pitchFamily="18" charset="-34"/>
              </a:rPr>
              <a:t/>
            </a:r>
            <a:br>
              <a:rPr lang="en-US" sz="3600" b="1" dirty="0">
                <a:latin typeface="Angsana New" pitchFamily="18" charset="-34"/>
              </a:rPr>
            </a:br>
            <a:r>
              <a:rPr lang="en-US" sz="3600" b="1" dirty="0">
                <a:latin typeface="Angsana New" pitchFamily="18" charset="-34"/>
              </a:rPr>
              <a:t>                 </a:t>
            </a:r>
            <a:r>
              <a:rPr lang="th-TH" sz="3600" b="1" dirty="0">
                <a:latin typeface="Angsana New" pitchFamily="18" charset="-34"/>
              </a:rPr>
              <a:t> </a:t>
            </a:r>
            <a:endParaRPr lang="en-US" sz="3600" b="1" dirty="0">
              <a:latin typeface="Angsana New" pitchFamily="18" charset="-34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539750" y="3213100"/>
            <a:ext cx="1670050" cy="2160591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จำนวนเต็ม</a:t>
            </a: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---------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+7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-124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+258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-24,760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2214546" y="3213100"/>
            <a:ext cx="2667000" cy="216059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หน่วยความจำขนาด </a:t>
            </a:r>
            <a:r>
              <a:rPr lang="en-US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8 </a:t>
            </a: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บิต</a:t>
            </a:r>
            <a:endParaRPr lang="en-US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------------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</a:rPr>
              <a:t>00000111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</a:rPr>
              <a:t>11111100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latin typeface="Angsana New" pitchFamily="18" charset="-34"/>
              </a:rPr>
              <a:t>overflow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latin typeface="Angsana New" pitchFamily="18" charset="-34"/>
              </a:rPr>
              <a:t>overflow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4859338" y="3197235"/>
            <a:ext cx="3962400" cy="216059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หน่วยความจำขนาด </a:t>
            </a:r>
            <a:r>
              <a:rPr lang="en-US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16 </a:t>
            </a: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บิต</a:t>
            </a:r>
            <a:endParaRPr lang="en-US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------------------------------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</a:rPr>
              <a:t>0000000000000111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</a:rPr>
              <a:t>1000000001111100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</a:rPr>
              <a:t>0000000100000010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</a:rPr>
              <a:t>1110000010111000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การประยุกต์ใช้เลข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Sign-and-Magnitude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71612"/>
            <a:ext cx="8229600" cy="4829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*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การเก็บเลขรูปแบบ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Sign-and-Magnitude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สำหรับเลขที่มีเครื่องหมาย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ไม่มีการใช้ในคอมพิวเตอร์ในปัจจุบันเนื่องจากเหตุผลหลัก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ประการ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การประมวลผลทางคณิตศาสตร์เช่น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+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–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กระทำได้ยาก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เนื่องจากมีการแทน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อยู่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รูปแบบทำให้โปรแกรมเมอร์เกิด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                 ความสับสนในการเขียน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โปรแกรม</a:t>
            </a:r>
            <a:endParaRPr lang="en-US" sz="2800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th-TH" sz="2800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*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ข้อดีของการเก็บแบบ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Sign-and-Magnitude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เหมาะสมกับการประยุกต์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ที่ไม่ใช้การประมวลผลเชิงคณิตศาสตร์ เช่น การเปลี่ยนสัญญาณจาก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Analog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เป็นสัญญาณ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Digital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เป็นต้น</a:t>
            </a:r>
            <a:endParaRPr lang="th-TH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การเก็บจำนวนเต็มในรูปแบบ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One’s Complement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4488"/>
            <a:ext cx="8229600" cy="4686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รูปแบบการเก็บเลขจำนวนเต็มเป็นเรื่องของการกำหนดรูปแบบและการยอมรับนำไปใช้ จะเห็นว่ามีผู้พยายามคิดและเสนอหลายรูปแบบ  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การแทนในรูปแบบ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One’s Complement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เป็นการเก็บจำนวนเต็มอีกรูปแบบหนึ่งที่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การจัดเก็บเลขจำนวนเต็มบวกจะใช้วิธีการเหมือนกับ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Unsigned Integer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ส่วนการเก็บจำนวนเต็มลบจะทำการ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Complement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เลขจำนวนเต็มบวก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เช่น</a:t>
            </a:r>
          </a:p>
          <a:p>
            <a:pPr lvl="1"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ถ้าต้องการเก็บ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+7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ก็จะเก็บเหมือน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Unsigned Integer 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ถ้าต้องการเก็บ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-7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จะเก็บเป็น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Complement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ของ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+7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การเก็บจำนวนเต็มในรูปแบบ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One’s Complement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36"/>
            <a:ext cx="8229600" cy="4972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การเก็บจำนวนเต็มในรูปแบบ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One’s Complement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ทำได้โดยการเปลี่ยนบิต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ให้เป็น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และเปลี่ยน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ให้เป็น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ทั้งหมด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เป็นจำนวนบิต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ที่ใช้แทนจำนวนเต็มแบบ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One’s Complement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แล้ว ค่าของจำนวนที่สามารถเก็บได้จะอยู่ในช่วง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–(2</a:t>
            </a:r>
            <a:r>
              <a:rPr lang="en-US" sz="2800" baseline="300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N-1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-1)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ถึง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+(2</a:t>
            </a:r>
            <a:r>
              <a:rPr lang="en-US" sz="2800" baseline="300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N-1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-1)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อยู่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ตัวในการแทนแบบ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One’s Complement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ที่เป็นบวกและ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ที่เป็นลบดังนี้ (ใช้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8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บิต)</a:t>
            </a:r>
          </a:p>
          <a:p>
            <a:pPr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		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+0	=	00000000</a:t>
            </a:r>
          </a:p>
          <a:p>
            <a:pPr>
              <a:buFontTx/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		</a:t>
            </a:r>
            <a:r>
              <a:rPr lang="en-US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- 0	=	11111111</a:t>
            </a:r>
            <a:endParaRPr lang="th-TH" sz="2800" dirty="0" smtClean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026"/>
          <p:cNvSpPr txBox="1">
            <a:spLocks noChangeArrowheads="1"/>
          </p:cNvSpPr>
          <p:nvPr/>
        </p:nvSpPr>
        <p:spPr bwMode="auto">
          <a:xfrm>
            <a:off x="642910" y="357166"/>
            <a:ext cx="6399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</a:rPr>
              <a:t>พิสัย</a:t>
            </a:r>
            <a:r>
              <a:rPr lang="th-TH" sz="3600" b="1" dirty="0">
                <a:latin typeface="Angsana New" pitchFamily="18" charset="-34"/>
              </a:rPr>
              <a:t>ของจำนวนเต็มที่เก็บแบบ</a:t>
            </a:r>
            <a:r>
              <a:rPr lang="en-US" sz="3600" b="1" dirty="0">
                <a:latin typeface="Angsana New" pitchFamily="18" charset="-34"/>
              </a:rPr>
              <a:t> one’s complement </a:t>
            </a:r>
          </a:p>
        </p:txBody>
      </p:sp>
      <p:sp>
        <p:nvSpPr>
          <p:cNvPr id="134147" name="Text Box 1027"/>
          <p:cNvSpPr txBox="1">
            <a:spLocks noChangeArrowheads="1"/>
          </p:cNvSpPr>
          <p:nvPr/>
        </p:nvSpPr>
        <p:spPr bwMode="auto">
          <a:xfrm>
            <a:off x="152400" y="2438400"/>
            <a:ext cx="1676400" cy="208672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th-TH" sz="3200" b="1" dirty="0">
                <a:solidFill>
                  <a:schemeClr val="bg1"/>
                </a:solidFill>
              </a:rPr>
              <a:t>จำนวนบิต</a:t>
            </a:r>
            <a:r>
              <a:rPr lang="en-US" sz="3200" b="1" i="1" dirty="0">
                <a:solidFill>
                  <a:schemeClr val="bg1"/>
                </a:solidFill>
                <a:latin typeface="Angsana New" pitchFamily="18" charset="-34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Angsana New" pitchFamily="18" charset="-34"/>
              </a:rPr>
            </a:br>
            <a:r>
              <a:rPr lang="en-US" sz="3200" b="1" dirty="0">
                <a:solidFill>
                  <a:schemeClr val="bg1"/>
                </a:solidFill>
                <a:latin typeface="Angsana New" pitchFamily="18" charset="-34"/>
              </a:rPr>
              <a:t>---------</a:t>
            </a:r>
            <a:endParaRPr lang="en-US" sz="2800" b="1" dirty="0">
              <a:solidFill>
                <a:schemeClr val="bg1"/>
              </a:solidFill>
              <a:latin typeface="Angsana New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8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16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32</a:t>
            </a:r>
          </a:p>
        </p:txBody>
      </p:sp>
      <p:sp>
        <p:nvSpPr>
          <p:cNvPr id="30724" name="Text Box 1028"/>
          <p:cNvSpPr txBox="1">
            <a:spLocks noChangeArrowheads="1"/>
          </p:cNvSpPr>
          <p:nvPr/>
        </p:nvSpPr>
        <p:spPr bwMode="auto">
          <a:xfrm>
            <a:off x="1988239" y="3235001"/>
            <a:ext cx="3352800" cy="1274195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smtClean="0">
                <a:solidFill>
                  <a:schemeClr val="bg1"/>
                </a:solidFill>
                <a:latin typeface="Angsana New" pitchFamily="18" charset="-34"/>
              </a:rPr>
              <a:t>	   -</a:t>
            </a: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127         </a:t>
            </a:r>
            <a:r>
              <a:rPr lang="en-US" sz="3200" dirty="0" smtClean="0">
                <a:solidFill>
                  <a:schemeClr val="bg1"/>
                </a:solidFill>
                <a:latin typeface="Angsana New" pitchFamily="18" charset="-34"/>
              </a:rPr>
              <a:t>         </a:t>
            </a: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-0</a:t>
            </a:r>
          </a:p>
          <a:p>
            <a:pPr>
              <a:lnSpc>
                <a:spcPct val="80000"/>
              </a:lnSpc>
            </a:pPr>
            <a:r>
              <a:rPr lang="th-TH" sz="3200" dirty="0">
                <a:solidFill>
                  <a:schemeClr val="bg1"/>
                </a:solidFill>
                <a:latin typeface="Angsana New" pitchFamily="18" charset="-34"/>
              </a:rPr>
              <a:t>      </a:t>
            </a:r>
            <a:r>
              <a:rPr lang="en-US" sz="3200" dirty="0" smtClean="0">
                <a:solidFill>
                  <a:schemeClr val="bg1"/>
                </a:solidFill>
                <a:latin typeface="Angsana New" pitchFamily="18" charset="-34"/>
              </a:rPr>
              <a:t>   -</a:t>
            </a: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32767          </a:t>
            </a:r>
            <a:r>
              <a:rPr lang="en-US" sz="3200" dirty="0" smtClean="0">
                <a:solidFill>
                  <a:schemeClr val="bg1"/>
                </a:solidFill>
                <a:latin typeface="Angsana New" pitchFamily="18" charset="-34"/>
              </a:rPr>
              <a:t>    </a:t>
            </a:r>
            <a:r>
              <a:rPr lang="th-TH" sz="3200" dirty="0" smtClean="0">
                <a:solidFill>
                  <a:schemeClr val="bg1"/>
                </a:solidFill>
                <a:latin typeface="Angsana New" pitchFamily="18" charset="-34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ngsana New" pitchFamily="18" charset="-34"/>
              </a:rPr>
              <a:t>   </a:t>
            </a: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-0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-2,147,483,647    </a:t>
            </a:r>
            <a:r>
              <a:rPr lang="th-TH" sz="3200" dirty="0">
                <a:solidFill>
                  <a:schemeClr val="bg1"/>
                </a:solidFill>
                <a:latin typeface="Angsana New" pitchFamily="18" charset="-34"/>
              </a:rPr>
              <a:t>   </a:t>
            </a:r>
            <a:r>
              <a:rPr lang="en-US" sz="3200" dirty="0" smtClean="0">
                <a:solidFill>
                  <a:schemeClr val="bg1"/>
                </a:solidFill>
                <a:latin typeface="Angsana New" pitchFamily="18" charset="-34"/>
              </a:rPr>
              <a:t> </a:t>
            </a:r>
            <a:r>
              <a:rPr lang="th-TH" sz="3200" dirty="0" smtClean="0">
                <a:solidFill>
                  <a:schemeClr val="bg1"/>
                </a:solidFill>
                <a:latin typeface="Angsana New" pitchFamily="18" charset="-34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ngsana New" pitchFamily="18" charset="-34"/>
              </a:rPr>
              <a:t> </a:t>
            </a:r>
            <a:r>
              <a:rPr lang="th-TH" sz="3200" dirty="0" smtClean="0">
                <a:solidFill>
                  <a:schemeClr val="bg1"/>
                </a:solidFill>
                <a:latin typeface="Angsana New" pitchFamily="18" charset="-34"/>
              </a:rPr>
              <a:t>   </a:t>
            </a:r>
            <a:r>
              <a:rPr lang="en-US" sz="3200" dirty="0" smtClean="0">
                <a:solidFill>
                  <a:schemeClr val="bg1"/>
                </a:solidFill>
                <a:latin typeface="Angsana New" pitchFamily="18" charset="-34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-0</a:t>
            </a:r>
          </a:p>
        </p:txBody>
      </p:sp>
      <p:sp>
        <p:nvSpPr>
          <p:cNvPr id="30725" name="Text Box 1029"/>
          <p:cNvSpPr txBox="1">
            <a:spLocks noChangeArrowheads="1"/>
          </p:cNvSpPr>
          <p:nvPr/>
        </p:nvSpPr>
        <p:spPr bwMode="auto">
          <a:xfrm>
            <a:off x="5186634" y="3214686"/>
            <a:ext cx="3733800" cy="1298817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+0                           +127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+0                       +32767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+0          +2,147,483,647      </a:t>
            </a:r>
          </a:p>
        </p:txBody>
      </p:sp>
      <p:sp>
        <p:nvSpPr>
          <p:cNvPr id="134150" name="Text Box 1030"/>
          <p:cNvSpPr txBox="1">
            <a:spLocks noChangeArrowheads="1"/>
          </p:cNvSpPr>
          <p:nvPr/>
        </p:nvSpPr>
        <p:spPr bwMode="auto">
          <a:xfrm>
            <a:off x="1981200" y="2438400"/>
            <a:ext cx="6934200" cy="823913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</a:rPr>
              <a:t>พิสัย</a:t>
            </a:r>
            <a:endParaRPr lang="en-US" sz="3200" b="1" dirty="0">
              <a:solidFill>
                <a:schemeClr val="bg1"/>
              </a:solidFill>
              <a:latin typeface="Angsana New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800" b="1" i="1" dirty="0">
                <a:solidFill>
                  <a:schemeClr val="bg1"/>
                </a:solidFill>
              </a:rPr>
              <a:t>-------------------------------------------------------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ขั้นตอนการเก็บจำนวนเต็มแบบ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One’s Complement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24" y="1643050"/>
            <a:ext cx="7829576" cy="47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th-TH" sz="2800" dirty="0" smtClean="0">
                <a:cs typeface="Angsana New" pitchFamily="18" charset="-34"/>
              </a:rPr>
              <a:t>	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แปลงตัวเลขที่ต้องการเก็บให้เป็นเลขฐาน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โดยไม่คำนึงถึง</a:t>
            </a:r>
          </a:p>
          <a:p>
            <a:pPr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เครื่องหมาย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th-TH" sz="2800" dirty="0" smtClean="0">
                <a:cs typeface="Angsana New" pitchFamily="18" charset="-34"/>
              </a:rPr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เพิ่ม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ทางด้านซ้ายจนครบ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บิต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ถ้าเครื่องหมายเป็นบวก ให้เก็บได้เลย แต่ถ้าเครื่องหมายเป็นลบ</a:t>
            </a:r>
          </a:p>
          <a:p>
            <a:pPr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ให้ทำการ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Complement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ทุกบิต (จาก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และจาก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0)</a:t>
            </a:r>
            <a:endParaRPr lang="th-TH" sz="2800" dirty="0" smtClean="0"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581400" y="344269"/>
            <a:ext cx="396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h-TH" sz="3600" b="1" dirty="0">
                <a:latin typeface="Angsana New" pitchFamily="18" charset="-34"/>
              </a:rPr>
              <a:t>ตัวอย่างของ</a:t>
            </a:r>
            <a:r>
              <a:rPr lang="en-US" sz="3600" b="1" dirty="0">
                <a:latin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</a:rPr>
              <a:t>Bit Patterns</a:t>
            </a:r>
            <a:endParaRPr lang="en-US" sz="3600" b="1" dirty="0">
              <a:latin typeface="Angsana New" pitchFamily="18" charset="-34"/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13" y="2476500"/>
            <a:ext cx="86375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92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142844" y="357166"/>
            <a:ext cx="720884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400" b="1" dirty="0" smtClean="0">
                <a:latin typeface="Angsana New" pitchFamily="18" charset="-34"/>
              </a:rPr>
              <a:t>ตัวอย่าง</a:t>
            </a:r>
            <a:r>
              <a:rPr lang="th-TH" sz="3400" b="1" dirty="0">
                <a:latin typeface="Angsana New" pitchFamily="18" charset="-34"/>
              </a:rPr>
              <a:t>การจัดเก็บเลขจำนวนเต็มแบบ</a:t>
            </a:r>
            <a:r>
              <a:rPr lang="en-US" sz="3400" b="1" dirty="0">
                <a:latin typeface="Angsana New" pitchFamily="18" charset="-34"/>
              </a:rPr>
              <a:t> </a:t>
            </a:r>
            <a:r>
              <a:rPr lang="en-US" sz="3400" b="1" dirty="0" smtClean="0">
                <a:latin typeface="Angsana New" pitchFamily="18" charset="-34"/>
              </a:rPr>
              <a:t>One’s Complement </a:t>
            </a:r>
            <a:r>
              <a:rPr lang="en-US" sz="3600" b="1" dirty="0">
                <a:latin typeface="Angsana New" pitchFamily="18" charset="-34"/>
              </a:rPr>
              <a:t/>
            </a:r>
            <a:br>
              <a:rPr lang="en-US" sz="3600" b="1" dirty="0">
                <a:latin typeface="Angsana New" pitchFamily="18" charset="-34"/>
              </a:rPr>
            </a:br>
            <a:r>
              <a:rPr lang="en-US" sz="3600" b="1" dirty="0">
                <a:latin typeface="Angsana New" pitchFamily="18" charset="-34"/>
              </a:rPr>
              <a:t>                 </a:t>
            </a:r>
            <a:r>
              <a:rPr lang="th-TH" sz="3600" b="1" dirty="0">
                <a:latin typeface="Angsana New" pitchFamily="18" charset="-34"/>
              </a:rPr>
              <a:t> </a:t>
            </a:r>
            <a:endParaRPr lang="en-US" sz="3600" b="1" dirty="0">
              <a:latin typeface="Angsana New" pitchFamily="18" charset="-34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81000" y="2349500"/>
            <a:ext cx="1676400" cy="3216275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200" b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จำนวนเต็ม</a:t>
            </a:r>
            <a:r>
              <a:rPr lang="en-US" sz="3200">
                <a:solidFill>
                  <a:srgbClr val="FF0066"/>
                </a:solidFill>
                <a:latin typeface="Angsana New" pitchFamily="18" charset="-34"/>
              </a:rPr>
              <a:t/>
            </a:r>
            <a:br>
              <a:rPr lang="en-US" sz="3200">
                <a:solidFill>
                  <a:srgbClr val="FF0066"/>
                </a:solidFill>
                <a:latin typeface="Angsana New" pitchFamily="18" charset="-34"/>
              </a:rPr>
            </a:br>
            <a:r>
              <a:rPr lang="en-US" sz="3200">
                <a:solidFill>
                  <a:srgbClr val="FF0066"/>
                </a:solidFill>
                <a:latin typeface="Angsana New" pitchFamily="18" charset="-34"/>
              </a:rPr>
              <a:t>------------</a:t>
            </a:r>
          </a:p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FF0066"/>
                </a:solidFill>
                <a:latin typeface="Angsana New" pitchFamily="18" charset="-34"/>
              </a:rPr>
              <a:t>+7</a:t>
            </a:r>
          </a:p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FF0066"/>
                </a:solidFill>
                <a:latin typeface="Angsana New" pitchFamily="18" charset="-34"/>
              </a:rPr>
              <a:t>-7</a:t>
            </a:r>
          </a:p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FF0066"/>
                </a:solidFill>
                <a:latin typeface="Angsana New" pitchFamily="18" charset="-34"/>
              </a:rPr>
              <a:t>+124</a:t>
            </a:r>
          </a:p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FF0066"/>
                </a:solidFill>
                <a:latin typeface="Angsana New" pitchFamily="18" charset="-34"/>
              </a:rPr>
              <a:t>-124</a:t>
            </a:r>
          </a:p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FF0066"/>
                </a:solidFill>
                <a:latin typeface="Angsana New" pitchFamily="18" charset="-34"/>
              </a:rPr>
              <a:t>+24,760</a:t>
            </a:r>
          </a:p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FF0066"/>
                </a:solidFill>
                <a:latin typeface="Angsana New" pitchFamily="18" charset="-34"/>
              </a:rPr>
              <a:t>-24,760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133600" y="2330450"/>
            <a:ext cx="2667000" cy="32543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หน่วยความจำ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8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บิต</a:t>
            </a:r>
            <a:endParaRPr lang="en-US" sz="3200" dirty="0">
              <a:solidFill>
                <a:schemeClr val="bg1"/>
              </a:solidFill>
              <a:latin typeface="Angsana New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------------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00000111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11111000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01111100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10000011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rgbClr val="FF0066"/>
                </a:solidFill>
                <a:latin typeface="Angsana New" pitchFamily="18" charset="-34"/>
              </a:rPr>
              <a:t>overflow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rgbClr val="FF0066"/>
                </a:solidFill>
                <a:latin typeface="Angsana New" pitchFamily="18" charset="-34"/>
              </a:rPr>
              <a:t>overflow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4724400" y="2330450"/>
            <a:ext cx="3962400" cy="32543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หน่วยความจำ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16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บิต</a:t>
            </a:r>
            <a:endParaRPr lang="en-US" sz="3200" dirty="0">
              <a:solidFill>
                <a:schemeClr val="bg1"/>
              </a:solidFill>
              <a:latin typeface="Angsana New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------------------------------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0000000000000111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1111111111111000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0000000001111100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1111111110000011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0110000010111000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ngsana New" pitchFamily="18" charset="-34"/>
              </a:rPr>
              <a:t>1001111101000111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การประยุกต์เลขแบบ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One’s Complement</a:t>
            </a:r>
            <a:endParaRPr lang="th-TH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4488"/>
            <a:ext cx="8229600" cy="4686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cs typeface="Angsana New" pitchFamily="18" charset="-34"/>
              </a:rPr>
              <a:t>ปัจจุบันไม่การเก็บลักษณะนี้ในคอมพิวเตอร์แล้วด้วยเหตุผลเช่นเดียวกับการเก็บแบบ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Sign-and-Magnitude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แต่การเก็บแบบนี้ก็มีประโยชน์มากเช่นกันคือ</a:t>
            </a:r>
          </a:p>
          <a:p>
            <a:pPr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เป็นพื้นฐานของการเก็บแบบ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Two’s Complement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	2.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มีคุณสมบัติที่น่าสนใจสำหรับการสื่อสารข้อมูลเช่น การบ่งชี้</a:t>
            </a:r>
          </a:p>
          <a:p>
            <a:pPr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ข้อผิดพลาดและการแก้ไขข้อผิดพลาดที่เกิดจากการส่งข้อมูล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การเก็บเลขจำนวนเต็มแบบ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Two’s Complement</a:t>
            </a:r>
            <a:endParaRPr lang="th-TH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4488"/>
            <a:ext cx="8229600" cy="4686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การเก็บเลขจำนวนเต็มแบบ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One’s Complement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มีปัญหาการแทนที่ทำให้มี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สองตัวคือ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+0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-0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ซึ่ง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ก่อให้เกิดความสับสนในการคำนวณ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เช่นถ้าเราต้องการบวกเลขจำนวนเต็ม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ใด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ๆ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Complement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ของมัน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+4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-4)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จะได้ผลลัพธ์เท่ากับ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-0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แทนที่จะเป็น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+0 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แทนจำนวนบิตที่ใช้เก็บเลขจำนวนเต็มแบบ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Two’s Complement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ค่าของตัวเลขที่เก็บได้จะอยู่ระหว่าง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–(2</a:t>
            </a:r>
            <a:r>
              <a:rPr lang="en-US" sz="2800" baseline="300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N-1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ถึง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+(2</a:t>
            </a:r>
            <a:r>
              <a:rPr lang="en-US" sz="2800" baseline="300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N-1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-1)</a:t>
            </a:r>
            <a:endParaRPr lang="th-TH" sz="2800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2800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-142908" y="333375"/>
            <a:ext cx="7834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Angsana New" pitchFamily="18" charset="-34"/>
              </a:rPr>
              <a:t>พิสัย</a:t>
            </a:r>
            <a:r>
              <a:rPr lang="th-TH" sz="3600" b="1" dirty="0">
                <a:latin typeface="Angsana New" pitchFamily="18" charset="-34"/>
              </a:rPr>
              <a:t>ของเลขจำนวนเต็มที่เก็บแบบ</a:t>
            </a:r>
            <a:r>
              <a:rPr lang="en-US" sz="3600" b="1" dirty="0">
                <a:latin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</a:rPr>
              <a:t>Two’s Complement </a:t>
            </a:r>
            <a:endParaRPr lang="en-US" sz="3600" b="1" dirty="0">
              <a:latin typeface="Angsana New" pitchFamily="18" charset="-34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152400" y="2514600"/>
            <a:ext cx="1752600" cy="183673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จำนวนบิต</a:t>
            </a:r>
            <a:r>
              <a:rPr lang="en-US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---------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8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16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32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057400" y="3213100"/>
            <a:ext cx="3352800" cy="1148007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-128                     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-32,768                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-2,147,483,648     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257800" y="3213100"/>
            <a:ext cx="3733800" cy="1148007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0                           +127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0                       +32,767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0           +2,147,483,647      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2057400" y="2514600"/>
            <a:ext cx="6934200" cy="774700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800" b="1" dirty="0">
                <a:solidFill>
                  <a:schemeClr val="bg1"/>
                </a:solidFill>
              </a:rPr>
              <a:t>พิสัย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</a:rPr>
              <a:t>-------------------------------------------------------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400" b="1" dirty="0" smtClean="0">
                <a:latin typeface="Angsana New" pitchFamily="18" charset="-34"/>
                <a:cs typeface="Angsana New" pitchFamily="18" charset="-34"/>
              </a:rPr>
              <a:t>ขั้นตอนการแทนจำนวนเต็มแบบ </a:t>
            </a:r>
            <a:r>
              <a:rPr lang="en-US" sz="3400" dirty="0" smtClean="0">
                <a:latin typeface="Angsana New" pitchFamily="18" charset="-34"/>
                <a:cs typeface="Angsana New" pitchFamily="18" charset="-34"/>
              </a:rPr>
              <a:t>T</a:t>
            </a:r>
            <a:r>
              <a:rPr lang="en-US" sz="3400" b="1" dirty="0" smtClean="0">
                <a:latin typeface="Angsana New" pitchFamily="18" charset="-34"/>
                <a:cs typeface="Angsana New" pitchFamily="18" charset="-34"/>
              </a:rPr>
              <a:t>wo’s Complement</a:t>
            </a:r>
            <a:endParaRPr lang="th-TH" sz="34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36"/>
            <a:ext cx="8229600" cy="4972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ขั้นที่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1: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แปลงเลขที่ต้องการแทนเป็นเลขฐาน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โดยไม่คำนึงถึง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เครื่องหมาย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ถ้าเลขฐาน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ที่ได้มีน้อยกว่า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บิต ให้เติม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ทางซ้ายจนครบ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        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บิต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ถ้าเลขเดิมเป็นบวก ให้จัดเก็บได้เลย แต่ถ้าเป็นลบ ให้พิจารณา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บิตจากทางขวาสุด ถ้าเป็น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ให้คงไว้ แล้วเลื่อนไปทางซ้ายทีละ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บิตจนกว่าจะพบ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หลังจากนี้ให้ทำการ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complement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บิต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ทางซ้ายที่เหลือทั้งหมด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42844" y="357166"/>
            <a:ext cx="724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</a:rPr>
              <a:t>ตัวอย่าง</a:t>
            </a:r>
            <a:r>
              <a:rPr lang="th-TH" sz="3600" b="1" dirty="0">
                <a:latin typeface="Angsana New" pitchFamily="18" charset="-34"/>
              </a:rPr>
              <a:t>การเก็บเลขจำนวนเต็มแบบ</a:t>
            </a:r>
            <a:r>
              <a:rPr lang="en-US" sz="3600" b="1" dirty="0">
                <a:latin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</a:rPr>
              <a:t>Two’s Complement</a:t>
            </a:r>
            <a:endParaRPr lang="en-US" sz="3600" b="1" dirty="0">
              <a:latin typeface="Angsana New" pitchFamily="18" charset="-34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81000" y="2349500"/>
            <a:ext cx="1676400" cy="2822311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</a:rPr>
              <a:t>จำนวนเต็ม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-----------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+7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-7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+124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-124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+24,760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-24,760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133600" y="2330450"/>
            <a:ext cx="2667000" cy="28114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หน่วยความจำขนาด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8 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บิต</a:t>
            </a:r>
            <a:endParaRPr lang="en-US" sz="2800" dirty="0">
              <a:solidFill>
                <a:schemeClr val="bg1"/>
              </a:solidFill>
              <a:latin typeface="Angsana New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------------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00000111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11111001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01111100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10000100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overflow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overflow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4724400" y="2330450"/>
            <a:ext cx="3962400" cy="28114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Angsana New" pitchFamily="18" charset="-34"/>
              </a:rPr>
              <a:t>หน่วยความจำขนาด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Angsana New" pitchFamily="18" charset="-34"/>
              </a:rPr>
              <a:t>16 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Angsana New" pitchFamily="18" charset="-34"/>
              </a:rPr>
              <a:t>บิต</a:t>
            </a:r>
            <a:endParaRPr lang="en-US" sz="28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------------------------------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0000000000000111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1111111111111001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0000000001111100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1111111110000100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0110000010111000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1001111101001000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 smtClean="0"/>
              <a:t>การปฏิบัติการกับตัวเลข</a:t>
            </a:r>
            <a:endParaRPr lang="th-TH" sz="3600" dirty="0" smtClean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39925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h-TH" sz="2800" dirty="0">
                <a:latin typeface="AngsanaUPC" pitchFamily="18" charset="-34"/>
                <a:cs typeface="AngsanaUPC" pitchFamily="18" charset="-34"/>
              </a:rPr>
              <a:t>	สำหรับการปฏิบัติการกับตัวเลขไม่ว่าจะเป็นการบวก การลบ การคูณ และการหารในคอมพิวเตอร์จะใช้เฉพาะการบวก (วงจรบวก)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เท่านั้น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โดย</a:t>
            </a:r>
            <a:r>
              <a:rPr lang="th-TH" sz="28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หากเป็นการลบก็จะเป็นการบวกด้วยคอม</a:t>
            </a:r>
            <a:r>
              <a:rPr lang="th-TH" sz="28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พลี</a:t>
            </a:r>
            <a:r>
              <a:rPr lang="th-TH" sz="2800" dirty="0" err="1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เมนต์</a:t>
            </a:r>
            <a:r>
              <a:rPr lang="th-TH" sz="28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(Complement)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ซึ่งความเป็นไปได้ของการบวกเลขฐานสอง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คือ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dirty="0">
                <a:latin typeface="AngsanaUPC" pitchFamily="18" charset="-34"/>
                <a:cs typeface="AngsanaUPC" pitchFamily="18" charset="-34"/>
              </a:rPr>
            </a:br>
            <a:r>
              <a:rPr lang="th-TH" sz="2800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0 + 0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= 0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	0 + 1 = 1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	1 + 0 = 1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	1 + 1 = 10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หากเป็นการทด ก็จะต้องใส่ 0 และทด 1 ในบิตถัดไป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)</a:t>
            </a:r>
          </a:p>
          <a:p>
            <a:pPr>
              <a:defRPr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รูปภาพ 3" descr="C:\Users\Jutarat.Nong\Desktop\1\2.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6" t="9091" r="46429" b="18182"/>
          <a:stretch>
            <a:fillRect/>
          </a:stretch>
        </p:blipFill>
        <p:spPr bwMode="auto">
          <a:xfrm>
            <a:off x="4267200" y="3352800"/>
            <a:ext cx="22098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รหัส </a:t>
            </a: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BCD-8421 (Binary Code Deimal-8421)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0" y="1905000"/>
            <a:ext cx="7620000" cy="44958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รหัส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BCD-8421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เป็นรหัสเลขฐานสองขนาด 4 บิต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ที่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ใช้แทนตัวเลข 0 ถึง 9 โดย 8, 4, 2, 1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นั้น คือ ค่า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ประจำตำแหน่งของลำดับ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บิต 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โดยค่าประจำตำแหน่งในแต่ละบิตสามารถแสดงได้ดังนี้  </a:t>
            </a: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2800" dirty="0" smtClean="0"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743200" y="3916680"/>
          <a:ext cx="3200400" cy="103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0100"/>
                <a:gridCol w="800100"/>
                <a:gridCol w="800100"/>
                <a:gridCol w="800100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en-US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lang="th-TH" sz="2800" b="1" kern="12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800" b="1" kern="1200" baseline="30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lang="th-TH" sz="2800" b="1" kern="12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800" b="1" kern="1200" baseline="30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lang="th-TH" sz="2800" b="1" kern="12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800" b="1" kern="1200" baseline="30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lang="th-TH" b="1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en-US" b="1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28600" y="1295400"/>
            <a:ext cx="8382000" cy="48307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	ตารางแสดง</a:t>
            </a:r>
            <a:r>
              <a:rPr lang="th-TH" sz="2800" b="1" dirty="0">
                <a:latin typeface="AngsanaUPC" pitchFamily="18" charset="-34"/>
                <a:cs typeface="AngsanaUPC" pitchFamily="18" charset="-34"/>
              </a:rPr>
              <a:t>รหัส </a:t>
            </a:r>
            <a:r>
              <a:rPr lang="en-US" sz="2800" b="1" dirty="0">
                <a:latin typeface="AngsanaUPC" pitchFamily="18" charset="-34"/>
                <a:cs typeface="AngsanaUPC" pitchFamily="18" charset="-34"/>
              </a:rPr>
              <a:t>BCD-8421</a:t>
            </a:r>
            <a:r>
              <a:rPr lang="th-TH" sz="2800" b="1" dirty="0">
                <a:latin typeface="AngsanaUPC" pitchFamily="18" charset="-34"/>
                <a:cs typeface="AngsanaUPC" pitchFamily="18" charset="-34"/>
              </a:rPr>
              <a:t>ที่ใช้แทนค่า</a:t>
            </a: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เลขฐานสิบ</a:t>
            </a:r>
          </a:p>
          <a:p>
            <a:pPr marL="0" indent="0">
              <a:buFont typeface="Arial" pitchFamily="34" charset="0"/>
              <a:buNone/>
              <a:defRPr/>
            </a:pPr>
            <a:endParaRPr lang="th-TH" sz="2800" b="1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h-TH" sz="2800" b="1" dirty="0" smtClean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h-TH" sz="2800" b="1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h-TH" sz="2800" b="1" dirty="0" smtClean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h-TH" sz="2800" b="1" dirty="0" smtClean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ตัวอย่างการ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แปลงเลขฐานสิบให้เป็นรหัสเลขฐานสอง </a:t>
            </a:r>
            <a:r>
              <a:rPr lang="en-US" sz="2400" b="1" dirty="0">
                <a:latin typeface="AngsanaUPC" pitchFamily="18" charset="-34"/>
                <a:cs typeface="AngsanaUPC" pitchFamily="18" charset="-34"/>
              </a:rPr>
              <a:t>(Binary Number) 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และรหัส 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BCD-8421</a:t>
            </a:r>
            <a:endParaRPr lang="en-US" sz="2400" b="1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2800" b="1" dirty="0"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endParaRPr lang="th-TH" sz="2800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2057400" y="1905000"/>
          <a:ext cx="5105399" cy="213360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267670"/>
                <a:gridCol w="1310833"/>
                <a:gridCol w="1329600"/>
                <a:gridCol w="1197296"/>
              </a:tblGrid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Decimal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BCD-8421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Decimal</a:t>
                      </a:r>
                      <a:endParaRPr lang="en-US" sz="11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BCD-8421</a:t>
                      </a:r>
                      <a:endParaRPr lang="en-US" sz="11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 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0000</a:t>
                      </a:r>
                      <a:endParaRPr lang="en-US" sz="1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0101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0001</a:t>
                      </a:r>
                      <a:endParaRPr lang="en-US" sz="1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0110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0010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0111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1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0011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0100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รูปภาพ 4" descr="C:\Users\Jutarat.Nong\Desktop\1\2.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786" b="9524"/>
          <a:stretch>
            <a:fillRect/>
          </a:stretch>
        </p:blipFill>
        <p:spPr bwMode="auto">
          <a:xfrm>
            <a:off x="2971800" y="4800600"/>
            <a:ext cx="34290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6934200" cy="563563"/>
          </a:xfrm>
        </p:spPr>
        <p:txBody>
          <a:bodyPr/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รหัส </a:t>
            </a: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BCD-8421 (Binary Code Deimal-8421)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 ... (ต่อ)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รหัสเกิน 3 </a:t>
            </a: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(Excess 3 Code)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7244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รหัส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BCD-8421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จะใช้ตัวเลขขนาด 4 บิตในการแทนค่า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ตัวเลข  ดังนั้น เลขฐานสิบ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ที่มีค่าตัวเลข </a:t>
            </a:r>
            <a:r>
              <a:rPr lang="th-TH" sz="28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6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 เมื่อแปลง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เป็น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…</a:t>
            </a: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เลขฐานสอง 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-----&gt; 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110 </a:t>
            </a:r>
            <a:endParaRPr lang="th-TH" sz="2800" dirty="0" smtClean="0">
              <a:solidFill>
                <a:schemeClr val="tx2">
                  <a:lumMod val="75000"/>
                </a:schemeClr>
              </a:solidFill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BCD   	    -----&gt; 	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0110  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ค่า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ตัวเลข </a:t>
            </a:r>
            <a:r>
              <a:rPr lang="th-TH" sz="28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18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แปลง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เป็น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BCD-8421 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ได้ 0001 1000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โดย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ที่ 0001 คือ 1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1000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ก็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คือ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8</a:t>
            </a:r>
          </a:p>
          <a:p>
            <a:pPr marL="0" indent="0" algn="thaiDist">
              <a:buFont typeface="Arial" pitchFamily="34" charset="0"/>
              <a:buNone/>
              <a:defRPr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เมื่อการคำนวณตัวเลขด้วยรหัส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BCD-8421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บางครั้งผลลัพธ์ที่ได้อาจไม่ถูกต้อง ดังนั้น จึงมีการใช้รหัสเกิน 3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Excess 3)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มาใช้ในการคำนวณร่วมกับรหัส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BCD-8421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กล่าวคือ ก่อนดำเนินการคำนวณให้ทำการแปลงตัวเลขเหล่านั้นเป็นรหัสเกิน 3 เสียก่อน  แล้วจึงค่อยทำการคำนวณผลลัพธ์ที่ได้จากการคำนวณก็จะเป็นผลลัพธ์ที่ถูกต้องตามรหัส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BCD-8421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ทันที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6629400" cy="563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การแทนข้อมูลในหน่วยความจำ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44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Text</a:t>
            </a:r>
            <a:endParaRPr lang="th-TH" sz="4400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Text</a:t>
            </a:r>
            <a:r>
              <a:rPr lang="en-US" sz="2800" dirty="0" smtClean="0"/>
              <a:t> </a:t>
            </a:r>
            <a:r>
              <a:rPr lang="th-TH" sz="2800" dirty="0" smtClean="0">
                <a:cs typeface="Angsana New" pitchFamily="18" charset="-34"/>
              </a:rPr>
              <a:t>ในภาษาใดก็ตามหมายถึงสตริงของอักษรที่แทนความหมายตามภาษา</a:t>
            </a:r>
            <a:r>
              <a:rPr lang="th-TH" sz="2800" dirty="0" smtClean="0">
                <a:cs typeface="Angsana New" pitchFamily="18" charset="-34"/>
              </a:rPr>
              <a:t>นั้น </a:t>
            </a:r>
            <a:r>
              <a:rPr lang="th-TH" sz="2800" dirty="0" smtClean="0">
                <a:cs typeface="Angsana New" pitchFamily="18" charset="-34"/>
              </a:rPr>
              <a:t>ๆ เช่น ในภาษาอังกฤษใช้อักษร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26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(A,B,C,…)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แทน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อักษรตัวใหญ่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อักษรอีก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26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a,b,c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,…)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แทน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ตัวอักษรตัวเล็ก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ตัวอักษร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9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ตัว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(0,1,2,3…)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แทน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อักษรที่เป็นตัวเลขที่ใช้คำนวณไม่ได้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สัญลักษณ์ที่ใช้แทน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เครื่องหมายวรรคตอน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., ;, :, ?, !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นอกจากนี้ยังมีอักษรที่แทน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การขึ้นบรรทัดใหม่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ew Line)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แทน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ช่องว่าง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lank)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และ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แทน 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T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ab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เพื่อการย่อหน้าเป็นต้น </a:t>
            </a:r>
          </a:p>
          <a:p>
            <a:pPr eaLnBrk="1" hangingPunct="1">
              <a:lnSpc>
                <a:spcPct val="90000"/>
              </a:lnSpc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เราอาจแทนสัญลักษณ์แต่ละตัวด้วย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Bit Pattern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เช่นคำว่า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BYTE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ที่ประกอบด้วยอักษร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 แต่ละตัวแทนด้วยกลุ่มของบิตดังนี้</a:t>
            </a:r>
            <a:endParaRPr lang="th-TH" sz="2800" dirty="0" smtClean="0">
              <a:cs typeface="Angsana New" pitchFamily="18" charset="-34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8200"/>
            <a:ext cx="712787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91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1375269"/>
              </p:ext>
            </p:extLst>
          </p:nvPr>
        </p:nvGraphicFramePr>
        <p:xfrm>
          <a:off x="838200" y="1904999"/>
          <a:ext cx="7467600" cy="3505201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126540"/>
                <a:gridCol w="1326249"/>
                <a:gridCol w="1212602"/>
                <a:gridCol w="1121022"/>
                <a:gridCol w="1290942"/>
                <a:gridCol w="1390245"/>
              </a:tblGrid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Decimal</a:t>
                      </a:r>
                      <a:endParaRPr lang="en-US" sz="11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BCD-8421</a:t>
                      </a:r>
                      <a:endParaRPr lang="en-US" sz="11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Excess 3</a:t>
                      </a:r>
                      <a:endParaRPr lang="en-US" sz="11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Decimal</a:t>
                      </a:r>
                      <a:endParaRPr lang="en-US" sz="11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BCD-8421</a:t>
                      </a:r>
                      <a:endParaRPr lang="en-US" sz="11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Excess 3</a:t>
                      </a:r>
                      <a:endParaRPr lang="en-US" sz="11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0011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0110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0001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0100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0111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1010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0010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0101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1011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0011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0110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0100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0111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0101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609600" y="3810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600" b="1" dirty="0" smtClean="0">
                <a:latin typeface="AngsanaUPC" pitchFamily="18" charset="-34"/>
                <a:ea typeface="+mj-ea"/>
                <a:cs typeface="AngsanaUPC" pitchFamily="18" charset="-34"/>
              </a:rPr>
              <a:t>การเปรียบเทียบการบวกค่าตัวเลข</a:t>
            </a:r>
            <a:endParaRPr lang="en-US" sz="3600" b="1" dirty="0" smtClean="0"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3581400"/>
            <a:ext cx="8153400" cy="28194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การ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บวกเลขสอง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ตัวเลข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เลข 5 บวกด้วยเลข 9 ผลลัพธ์ที่ได้คือ 14 (เลขฐานสิบ) แต่เมื่อนำเลขทั้งสองมาแปลงเป็นรหัส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BCD-8421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แล้ว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ผลลัพธ์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จากการบวกจะได้เท่ากับ 1110 ซึ่งค่า 1110 นี้มิได้ปรากฏอยู่ในตารางรหัส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BCD (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รหัส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BCD-8421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มีค่าตั้งแต่ 0000 ถึง 1001 เท่านั้น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ทำให้เกิดความผิดพลาด ดังนั้น แนวทางในการแก้ไข สามารถทำได้ด้วยการแปลงค่า 5 และค่า 9 เป็นรหัสเกิน 3 เสียก่อนจึงค่อยนำมาบวกกันผลลัพธ์ที่ได้ก็จะมีค่าเท่ากับ 10100 ซึ่งจะมีจำนวน 5 บิต จากนั้นให้ทำการเติมบิตด้านหน้าให้ครบจึงมีค่าเท่ากับ 0001 0100 และเมื่อนำค่าทั้งสองไปเทียบตาราง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BCD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-8421 ก็จะได้ค่า 14 นั่งเอง ซึ่งถือเป็นผลลัพธ์ที่ถูกต้อง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C:\Users\Jutarat.Nong\Desktop\1\2.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00" t="6667" r="1667" b="20000"/>
          <a:stretch>
            <a:fillRect/>
          </a:stretch>
        </p:blipFill>
        <p:spPr bwMode="auto">
          <a:xfrm>
            <a:off x="2819400" y="1447800"/>
            <a:ext cx="31242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609600" y="3810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600" b="1" dirty="0" smtClean="0">
                <a:latin typeface="AngsanaUPC" pitchFamily="18" charset="-34"/>
                <a:ea typeface="+mj-ea"/>
                <a:cs typeface="AngsanaUPC" pitchFamily="18" charset="-34"/>
              </a:rPr>
              <a:t>ตัวอย่างการบวกค่าตัวเลขด้วย </a:t>
            </a:r>
            <a:r>
              <a:rPr lang="en-US" sz="3600" b="1" dirty="0" smtClean="0">
                <a:latin typeface="AngsanaUPC" pitchFamily="18" charset="-34"/>
                <a:ea typeface="+mj-ea"/>
                <a:cs typeface="AngsanaUPC" pitchFamily="18" charset="-34"/>
              </a:rPr>
              <a:t>Excess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การบวกด้วย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Two’s Complement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ในการบวกและการลบตัวเลขปกติในระบบเลขฐานสิบนั้น จะใช้สัญลักษณ์ </a:t>
            </a:r>
            <a:r>
              <a:rPr lang="th-TH" sz="28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+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และ </a:t>
            </a:r>
            <a:r>
              <a:rPr lang="th-TH" sz="28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–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ซึ่งเป็นสัญลักษณ์แทนเครื่องหมาย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ดังนั้น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จึงสามารถแยกแยะตัวเลขต่าง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ๆ จากเครื่องหมายได้ทันที แต่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ในคอมพิวเตอร์การบวกและการลบจะใช้วงจรเดียวกัน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ซึ่งจะไม่มีการแยกวงจรที่ใช้สำหรับการบวก กับวงจรที่ใช้สำหรับการลบ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ดังนั้น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การลบจึงจำเป็นต้องใช้วงจรบวกมาใช้งาน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ซึ่งก็คือ</a:t>
            </a:r>
            <a:r>
              <a:rPr lang="en-US" sz="28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การบวกด้วยคอมพลี</a:t>
            </a:r>
            <a:r>
              <a:rPr lang="th-TH" sz="2800" dirty="0" err="1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เมนต์</a:t>
            </a:r>
            <a:endParaRPr lang="th-TH" sz="2800" dirty="0" smtClean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หลักการของ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Two’s Complement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มีอยู่ 2 ขั้นตอน ด้วยกัน คือ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1.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การแปลงเลขฐานสองนั้นให้อยู่ในรูปของ </a:t>
            </a:r>
            <a:r>
              <a:rPr lang="en-US" sz="28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One’s Complement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ด้วยการกลับบิตตรงกันข้าม เช่น จากบิต 0 เป็นบิต 1 หรือจากบิต 1 เป็นบิต 0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2.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th-TH" sz="28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บวก 1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เพื่อให้อยู่ในรูปแบบของ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Two’s Complement</a:t>
            </a:r>
          </a:p>
          <a:p>
            <a:pPr>
              <a:defRPr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53200" cy="1143000"/>
          </a:xfrm>
        </p:spPr>
        <p:txBody>
          <a:bodyPr/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การคูณ </a:t>
            </a: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(Unsigned Multiplication)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3795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4495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เมื่อทำการเปรียบเทียบการบวกและการลบแล้ว การคูณจะมีขั้นตอนการทำงานที่ซับซ้อนและยุ่งยากกว่า และรูปแบบการคูณในคอมพิวเตอร์ ก็จะมีอัลกอริทึม ที่ใช้งานแตกต่างกันตามคอมพิวเตอร์ชนิดต่างๆ โดยจากตัวอย่างต่อไปนี้ เป็นรูปแบบการคูณแบบธรรมดาที่ใช้กันทั่วไป โดยมีตัวตั้งและตัวคูณจากนั้นก็จะทำการคูณในแต่ละหลักจนได้ผลลัพธ์ออกมาโดยการคูณเลขฐานสองจะได้ผลลัพธ์ตามกรณีต่างๆ ดังนี้</a:t>
            </a:r>
            <a:endParaRPr lang="en-US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1 x 1 = 1</a:t>
            </a:r>
            <a:br>
              <a:rPr lang="en-US" sz="2800" dirty="0" smtClean="0">
                <a:latin typeface="AngsanaUPC" pitchFamily="18" charset="-34"/>
                <a:cs typeface="AngsanaUPC" pitchFamily="18" charset="-34"/>
              </a:rPr>
            </a:b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	1 x 0 = 0</a:t>
            </a:r>
            <a:br>
              <a:rPr lang="en-US" sz="2800" dirty="0" smtClean="0">
                <a:latin typeface="AngsanaUPC" pitchFamily="18" charset="-34"/>
                <a:cs typeface="AngsanaUPC" pitchFamily="18" charset="-34"/>
              </a:rPr>
            </a:b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	0 x 1 = 0</a:t>
            </a:r>
            <a:br>
              <a:rPr lang="en-US" sz="2800" dirty="0" smtClean="0">
                <a:latin typeface="AngsanaUPC" pitchFamily="18" charset="-34"/>
                <a:cs typeface="AngsanaUPC" pitchFamily="18" charset="-34"/>
              </a:rPr>
            </a:b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	0 x 0 = 0</a:t>
            </a:r>
          </a:p>
          <a:p>
            <a:pPr marL="0" indent="0">
              <a:buFont typeface="Arial" pitchFamily="34" charset="0"/>
              <a:buNone/>
            </a:pP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3200400"/>
            <a:ext cx="8077200" cy="32766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h-TH" sz="2800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จากรูปเป็น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การตั้งคูณแบบธรรมดาเพื่อหาผลลัพธ์ที่ได้ แต่รูปแบบของการคูณในคอมพิวเตอร์จะใช้อัลกอริทึมในการจัดการกับการคูณ ซึ่งในที่นี้จะเป็นตัวอย่างการคูณด้วยตัวเลขขนาด 4 บิต โดยที่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2800" dirty="0">
                <a:latin typeface="AngsanaUPC" pitchFamily="18" charset="-34"/>
                <a:cs typeface="AngsanaUPC" pitchFamily="18" charset="-34"/>
                <a:sym typeface="Wingdings 2"/>
              </a:rPr>
              <a:t>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ตัวตั้ง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(Multiplicand)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จะจัดเก็บลงในรีจิสเตอร์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M</a:t>
            </a:r>
            <a:br>
              <a:rPr lang="en-US" sz="2800" dirty="0"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latin typeface="AngsanaUPC" pitchFamily="18" charset="-34"/>
                <a:cs typeface="AngsanaUPC" pitchFamily="18" charset="-34"/>
                <a:sym typeface="Wingdings 2"/>
              </a:rPr>
              <a:t>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ตัวคูณ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(Multiplier)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จะจัดเก็บลงในรีจิสเตอร์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Q</a:t>
            </a:r>
            <a:br>
              <a:rPr lang="en-US" sz="2800" dirty="0"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latin typeface="AngsanaUPC" pitchFamily="18" charset="-34"/>
                <a:cs typeface="AngsanaUPC" pitchFamily="18" charset="-34"/>
                <a:sym typeface="Wingdings 2"/>
              </a:rPr>
              <a:t>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รีจิสเตอร์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A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C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 จะถูกเคลียร์ค่าเริ่มต้นเป็นศูนย์</a:t>
            </a:r>
            <a:br>
              <a:rPr lang="th-TH" sz="2800" dirty="0"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latin typeface="AngsanaUPC" pitchFamily="18" charset="-34"/>
                <a:cs typeface="AngsanaUPC" pitchFamily="18" charset="-34"/>
                <a:sym typeface="Wingdings 2"/>
              </a:rPr>
              <a:t>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 ระหว่างการคูณนั้น จะพิจารณาจากบิตขวาสุด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(Rightmost Bit)</a:t>
            </a:r>
          </a:p>
          <a:p>
            <a:pPr>
              <a:defRPr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C:\Users\Jutarat.Nong\Desktop\1\2.2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09" t="5887" r="2914" b="16254"/>
          <a:stretch/>
        </p:blipFill>
        <p:spPr bwMode="auto">
          <a:xfrm>
            <a:off x="2542735" y="1322362"/>
            <a:ext cx="3858065" cy="1725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53200" cy="1143000"/>
          </a:xfrm>
        </p:spPr>
        <p:txBody>
          <a:bodyPr/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การคูณ </a:t>
            </a: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(Unsigned Multiplication) …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 (ต่อ)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การหาร </a:t>
            </a: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(Unsigned Division)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h-TH" sz="2800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สำหรับ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การหารนั้นจะตั้งอยู่บนหลักการเดียวกับการคูณ แต่มักจะมีกฎเกณฑ์ที่แตกต่างกันรวมทั้งจะมีความซับซ้อนกว่า โดยพิจารณาจาก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รูปซึ่ง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เป็นการตั้งหารในรูปแบบปกติ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รูปภาพ 3" descr="C:\Users\Jutarat.Nong\Desktop\1\2.2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05" r="33560" b="11036"/>
          <a:stretch/>
        </p:blipFill>
        <p:spPr bwMode="auto">
          <a:xfrm>
            <a:off x="2209800" y="3276600"/>
            <a:ext cx="4876800" cy="2167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7545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รายละเอียดการหาร มีรีจิสเตอร์ที่เกี่ยวข้องและขั้นตอนต่างๆ ดังนี้</a:t>
            </a:r>
            <a:endParaRPr lang="en-US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  <a:sym typeface="Wingdings 2" pitchFamily="18" charset="2"/>
              </a:rPr>
              <a:t>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ตัวตั้งในที่นี้คือ รีจิสเตอร์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Q</a:t>
            </a:r>
            <a:br>
              <a:rPr lang="en-US" sz="2800" dirty="0" smtClean="0">
                <a:latin typeface="AngsanaUPC" pitchFamily="18" charset="-34"/>
                <a:cs typeface="AngsanaUPC" pitchFamily="18" charset="-34"/>
              </a:rPr>
            </a:b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  <a:sym typeface="Wingdings 2" pitchFamily="18" charset="2"/>
              </a:rPr>
              <a:t>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ตัวหารในที่นี้คือ รีจิสเตอร์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</a:t>
            </a:r>
            <a:br>
              <a:rPr lang="en-US" sz="2800" dirty="0" smtClean="0">
                <a:latin typeface="AngsanaUPC" pitchFamily="18" charset="-34"/>
                <a:cs typeface="AngsanaUPC" pitchFamily="18" charset="-34"/>
              </a:rPr>
            </a:b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  <a:sym typeface="Wingdings 2" pitchFamily="18" charset="2"/>
              </a:rPr>
              <a:t>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รีจิสเตอร์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ถูกกำหนดค่าเริ่มต้นเป็นค่าศูนย์</a:t>
            </a:r>
            <a:br>
              <a:rPr lang="th-TH" sz="28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  <a:sym typeface="Wingdings 2" pitchFamily="18" charset="2"/>
              </a:rPr>
              <a:t>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นำค่าศูนย์มาดันรีจิสเตอร์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Q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เพื่อให้เลื่อนไปทางซ้าย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(Shift Left)</a:t>
            </a:r>
            <a:br>
              <a:rPr lang="en-US" sz="2800" dirty="0" smtClean="0">
                <a:latin typeface="AngsanaUPC" pitchFamily="18" charset="-34"/>
                <a:cs typeface="AngsanaUPC" pitchFamily="18" charset="-34"/>
              </a:rPr>
            </a:b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  <a:sym typeface="Wingdings 2" pitchFamily="18" charset="2"/>
              </a:rPr>
              <a:t>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นำค่าของ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มาลบออกจาก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A (A - M)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(เป็นการบวกด้วยคอมพลี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เมนต์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)</a:t>
            </a:r>
            <a:br>
              <a:rPr lang="th-TH" sz="28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  <a:sym typeface="Wingdings 2" pitchFamily="18" charset="2"/>
              </a:rPr>
              <a:t>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ถ้าบิตซ้ายสุดของรีจิสเตอร์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A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มีค่า</a:t>
            </a:r>
            <a:br>
              <a:rPr lang="th-TH" sz="28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	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  <a:sym typeface="Wingdings 3" pitchFamily="18" charset="2"/>
              </a:rPr>
              <a:t>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ถ้าเท่ากับ 1 ให้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Restore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ค่าเดิมก่อนหน้ามาอีกครั้ง ซึ่งค่าเดิมนั้นจะเท่ากับค่าที่คำนวณ ด้วยการนำรีจิสเตอร์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A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มาบวกกัน จากนั้นเคลียร์ค่าบิตขวาสุดของรีจิสเตอร์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Q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เป็นศูนย์</a:t>
            </a:r>
            <a:br>
              <a:rPr lang="th-TH" sz="28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	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  <a:sym typeface="Wingdings 3" pitchFamily="18" charset="2"/>
              </a:rPr>
              <a:t>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ถ้าเท่ากับ 0 ให้เซตบิตขวาสุดของรีจิสเตอร์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Q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เป็น 1</a:t>
            </a:r>
            <a:endParaRPr lang="en-US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</a:pP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3"/>
          </a:xfrm>
        </p:spPr>
        <p:txBody>
          <a:bodyPr/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การหาร </a:t>
            </a: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(Unsigned Division) …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 (ต่อ)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บิตตรวจสอบ </a:t>
            </a: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(Parity Bit)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905000"/>
            <a:ext cx="7391400" cy="3840163"/>
          </a:xfrm>
        </p:spPr>
        <p:txBody>
          <a:bodyPr/>
          <a:lstStyle/>
          <a:p>
            <a:pPr marL="0" indent="0" algn="thaiDist">
              <a:buFont typeface="Arial" pitchFamily="34" charset="0"/>
              <a:buNone/>
              <a:defRPr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ถึงแม้เลขฐานสองที่ใช้ในคอมพิวเตอร์มีอัตราความผิดพลาดต่ำ เพราะมีค่าความเป็นไปได้เพียง 0 หรือ 1 เท่านั้นแต่ก็อาจเกิดข้อบกพร่องขึ้นได้ภายในหน่วยความจำ ดังนั้น บิตตรวจสอบ หรือพาริตี้บิต จึงเป็นบิตที่เพิ่มเติมเข้ามาต่อท้ายอีก 1 บิต ซึ่งถือเป็นบิตพิเศษที่ใช้สำรวจตรวจสอบความแม่นยำและความถูกต้องของข้อมูลที่ถูกจัดเก็บลงในคอมพิวเตอร์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th-TH" sz="2800" dirty="0">
                <a:latin typeface="AngsanaUPC" pitchFamily="18" charset="-34"/>
                <a:cs typeface="AngsanaUPC" pitchFamily="18" charset="-34"/>
              </a:rPr>
              <a:t>สำหรับบิตตรวจสอบ ก็จะมีวิธีการตรวจสอบอยู่ 2 วิธีด้วยกัน คือ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1.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ตรวจสอบบิตภาวะคู่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(Even Parity)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2.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ตรวจสอบบิตภาวะคี่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(Odd Parity)</a:t>
            </a:r>
          </a:p>
          <a:p>
            <a:pPr algn="thaiDist">
              <a:defRPr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3505200"/>
            <a:ext cx="8001000" cy="28956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จากรูปเป็น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วิธีการตรวจสอบบิตภาวะคู่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(Ever Parity)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โดยจะเห็นได้ว่าตัวอักษร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H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ซึ่งตรงกับรหัสแอสกี 01001000 และเนื่องจากบิต 1 มีอยู่ 2 บิต อยู่แล้ว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เป็นเลขคู่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บิตตรวจสอบที่เพิ่มเติมเข้าไปก็จะเป็นบิต 0 ดังนั้นเมื่อรวมบิตตรวจสอบเข้าไปที่หนึ่งบิตก็จะเป็น 010010000 แต่เมื่อมีการส่งถ่ายข้อมูลภายในตัวอักษร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H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ที่ส่งไป กลับมีค่าเท่ากับ 010010010 ซึ่งเป็นบิตภาวะคี่ ดังนั้นบิตตรวจสอบจึงสามารถตรวจสอบพบข้อผิดพลาดจากข้อมูลที่ส่งไปแล้วนั่นเอง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C:\Users\Jutarat.Nong\Desktop\1\2.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" t="5685" r="30857" b="6822"/>
          <a:stretch/>
        </p:blipFill>
        <p:spPr bwMode="auto">
          <a:xfrm>
            <a:off x="2023403" y="1219200"/>
            <a:ext cx="4910797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3"/>
          </a:xfrm>
        </p:spPr>
        <p:txBody>
          <a:bodyPr/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บิตตรวจสอบ </a:t>
            </a: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(Parity Bit)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แทนเลขจำนวนจริง (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Floating-Point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4488"/>
            <a:ext cx="8229600" cy="4686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Floating-Point Number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เลขที่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ประกอบด้วยจำนวนเต็มกับส่วนที่เป็นทศนิยม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(Integer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and a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Fraction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นั่นคือ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Floa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ting-Point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เป็นตัวเลขที่แบ่งออกเป็น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ส่วนคือ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ส่วนที่เป็นจำนวน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เต็ม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กับ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ส่วน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ที่เป็น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ทศนิยม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เช่น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ตัวเลข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14.234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มีส่วนจำนวนเต็มเท่ากับ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14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ส่วนที่เป็น</a:t>
            </a:r>
          </a:p>
          <a:p>
            <a:pPr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	    ทศนิยมเท่ากับ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0.234</a:t>
            </a:r>
          </a:p>
          <a:p>
            <a:pPr>
              <a:buFontTx/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	2.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ตัวเลข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425.0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ส่วนจำนวนเต็มเท่ากับ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425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มีส่วนที่เป็น</a:t>
            </a:r>
          </a:p>
          <a:p>
            <a:pPr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ทศนิยมเท่ากับ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0.0</a:t>
            </a:r>
          </a:p>
          <a:p>
            <a:pPr>
              <a:buFontTx/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	3.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ตัวเลข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0.325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ส่วนจำนวนเต็มเป็น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เศษส่วนเป็น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0.325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36550"/>
            <a:ext cx="6618287" cy="730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การแทนข้อมูลในหน่วยความจำ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36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Text</a:t>
            </a:r>
            <a:r>
              <a:rPr lang="th-TH" sz="36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(ต่อ)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8001000" cy="495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2800" dirty="0" smtClean="0">
                <a:cs typeface="Angsana New" pitchFamily="18" charset="-34"/>
              </a:rPr>
              <a:t>คำถามคือเราต้องใช้</a:t>
            </a:r>
            <a:r>
              <a:rPr lang="th-TH" sz="2800" dirty="0" smtClean="0">
                <a:solidFill>
                  <a:srgbClr val="FF0066"/>
                </a:solidFill>
                <a:cs typeface="Angsana New" pitchFamily="18" charset="-34"/>
              </a:rPr>
              <a:t>จำนวนกี่บิต</a:t>
            </a:r>
            <a:r>
              <a:rPr lang="th-TH" sz="2800" dirty="0" smtClean="0">
                <a:cs typeface="Angsana New" pitchFamily="18" charset="-34"/>
              </a:rPr>
              <a:t>ในการแทนตัวอักษร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2800" dirty="0" smtClean="0">
                <a:cs typeface="Angsana New" pitchFamily="18" charset="-34"/>
              </a:rPr>
              <a:t> </a:t>
            </a:r>
            <a:r>
              <a:rPr lang="th-TH" sz="2800" dirty="0" smtClean="0">
                <a:cs typeface="Angsana New" pitchFamily="18" charset="-34"/>
              </a:rPr>
              <a:t>ตัว ? </a:t>
            </a:r>
          </a:p>
          <a:p>
            <a:pPr eaLnBrk="1" hangingPunct="1"/>
            <a:r>
              <a:rPr lang="th-TH" sz="2800" dirty="0" smtClean="0">
                <a:cs typeface="Angsana New" pitchFamily="18" charset="-34"/>
              </a:rPr>
              <a:t>คำตอบคือเราต้องดูว่าในภาษานั้นๆมีอักษรทั้งหมดกี่ตัว? </a:t>
            </a:r>
          </a:p>
          <a:p>
            <a:pPr eaLnBrk="1" hangingPunct="1"/>
            <a:r>
              <a:rPr lang="th-TH" sz="2800" dirty="0" smtClean="0">
                <a:cs typeface="Angsana New" pitchFamily="18" charset="-34"/>
              </a:rPr>
              <a:t>ถ้าจำนวนอักษรมีมาก จำนวนบิตที่แทนใน 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it Pattern</a:t>
            </a:r>
            <a:r>
              <a:rPr lang="en-US" sz="2800" dirty="0" smtClean="0">
                <a:cs typeface="Angsana New" pitchFamily="18" charset="-34"/>
              </a:rPr>
              <a:t> </a:t>
            </a:r>
            <a:r>
              <a:rPr lang="th-TH" sz="2800" dirty="0" smtClean="0">
                <a:cs typeface="Angsana New" pitchFamily="18" charset="-34"/>
              </a:rPr>
              <a:t>ก็จะยาวมากขึ้นด้วยเช่น</a:t>
            </a:r>
          </a:p>
          <a:p>
            <a:pPr eaLnBrk="1" hangingPunct="1">
              <a:buFontTx/>
              <a:buNone/>
            </a:pPr>
            <a:r>
              <a:rPr lang="th-TH" sz="2800" dirty="0" smtClean="0">
                <a:cs typeface="Angsana New" pitchFamily="18" charset="-34"/>
              </a:rPr>
              <a:t>		ถ้าเรามีอักษร </a:t>
            </a:r>
            <a:r>
              <a:rPr lang="en-US" sz="2800" dirty="0" smtClean="0"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cs typeface="Angsana New" pitchFamily="18" charset="-34"/>
              </a:rPr>
              <a:t>ตัว เราจะใช้จำนวนบิตเท่ากับ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cs typeface="Angsana New" pitchFamily="18" charset="-34"/>
              </a:rPr>
              <a:t>บิต</a:t>
            </a:r>
          </a:p>
          <a:p>
            <a:pPr eaLnBrk="1" hangingPunct="1">
              <a:buFontTx/>
              <a:buNone/>
            </a:pPr>
            <a:r>
              <a:rPr lang="th-TH" sz="2800" dirty="0" smtClean="0">
                <a:cs typeface="Angsana New" pitchFamily="18" charset="-34"/>
              </a:rPr>
              <a:t>			คือ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</a:t>
            </a:r>
            <a:r>
              <a:rPr lang="en-US" sz="2800" dirty="0" smtClean="0">
                <a:cs typeface="Angsana New" pitchFamily="18" charset="-34"/>
              </a:rPr>
              <a:t> </a:t>
            </a:r>
            <a:r>
              <a:rPr lang="th-TH" sz="2800" dirty="0" smtClean="0">
                <a:cs typeface="Angsana New" pitchFamily="18" charset="-34"/>
              </a:rPr>
              <a:t>กับ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Tx/>
              <a:buNone/>
            </a:pPr>
            <a:r>
              <a:rPr lang="th-TH" sz="2800" dirty="0" smtClean="0">
                <a:cs typeface="Angsana New" pitchFamily="18" charset="-34"/>
              </a:rPr>
              <a:t>		ถ้าเรามีอักษร </a:t>
            </a:r>
            <a:r>
              <a:rPr lang="en-US" sz="2800" dirty="0" smtClean="0"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2800" dirty="0" smtClean="0">
                <a:cs typeface="Angsana New" pitchFamily="18" charset="-34"/>
              </a:rPr>
              <a:t>ตัว เราจะใช้จำนวนบิตเท่ากับ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cs typeface="Angsana New" pitchFamily="18" charset="-34"/>
              </a:rPr>
              <a:t>บิต</a:t>
            </a:r>
          </a:p>
          <a:p>
            <a:pPr eaLnBrk="1" hangingPunct="1">
              <a:buFontTx/>
              <a:buNone/>
            </a:pPr>
            <a:r>
              <a:rPr lang="th-TH" sz="2800" dirty="0" smtClean="0">
                <a:cs typeface="Angsana New" pitchFamily="18" charset="-34"/>
              </a:rPr>
              <a:t>			คือ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00 01 10 11</a:t>
            </a:r>
            <a:endParaRPr lang="th-TH" sz="2800" dirty="0" smtClean="0">
              <a:cs typeface="Angsana New" pitchFamily="18" charset="-34"/>
            </a:endParaRPr>
          </a:p>
          <a:p>
            <a:pPr eaLnBrk="1" hangingPunct="1">
              <a:buFontTx/>
              <a:buNone/>
            </a:pPr>
            <a:r>
              <a:rPr lang="th-TH" sz="2800" dirty="0" smtClean="0">
                <a:cs typeface="Angsana New" pitchFamily="18" charset="-34"/>
              </a:rPr>
              <a:t>		ถ้าเรามีอักษร </a:t>
            </a:r>
            <a:r>
              <a:rPr lang="en-US" sz="2800" dirty="0" smtClean="0"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8 </a:t>
            </a:r>
            <a:r>
              <a:rPr lang="th-TH" sz="2800" dirty="0" smtClean="0">
                <a:cs typeface="Angsana New" pitchFamily="18" charset="-34"/>
              </a:rPr>
              <a:t>ตัว เราจะใช้จำนวนบิตเท่ากับ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cs typeface="Angsana New" pitchFamily="18" charset="-34"/>
              </a:rPr>
              <a:t>บิต</a:t>
            </a:r>
          </a:p>
          <a:p>
            <a:pPr eaLnBrk="1" hangingPunct="1">
              <a:buFontTx/>
              <a:buNone/>
            </a:pPr>
            <a:r>
              <a:rPr lang="th-TH" sz="2800" dirty="0" smtClean="0">
                <a:cs typeface="Angsana New" pitchFamily="18" charset="-34"/>
              </a:rPr>
              <a:t>			คือ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000 001 010 011 100 101 110 111</a:t>
            </a:r>
            <a:endParaRPr lang="th-TH" sz="2800" dirty="0" smtClean="0">
              <a:cs typeface="Angsana New" pitchFamily="18" charset="-34"/>
            </a:endParaRPr>
          </a:p>
          <a:p>
            <a:pPr eaLnBrk="1" hangingPunct="1">
              <a:buFontTx/>
              <a:buNone/>
            </a:pPr>
            <a:endParaRPr lang="th-TH" sz="2800" dirty="0" smtClean="0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ทำ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Normalization</a:t>
            </a:r>
            <a:endParaRPr lang="th-TH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3050"/>
            <a:ext cx="8229600" cy="47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cs typeface="Angsana New" pitchFamily="18" charset="-34"/>
              </a:rPr>
              <a:t>พิจารณาการเก็บเลข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71.3125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+1000111.0101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เราจะต้อง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เก็บเครื่องหมาย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เก็บ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บิตทั้งหมด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เก็บตำแหน่งของจุดทศนิยม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ไว้ในหน่วยความจำ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แม้ว่า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การเก็บแบบนี้จะทำ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ได้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แต่การกระทำทางคณิตศาสตร์เกี่ยวกับตัวเลขที่เก็บแบบนี้จะมีความยุ่งยากมาก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จึง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จำเป็นจะต้องหาวิธีการที่เป็นมาตรฐานสำหรับแทนเลข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Floating-Point </a:t>
            </a:r>
          </a:p>
          <a:p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คำตอบ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ทำ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Normalization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เป็นการ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เลื่อนจุดทศนิยมไปทางซ้ายหรือขวาจนกระทั่งได้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เป็นจำนวนเต็มเพียงตัวเดียวที่อยู่ทางซ้ายของจุด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ทศนิยม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ดังนี้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1.xxxxxxxxxxxxx</a:t>
            </a:r>
            <a:endParaRPr lang="th-TH" sz="2800" dirty="0" smtClean="0"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การทำ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Normalization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(ต่อ)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00174"/>
            <a:ext cx="8229600" cy="490062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cs typeface="Angsana New" pitchFamily="18" charset="-34"/>
              </a:rPr>
              <a:t>เพื่อให้ค่าที่ได้ยังคง</a:t>
            </a:r>
            <a:r>
              <a:rPr lang="th-TH" sz="2800" dirty="0" smtClean="0">
                <a:cs typeface="Angsana New" pitchFamily="18" charset="-34"/>
              </a:rPr>
              <a:t>เดิม</a:t>
            </a:r>
            <a:r>
              <a:rPr lang="en-US" sz="2800" dirty="0" smtClean="0"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เราจะทำการ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คูณ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เลขที่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อยู่ในรูปมาตรฐานด้วย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aseline="300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e</a:t>
            </a:r>
            <a:r>
              <a:rPr lang="th-TH" sz="2800" baseline="300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 เมื่อ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e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คือจำนวนบิตที่จุดทศนิยมเลื่อนไป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ถ้า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เลื่อนไปทางซ้ายค่า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e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จะเป็น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บวก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ถ้าเลื่อนไปทางขวาค่า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e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จะเป็น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ลบ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1800" dirty="0" smtClean="0">
              <a:solidFill>
                <a:schemeClr val="tx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จากนั้นเครื่องหมาย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บวก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ลบ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จะถูกเพิ่มเข้าไปข้างหน้าตัวเลขขึ้นอยู่กับค่าเดิมของเลขตัวนั้น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th-TH" sz="36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1010001.11001</a:t>
            </a:r>
            <a:r>
              <a:rPr lang="en-US" sz="2800" dirty="0" smtClean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เลื่อนไปทางซ้าย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6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ตำแหน่งได้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+2</a:t>
            </a:r>
            <a:r>
              <a:rPr lang="en-US" sz="2800" baseline="300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6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x 1.01000111001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-0.001110011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เลื่อนไปทางขวา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ตำแหน่งได้ </a:t>
            </a:r>
            <a:r>
              <a:rPr lang="en-US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-2</a:t>
            </a:r>
            <a:r>
              <a:rPr lang="en-US" sz="2800" baseline="300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-3</a:t>
            </a:r>
            <a:r>
              <a:rPr lang="en-US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 x 1.110011</a:t>
            </a:r>
            <a:endParaRPr lang="th-TH" sz="2800" dirty="0" smtClean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643174" y="357166"/>
            <a:ext cx="44021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</a:rPr>
              <a:t>ตัวอย่าง</a:t>
            </a:r>
            <a:r>
              <a:rPr lang="th-TH" sz="3600" b="1" dirty="0">
                <a:latin typeface="Angsana New" pitchFamily="18" charset="-34"/>
              </a:rPr>
              <a:t>ของการทำ</a:t>
            </a:r>
            <a:r>
              <a:rPr lang="en-US" sz="3600" b="1" dirty="0">
                <a:latin typeface="Angsana New" pitchFamily="18" charset="-34"/>
              </a:rPr>
              <a:t> normalization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500430" y="2214554"/>
            <a:ext cx="1676400" cy="2182136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Angsana New" pitchFamily="18" charset="-34"/>
              </a:rPr>
              <a:t>Move</a:t>
            </a: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------------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  <a:sym typeface="Wingdings" pitchFamily="2" charset="2"/>
              </a:rPr>
              <a:t> 6</a:t>
            </a:r>
            <a:endParaRPr lang="en-US" sz="28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  <a:sym typeface="Wingdings" pitchFamily="2" charset="2"/>
              </a:rPr>
              <a:t> 2</a:t>
            </a:r>
            <a:endParaRPr lang="en-US" sz="28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6 </a:t>
            </a: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  <a:sym typeface="Wingdings" pitchFamily="2" charset="2"/>
              </a:rPr>
              <a:t></a:t>
            </a:r>
            <a:endParaRPr lang="en-US" sz="28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  <a:sym typeface="Wingdings" pitchFamily="2" charset="2"/>
              </a:rPr>
              <a:t></a:t>
            </a:r>
            <a:endParaRPr lang="en-US" sz="28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642910" y="2214554"/>
            <a:ext cx="2743200" cy="2132892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gsana New" pitchFamily="18" charset="-34"/>
                <a:cs typeface="Angsana New" pitchFamily="18" charset="-34"/>
              </a:rPr>
              <a:t>Original Number</a:t>
            </a: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------------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+1010001.1101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-111.000011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+0.00000111001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-0.001110011</a:t>
            </a:r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5286380" y="2214554"/>
            <a:ext cx="3200392" cy="2182136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i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en-US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Normalized</a:t>
            </a: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------------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+2</a:t>
            </a:r>
            <a:r>
              <a:rPr lang="en-US" sz="2800" baseline="30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6</a:t>
            </a: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x  1.01000111001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-2</a:t>
            </a:r>
            <a:r>
              <a:rPr lang="en-US" sz="2800" baseline="30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x  1.11000011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+2</a:t>
            </a:r>
            <a:r>
              <a:rPr lang="en-US" sz="2800" baseline="30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-6   </a:t>
            </a: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x  1.11001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-2</a:t>
            </a:r>
            <a:r>
              <a:rPr lang="en-US" sz="2800" baseline="30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-3</a:t>
            </a:r>
            <a:r>
              <a:rPr lang="en-US" sz="2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x  1.110011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Sign, Exponent &amp; Mantissa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4488"/>
            <a:ext cx="8229600" cy="4686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หลังจากการทำ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Normalization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กับตัวเลขแล้ว เราจะเก็บข้อมูลเกี่ยวกับตัวเลขเพียง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ส่วนคือ เครื่องหมาย ค่าเลขยกกำลัง และค่า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แมนทิซ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ซา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algn="ctr">
              <a:buFontTx/>
              <a:buNone/>
            </a:pP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aseline="300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6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x 1.01000111001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algn="ctr">
              <a:buFontTx/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		เครื่องหมาย  คือ  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+ 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เก็บเป็น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0=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บวก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1=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ลบ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2800" dirty="0" smtClean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	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ค่าเลขยกกำลัง คือ	</a:t>
            </a:r>
            <a:r>
              <a:rPr lang="en-US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6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กำลังของ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อาจเป็นบวก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ลบ)</a:t>
            </a:r>
            <a:endParaRPr lang="en-US" sz="2800" dirty="0" smtClean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	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ค่า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แมนทิซ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ซา คือ	</a:t>
            </a:r>
            <a:r>
              <a:rPr lang="en-US" sz="28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01000111001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Unsigned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int.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มาตรฐาน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IEEE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7298"/>
            <a:ext cx="8229600" cy="50435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IEEE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ย่อมาจาก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The Institute of Electrical and Electronics Engineers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หรือสถาบันวิศวกรรมไฟฟ้าและอิเล็กทรอนิกส์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ได้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กำหนดมาตรฐานการเก็บไว้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แบบเพื่อใช้เก็บเลข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Floating-Point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Single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Precision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Doub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le Precision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ดัง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รูป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947"/>
            <a:ext cx="5230825" cy="357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การแทนเลข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Floating-Point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แบบ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Single Precision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7298"/>
            <a:ext cx="8229600" cy="50435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solidFill>
                  <a:srgbClr val="FF0066"/>
                </a:solidFill>
                <a:cs typeface="Angsana New" pitchFamily="18" charset="-34"/>
              </a:rPr>
              <a:t>การเก็บเลข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Floating-Point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Normalized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แล้วแบบ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Single Precision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:</a:t>
            </a:r>
          </a:p>
          <a:p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เก็บเครื่องหมายของเลขเป็น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(บวก) และ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(ลบ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เก็บค่าเลขยกกำลัง (กำลังของ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2)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แบบ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Excess-127</a:t>
            </a:r>
          </a:p>
          <a:p>
            <a:pPr>
              <a:buFontTx/>
              <a:buNone/>
            </a:pPr>
            <a:endParaRPr lang="en-US" sz="1800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เก็บค่า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แมนทิซ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ซาแบบ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Unsigned Integer</a:t>
            </a:r>
            <a:endParaRPr lang="th-TH" sz="2800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89220" y="4857760"/>
            <a:ext cx="1168400" cy="1372683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+/-</a:t>
            </a:r>
            <a:br>
              <a:rPr lang="en-US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----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  <a:sym typeface="Wingdings" pitchFamily="2" charset="2"/>
              </a:rPr>
              <a:t>1</a:t>
            </a:r>
            <a:endParaRPr lang="en-US" sz="20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  <a:sym typeface="Wingdings" pitchFamily="2" charset="2"/>
              </a:rPr>
              <a:t>0</a:t>
            </a:r>
            <a:endParaRPr lang="en-US" sz="20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67320" y="4853007"/>
            <a:ext cx="3429000" cy="1388072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400" b="1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แมนทิซ</a:t>
            </a:r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ซ่า</a:t>
            </a: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-------------------------------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11000011000000000000000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11001000000000000000000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11001100000000000000000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5720" y="4853007"/>
            <a:ext cx="2357454" cy="137268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i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</a:t>
            </a:r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เลขที่จะเก็บ</a:t>
            </a:r>
            <a:r>
              <a:rPr lang="en-US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</a:t>
            </a:r>
            <a:r>
              <a:rPr lang="en-US" sz="2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------------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-2</a:t>
            </a:r>
            <a:r>
              <a:rPr lang="en-US" sz="2000" baseline="30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x  1.11000011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+2</a:t>
            </a:r>
            <a:r>
              <a:rPr lang="en-US" sz="2000" baseline="30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-6</a:t>
            </a: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x  1.11001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-2</a:t>
            </a:r>
            <a:r>
              <a:rPr lang="en-US" sz="2000" baseline="30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-3</a:t>
            </a: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x  1.110011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05256" y="4857760"/>
            <a:ext cx="1524000" cy="1388072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เลขยกกำลัง</a:t>
            </a: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-----------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10000001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01111001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01111100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333375"/>
            <a:ext cx="6821504" cy="11509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การแปลงเลข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Floating-Point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เลขฐาน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10</a:t>
            </a:r>
            <a:endParaRPr lang="th-TH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</a:t>
            </a:r>
            <a:r>
              <a:rPr lang="th-TH" sz="2800" dirty="0" smtClean="0">
                <a:cs typeface="Angsana New" pitchFamily="18" charset="-34"/>
              </a:rPr>
              <a:t>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1: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ใช้บิตซ้ายมือสุดแทนเครื่องหมาย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=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บวก และ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=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ลบ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แปลง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8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บิตถัดไปเป็นเลขฐาน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แล้วนำ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127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ไปลบออก ผลลัพธ์ที่ได้เป็น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 ค่าเลขยกกำลัง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Exponent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3: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เพิ่ม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และจุดทศนิยมใน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บิตถัดไป (ไม่ต้องสนใจ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0’s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ที่อยู่ทางขวา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4: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เลื่อนจุดทศนิยมไปอยู่ ณ ตำแหน่งที่ถูกต้องโดยดูจากค่าเลขที่ยกกำลัง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(Exponent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5: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แปลงเลขทั้งหมดที่ได้เป็นเลขฐาน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6: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แปลงส่วนที่เป็นทศนิยมให้เป็นเลขฐาน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Angsana New" pitchFamily="18" charset="-34"/>
              </a:rPr>
              <a:t>	</a:t>
            </a:r>
            <a:r>
              <a:rPr lang="th-TH" sz="2800" dirty="0" smtClean="0">
                <a:cs typeface="Angsana New" pitchFamily="18" charset="-34"/>
              </a:rPr>
              <a:t>ขั้นที่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7: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รวมทั้งสองส่วน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6)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เข้าด้วยกัน</a:t>
            </a:r>
            <a:endParaRPr lang="th-TH" sz="2800" dirty="0" smtClean="0"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4191000" y="3276600"/>
            <a:ext cx="43434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Any Questions ?</a:t>
            </a:r>
            <a:endParaRPr lang="th-TH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ประเภทของรหัส (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Codes)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876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กลุ่มของ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Bit Pattern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แต่ละแบบแทนกลุ่มของอักษรที่แตกต่างกัน แต่ละกลุ่มเรียกว่า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รหัส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(Code)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และกระบวนการแทนสัญลักษณ์ด้วยรหัสนี้เรียกว่า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กระบวนการเข้ารหัส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(Coding)</a:t>
            </a:r>
          </a:p>
          <a:p>
            <a:pPr eaLnBrk="1" hangingPunct="1"/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*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รหัส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ASCII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American National Standard Institute (ANSI)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ได้พัฒนารหัสแทนอักษรโดยตั้งชื่อรหัสว่า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A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merican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S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tandard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ode for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I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nformation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I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nterchange (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ASCII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รหัส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ASCII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ใช้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บิตแทนอักษรแต่ละตัว หมาย ความว่า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รหัส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ASCII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สามารถใช้แทนอักษรได้ทั้งหมด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aseline="300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7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= 128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ตัวอักษร</a:t>
            </a:r>
          </a:p>
        </p:txBody>
      </p:sp>
    </p:spTree>
    <p:extLst>
      <p:ext uri="{BB962C8B-B14F-4D97-AF65-F5344CB8AC3E}">
        <p14:creationId xmlns:p14="http://schemas.microsoft.com/office/powerpoint/2010/main" xmlns="" val="18488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คุณสมบัติเบื้องต้นของรหัส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ASCII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876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รหัส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ASCII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ใช้</a:t>
            </a:r>
            <a:r>
              <a:rPr lang="th-TH" sz="28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7</a:t>
            </a:r>
            <a:r>
              <a:rPr lang="en-US" sz="28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บิตแทนตัวอักษรเริ่มจาก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0000000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ถึง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1111111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Pattern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แรกคือ</a:t>
            </a:r>
            <a:r>
              <a:rPr lang="th-TH" sz="28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0000000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แทน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Null Character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Pattern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สุดท้ายคือ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1111111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แทน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D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elete Character</a:t>
            </a:r>
          </a:p>
          <a:p>
            <a:pPr eaLnBrk="1" hangingPunct="1">
              <a:lnSpc>
                <a:spcPct val="90000"/>
              </a:lnSpc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ในจำนวนรหัสทั้งหมด มี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31</a:t>
            </a:r>
            <a:r>
              <a:rPr lang="en-US" sz="28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ตัวที่แทน 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อักษรควบคุม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(Control Character)</a:t>
            </a:r>
          </a:p>
          <a:p>
            <a:pPr eaLnBrk="1" hangingPunct="1">
              <a:lnSpc>
                <a:spcPct val="90000"/>
              </a:lnSpc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ตัวอักษรที่เป็นตัวเลข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0..9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ถูกเข้ารหัส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ก่อน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รหัสตัวอักษร</a:t>
            </a:r>
          </a:p>
          <a:p>
            <a:pPr eaLnBrk="1" hangingPunct="1">
              <a:lnSpc>
                <a:spcPct val="90000"/>
              </a:lnSpc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รหัสอักษรตัวใหญ่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(A..Z)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ถูกเข้ารหัสก่อนอักษรตัวเล็ก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b="1" dirty="0" err="1" smtClean="0">
                <a:latin typeface="Angsana New" pitchFamily="18" charset="-34"/>
                <a:cs typeface="Angsana New" pitchFamily="18" charset="-34"/>
              </a:rPr>
              <a:t>a..z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รหัสที่แทนอักษรตัวใหญ่แตกต่างจากรหัสที่แทนอักษรตัวเล็กเพียง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28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บิต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     เช่น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it Pattern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แทน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A = 100 0001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ส่วนของ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a = 110 0001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6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5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powerpoint-templates-05</Template>
  <TotalTime>1404</TotalTime>
  <Words>3148</Words>
  <Application>Microsoft Office PowerPoint</Application>
  <PresentationFormat>นำเสนอทางหน้าจอ (4:3)</PresentationFormat>
  <Paragraphs>624</Paragraphs>
  <Slides>77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77</vt:i4>
      </vt:variant>
    </vt:vector>
  </HeadingPairs>
  <TitlesOfParts>
    <vt:vector size="78" baseType="lpstr">
      <vt:lpstr>powerpoint-templates-05</vt:lpstr>
      <vt:lpstr>บทที่ 2</vt:lpstr>
      <vt:lpstr>ภาพนิ่ง 2</vt:lpstr>
      <vt:lpstr>การจัดเก็บข้อมูลในรูป Bit Pattern</vt:lpstr>
      <vt:lpstr>Bit Pattern</vt:lpstr>
      <vt:lpstr>ภาพนิ่ง 5</vt:lpstr>
      <vt:lpstr>การแทนข้อมูลในหน่วยความจำ : Text</vt:lpstr>
      <vt:lpstr>การแทนข้อมูลในหน่วยความจำ : Text (ต่อ)</vt:lpstr>
      <vt:lpstr>ประเภทของรหัส (Codes)</vt:lpstr>
      <vt:lpstr>คุณสมบัติเบื้องต้นของรหัส ASCII</vt:lpstr>
      <vt:lpstr>ประเภทของรหัส (Codes)</vt:lpstr>
      <vt:lpstr>ประเภทของรหัส (Codes)</vt:lpstr>
      <vt:lpstr>ประเภทของรหัส (Codes)</vt:lpstr>
      <vt:lpstr>ภาพนิ่ง 13</vt:lpstr>
      <vt:lpstr>การแทนข้อมูลในหน่วยความจำ : Image</vt:lpstr>
      <vt:lpstr>การแทนข้อมูลประเภท Color Image (ต่อ)</vt:lpstr>
      <vt:lpstr>การแทนข้อมูลประเภท Color Image</vt:lpstr>
      <vt:lpstr>การแทนข้อมูลในหน่วยความจำ : Image</vt:lpstr>
      <vt:lpstr>การแทนข้อมูลในหน่วยความจำ : Image</vt:lpstr>
      <vt:lpstr>การแทนข้อมูลในหน่วยความจำ : Audio</vt:lpstr>
      <vt:lpstr>การแปลงข้อมูล Audio เป็น Bit Pattern</vt:lpstr>
      <vt:lpstr>ภาพนิ่ง 21</vt:lpstr>
      <vt:lpstr> การแทนข้อมูลในหน่วยความจำ : Video</vt:lpstr>
      <vt:lpstr>ระบบตัวเลข</vt:lpstr>
      <vt:lpstr>Binary Number System</vt:lpstr>
      <vt:lpstr>Binary Number System</vt:lpstr>
      <vt:lpstr>Octal Number System</vt:lpstr>
      <vt:lpstr>Hexadecimal Number System</vt:lpstr>
      <vt:lpstr>ตารางเปรียบค่าตัวเลขในแต่ละระบบ</vt:lpstr>
      <vt:lpstr>การจัดเก็บข้อมูลในคอมพิวเตอร์</vt:lpstr>
      <vt:lpstr>Bit, Byte and Word</vt:lpstr>
      <vt:lpstr> การจัดเก็บค่าตัวเลขในคอมพิวเตอร์</vt:lpstr>
      <vt:lpstr>ภาพนิ่ง 32</vt:lpstr>
      <vt:lpstr>Unsigned Representation</vt:lpstr>
      <vt:lpstr>คุณสมบัติของ Unsigned Integer</vt:lpstr>
      <vt:lpstr>ภาพนิ่ง 35</vt:lpstr>
      <vt:lpstr>Overflow</vt:lpstr>
      <vt:lpstr>การประยุกต์ใช้ Unsigned Integers</vt:lpstr>
      <vt:lpstr>Sign-and-Magnitude Representation</vt:lpstr>
      <vt:lpstr>Sign-and-Magnitude Representation (Continue)</vt:lpstr>
      <vt:lpstr>การเก็บจำนวนเต็มแบบ Sign-and-Magnitude</vt:lpstr>
      <vt:lpstr>การเก็บเลข 0 แบบ sign-and-magnitude</vt:lpstr>
      <vt:lpstr>ภาพนิ่ง 42</vt:lpstr>
      <vt:lpstr>ขั้นตอนการเก็บจำนวนเต็มแบบ Sign-and-Magnitude</vt:lpstr>
      <vt:lpstr>ภาพนิ่ง 44</vt:lpstr>
      <vt:lpstr>การประยุกต์ใช้เลข Sign-and-Magnitude</vt:lpstr>
      <vt:lpstr>การเก็บจำนวนเต็มในรูปแบบ One’s Complement</vt:lpstr>
      <vt:lpstr>การเก็บจำนวนเต็มในรูปแบบ One’s Complement</vt:lpstr>
      <vt:lpstr>ภาพนิ่ง 48</vt:lpstr>
      <vt:lpstr>ขั้นตอนการเก็บจำนวนเต็มแบบ One’s Complement</vt:lpstr>
      <vt:lpstr>ภาพนิ่ง 50</vt:lpstr>
      <vt:lpstr>การประยุกต์เลขแบบ One’s Complement</vt:lpstr>
      <vt:lpstr>การเก็บเลขจำนวนเต็มแบบ Two’s Complement</vt:lpstr>
      <vt:lpstr>ภาพนิ่ง 53</vt:lpstr>
      <vt:lpstr>ขั้นตอนการแทนจำนวนเต็มแบบ Two’s Complement</vt:lpstr>
      <vt:lpstr>ภาพนิ่ง 55</vt:lpstr>
      <vt:lpstr>การปฏิบัติการกับตัวเลข</vt:lpstr>
      <vt:lpstr>รหัส BCD-8421 (Binary Code Deimal-8421)</vt:lpstr>
      <vt:lpstr>รหัส BCD-8421 (Binary Code Deimal-8421) ... (ต่อ)</vt:lpstr>
      <vt:lpstr>รหัสเกิน 3 (Excess 3 Code)</vt:lpstr>
      <vt:lpstr>ภาพนิ่ง 60</vt:lpstr>
      <vt:lpstr>ภาพนิ่ง 61</vt:lpstr>
      <vt:lpstr>การบวกด้วย Two’s Complement</vt:lpstr>
      <vt:lpstr>การคูณ (Unsigned Multiplication)</vt:lpstr>
      <vt:lpstr>การคูณ (Unsigned Multiplication) … (ต่อ)</vt:lpstr>
      <vt:lpstr>การหาร (Unsigned Division)</vt:lpstr>
      <vt:lpstr>การหาร (Unsigned Division) … (ต่อ)</vt:lpstr>
      <vt:lpstr>บิตตรวจสอบ (Parity Bit)</vt:lpstr>
      <vt:lpstr>บิตตรวจสอบ (Parity Bit)</vt:lpstr>
      <vt:lpstr>การแทนเลขจำนวนจริง (Floating-Point)</vt:lpstr>
      <vt:lpstr>การทำ Normalization</vt:lpstr>
      <vt:lpstr>การทำ Normalization (ต่อ)</vt:lpstr>
      <vt:lpstr>ภาพนิ่ง 72</vt:lpstr>
      <vt:lpstr>Sign, Exponent &amp; Mantissa</vt:lpstr>
      <vt:lpstr>มาตรฐาน IEEE</vt:lpstr>
      <vt:lpstr>การแทนเลข Floating-Point แบบ Single Precision</vt:lpstr>
      <vt:lpstr>การแปลงเลข Floating-Point เป็นเลขฐาน 10</vt:lpstr>
      <vt:lpstr>ภาพนิ่ง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Nong</dc:creator>
  <cp:lastModifiedBy>ComCS</cp:lastModifiedBy>
  <cp:revision>118</cp:revision>
  <dcterms:created xsi:type="dcterms:W3CDTF">2011-03-26T09:29:56Z</dcterms:created>
  <dcterms:modified xsi:type="dcterms:W3CDTF">2013-07-30T11:00:29Z</dcterms:modified>
</cp:coreProperties>
</file>