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312" r:id="rId4"/>
    <p:sldId id="313" r:id="rId5"/>
    <p:sldId id="315" r:id="rId6"/>
    <p:sldId id="316" r:id="rId7"/>
    <p:sldId id="318" r:id="rId8"/>
    <p:sldId id="319" r:id="rId9"/>
    <p:sldId id="320" r:id="rId10"/>
    <p:sldId id="321" r:id="rId11"/>
    <p:sldId id="323" r:id="rId12"/>
    <p:sldId id="324" r:id="rId13"/>
    <p:sldId id="325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276" r:id="rId23"/>
    <p:sldId id="259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306" r:id="rId34"/>
    <p:sldId id="307" r:id="rId35"/>
    <p:sldId id="303" r:id="rId36"/>
    <p:sldId id="300" r:id="rId37"/>
    <p:sldId id="301" r:id="rId38"/>
    <p:sldId id="305" r:id="rId39"/>
    <p:sldId id="26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8600" y="2362200"/>
            <a:ext cx="5257800" cy="838200"/>
          </a:xfrm>
        </p:spPr>
        <p:txBody>
          <a:bodyPr/>
          <a:lstStyle/>
          <a:p>
            <a:r>
              <a:rPr lang="th-TH" sz="6000" dirty="0" smtClean="0">
                <a:latin typeface="Angsana New" pitchFamily="18" charset="-34"/>
                <a:cs typeface="Angsana New" pitchFamily="18" charset="-34"/>
              </a:rPr>
              <a:t>บทที่ 11</a:t>
            </a:r>
            <a:endParaRPr lang="en-US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429000"/>
            <a:ext cx="5181600" cy="457200"/>
          </a:xfrm>
        </p:spPr>
        <p:txBody>
          <a:bodyPr/>
          <a:lstStyle/>
          <a:p>
            <a:r>
              <a:rPr lang="th-TH" sz="3600" b="1" dirty="0" smtClean="0">
                <a:latin typeface="Angsana New" pitchFamily="18" charset="-34"/>
                <a:cs typeface="Angsana New" pitchFamily="18" charset="-34"/>
              </a:rPr>
              <a:t>ความปลอดภัยในระบบคอมพิวเตอร์</a:t>
            </a:r>
            <a:endParaRPr lang="en-US" sz="36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8458200" cy="3276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8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1.2)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Public key: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วิธีที่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NZ" sz="2400" b="0" dirty="0" smtClean="0">
                <a:latin typeface="Angsana New" pitchFamily="18" charset="-34"/>
                <a:cs typeface="Angsana New" pitchFamily="18" charset="-34"/>
              </a:rPr>
              <a:t>Privacy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คือ การเข้ารหัสโดยใช้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Public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วิธีนี้ใช้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Key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ตัวคือ </a:t>
            </a:r>
            <a:r>
              <a:rPr lang="en-NZ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Private Key</a:t>
            </a:r>
            <a:r>
              <a:rPr lang="en-NZ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Key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โดยผู้รับข้อมูลจะเก็บ 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Private Key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ไว้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ส่วน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lic Key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จะประกาศให้สาธารณะทราบ (อาจผ่านทางอินเทอร์เน็ต)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ถ้า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ผู้ส่ง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ต้องการส่ง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ไปยังผู้รับ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B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1: A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key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เพื่อทำการ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เข้ารหัสข้อมูล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M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2: A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ทำการส่ง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scramble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แล้วผ่านเครือข่าย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ได้รับข้อมูลที่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scramble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เขาจะใช้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private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เขาเก็บ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ไว้ทำการถอดรหัส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ขั้นที่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4: B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ได้ข้อมูล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M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ที่ต้องการ</a:t>
            </a:r>
            <a:endParaRPr lang="en-US" sz="28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191000"/>
            <a:ext cx="78041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0010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แนวคิดเบื้องหลังการใช้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Key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ในการเข้ารหัสและถอดรหัสข้อมูลคือ การกระทำทั้งสองไม่เป็น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Inverse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ของกันและกัน แม้ว่าผู้บุรุกจะทราบทั้ง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Public Key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อัลกอริธึมในการเข้ารหัสและถอดรหัส แต่เขาก็จะไม่สามารถถอดรหัสได้เพราะเขาไม่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ทราบ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rivate Key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การเข้ารหัสโดยใช้อัลกอริธึม </a:t>
            </a:r>
            <a:r>
              <a:rPr lang="en-US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Rivest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-Shamir-</a:t>
            </a:r>
            <a:r>
              <a:rPr lang="en-US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Adleman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(RSA):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อัลกอริธึมที่นิยมใช้มากที่สุดสำหรับวิธีที่ใช้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public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RSA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ในอัลกอริธึมนี้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rivate Key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ประกอบด้วยคู่ลำดับ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N,d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ส่วน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ublic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K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ey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ประกอบด้วยคู่ลำดับ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N,e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เป็นตัวร่วมระหว่าง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ทั้งสอง เมื่อผู้ส่งต้องการส่งข้อมูลเขาจะใช้อัลกอริธึมต่อไปนี้เพื่อเข้ารหัส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			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C = </a:t>
            </a:r>
            <a:r>
              <a:rPr lang="en-US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</a:t>
            </a:r>
            <a:r>
              <a:rPr lang="en-US" sz="2400" b="0" baseline="3000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</a:t>
            </a:r>
            <a:r>
              <a:rPr lang="en-US" sz="2400" b="0" baseline="3000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mod N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P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Plaintext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ที่แทนด้วยตัวเลข และ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คือตัวเลขที่แทน </a:t>
            </a:r>
            <a:r>
              <a:rPr lang="en-US" sz="2400" b="0" dirty="0" err="1">
                <a:latin typeface="Angsana New" pitchFamily="18" charset="-34"/>
                <a:cs typeface="Angsana New" pitchFamily="18" charset="-34"/>
              </a:rPr>
              <a:t>Ciphertext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ส่วนผู้รับจะใช้อัลกอริธึมต่อไปนี้ทำการถอดรหัส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</a:t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			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 = </a:t>
            </a:r>
            <a:r>
              <a:rPr lang="en-US" sz="24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en-US" sz="2400" b="0" baseline="3000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mod N</a:t>
            </a:r>
            <a:endParaRPr lang="en-US" sz="2400" b="0" baseline="3000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295400"/>
            <a:ext cx="85344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สมมติว่า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Private Key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= (119,77)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Public Key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= (119,5)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ผู้ส่งต้องการส่งข้อมูล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‘F’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สมมติว่าเราแทน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‘F’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ด้วยเลข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6 (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เพราะ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‘F’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เป็นอักษรตัวที่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6)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อัลกอริธึมเข้ารหัสจะคำนวณ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C = 6</a:t>
            </a:r>
            <a:r>
              <a:rPr lang="en-US" sz="2400" b="0" baseline="30000" dirty="0">
                <a:latin typeface="Angsana New" pitchFamily="18" charset="-34"/>
                <a:cs typeface="Angsana New" pitchFamily="18" charset="-34"/>
              </a:rPr>
              <a:t>5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mod 119 = 41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ตัวเลข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41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จะถูกส่งไปยังผู้รับเป็น </a:t>
            </a:r>
            <a:r>
              <a:rPr lang="en-US" sz="2400" b="0" dirty="0" err="1" smtClean="0">
                <a:latin typeface="Angsana New" pitchFamily="18" charset="-34"/>
                <a:cs typeface="Angsana New" pitchFamily="18" charset="-34"/>
              </a:rPr>
              <a:t>Ciphertext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เมื่อผู้รับได้รับเลข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41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เขาจะทำการถอดรหัสโดยคำนวณ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P = 41</a:t>
            </a:r>
            <a:r>
              <a:rPr lang="en-US" sz="2400" b="0" baseline="30000" dirty="0">
                <a:latin typeface="Angsana New" pitchFamily="18" charset="-34"/>
                <a:cs typeface="Angsana New" pitchFamily="18" charset="-34"/>
              </a:rPr>
              <a:t>77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mod 119 = 6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แล้วจึงตีความว่าเป็นข้อมูล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‘F’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ข้อสังเกต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ในทางปฏิบัติ ตัวเลข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NZ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จะมีขนาดใหญ่มาก อาจเป็นเลข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10-20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ให้การเดาหรือพยายามที่จะหาเลขเหล่านี้ต้องใช้เวลานานเป็นเดือนหรือไม่ก็เป็นปี แม้ว่าจะต้องใช้เครื่องคอมพิวเตอร์ที่มีประสิทธิภาพ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มาก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ก็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ตาม</a:t>
            </a:r>
            <a:endParaRPr lang="en-US" sz="2400" b="0" baseline="3000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7924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848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การเลือก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key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private key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คำถามที่เราสนใจคือเราจะเลือกตัว เลข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N, d,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อย่างไร ผู้ที่คิดอัลกอริธึมนี้ได้พิสูจน์ทางคณิตศาสตร์ว่าถ้าใช้วิธีการต่อไปนี้แล้ว อัลกอริธึม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RSA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จะสามารถทำงานได้แน่นอน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</a:t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1. </a:t>
            </a:r>
            <a:r>
              <a:rPr lang="th-TH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เลือกจำนวนเฉพาะที่มีค่ามากๆ </a:t>
            </a:r>
            <a:r>
              <a:rPr lang="en-US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จำนวนสมมติว่าเป็น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p </a:t>
            </a:r>
            <a:r>
              <a:rPr lang="th-TH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กับ </a:t>
            </a:r>
            <a:r>
              <a:rPr lang="en-US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q</a:t>
            </a:r>
            <a:r>
              <a:rPr lang="th-TH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	</a:t>
            </a:r>
            <a:r>
              <a:rPr lang="en-US" sz="2400" b="0" dirty="0">
                <a:latin typeface="Angsana New" pitchFamily="18" charset="-34"/>
                <a:cs typeface="Angsana New" pitchFamily="18" charset="-34"/>
                <a:sym typeface="Symbol" pitchFamily="18" charset="2"/>
              </a:rPr>
              <a:t>2.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คำนวณหาค่า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= p x q</a:t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3.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เลือกเลข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(ต้องน้อยกว่า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(p-1)(q-1)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เป็น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Relatively Prime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4.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เลือก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(e x d) mod [(p-1)(q-1)] = 1</a:t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ข้อดีและจุดอ่อนของวิธี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key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ข้อดีของการมี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en-NZ" sz="2400" b="0" dirty="0" smtClean="0">
                <a:latin typeface="Angsana New" pitchFamily="18" charset="-34"/>
                <a:cs typeface="Angsana New" pitchFamily="18" charset="-34"/>
              </a:rPr>
              <a:t>Keys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ทำให้ลดจำนวน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โดยรวมลงได้มาเช่นถ้ามีคน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ล้านคนสื่อสารกัน จะใช้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เพียง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ล้าน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เท่านั้น จุดอ่อนของวิธีนี้คือความซับซ้อนของอัลกอริธึม ถ้าข้อมูลมีขนาดใหญ่ การเข้ารหัสและถอดรหัสจะใช้เวลานาน</a:t>
            </a:r>
            <a:endParaRPr lang="en-US" sz="2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124200" y="1381780"/>
            <a:ext cx="285046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2800" i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การผสมกัน (</a:t>
            </a:r>
            <a:r>
              <a:rPr lang="en-US" sz="2800" i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Combination</a:t>
            </a:r>
            <a:r>
              <a:rPr lang="th-TH" sz="2800" i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en-US" sz="2800" i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7688263" cy="322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304800" y="1066800"/>
            <a:ext cx="8534400" cy="4419600"/>
          </a:xfrm>
          <a:prstGeom prst="verticalScroll">
            <a:avLst>
              <a:gd name="adj" fmla="val 12500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411413" y="2852738"/>
            <a:ext cx="4897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th-TH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ลายเซ็นอิเล็กทรอนิกส์</a:t>
            </a:r>
          </a:p>
          <a:p>
            <a:pPr algn="ctr"/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DIGITAL</a:t>
            </a:r>
            <a:r>
              <a:rPr lang="th-TH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 </a:t>
            </a: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SIGNATURE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373188" y="2105025"/>
            <a:ext cx="65563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16.2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95400"/>
            <a:ext cx="7924800" cy="502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คงจำได้ว่าความปลอดภัยมีลักษณะที่สำคัญ 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ลักษณะ ลักษณะแรกคือ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privacy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ซึ่งสามารถทำได้โดยใช้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public key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ดังที่ได้อธิบายไปแล้วส่วนอีก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ลักษณะที่เหลือคือ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integrity, authentication,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 err="1">
                <a:latin typeface="Angsana New" pitchFamily="18" charset="-34"/>
                <a:cs typeface="Angsana New" pitchFamily="18" charset="-34"/>
              </a:rPr>
              <a:t>nonrepudiation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สามารถดำเนินการภายใต้แนวคิดเดียวคือ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การเซ็นชื่อ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(authenticating)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ในเอกสาร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โดยเจ้าของเอกสารหรือผู้ส่ง เมื่อผู้ส่งเซ็นชื่อในเอกสารแล้วจะเปลี่ยนแปลงลายเซ็นไม่ได้ เหมือนกับข้อสอบทุกฉบับ ผู้ออกข้อสอบจะต้องเซ็นชื่อกำกับทุกหน้า ในกรณีนี้ผู้เซ็นไม่สามารถปฏิเสธความรับผิดชอบได้หากมีอะไรเกิดขึ้น ในทำนองเดียวกันการส่งเอกสารอิเล็กทรอนิกส์ก็ต้องมีการเซ็นเอกสารเช่นเดียวกัน วิธีการนี้เรียกว่า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ลายเซ็นดิจิตอล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หรือ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digital signature</a:t>
            </a:r>
            <a:b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ลายเซ็นอิเล็กทรอนิกส์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สามารถทำได้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แบบคือ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การเซ็นทั้งเอกสาร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(sign the whole document)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การเซ็นส่วนย่อยของเอกสาร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(sign a digest of the document)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ซึ่งมีรายละเอียดดังต่อไปนี้</a:t>
            </a:r>
            <a:endParaRPr lang="en-US" sz="24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19200"/>
            <a:ext cx="80010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(1)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การเซ็นเอกสารทั้งหมด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เราสามารถใช้การเข้ารหัสแบบ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private key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ทำการเซ็นเอกสารทั้งหมดได้ </a:t>
            </a:r>
            <a:r>
              <a:rPr lang="th-TH" sz="2400" b="0" dirty="0">
                <a:solidFill>
                  <a:schemeClr val="accent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ในกรณีนี้ผู้ส่งใช้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private key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ทำการเข้ารหัสข้อมูล ส่วนผู้รับจะใช้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key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ของผู้ส่งทำการถอดรหัส นั่นคือเราจะใช้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private key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สำหรับการเข้ารหัส และใช้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public key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สำหรับการถอดรหัส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ดังรูปที่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16.7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(2)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การเซ็นส่วนย่อยของเอกสาร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เพื่อให้เกิดความรวดเร็ว การเซ็นเอกสารจะกระทำเป็นเพียงบางส่วนเท่านั้น ในกรณีนี้ผู้ส่งเอกสารจะถูกแบ่งเป็นส่วนย่อย แล้วทำการเซ็นแต่ละส่วน (เข้ารหัสด้วย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private key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ของตนเอง) ทางด้านผู้รับจะทำการตรวจสอบลายเซ็นในเอกสารแต่ละส่วน (ถอดรหัสด้วย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public key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ของผู้ส่ง)</a:t>
            </a:r>
            <a:b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วิธีการนี้ใช้เทคนิคที่เรียกว่า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hash function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เพื่อสร้างส่วนย่อยๆของเอกสาร ไม่ว่าเอกสารหรือข้อมูลจะยาวเท้าใดก็ตาม แต่ส่วนย่อยที่ถูกแบ่งจะต้องมีขนาดคงที่ (โดยปกติจะมีขนาด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128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บิต) ดังแสดงใน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รูปที่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16.8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0325" y="0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Figure 16-7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071813" y="2286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 i="0">
              <a:solidFill>
                <a:schemeClr val="tx1"/>
              </a:solidFill>
            </a:endParaRPr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2109788"/>
            <a:ext cx="8580437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286000" y="106363"/>
            <a:ext cx="5068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Signing the whole document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916238" y="5300663"/>
            <a:ext cx="1247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i="0">
                <a:solidFill>
                  <a:schemeClr val="tx1"/>
                </a:solidFill>
                <a:latin typeface="Angsana New" pitchFamily="18" charset="-34"/>
              </a:rPr>
              <a:t>รูปที่</a:t>
            </a:r>
            <a:r>
              <a:rPr lang="en-US" i="0">
                <a:solidFill>
                  <a:schemeClr val="tx1"/>
                </a:solidFill>
                <a:latin typeface="Angsana New" pitchFamily="18" charset="-34"/>
              </a:rPr>
              <a:t> 16-8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11638" y="5229225"/>
            <a:ext cx="2279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  <a:latin typeface="Angsana New" pitchFamily="18" charset="-34"/>
              </a:rPr>
              <a:t>Signing the digest </a:t>
            </a:r>
          </a:p>
        </p:txBody>
      </p:sp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2451100"/>
            <a:ext cx="790575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Security</a:t>
            </a:r>
            <a:endParaRPr lang="en-US" sz="3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1614488" y="1828800"/>
            <a:ext cx="5929312" cy="3946525"/>
            <a:chOff x="1017" y="1152"/>
            <a:chExt cx="3735" cy="2486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66568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656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2578" y="1584"/>
              <a:ext cx="638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latin typeface="Angsana New" pitchFamily="18" charset="-34"/>
                  <a:cs typeface="Angsana New" pitchFamily="18" charset="-34"/>
                </a:rPr>
                <a:t>Privacy</a:t>
              </a: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gray">
            <a:xfrm>
              <a:off x="1200" y="2208"/>
              <a:ext cx="1133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latin typeface="Angsana New" pitchFamily="18" charset="-34"/>
                  <a:cs typeface="Angsana New" pitchFamily="18" charset="-34"/>
                </a:rPr>
                <a:t>Authentication</a:t>
              </a:r>
              <a:endParaRPr lang="en-US" sz="3200" dirty="0"/>
            </a:p>
          </p:txBody>
        </p:sp>
        <p:grpSp>
          <p:nvGrpSpPr>
            <p:cNvPr id="66574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6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7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gray">
            <a:xfrm>
              <a:off x="3663" y="2208"/>
              <a:ext cx="70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smtClean="0">
                  <a:latin typeface="Angsana New" pitchFamily="18" charset="-34"/>
                  <a:cs typeface="Angsana New" pitchFamily="18" charset="-34"/>
                </a:rPr>
                <a:t>Integrity</a:t>
              </a:r>
              <a:endParaRPr lang="en-US" sz="3200" dirty="0"/>
            </a:p>
          </p:txBody>
        </p:sp>
        <p:grpSp>
          <p:nvGrpSpPr>
            <p:cNvPr id="66579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658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8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8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2293" y="2821"/>
              <a:ext cx="1191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0"/>
              <a:r>
                <a:rPr lang="en-US" sz="3200" dirty="0" err="1" smtClean="0">
                  <a:latin typeface="Angsana New" pitchFamily="18" charset="-34"/>
                  <a:cs typeface="Angsana New" pitchFamily="18" charset="-34"/>
                </a:rPr>
                <a:t>Nonrepudiation</a:t>
              </a:r>
              <a:endParaRPr lang="en-US" sz="3200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76600" y="4797425"/>
            <a:ext cx="1247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i="0">
                <a:solidFill>
                  <a:schemeClr val="tx1"/>
                </a:solidFill>
                <a:latin typeface="Angsana New" pitchFamily="18" charset="-34"/>
              </a:rPr>
              <a:t>รูปที่</a:t>
            </a:r>
            <a:r>
              <a:rPr lang="en-US" i="0">
                <a:solidFill>
                  <a:schemeClr val="tx1"/>
                </a:solidFill>
                <a:latin typeface="Angsana New" pitchFamily="18" charset="-34"/>
              </a:rPr>
              <a:t> 16-9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19400" y="1063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 i="0">
              <a:solidFill>
                <a:schemeClr val="tx1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0" y="4797425"/>
            <a:ext cx="1443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  <a:latin typeface="Angsana New" pitchFamily="18" charset="-34"/>
              </a:rPr>
              <a:t>Sender site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96975"/>
            <a:ext cx="80073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76600" y="5661025"/>
            <a:ext cx="13827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i="0">
                <a:solidFill>
                  <a:schemeClr val="tx1"/>
                </a:solidFill>
                <a:latin typeface="Angsana New" pitchFamily="18" charset="-34"/>
              </a:rPr>
              <a:t>รูปที่</a:t>
            </a:r>
            <a:r>
              <a:rPr lang="en-US" i="0">
                <a:solidFill>
                  <a:schemeClr val="tx1"/>
                </a:solidFill>
                <a:latin typeface="Angsana New" pitchFamily="18" charset="-34"/>
              </a:rPr>
              <a:t> 16-10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16367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tx1"/>
                </a:solidFill>
                <a:latin typeface="Angsana New" pitchFamily="18" charset="-34"/>
              </a:rPr>
              <a:t>Receiver site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373937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pSp>
        <p:nvGrpSpPr>
          <p:cNvPr id="41076" name="Group 116"/>
          <p:cNvGrpSpPr>
            <a:grpSpLocks/>
          </p:cNvGrpSpPr>
          <p:nvPr/>
        </p:nvGrpSpPr>
        <p:grpSpPr bwMode="auto">
          <a:xfrm>
            <a:off x="1981200" y="1947863"/>
            <a:ext cx="5410200" cy="665162"/>
            <a:chOff x="1248" y="1227"/>
            <a:chExt cx="3408" cy="419"/>
          </a:xfrm>
        </p:grpSpPr>
        <p:grpSp>
          <p:nvGrpSpPr>
            <p:cNvPr id="41048" name="Group 88"/>
            <p:cNvGrpSpPr>
              <a:grpSpLocks/>
            </p:cNvGrpSpPr>
            <p:nvPr/>
          </p:nvGrpSpPr>
          <p:grpSpPr bwMode="auto">
            <a:xfrm>
              <a:off x="1248" y="1227"/>
              <a:ext cx="480" cy="419"/>
              <a:chOff x="1110" y="2656"/>
              <a:chExt cx="1549" cy="1351"/>
            </a:xfrm>
          </p:grpSpPr>
          <p:sp>
            <p:nvSpPr>
              <p:cNvPr id="41049" name="AutoShape 8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0" name="AutoShape 9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1" name="AutoShape 9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56" name="Line 96"/>
            <p:cNvSpPr>
              <a:spLocks noChangeShapeType="1"/>
            </p:cNvSpPr>
            <p:nvPr/>
          </p:nvSpPr>
          <p:spPr bwMode="auto">
            <a:xfrm>
              <a:off x="1632" y="1611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57" name="Text Box 97"/>
            <p:cNvSpPr txBox="1">
              <a:spLocks noChangeArrowheads="1"/>
            </p:cNvSpPr>
            <p:nvPr/>
          </p:nvSpPr>
          <p:spPr bwMode="auto">
            <a:xfrm>
              <a:off x="2112" y="1241"/>
              <a:ext cx="15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Click to add Title</a:t>
              </a:r>
            </a:p>
          </p:txBody>
        </p:sp>
        <p:sp>
          <p:nvSpPr>
            <p:cNvPr id="41058" name="Text Box 98"/>
            <p:cNvSpPr txBox="1">
              <a:spLocks noChangeArrowheads="1"/>
            </p:cNvSpPr>
            <p:nvPr/>
          </p:nvSpPr>
          <p:spPr bwMode="gray">
            <a:xfrm>
              <a:off x="1372" y="128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1</a:t>
              </a:r>
            </a:p>
          </p:txBody>
        </p:sp>
      </p:grpSp>
      <p:grpSp>
        <p:nvGrpSpPr>
          <p:cNvPr id="41077" name="Group 117"/>
          <p:cNvGrpSpPr>
            <a:grpSpLocks/>
          </p:cNvGrpSpPr>
          <p:nvPr/>
        </p:nvGrpSpPr>
        <p:grpSpPr bwMode="auto">
          <a:xfrm>
            <a:off x="1981200" y="2862263"/>
            <a:ext cx="5410200" cy="665162"/>
            <a:chOff x="1248" y="1803"/>
            <a:chExt cx="3408" cy="419"/>
          </a:xfrm>
        </p:grpSpPr>
        <p:grpSp>
          <p:nvGrpSpPr>
            <p:cNvPr id="41052" name="Group 92"/>
            <p:cNvGrpSpPr>
              <a:grpSpLocks/>
            </p:cNvGrpSpPr>
            <p:nvPr/>
          </p:nvGrpSpPr>
          <p:grpSpPr bwMode="auto">
            <a:xfrm>
              <a:off x="1248" y="1803"/>
              <a:ext cx="480" cy="419"/>
              <a:chOff x="3174" y="2656"/>
              <a:chExt cx="1549" cy="1351"/>
            </a:xfrm>
          </p:grpSpPr>
          <p:sp>
            <p:nvSpPr>
              <p:cNvPr id="41053" name="AutoShape 93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4" name="AutoShape 94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55" name="AutoShape 95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59" name="Line 99"/>
            <p:cNvSpPr>
              <a:spLocks noChangeShapeType="1"/>
            </p:cNvSpPr>
            <p:nvPr/>
          </p:nvSpPr>
          <p:spPr bwMode="auto">
            <a:xfrm>
              <a:off x="1632" y="2187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60" name="Text Box 100"/>
            <p:cNvSpPr txBox="1">
              <a:spLocks noChangeArrowheads="1"/>
            </p:cNvSpPr>
            <p:nvPr/>
          </p:nvSpPr>
          <p:spPr bwMode="auto">
            <a:xfrm>
              <a:off x="2112" y="1817"/>
              <a:ext cx="15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Click to add Title</a:t>
              </a:r>
            </a:p>
          </p:txBody>
        </p:sp>
        <p:sp>
          <p:nvSpPr>
            <p:cNvPr id="41061" name="Text Box 101"/>
            <p:cNvSpPr txBox="1">
              <a:spLocks noChangeArrowheads="1"/>
            </p:cNvSpPr>
            <p:nvPr/>
          </p:nvSpPr>
          <p:spPr bwMode="gray">
            <a:xfrm>
              <a:off x="1372" y="1865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2</a:t>
              </a:r>
            </a:p>
          </p:txBody>
        </p:sp>
      </p:grpSp>
      <p:grpSp>
        <p:nvGrpSpPr>
          <p:cNvPr id="41078" name="Group 118"/>
          <p:cNvGrpSpPr>
            <a:grpSpLocks/>
          </p:cNvGrpSpPr>
          <p:nvPr/>
        </p:nvGrpSpPr>
        <p:grpSpPr bwMode="auto">
          <a:xfrm>
            <a:off x="1981200" y="3754438"/>
            <a:ext cx="5410200" cy="665162"/>
            <a:chOff x="1248" y="2365"/>
            <a:chExt cx="3408" cy="419"/>
          </a:xfrm>
        </p:grpSpPr>
        <p:grpSp>
          <p:nvGrpSpPr>
            <p:cNvPr id="41062" name="Group 102"/>
            <p:cNvGrpSpPr>
              <a:grpSpLocks/>
            </p:cNvGrpSpPr>
            <p:nvPr/>
          </p:nvGrpSpPr>
          <p:grpSpPr bwMode="auto">
            <a:xfrm>
              <a:off x="1248" y="2365"/>
              <a:ext cx="480" cy="419"/>
              <a:chOff x="1110" y="2656"/>
              <a:chExt cx="1549" cy="1351"/>
            </a:xfrm>
          </p:grpSpPr>
          <p:sp>
            <p:nvSpPr>
              <p:cNvPr id="41063" name="AutoShape 10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4" name="AutoShape 10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5" name="AutoShape 10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70" name="Line 110"/>
            <p:cNvSpPr>
              <a:spLocks noChangeShapeType="1"/>
            </p:cNvSpPr>
            <p:nvPr/>
          </p:nvSpPr>
          <p:spPr bwMode="auto">
            <a:xfrm>
              <a:off x="1632" y="2749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1" name="Text Box 111"/>
            <p:cNvSpPr txBox="1">
              <a:spLocks noChangeArrowheads="1"/>
            </p:cNvSpPr>
            <p:nvPr/>
          </p:nvSpPr>
          <p:spPr bwMode="auto">
            <a:xfrm>
              <a:off x="2112" y="2379"/>
              <a:ext cx="15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Click to add Title</a:t>
              </a:r>
            </a:p>
          </p:txBody>
        </p:sp>
        <p:sp>
          <p:nvSpPr>
            <p:cNvPr id="41072" name="Text Box 112"/>
            <p:cNvSpPr txBox="1">
              <a:spLocks noChangeArrowheads="1"/>
            </p:cNvSpPr>
            <p:nvPr/>
          </p:nvSpPr>
          <p:spPr bwMode="gray">
            <a:xfrm>
              <a:off x="1372" y="242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3</a:t>
              </a:r>
            </a:p>
          </p:txBody>
        </p:sp>
      </p:grpSp>
      <p:grpSp>
        <p:nvGrpSpPr>
          <p:cNvPr id="41079" name="Group 119"/>
          <p:cNvGrpSpPr>
            <a:grpSpLocks/>
          </p:cNvGrpSpPr>
          <p:nvPr/>
        </p:nvGrpSpPr>
        <p:grpSpPr bwMode="auto">
          <a:xfrm>
            <a:off x="1981200" y="4668838"/>
            <a:ext cx="5410200" cy="665162"/>
            <a:chOff x="1248" y="2941"/>
            <a:chExt cx="3408" cy="419"/>
          </a:xfrm>
        </p:grpSpPr>
        <p:grpSp>
          <p:nvGrpSpPr>
            <p:cNvPr id="41066" name="Group 106"/>
            <p:cNvGrpSpPr>
              <a:grpSpLocks/>
            </p:cNvGrpSpPr>
            <p:nvPr/>
          </p:nvGrpSpPr>
          <p:grpSpPr bwMode="auto">
            <a:xfrm>
              <a:off x="1248" y="2941"/>
              <a:ext cx="480" cy="419"/>
              <a:chOff x="3174" y="2656"/>
              <a:chExt cx="1549" cy="1351"/>
            </a:xfrm>
          </p:grpSpPr>
          <p:sp>
            <p:nvSpPr>
              <p:cNvPr id="41067" name="AutoShape 10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8" name="AutoShape 10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1069" name="AutoShape 10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1073" name="Line 113"/>
            <p:cNvSpPr>
              <a:spLocks noChangeShapeType="1"/>
            </p:cNvSpPr>
            <p:nvPr/>
          </p:nvSpPr>
          <p:spPr bwMode="auto">
            <a:xfrm>
              <a:off x="1632" y="3325"/>
              <a:ext cx="30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4" name="Text Box 114"/>
            <p:cNvSpPr txBox="1">
              <a:spLocks noChangeArrowheads="1"/>
            </p:cNvSpPr>
            <p:nvPr/>
          </p:nvSpPr>
          <p:spPr bwMode="auto">
            <a:xfrm>
              <a:off x="2112" y="2955"/>
              <a:ext cx="15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Click to add Title</a:t>
              </a:r>
            </a:p>
          </p:txBody>
        </p:sp>
        <p:sp>
          <p:nvSpPr>
            <p:cNvPr id="41075" name="Text Box 115"/>
            <p:cNvSpPr txBox="1">
              <a:spLocks noChangeArrowheads="1"/>
            </p:cNvSpPr>
            <p:nvPr/>
          </p:nvSpPr>
          <p:spPr bwMode="gray">
            <a:xfrm>
              <a:off x="1372" y="30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Hot Tip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en-US" b="1"/>
              <a:t>How do I incorporate my logo to a slide that will apply to all the other slides? </a:t>
            </a:r>
          </a:p>
          <a:p>
            <a:endParaRPr lang="en-US" b="1"/>
          </a:p>
          <a:p>
            <a:pPr lvl="1"/>
            <a:r>
              <a:rPr lang="en-US" sz="2900"/>
              <a:t>On the </a:t>
            </a:r>
            <a:r>
              <a:rPr lang="en-US" sz="2900">
                <a:solidFill>
                  <a:schemeClr val="tx2"/>
                </a:solidFill>
              </a:rPr>
              <a:t>[View]</a:t>
            </a:r>
            <a:r>
              <a:rPr lang="en-US" sz="2900"/>
              <a:t> menu, point to </a:t>
            </a:r>
            <a:r>
              <a:rPr lang="en-US" sz="2900">
                <a:solidFill>
                  <a:schemeClr val="tx2"/>
                </a:solidFill>
              </a:rPr>
              <a:t>[Master],</a:t>
            </a:r>
            <a:r>
              <a:rPr lang="en-US" sz="2900"/>
              <a:t> and then click </a:t>
            </a:r>
            <a:r>
              <a:rPr lang="en-US" sz="2900">
                <a:solidFill>
                  <a:schemeClr val="tx2"/>
                </a:solidFill>
              </a:rPr>
              <a:t>[Slide Master]</a:t>
            </a:r>
            <a:r>
              <a:rPr lang="en-US" sz="2900"/>
              <a:t> or </a:t>
            </a:r>
            <a:r>
              <a:rPr lang="en-US" sz="2900">
                <a:solidFill>
                  <a:schemeClr val="tx2"/>
                </a:solidFill>
              </a:rPr>
              <a:t>[Notes Master].</a:t>
            </a:r>
            <a:r>
              <a:rPr lang="en-US" sz="2900"/>
              <a:t> Change images to the one you like, then it will apply to all the other slides.</a:t>
            </a:r>
            <a:r>
              <a:rPr lang="en-US"/>
              <a:t> </a:t>
            </a:r>
          </a:p>
          <a:p>
            <a:pPr lvl="1"/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524000" y="5851525"/>
            <a:ext cx="632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[ Image information in product ]</a:t>
            </a:r>
          </a:p>
          <a:p>
            <a:pPr>
              <a:buFont typeface="Wingdings" pitchFamily="2" charset="2"/>
              <a:buChar char="§"/>
            </a:pPr>
            <a:r>
              <a:rPr lang="en-US" sz="1000"/>
              <a:t> Title Image  - CD: Science, Technology and Medicine2,Wired Business (PhotoDisc)</a:t>
            </a:r>
          </a:p>
          <a:p>
            <a:pPr>
              <a:buFont typeface="Wingdings" pitchFamily="2" charset="2"/>
              <a:buChar char="§"/>
            </a:pPr>
            <a:r>
              <a:rPr lang="en-US" sz="1000"/>
              <a:t> Note to customers : This image has been licensed to be used within this PowerPoint template only. </a:t>
            </a:r>
          </a:p>
          <a:p>
            <a:r>
              <a:rPr lang="en-US" sz="1000"/>
              <a:t>                                   You may not extract the image for any other use.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>
              <a:solidFill>
                <a:schemeClr val="accent1"/>
              </a:solidFill>
            </a:endParaRPr>
          </a:p>
        </p:txBody>
      </p:sp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1143000" y="3095625"/>
            <a:ext cx="2286000" cy="2667000"/>
            <a:chOff x="720" y="1950"/>
            <a:chExt cx="1440" cy="1680"/>
          </a:xfrm>
        </p:grpSpPr>
        <p:sp>
          <p:nvSpPr>
            <p:cNvPr id="61445" name="AutoShape 5"/>
            <p:cNvSpPr>
              <a:spLocks noChangeArrowheads="1"/>
            </p:cNvSpPr>
            <p:nvPr/>
          </p:nvSpPr>
          <p:spPr bwMode="auto">
            <a:xfrm>
              <a:off x="720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46" name="Text Box 6"/>
            <p:cNvSpPr txBox="1">
              <a:spLocks noChangeArrowheads="1"/>
            </p:cNvSpPr>
            <p:nvPr/>
          </p:nvSpPr>
          <p:spPr bwMode="auto">
            <a:xfrm>
              <a:off x="780" y="2076"/>
              <a:ext cx="1284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</a:rPr>
                <a:t>ThemeGallery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r>
                <a:rPr lang="en-US" sz="1400">
                  <a:solidFill>
                    <a:srgbClr val="000000"/>
                  </a:solidFill>
                </a:rPr>
                <a:t>is a Design Digital Content &amp; Contents mall developed by Guild Design Inc.</a:t>
              </a:r>
            </a:p>
          </p:txBody>
        </p:sp>
      </p:grp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grpSp>
        <p:nvGrpSpPr>
          <p:cNvPr id="61463" name="Group 23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20" y="864"/>
            <a:chExt cx="1889" cy="1009"/>
          </a:xfrm>
        </p:grpSpPr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>
              <a:off x="1920" y="864"/>
              <a:ext cx="1889" cy="1009"/>
              <a:chOff x="1997" y="1314"/>
              <a:chExt cx="1889" cy="1009"/>
            </a:xfrm>
          </p:grpSpPr>
          <p:grpSp>
            <p:nvGrpSpPr>
              <p:cNvPr id="6145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1453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  <p:sp>
              <p:nvSpPr>
                <p:cNvPr id="61454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61455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7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61458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61459" name="Text Box 19"/>
            <p:cNvSpPr txBox="1">
              <a:spLocks noChangeArrowheads="1"/>
            </p:cNvSpPr>
            <p:nvPr/>
          </p:nvSpPr>
          <p:spPr bwMode="auto">
            <a:xfrm>
              <a:off x="2448" y="990"/>
              <a:ext cx="774" cy="42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Title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</a:rPr>
                <a:t>Add your text</a:t>
              </a:r>
            </a:p>
          </p:txBody>
        </p:sp>
      </p:grpSp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5562600" y="3095625"/>
            <a:ext cx="2286000" cy="2667000"/>
            <a:chOff x="3504" y="1950"/>
            <a:chExt cx="1440" cy="168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3504" y="1950"/>
              <a:ext cx="1440" cy="1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99CCFF">
                    <a:gamma/>
                    <a:tint val="27451"/>
                    <a:invGamma/>
                  </a:srgbClr>
                </a:gs>
              </a:gsLst>
              <a:lin ang="5400000" scaled="1"/>
            </a:gradFill>
            <a:ln w="3810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th-TH">
                <a:latin typeface="Verdana" pitchFamily="34" charset="0"/>
              </a:endParaRPr>
            </a:p>
          </p:txBody>
        </p:sp>
        <p:sp>
          <p:nvSpPr>
            <p:cNvPr id="61460" name="Text Box 20"/>
            <p:cNvSpPr txBox="1">
              <a:spLocks noChangeArrowheads="1"/>
            </p:cNvSpPr>
            <p:nvPr/>
          </p:nvSpPr>
          <p:spPr bwMode="auto">
            <a:xfrm>
              <a:off x="3660" y="2112"/>
              <a:ext cx="1284" cy="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000000"/>
                  </a:solidFill>
                </a:rPr>
                <a:t>ThemeGallery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r>
                <a:rPr lang="en-US" sz="1400">
                  <a:solidFill>
                    <a:srgbClr val="000000"/>
                  </a:solidFill>
                </a:rPr>
                <a:t>is a Design Digital Content &amp; Contents mall developed by Guild Design Inc.</a:t>
              </a:r>
            </a:p>
          </p:txBody>
        </p:sp>
      </p:grp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Cycle Diagram</a:t>
            </a:r>
          </a:p>
        </p:txBody>
      </p:sp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457200" y="1752600"/>
            <a:ext cx="7996238" cy="4648200"/>
            <a:chOff x="288" y="1104"/>
            <a:chExt cx="5037" cy="2928"/>
          </a:xfrm>
        </p:grpSpPr>
        <p:sp>
          <p:nvSpPr>
            <p:cNvPr id="62467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9412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 rot="-1543677">
              <a:off x="2779" y="1707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02258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 rot="-1543677">
              <a:off x="4605" y="1861"/>
              <a:ext cx="720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 rot="-1543677">
              <a:off x="1771" y="3723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 rot="-1543677">
              <a:off x="3496" y="3328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gray">
            <a:xfrm rot="-1543677">
              <a:off x="1192" y="2656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gray">
            <a:xfrm>
              <a:off x="2400" y="120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gray">
            <a:xfrm>
              <a:off x="816" y="2160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gray">
            <a:xfrm>
              <a:off x="1372" y="3229"/>
              <a:ext cx="808" cy="803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809" cy="80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4272" y="1344"/>
              <a:ext cx="764" cy="803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white">
            <a:xfrm>
              <a:off x="960" y="2496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Text</a:t>
              </a: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white">
            <a:xfrm>
              <a:off x="2592" y="1488"/>
              <a:ext cx="4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Text</a:t>
              </a: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white">
            <a:xfrm>
              <a:off x="4440" y="1663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Text</a:t>
              </a: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white">
            <a:xfrm>
              <a:off x="3312" y="3120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Text</a:t>
              </a: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white">
            <a:xfrm>
              <a:off x="1535" y="3513"/>
              <a:ext cx="43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Text</a:t>
              </a: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2160" y="2451"/>
              <a:ext cx="163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/>
                <a:t>Cycle name</a:t>
              </a:r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black">
            <a:xfrm>
              <a:off x="1558" y="1381"/>
              <a:ext cx="1130" cy="10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62480" name="AutoShape 16"/>
            <p:cNvCxnSpPr>
              <a:cxnSpLocks noChangeShapeType="1"/>
            </p:cNvCxnSpPr>
            <p:nvPr/>
          </p:nvCxnSpPr>
          <p:spPr bwMode="black">
            <a:xfrm flipH="1">
              <a:off x="288" y="1381"/>
              <a:ext cx="1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298" y="1104"/>
              <a:ext cx="11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 </a:t>
            </a:r>
            <a:endParaRPr lang="en-US" sz="180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1752600" y="1905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241" y="1460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ThemeGallery</a:t>
              </a:r>
              <a:r>
                <a:rPr lang="en-US">
                  <a:solidFill>
                    <a:srgbClr val="000000"/>
                  </a:solidFill>
                </a:rPr>
                <a:t> </a:t>
              </a:r>
              <a:r>
                <a:rPr lang="en-US" sz="1600">
                  <a:solidFill>
                    <a:srgbClr val="000000"/>
                  </a:solidFill>
                </a:rPr>
                <a:t>is a Design Digital Content &amp; Contents mall developed by Guild Design Inc.</a:t>
              </a:r>
            </a:p>
          </p:txBody>
        </p:sp>
      </p:grpSp>
      <p:grpSp>
        <p:nvGrpSpPr>
          <p:cNvPr id="63497" name="Group 9"/>
          <p:cNvGrpSpPr>
            <a:grpSpLocks/>
          </p:cNvGrpSpPr>
          <p:nvPr/>
        </p:nvGrpSpPr>
        <p:grpSpPr bwMode="auto">
          <a:xfrm>
            <a:off x="1752600" y="3348038"/>
            <a:ext cx="5562600" cy="1306512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gray">
            <a:xfrm>
              <a:off x="1241" y="2370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221"/>
              <a:ext cx="2576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ThemeGallery</a:t>
              </a:r>
              <a:r>
                <a:rPr lang="en-US">
                  <a:solidFill>
                    <a:srgbClr val="000000"/>
                  </a:solidFill>
                </a:rPr>
                <a:t> is a Design Digital Content &amp; Contents mall developed by Guild Design Inc.</a:t>
              </a:r>
            </a:p>
          </p:txBody>
        </p:sp>
      </p:grpSp>
      <p:grpSp>
        <p:nvGrpSpPr>
          <p:cNvPr id="63503" name="Group 15"/>
          <p:cNvGrpSpPr>
            <a:grpSpLocks/>
          </p:cNvGrpSpPr>
          <p:nvPr/>
        </p:nvGrpSpPr>
        <p:grpSpPr bwMode="auto">
          <a:xfrm>
            <a:off x="1752600" y="4808538"/>
            <a:ext cx="5562600" cy="1306512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gray">
            <a:xfrm>
              <a:off x="1241" y="3289"/>
              <a:ext cx="54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Title</a:t>
              </a: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41"/>
              <a:ext cx="2576" cy="63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ThemeGallery</a:t>
              </a:r>
              <a:r>
                <a:rPr lang="en-US">
                  <a:solidFill>
                    <a:srgbClr val="000000"/>
                  </a:solidFill>
                </a:rPr>
                <a:t> is a Design Digital Content &amp; Contents mall developed by Guild Design Inc.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</a:t>
            </a:r>
            <a:endParaRPr lang="en-US" sz="180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838200" y="1905000"/>
            <a:ext cx="7385050" cy="4419600"/>
            <a:chOff x="528" y="1200"/>
            <a:chExt cx="4652" cy="2784"/>
          </a:xfrm>
        </p:grpSpPr>
        <p:grpSp>
          <p:nvGrpSpPr>
            <p:cNvPr id="64516" name="Group 4"/>
            <p:cNvGrpSpPr>
              <a:grpSpLocks/>
            </p:cNvGrpSpPr>
            <p:nvPr/>
          </p:nvGrpSpPr>
          <p:grpSpPr bwMode="auto">
            <a:xfrm>
              <a:off x="1488" y="1200"/>
              <a:ext cx="2784" cy="2757"/>
              <a:chOff x="1824" y="633"/>
              <a:chExt cx="2834" cy="2849"/>
            </a:xfrm>
          </p:grpSpPr>
          <p:sp>
            <p:nvSpPr>
              <p:cNvPr id="64517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4518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4519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64520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4080" y="2697"/>
              <a:ext cx="11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/>
                <a:t>Add Your Text</a:t>
              </a:r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528" y="2313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b="1"/>
                <a:t>Add Your Text</a:t>
              </a:r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632" y="1248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en-US" b="1"/>
                <a:t>Add Your Text</a:t>
              </a:r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688" y="3753"/>
              <a:ext cx="1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b="1"/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143000" y="1981200"/>
            <a:ext cx="7086600" cy="3833813"/>
            <a:chOff x="720" y="1248"/>
            <a:chExt cx="4464" cy="2415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1" name="AutoShape 5"/>
            <p:cNvSpPr>
              <a:spLocks noChangeArrowheads="1"/>
            </p:cNvSpPr>
            <p:nvPr/>
          </p:nvSpPr>
          <p:spPr bwMode="gray">
            <a:xfrm>
              <a:off x="2427" y="1456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Add your text</a:t>
              </a:r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gray">
            <a:xfrm>
              <a:off x="2635" y="1873"/>
              <a:ext cx="2382" cy="3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Add your text</a:t>
              </a:r>
            </a:p>
          </p:txBody>
        </p:sp>
        <p:sp>
          <p:nvSpPr>
            <p:cNvPr id="65543" name="AutoShape 7"/>
            <p:cNvSpPr>
              <a:spLocks noChangeArrowheads="1"/>
            </p:cNvSpPr>
            <p:nvPr/>
          </p:nvSpPr>
          <p:spPr bwMode="gray">
            <a:xfrm>
              <a:off x="2803" y="2289"/>
              <a:ext cx="2381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Add your text</a:t>
              </a:r>
            </a:p>
          </p:txBody>
        </p:sp>
        <p:sp>
          <p:nvSpPr>
            <p:cNvPr id="65544" name="AutoShape 8"/>
            <p:cNvSpPr>
              <a:spLocks noChangeArrowheads="1"/>
            </p:cNvSpPr>
            <p:nvPr/>
          </p:nvSpPr>
          <p:spPr bwMode="gray">
            <a:xfrm>
              <a:off x="2635" y="2705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Add your text</a:t>
              </a:r>
            </a:p>
          </p:txBody>
        </p:sp>
        <p:sp>
          <p:nvSpPr>
            <p:cNvPr id="65545" name="AutoShape 9"/>
            <p:cNvSpPr>
              <a:spLocks noChangeArrowheads="1"/>
            </p:cNvSpPr>
            <p:nvPr/>
          </p:nvSpPr>
          <p:spPr bwMode="gray">
            <a:xfrm>
              <a:off x="2427" y="3122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chemeClr val="bg1"/>
                  </a:solidFill>
                </a:rPr>
                <a:t>Add your text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gray">
            <a:xfrm>
              <a:off x="1440" y="1920"/>
              <a:ext cx="968" cy="9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Your</a:t>
              </a:r>
            </a:p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Slogan</a:t>
              </a:r>
            </a:p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here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Diagram</a:t>
            </a:r>
            <a:endParaRPr lang="en-US" sz="1800"/>
          </a:p>
        </p:txBody>
      </p:sp>
      <p:grpSp>
        <p:nvGrpSpPr>
          <p:cNvPr id="67611" name="Group 27"/>
          <p:cNvGrpSpPr>
            <a:grpSpLocks/>
          </p:cNvGrpSpPr>
          <p:nvPr/>
        </p:nvGrpSpPr>
        <p:grpSpPr bwMode="auto">
          <a:xfrm>
            <a:off x="838200" y="2133600"/>
            <a:ext cx="7391400" cy="3581400"/>
            <a:chOff x="528" y="1344"/>
            <a:chExt cx="4656" cy="2256"/>
          </a:xfrm>
        </p:grpSpPr>
        <p:grpSp>
          <p:nvGrpSpPr>
            <p:cNvPr id="67587" name="Group 3"/>
            <p:cNvGrpSpPr>
              <a:grpSpLocks/>
            </p:cNvGrpSpPr>
            <p:nvPr/>
          </p:nvGrpSpPr>
          <p:grpSpPr bwMode="auto">
            <a:xfrm>
              <a:off x="1824" y="1344"/>
              <a:ext cx="2014" cy="1821"/>
              <a:chOff x="1872" y="1824"/>
              <a:chExt cx="2014" cy="1821"/>
            </a:xfrm>
          </p:grpSpPr>
          <p:sp>
            <p:nvSpPr>
              <p:cNvPr id="67588" name="AutoShape 4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89" name="AutoShape 5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0" name="AutoShape 6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1" name="Oval 7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2" name="Oval 8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7593" name="Oval 9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67594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67595" name="Oval 11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67596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</p:grpSp>
        <p:sp>
          <p:nvSpPr>
            <p:cNvPr id="67597" name="AutoShape 13"/>
            <p:cNvSpPr>
              <a:spLocks noChangeArrowheads="1"/>
            </p:cNvSpPr>
            <p:nvPr/>
          </p:nvSpPr>
          <p:spPr bwMode="gray">
            <a:xfrm>
              <a:off x="528" y="2352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598" name="AutoShape 14"/>
            <p:cNvSpPr>
              <a:spLocks noChangeArrowheads="1"/>
            </p:cNvSpPr>
            <p:nvPr/>
          </p:nvSpPr>
          <p:spPr bwMode="gray">
            <a:xfrm>
              <a:off x="528" y="2016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599" name="AutoShape 15"/>
            <p:cNvSpPr>
              <a:spLocks noChangeArrowheads="1"/>
            </p:cNvSpPr>
            <p:nvPr/>
          </p:nvSpPr>
          <p:spPr bwMode="gray">
            <a:xfrm>
              <a:off x="528" y="168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0" name="AutoShape 16"/>
            <p:cNvSpPr>
              <a:spLocks noChangeArrowheads="1"/>
            </p:cNvSpPr>
            <p:nvPr/>
          </p:nvSpPr>
          <p:spPr bwMode="gray">
            <a:xfrm>
              <a:off x="3984" y="2352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1" name="AutoShape 17"/>
            <p:cNvSpPr>
              <a:spLocks noChangeArrowheads="1"/>
            </p:cNvSpPr>
            <p:nvPr/>
          </p:nvSpPr>
          <p:spPr bwMode="gray">
            <a:xfrm>
              <a:off x="3984" y="2016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2" name="AutoShape 18"/>
            <p:cNvSpPr>
              <a:spLocks noChangeArrowheads="1"/>
            </p:cNvSpPr>
            <p:nvPr/>
          </p:nvSpPr>
          <p:spPr bwMode="gray">
            <a:xfrm>
              <a:off x="3984" y="1680"/>
              <a:ext cx="1200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7603" name="Text Box 19"/>
            <p:cNvSpPr txBox="1">
              <a:spLocks noChangeArrowheads="1"/>
            </p:cNvSpPr>
            <p:nvPr/>
          </p:nvSpPr>
          <p:spPr bwMode="gray">
            <a:xfrm>
              <a:off x="2400" y="2016"/>
              <a:ext cx="8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/>
                <a:t>Concept</a:t>
              </a:r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blackWhite">
            <a:xfrm>
              <a:off x="1611" y="3264"/>
              <a:ext cx="2448" cy="33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7605" name="Text Box 21"/>
            <p:cNvSpPr txBox="1">
              <a:spLocks noChangeArrowheads="1"/>
            </p:cNvSpPr>
            <p:nvPr/>
          </p:nvSpPr>
          <p:spPr bwMode="gray">
            <a:xfrm>
              <a:off x="864" y="1779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Text</a:t>
              </a:r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gray">
            <a:xfrm>
              <a:off x="864" y="2115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Text</a:t>
              </a:r>
            </a:p>
          </p:txBody>
        </p:sp>
        <p:sp>
          <p:nvSpPr>
            <p:cNvPr id="67607" name="Text Box 23"/>
            <p:cNvSpPr txBox="1">
              <a:spLocks noChangeArrowheads="1"/>
            </p:cNvSpPr>
            <p:nvPr/>
          </p:nvSpPr>
          <p:spPr bwMode="gray">
            <a:xfrm>
              <a:off x="864" y="2451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Text</a:t>
              </a:r>
            </a:p>
          </p:txBody>
        </p:sp>
        <p:sp>
          <p:nvSpPr>
            <p:cNvPr id="67608" name="Text Box 24"/>
            <p:cNvSpPr txBox="1">
              <a:spLocks noChangeArrowheads="1"/>
            </p:cNvSpPr>
            <p:nvPr/>
          </p:nvSpPr>
          <p:spPr bwMode="gray">
            <a:xfrm>
              <a:off x="4404" y="1779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Text</a:t>
              </a:r>
            </a:p>
          </p:txBody>
        </p:sp>
        <p:sp>
          <p:nvSpPr>
            <p:cNvPr id="67609" name="Text Box 25"/>
            <p:cNvSpPr txBox="1">
              <a:spLocks noChangeArrowheads="1"/>
            </p:cNvSpPr>
            <p:nvPr/>
          </p:nvSpPr>
          <p:spPr bwMode="gray">
            <a:xfrm>
              <a:off x="4404" y="2115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Text</a:t>
              </a: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gray">
            <a:xfrm>
              <a:off x="4404" y="2451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1534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1)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Privacy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(Confidentiality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):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ระบบการสื่อสารข้อมูลที่มีความปลอดภัยนั้น ทั้ง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ผู้ส่ง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(Sender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ผู้รับ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(Receiver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ต่างก็คาดหวัง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ความเป็นส่วนตัว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(Privacy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หรือ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ความลับ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(Confidentiality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เป็นอย่าง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ยิ่ง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นั่น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คือเฉพาะผู้ส่งและผู้รับเท่านั้นที่เข้าใจสาระของข้อมูลข่าวสาร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(Message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ที่ส่ง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2)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Authentication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ความลับของข้อมูลที่ส่งไม่เพียงพอสำหรับระบบการสื่อสารข้อมูล ระบบจะต้องระบุเอกลักษณ์ของผู้ส่งเพื่อให้ผู้รับสามารถตรวจสอบและรับรู้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ด้วย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3)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Integrity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ปลอดภัย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การระบุตัวตน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เป็นเพียงปัจจัย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ประการ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ที่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จำเป็นในระบบการสื่อสาร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ความกลมกลืนกัน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(Integrity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ของข้อมูลก็จะต้องรักษา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ไว้ทั้ง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ผู้ส่งและผู้รับคงไม่พอใจที่ข้อมูลข่าวสารที่ส่งมีการเปลี่ยนแปลงระหว่างการส่ง เช่น ถ้าท่านต้องการโอนเงินจำนวน</a:t>
            </a:r>
            <a:r>
              <a:rPr lang="en-NZ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10,000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บาทจากบัญชีของท่านไปให้เพื่อน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ยืม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แต่จำนวนเงินเมื่อถึงปลายทางเปลี่ยนเป็น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100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บาท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ความผิดพลาดอาจเกิดขึ้นจากการพิมพ์ที่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ผิดพลาด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เกิดจากผู้บุกรุก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(Intruder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ผู้ได้รับประโยชน์จากการเปลี่ยนแปลง หรือไม่ก็เกิดจากอุบัติเหตุจากความผิดพลาดของฮาร์ดแวร์หรือซอฟท์แวร์ก็เป็นได้ </a:t>
            </a:r>
            <a:endParaRPr lang="en-US" sz="24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667000" y="381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th-TH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ลักษณะของความปลอดภัย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68637" name="Group 29"/>
          <p:cNvGrpSpPr>
            <a:grpSpLocks/>
          </p:cNvGrpSpPr>
          <p:nvPr/>
        </p:nvGrpSpPr>
        <p:grpSpPr bwMode="auto">
          <a:xfrm>
            <a:off x="914400" y="1752600"/>
            <a:ext cx="7467600" cy="3886200"/>
            <a:chOff x="576" y="1104"/>
            <a:chExt cx="4704" cy="244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invGray">
            <a:xfrm>
              <a:off x="4889" y="1104"/>
              <a:ext cx="387" cy="618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invGray">
            <a:xfrm>
              <a:off x="3037" y="1104"/>
              <a:ext cx="2243" cy="395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gray">
            <a:xfrm>
              <a:off x="4500" y="1718"/>
              <a:ext cx="386" cy="614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gray">
            <a:xfrm>
              <a:off x="2480" y="1718"/>
              <a:ext cx="2411" cy="394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gray">
            <a:xfrm>
              <a:off x="4110" y="2325"/>
              <a:ext cx="385" cy="618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gray">
            <a:xfrm>
              <a:off x="3723" y="2934"/>
              <a:ext cx="387" cy="618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gray">
            <a:xfrm>
              <a:off x="1372" y="2937"/>
              <a:ext cx="2738" cy="395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invGray">
            <a:xfrm flipH="1">
              <a:off x="576" y="3548"/>
              <a:ext cx="7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invGray">
            <a:xfrm flipH="1">
              <a:off x="576" y="2934"/>
              <a:ext cx="1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invGray">
            <a:xfrm flipH="1">
              <a:off x="576" y="2328"/>
              <a:ext cx="1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invGray">
            <a:xfrm flipH="1">
              <a:off x="576" y="1723"/>
              <a:ext cx="24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invGray">
            <a:xfrm flipH="1">
              <a:off x="576" y="1108"/>
              <a:ext cx="3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invGray">
            <a:xfrm>
              <a:off x="696" y="1104"/>
              <a:ext cx="0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invGray">
            <a:xfrm>
              <a:off x="696" y="1741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invGray">
            <a:xfrm>
              <a:off x="696" y="2337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invGray">
            <a:xfrm>
              <a:off x="696" y="2934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invGray">
            <a:xfrm>
              <a:off x="1769" y="1223"/>
              <a:ext cx="1233" cy="1989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gray">
            <a:xfrm>
              <a:off x="3041" y="1499"/>
              <a:ext cx="1857" cy="22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gray">
            <a:xfrm>
              <a:off x="2481" y="2112"/>
              <a:ext cx="2023" cy="21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gray">
            <a:xfrm>
              <a:off x="1927" y="2325"/>
              <a:ext cx="2572" cy="398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gray">
            <a:xfrm>
              <a:off x="1928" y="2723"/>
              <a:ext cx="2191" cy="217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gray">
            <a:xfrm>
              <a:off x="1371" y="3333"/>
              <a:ext cx="2357" cy="21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33" name="Text Box 25"/>
            <p:cNvSpPr txBox="1">
              <a:spLocks noChangeArrowheads="1"/>
            </p:cNvSpPr>
            <p:nvPr/>
          </p:nvSpPr>
          <p:spPr bwMode="invGray">
            <a:xfrm>
              <a:off x="690" y="1341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invGray">
            <a:xfrm>
              <a:off x="690" y="1944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35" name="Text Box 27"/>
            <p:cNvSpPr txBox="1">
              <a:spLocks noChangeArrowheads="1"/>
            </p:cNvSpPr>
            <p:nvPr/>
          </p:nvSpPr>
          <p:spPr bwMode="invGray">
            <a:xfrm>
              <a:off x="690" y="2575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invGray">
            <a:xfrm>
              <a:off x="690" y="3164"/>
              <a:ext cx="9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Verdana" pitchFamily="34" charset="0"/>
                </a:rPr>
                <a:t>Add Your 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>
            <a:off x="0" y="15240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211E5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Add Your Text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Add Your Text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533400" y="4419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/>
              <a:t>Add Your Text</a:t>
            </a: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black">
          <a:xfrm>
            <a:off x="5943600" y="3124200"/>
            <a:ext cx="2514600" cy="12954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Add Your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70697" name="Group 41"/>
          <p:cNvGrpSpPr>
            <a:grpSpLocks/>
          </p:cNvGrpSpPr>
          <p:nvPr/>
        </p:nvGrpSpPr>
        <p:grpSpPr bwMode="auto">
          <a:xfrm>
            <a:off x="755650" y="2127250"/>
            <a:ext cx="7632700" cy="3054350"/>
            <a:chOff x="476" y="1340"/>
            <a:chExt cx="4808" cy="1924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gray">
            <a:xfrm>
              <a:off x="1837" y="1843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accent1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3560" y="1843"/>
              <a:ext cx="318" cy="363"/>
            </a:xfrm>
            <a:prstGeom prst="chevron">
              <a:avLst>
                <a:gd name="adj" fmla="val 52514"/>
              </a:avLst>
            </a:prstGeom>
            <a:solidFill>
              <a:schemeClr val="hlink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0661" name="Oval 5"/>
            <p:cNvSpPr>
              <a:spLocks noChangeArrowheads="1"/>
            </p:cNvSpPr>
            <p:nvPr/>
          </p:nvSpPr>
          <p:spPr bwMode="gray">
            <a:xfrm>
              <a:off x="3923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2" name="Oval 6"/>
            <p:cNvSpPr>
              <a:spLocks noChangeArrowheads="1"/>
            </p:cNvSpPr>
            <p:nvPr/>
          </p:nvSpPr>
          <p:spPr bwMode="gray">
            <a:xfrm>
              <a:off x="3923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4012" y="143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4032" y="144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4076" y="1492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476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476" y="1340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565" y="1429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69" name="Oval 13"/>
            <p:cNvSpPr>
              <a:spLocks noChangeArrowheads="1"/>
            </p:cNvSpPr>
            <p:nvPr/>
          </p:nvSpPr>
          <p:spPr bwMode="gray">
            <a:xfrm>
              <a:off x="566" y="1431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624" y="1488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70671" name="Group 15"/>
            <p:cNvGrpSpPr>
              <a:grpSpLocks/>
            </p:cNvGrpSpPr>
            <p:nvPr/>
          </p:nvGrpSpPr>
          <p:grpSpPr bwMode="auto">
            <a:xfrm>
              <a:off x="641" y="1504"/>
              <a:ext cx="1031" cy="1031"/>
              <a:chOff x="4166" y="1706"/>
              <a:chExt cx="1252" cy="1252"/>
            </a:xfrm>
          </p:grpSpPr>
          <p:sp>
            <p:nvSpPr>
              <p:cNvPr id="70672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3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4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75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0676" name="Oval 20"/>
            <p:cNvSpPr>
              <a:spLocks noChangeArrowheads="1"/>
            </p:cNvSpPr>
            <p:nvPr/>
          </p:nvSpPr>
          <p:spPr bwMode="gray">
            <a:xfrm>
              <a:off x="2200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77" name="Oval 21"/>
            <p:cNvSpPr>
              <a:spLocks noChangeArrowheads="1"/>
            </p:cNvSpPr>
            <p:nvPr/>
          </p:nvSpPr>
          <p:spPr bwMode="gray">
            <a:xfrm>
              <a:off x="2200" y="1344"/>
              <a:ext cx="1361" cy="136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70678" name="Oval 22"/>
            <p:cNvSpPr>
              <a:spLocks noChangeArrowheads="1"/>
            </p:cNvSpPr>
            <p:nvPr/>
          </p:nvSpPr>
          <p:spPr bwMode="gray">
            <a:xfrm>
              <a:off x="2289" y="143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290" y="143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348" y="1492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70681" name="Group 25"/>
            <p:cNvGrpSpPr>
              <a:grpSpLocks/>
            </p:cNvGrpSpPr>
            <p:nvPr/>
          </p:nvGrpSpPr>
          <p:grpSpPr bwMode="auto">
            <a:xfrm>
              <a:off x="2365" y="1504"/>
              <a:ext cx="1031" cy="1031"/>
              <a:chOff x="4166" y="1706"/>
              <a:chExt cx="1252" cy="1252"/>
            </a:xfrm>
          </p:grpSpPr>
          <p:sp>
            <p:nvSpPr>
              <p:cNvPr id="70682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3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4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5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grpSp>
          <p:nvGrpSpPr>
            <p:cNvPr id="70686" name="Group 30"/>
            <p:cNvGrpSpPr>
              <a:grpSpLocks/>
            </p:cNvGrpSpPr>
            <p:nvPr/>
          </p:nvGrpSpPr>
          <p:grpSpPr bwMode="auto">
            <a:xfrm>
              <a:off x="4095" y="1504"/>
              <a:ext cx="1031" cy="1031"/>
              <a:chOff x="4166" y="1706"/>
              <a:chExt cx="1252" cy="1252"/>
            </a:xfrm>
          </p:grpSpPr>
          <p:sp>
            <p:nvSpPr>
              <p:cNvPr id="70687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8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89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0690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70691" name="AutoShape 35"/>
            <p:cNvSpPr>
              <a:spLocks noChangeArrowheads="1"/>
            </p:cNvSpPr>
            <p:nvPr/>
          </p:nvSpPr>
          <p:spPr bwMode="auto">
            <a:xfrm>
              <a:off x="507" y="2939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auto">
            <a:xfrm>
              <a:off x="2229" y="2939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70693" name="AutoShape 37"/>
            <p:cNvSpPr>
              <a:spLocks noChangeArrowheads="1"/>
            </p:cNvSpPr>
            <p:nvPr/>
          </p:nvSpPr>
          <p:spPr bwMode="auto">
            <a:xfrm>
              <a:off x="3963" y="2939"/>
              <a:ext cx="1296" cy="325"/>
            </a:xfrm>
            <a:prstGeom prst="roundRect">
              <a:avLst>
                <a:gd name="adj" fmla="val 50000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</a:rPr>
                <a:t>Add Your Text</a:t>
              </a:r>
            </a:p>
          </p:txBody>
        </p:sp>
        <p:sp>
          <p:nvSpPr>
            <p:cNvPr id="70694" name="Text Box 38"/>
            <p:cNvSpPr txBox="1">
              <a:spLocks noChangeArrowheads="1"/>
            </p:cNvSpPr>
            <p:nvPr/>
          </p:nvSpPr>
          <p:spPr bwMode="gray">
            <a:xfrm>
              <a:off x="914" y="1885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70695" name="Text Box 39"/>
            <p:cNvSpPr txBox="1">
              <a:spLocks noChangeArrowheads="1"/>
            </p:cNvSpPr>
            <p:nvPr/>
          </p:nvSpPr>
          <p:spPr bwMode="gray">
            <a:xfrm>
              <a:off x="2642" y="1885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Text</a:t>
              </a:r>
            </a:p>
          </p:txBody>
        </p:sp>
        <p:sp>
          <p:nvSpPr>
            <p:cNvPr id="70696" name="Text Box 40"/>
            <p:cNvSpPr txBox="1">
              <a:spLocks noChangeArrowheads="1"/>
            </p:cNvSpPr>
            <p:nvPr/>
          </p:nvSpPr>
          <p:spPr bwMode="gray">
            <a:xfrm>
              <a:off x="4370" y="1885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1219200" y="1543050"/>
            <a:ext cx="6934200" cy="4476750"/>
            <a:chOff x="768" y="972"/>
            <a:chExt cx="4368" cy="2820"/>
          </a:xfrm>
        </p:grpSpPr>
        <p:sp>
          <p:nvSpPr>
            <p:cNvPr id="80900" name="Freeform 4"/>
            <p:cNvSpPr>
              <a:spLocks noEditPoints="1"/>
            </p:cNvSpPr>
            <p:nvPr/>
          </p:nvSpPr>
          <p:spPr bwMode="gray">
            <a:xfrm>
              <a:off x="768" y="1248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endParaRPr lang="th-TH"/>
            </a:p>
          </p:txBody>
        </p:sp>
        <p:sp>
          <p:nvSpPr>
            <p:cNvPr id="80901" name="Text Box 5"/>
            <p:cNvSpPr txBox="1">
              <a:spLocks noChangeArrowheads="1"/>
            </p:cNvSpPr>
            <p:nvPr/>
          </p:nvSpPr>
          <p:spPr bwMode="auto">
            <a:xfrm>
              <a:off x="3456" y="2112"/>
              <a:ext cx="1680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Add Your Title</a:t>
              </a:r>
              <a:endParaRPr lang="en-US" sz="2800"/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gray">
            <a:xfrm rot="-723406">
              <a:off x="2089" y="3132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gray">
            <a:xfrm>
              <a:off x="2046" y="2364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gray">
            <a:xfrm>
              <a:off x="2059" y="2370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gray">
            <a:xfrm>
              <a:off x="2070" y="2380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gray">
            <a:xfrm>
              <a:off x="2128" y="2408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gray">
            <a:xfrm>
              <a:off x="2308" y="2759"/>
              <a:ext cx="552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Text</a:t>
              </a:r>
              <a:endParaRPr lang="en-US"/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gray">
            <a:xfrm rot="-772996">
              <a:off x="928" y="2748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80909" name="Group 13"/>
            <p:cNvGrpSpPr>
              <a:grpSpLocks/>
            </p:cNvGrpSpPr>
            <p:nvPr/>
          </p:nvGrpSpPr>
          <p:grpSpPr bwMode="auto">
            <a:xfrm>
              <a:off x="880" y="2124"/>
              <a:ext cx="864" cy="908"/>
              <a:chOff x="732" y="2112"/>
              <a:chExt cx="842" cy="860"/>
            </a:xfrm>
          </p:grpSpPr>
          <p:sp>
            <p:nvSpPr>
              <p:cNvPr id="80910" name="Oval 14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1" name="Oval 15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2" name="Oval 16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3" name="Oval 17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4" name="Text Box 18"/>
              <p:cNvSpPr txBox="1">
                <a:spLocks noChangeArrowheads="1"/>
              </p:cNvSpPr>
              <p:nvPr/>
            </p:nvSpPr>
            <p:spPr bwMode="gray">
              <a:xfrm>
                <a:off x="904" y="2414"/>
                <a:ext cx="476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Text</a:t>
                </a:r>
                <a:endParaRPr lang="en-US"/>
              </a:p>
            </p:txBody>
          </p:sp>
        </p:grpSp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859" y="1642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gray">
            <a:xfrm>
              <a:off x="907" y="1260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gray">
            <a:xfrm>
              <a:off x="915" y="1263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gray">
            <a:xfrm>
              <a:off x="922" y="1270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gray">
            <a:xfrm>
              <a:off x="956" y="1286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0" name="Text Box 24"/>
            <p:cNvSpPr txBox="1">
              <a:spLocks noChangeArrowheads="1"/>
            </p:cNvSpPr>
            <p:nvPr/>
          </p:nvSpPr>
          <p:spPr bwMode="gray">
            <a:xfrm>
              <a:off x="1030" y="1480"/>
              <a:ext cx="41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Text</a:t>
              </a:r>
              <a:endParaRPr lang="en-US"/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gray">
            <a:xfrm>
              <a:off x="1657" y="130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gray">
            <a:xfrm>
              <a:off x="1734" y="97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gray">
            <a:xfrm>
              <a:off x="1740" y="97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gray">
            <a:xfrm>
              <a:off x="1744" y="97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gray">
            <a:xfrm>
              <a:off x="1767" y="99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gray">
            <a:xfrm>
              <a:off x="1778" y="1113"/>
              <a:ext cx="34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>
                  <a:solidFill>
                    <a:srgbClr val="000000"/>
                  </a:solidFill>
                </a:rPr>
                <a:t>Text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81953" name="Group 33"/>
          <p:cNvGrpSpPr>
            <a:grpSpLocks/>
          </p:cNvGrpSpPr>
          <p:nvPr/>
        </p:nvGrpSpPr>
        <p:grpSpPr bwMode="auto">
          <a:xfrm>
            <a:off x="749300" y="1828800"/>
            <a:ext cx="7289800" cy="3770313"/>
            <a:chOff x="472" y="1152"/>
            <a:chExt cx="4592" cy="2375"/>
          </a:xfrm>
        </p:grpSpPr>
        <p:sp>
          <p:nvSpPr>
            <p:cNvPr id="81923" name="AutoShape 3"/>
            <p:cNvSpPr>
              <a:spLocks noChangeArrowheads="1"/>
            </p:cNvSpPr>
            <p:nvPr/>
          </p:nvSpPr>
          <p:spPr bwMode="gray">
            <a:xfrm rot="39573186">
              <a:off x="2875" y="1599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24" name="AutoShape 4"/>
            <p:cNvSpPr>
              <a:spLocks noChangeArrowheads="1"/>
            </p:cNvSpPr>
            <p:nvPr/>
          </p:nvSpPr>
          <p:spPr bwMode="gray">
            <a:xfrm rot="3465783">
              <a:off x="2907" y="29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25" name="AutoShape 5"/>
            <p:cNvSpPr>
              <a:spLocks noChangeArrowheads="1"/>
            </p:cNvSpPr>
            <p:nvPr/>
          </p:nvSpPr>
          <p:spPr bwMode="gray">
            <a:xfrm rot="35969022">
              <a:off x="2139" y="1613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26" name="AutoShape 6"/>
            <p:cNvSpPr>
              <a:spLocks noChangeArrowheads="1"/>
            </p:cNvSpPr>
            <p:nvPr/>
          </p:nvSpPr>
          <p:spPr bwMode="gray">
            <a:xfrm rot="7535209">
              <a:off x="2115" y="2907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27" name="AutoShape 7"/>
            <p:cNvSpPr>
              <a:spLocks noChangeArrowheads="1"/>
            </p:cNvSpPr>
            <p:nvPr/>
          </p:nvSpPr>
          <p:spPr bwMode="gray">
            <a:xfrm>
              <a:off x="3272" y="2275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28" name="AutoShape 8"/>
            <p:cNvSpPr>
              <a:spLocks noChangeArrowheads="1"/>
            </p:cNvSpPr>
            <p:nvPr/>
          </p:nvSpPr>
          <p:spPr bwMode="gray">
            <a:xfrm rot="-10800000">
              <a:off x="1754" y="2271"/>
              <a:ext cx="544" cy="182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tx2"/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1930" name="Text Box 10"/>
            <p:cNvSpPr txBox="1">
              <a:spLocks noChangeArrowheads="1"/>
            </p:cNvSpPr>
            <p:nvPr/>
          </p:nvSpPr>
          <p:spPr bwMode="auto">
            <a:xfrm>
              <a:off x="3498" y="1152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Add Your Text</a:t>
              </a:r>
            </a:p>
          </p:txBody>
        </p:sp>
        <p:sp>
          <p:nvSpPr>
            <p:cNvPr id="81931" name="Text Box 11"/>
            <p:cNvSpPr txBox="1">
              <a:spLocks noChangeArrowheads="1"/>
            </p:cNvSpPr>
            <p:nvPr/>
          </p:nvSpPr>
          <p:spPr bwMode="auto">
            <a:xfrm>
              <a:off x="1048" y="1152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/>
                <a:t>Add Your Text</a:t>
              </a:r>
            </a:p>
          </p:txBody>
        </p:sp>
        <p:sp>
          <p:nvSpPr>
            <p:cNvPr id="81932" name="Text Box 12"/>
            <p:cNvSpPr txBox="1">
              <a:spLocks noChangeArrowheads="1"/>
            </p:cNvSpPr>
            <p:nvPr/>
          </p:nvSpPr>
          <p:spPr bwMode="auto">
            <a:xfrm>
              <a:off x="4074" y="2256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Add Your Text</a:t>
              </a:r>
            </a:p>
          </p:txBody>
        </p:sp>
        <p:sp>
          <p:nvSpPr>
            <p:cNvPr id="81933" name="Text Box 13"/>
            <p:cNvSpPr txBox="1">
              <a:spLocks noChangeArrowheads="1"/>
            </p:cNvSpPr>
            <p:nvPr/>
          </p:nvSpPr>
          <p:spPr bwMode="auto">
            <a:xfrm>
              <a:off x="3498" y="3264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/>
                <a:t>Add Your Text</a:t>
              </a:r>
            </a:p>
          </p:txBody>
        </p:sp>
        <p:sp>
          <p:nvSpPr>
            <p:cNvPr id="81934" name="Text Box 14"/>
            <p:cNvSpPr txBox="1">
              <a:spLocks noChangeArrowheads="1"/>
            </p:cNvSpPr>
            <p:nvPr/>
          </p:nvSpPr>
          <p:spPr bwMode="auto">
            <a:xfrm>
              <a:off x="472" y="2256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/>
                <a:t>Add Your Text</a:t>
              </a:r>
            </a:p>
          </p:txBody>
        </p:sp>
        <p:sp>
          <p:nvSpPr>
            <p:cNvPr id="81935" name="Text Box 15"/>
            <p:cNvSpPr txBox="1">
              <a:spLocks noChangeArrowheads="1"/>
            </p:cNvSpPr>
            <p:nvPr/>
          </p:nvSpPr>
          <p:spPr bwMode="auto">
            <a:xfrm>
              <a:off x="1000" y="3225"/>
              <a:ext cx="99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600" b="1"/>
                <a:t>Add Your Text</a:t>
              </a:r>
            </a:p>
          </p:txBody>
        </p:sp>
        <p:sp>
          <p:nvSpPr>
            <p:cNvPr id="81936" name="Oval 16"/>
            <p:cNvSpPr>
              <a:spLocks noChangeArrowheads="1"/>
            </p:cNvSpPr>
            <p:nvPr/>
          </p:nvSpPr>
          <p:spPr bwMode="gray">
            <a:xfrm>
              <a:off x="1488" y="228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37" name="Oval 17"/>
            <p:cNvSpPr>
              <a:spLocks noChangeArrowheads="1"/>
            </p:cNvSpPr>
            <p:nvPr/>
          </p:nvSpPr>
          <p:spPr bwMode="gray">
            <a:xfrm>
              <a:off x="20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gray">
            <a:xfrm>
              <a:off x="3264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39" name="Oval 19"/>
            <p:cNvSpPr>
              <a:spLocks noChangeArrowheads="1"/>
            </p:cNvSpPr>
            <p:nvPr/>
          </p:nvSpPr>
          <p:spPr bwMode="gray">
            <a:xfrm>
              <a:off x="2016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40" name="Oval 20"/>
            <p:cNvSpPr>
              <a:spLocks noChangeArrowheads="1"/>
            </p:cNvSpPr>
            <p:nvPr/>
          </p:nvSpPr>
          <p:spPr bwMode="gray">
            <a:xfrm>
              <a:off x="3264" y="326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41" name="Oval 21"/>
            <p:cNvSpPr>
              <a:spLocks noChangeArrowheads="1"/>
            </p:cNvSpPr>
            <p:nvPr/>
          </p:nvSpPr>
          <p:spPr bwMode="gray">
            <a:xfrm>
              <a:off x="3840" y="228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1943" name="Oval 23"/>
            <p:cNvSpPr>
              <a:spLocks noChangeArrowheads="1"/>
            </p:cNvSpPr>
            <p:nvPr/>
          </p:nvSpPr>
          <p:spPr bwMode="gray">
            <a:xfrm>
              <a:off x="2235" y="1818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1944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1945" name="Oval 25"/>
            <p:cNvSpPr>
              <a:spLocks noChangeArrowheads="1"/>
            </p:cNvSpPr>
            <p:nvPr/>
          </p:nvSpPr>
          <p:spPr bwMode="gray">
            <a:xfrm>
              <a:off x="2304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81946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grpSp>
          <p:nvGrpSpPr>
            <p:cNvPr id="81947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81948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1949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1950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1951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</p:grpSp>
        <p:sp>
          <p:nvSpPr>
            <p:cNvPr id="81952" name="Text Box 32"/>
            <p:cNvSpPr txBox="1">
              <a:spLocks noChangeArrowheads="1"/>
            </p:cNvSpPr>
            <p:nvPr/>
          </p:nvSpPr>
          <p:spPr bwMode="gray">
            <a:xfrm>
              <a:off x="2528" y="2243"/>
              <a:ext cx="48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000000"/>
                  </a:solidFill>
                </a:rPr>
                <a:t>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77874" name="Group 50"/>
          <p:cNvGrpSpPr>
            <a:grpSpLocks/>
          </p:cNvGrpSpPr>
          <p:nvPr/>
        </p:nvGrpSpPr>
        <p:grpSpPr bwMode="auto">
          <a:xfrm>
            <a:off x="1143000" y="2244725"/>
            <a:ext cx="6888163" cy="3165475"/>
            <a:chOff x="720" y="1414"/>
            <a:chExt cx="4339" cy="1994"/>
          </a:xfrm>
        </p:grpSpPr>
        <p:grpSp>
          <p:nvGrpSpPr>
            <p:cNvPr id="77871" name="Group 47"/>
            <p:cNvGrpSpPr>
              <a:grpSpLocks/>
            </p:cNvGrpSpPr>
            <p:nvPr/>
          </p:nvGrpSpPr>
          <p:grpSpPr bwMode="auto">
            <a:xfrm>
              <a:off x="720" y="1414"/>
              <a:ext cx="1363" cy="1994"/>
              <a:chOff x="720" y="1414"/>
              <a:chExt cx="1363" cy="1994"/>
            </a:xfrm>
          </p:grpSpPr>
          <p:sp>
            <p:nvSpPr>
              <p:cNvPr id="77828" name="AutoShape 4"/>
              <p:cNvSpPr>
                <a:spLocks noChangeArrowheads="1"/>
              </p:cNvSpPr>
              <p:nvPr/>
            </p:nvSpPr>
            <p:spPr bwMode="gray">
              <a:xfrm>
                <a:off x="720" y="160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29" name="AutoShape 5"/>
              <p:cNvSpPr>
                <a:spLocks noChangeArrowheads="1"/>
              </p:cNvSpPr>
              <p:nvPr/>
            </p:nvSpPr>
            <p:spPr bwMode="gray">
              <a:xfrm>
                <a:off x="741" y="161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30" name="AutoShape 6"/>
              <p:cNvSpPr>
                <a:spLocks noChangeArrowheads="1"/>
              </p:cNvSpPr>
              <p:nvPr/>
            </p:nvSpPr>
            <p:spPr bwMode="gray">
              <a:xfrm>
                <a:off x="752" y="291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3CA1E6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31" name="AutoShape 7"/>
              <p:cNvSpPr>
                <a:spLocks noChangeArrowheads="1"/>
              </p:cNvSpPr>
              <p:nvPr/>
            </p:nvSpPr>
            <p:spPr bwMode="gray">
              <a:xfrm>
                <a:off x="752" y="162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gamma/>
                      <a:tint val="33333"/>
                      <a:invGamma/>
                    </a:srgbClr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77834" name="Group 10"/>
              <p:cNvGrpSpPr>
                <a:grpSpLocks/>
              </p:cNvGrpSpPr>
              <p:nvPr/>
            </p:nvGrpSpPr>
            <p:grpSpPr bwMode="auto">
              <a:xfrm>
                <a:off x="1189" y="1414"/>
                <a:ext cx="405" cy="405"/>
                <a:chOff x="1289" y="582"/>
                <a:chExt cx="668" cy="668"/>
              </a:xfrm>
            </p:grpSpPr>
            <p:sp>
              <p:nvSpPr>
                <p:cNvPr id="77835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7836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37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38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39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7840" name="Text Box 16"/>
              <p:cNvSpPr txBox="1">
                <a:spLocks noChangeArrowheads="1"/>
              </p:cNvSpPr>
              <p:nvPr/>
            </p:nvSpPr>
            <p:spPr bwMode="gray">
              <a:xfrm>
                <a:off x="1276" y="1472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77841" name="Text Box 17"/>
              <p:cNvSpPr txBox="1">
                <a:spLocks noChangeArrowheads="1"/>
              </p:cNvSpPr>
              <p:nvPr/>
            </p:nvSpPr>
            <p:spPr bwMode="gray">
              <a:xfrm>
                <a:off x="768" y="1894"/>
                <a:ext cx="1296" cy="7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Verdana" pitchFamily="34" charset="0"/>
                  </a:rPr>
                  <a:t>ThemeGallery is a Design Digital Content &amp; Contents mall developed by Guild Design Inc.</a:t>
                </a:r>
                <a:endParaRPr lang="en-US"/>
              </a:p>
            </p:txBody>
          </p:sp>
        </p:grpSp>
        <p:grpSp>
          <p:nvGrpSpPr>
            <p:cNvPr id="77872" name="Group 48"/>
            <p:cNvGrpSpPr>
              <a:grpSpLocks/>
            </p:cNvGrpSpPr>
            <p:nvPr/>
          </p:nvGrpSpPr>
          <p:grpSpPr bwMode="auto">
            <a:xfrm>
              <a:off x="2208" y="1414"/>
              <a:ext cx="1363" cy="1994"/>
              <a:chOff x="2208" y="1414"/>
              <a:chExt cx="1363" cy="1994"/>
            </a:xfrm>
          </p:grpSpPr>
          <p:sp>
            <p:nvSpPr>
              <p:cNvPr id="77843" name="AutoShape 19"/>
              <p:cNvSpPr>
                <a:spLocks noChangeArrowheads="1"/>
              </p:cNvSpPr>
              <p:nvPr/>
            </p:nvSpPr>
            <p:spPr bwMode="gray">
              <a:xfrm>
                <a:off x="2208" y="160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4" name="AutoShape 20"/>
              <p:cNvSpPr>
                <a:spLocks noChangeArrowheads="1"/>
              </p:cNvSpPr>
              <p:nvPr/>
            </p:nvSpPr>
            <p:spPr bwMode="gray">
              <a:xfrm>
                <a:off x="2229" y="161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5" name="AutoShape 21"/>
              <p:cNvSpPr>
                <a:spLocks noChangeArrowheads="1"/>
              </p:cNvSpPr>
              <p:nvPr/>
            </p:nvSpPr>
            <p:spPr bwMode="gray">
              <a:xfrm>
                <a:off x="2240" y="291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73E77E">
                      <a:gamma/>
                      <a:tint val="5451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6" name="AutoShape 22"/>
              <p:cNvSpPr>
                <a:spLocks noChangeArrowheads="1"/>
              </p:cNvSpPr>
              <p:nvPr/>
            </p:nvSpPr>
            <p:spPr bwMode="gray">
              <a:xfrm>
                <a:off x="2240" y="162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>
                      <a:gamma/>
                      <a:tint val="33333"/>
                      <a:invGamma/>
                    </a:srgbClr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47" name="Oval 23"/>
              <p:cNvSpPr>
                <a:spLocks noChangeArrowheads="1"/>
              </p:cNvSpPr>
              <p:nvPr/>
            </p:nvSpPr>
            <p:spPr bwMode="gray">
              <a:xfrm>
                <a:off x="2677" y="1414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7848" name="Oval 24"/>
              <p:cNvSpPr>
                <a:spLocks noChangeArrowheads="1"/>
              </p:cNvSpPr>
              <p:nvPr/>
            </p:nvSpPr>
            <p:spPr bwMode="gray">
              <a:xfrm>
                <a:off x="2681" y="1417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49" name="Oval 25"/>
              <p:cNvSpPr>
                <a:spLocks noChangeArrowheads="1"/>
              </p:cNvSpPr>
              <p:nvPr/>
            </p:nvSpPr>
            <p:spPr bwMode="gray">
              <a:xfrm>
                <a:off x="2686" y="1419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50" name="Oval 26"/>
              <p:cNvSpPr>
                <a:spLocks noChangeArrowheads="1"/>
              </p:cNvSpPr>
              <p:nvPr/>
            </p:nvSpPr>
            <p:spPr bwMode="gray">
              <a:xfrm>
                <a:off x="2690" y="1423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51" name="Oval 27"/>
              <p:cNvSpPr>
                <a:spLocks noChangeArrowheads="1"/>
              </p:cNvSpPr>
              <p:nvPr/>
            </p:nvSpPr>
            <p:spPr bwMode="gray">
              <a:xfrm>
                <a:off x="2712" y="1433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77852" name="Text Box 28"/>
              <p:cNvSpPr txBox="1">
                <a:spLocks noChangeArrowheads="1"/>
              </p:cNvSpPr>
              <p:nvPr/>
            </p:nvSpPr>
            <p:spPr bwMode="gray">
              <a:xfrm>
                <a:off x="2764" y="1472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77853" name="Text Box 29"/>
              <p:cNvSpPr txBox="1">
                <a:spLocks noChangeArrowheads="1"/>
              </p:cNvSpPr>
              <p:nvPr/>
            </p:nvSpPr>
            <p:spPr bwMode="gray">
              <a:xfrm>
                <a:off x="2256" y="1894"/>
                <a:ext cx="1296" cy="7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Verdana" pitchFamily="34" charset="0"/>
                  </a:rPr>
                  <a:t>ThemeGallery is a Design Digital Content &amp; Contents mall developed by Guild Design Inc.</a:t>
                </a:r>
                <a:endParaRPr lang="en-US"/>
              </a:p>
            </p:txBody>
          </p:sp>
        </p:grpSp>
        <p:grpSp>
          <p:nvGrpSpPr>
            <p:cNvPr id="77873" name="Group 49"/>
            <p:cNvGrpSpPr>
              <a:grpSpLocks/>
            </p:cNvGrpSpPr>
            <p:nvPr/>
          </p:nvGrpSpPr>
          <p:grpSpPr bwMode="auto">
            <a:xfrm>
              <a:off x="3696" y="1414"/>
              <a:ext cx="1363" cy="1994"/>
              <a:chOff x="3696" y="1414"/>
              <a:chExt cx="1363" cy="1994"/>
            </a:xfrm>
          </p:grpSpPr>
          <p:sp>
            <p:nvSpPr>
              <p:cNvPr id="77857" name="AutoShape 33"/>
              <p:cNvSpPr>
                <a:spLocks noChangeArrowheads="1"/>
              </p:cNvSpPr>
              <p:nvPr/>
            </p:nvSpPr>
            <p:spPr bwMode="gray">
              <a:xfrm>
                <a:off x="3696" y="1608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58" name="AutoShape 34"/>
              <p:cNvSpPr>
                <a:spLocks noChangeArrowheads="1"/>
              </p:cNvSpPr>
              <p:nvPr/>
            </p:nvSpPr>
            <p:spPr bwMode="gray">
              <a:xfrm>
                <a:off x="3717" y="1613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E9E06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59" name="AutoShape 35"/>
              <p:cNvSpPr>
                <a:spLocks noChangeArrowheads="1"/>
              </p:cNvSpPr>
              <p:nvPr/>
            </p:nvSpPr>
            <p:spPr bwMode="gray">
              <a:xfrm>
                <a:off x="3728" y="2913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/>
                  </a:gs>
                  <a:gs pos="100000">
                    <a:srgbClr val="E9E065">
                      <a:gamma/>
                      <a:tint val="57647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77860" name="AutoShape 36"/>
              <p:cNvSpPr>
                <a:spLocks noChangeArrowheads="1"/>
              </p:cNvSpPr>
              <p:nvPr/>
            </p:nvSpPr>
            <p:spPr bwMode="gray">
              <a:xfrm>
                <a:off x="3728" y="162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9E065">
                      <a:gamma/>
                      <a:tint val="33333"/>
                      <a:invGamma/>
                    </a:srgbClr>
                  </a:gs>
                  <a:gs pos="100000">
                    <a:srgbClr val="E9E06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grpSp>
            <p:nvGrpSpPr>
              <p:cNvPr id="77861" name="Group 37"/>
              <p:cNvGrpSpPr>
                <a:grpSpLocks/>
              </p:cNvGrpSpPr>
              <p:nvPr/>
            </p:nvGrpSpPr>
            <p:grpSpPr bwMode="auto">
              <a:xfrm>
                <a:off x="4165" y="1414"/>
                <a:ext cx="405" cy="405"/>
                <a:chOff x="1289" y="582"/>
                <a:chExt cx="668" cy="668"/>
              </a:xfrm>
            </p:grpSpPr>
            <p:sp>
              <p:nvSpPr>
                <p:cNvPr id="77862" name="Oval 3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7863" name="Oval 3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64" name="Oval 4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65" name="Oval 4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7866" name="Oval 4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7867" name="Text Box 43"/>
              <p:cNvSpPr txBox="1">
                <a:spLocks noChangeArrowheads="1"/>
              </p:cNvSpPr>
              <p:nvPr/>
            </p:nvSpPr>
            <p:spPr bwMode="gray">
              <a:xfrm>
                <a:off x="4252" y="1472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77868" name="Text Box 44"/>
              <p:cNvSpPr txBox="1">
                <a:spLocks noChangeArrowheads="1"/>
              </p:cNvSpPr>
              <p:nvPr/>
            </p:nvSpPr>
            <p:spPr bwMode="gray">
              <a:xfrm>
                <a:off x="3744" y="1894"/>
                <a:ext cx="1296" cy="7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Verdana" pitchFamily="34" charset="0"/>
                  </a:rPr>
                  <a:t>ThemeGallery is a Design Digital Content &amp; Contents mall developed by Guild Design Inc.</a:t>
                </a: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Diagram</a:t>
            </a:r>
            <a:endParaRPr lang="en-US" sz="2000"/>
          </a:p>
        </p:txBody>
      </p:sp>
      <p:grpSp>
        <p:nvGrpSpPr>
          <p:cNvPr id="74847" name="Group 95"/>
          <p:cNvGrpSpPr>
            <a:grpSpLocks/>
          </p:cNvGrpSpPr>
          <p:nvPr/>
        </p:nvGrpSpPr>
        <p:grpSpPr bwMode="auto">
          <a:xfrm>
            <a:off x="0" y="1741488"/>
            <a:ext cx="9144000" cy="4278312"/>
            <a:chOff x="0" y="1097"/>
            <a:chExt cx="5760" cy="2695"/>
          </a:xfrm>
        </p:grpSpPr>
        <p:sp>
          <p:nvSpPr>
            <p:cNvPr id="74755" name="Rectangle 3"/>
            <p:cNvSpPr>
              <a:spLocks noChangeArrowheads="1"/>
            </p:cNvSpPr>
            <p:nvPr/>
          </p:nvSpPr>
          <p:spPr bwMode="gray">
            <a:xfrm>
              <a:off x="0" y="1909"/>
              <a:ext cx="5760" cy="34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4756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90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74843" name="Group 91"/>
            <p:cNvGrpSpPr>
              <a:grpSpLocks/>
            </p:cNvGrpSpPr>
            <p:nvPr/>
          </p:nvGrpSpPr>
          <p:grpSpPr bwMode="auto">
            <a:xfrm>
              <a:off x="250" y="1533"/>
              <a:ext cx="1224" cy="2213"/>
              <a:chOff x="250" y="1533"/>
              <a:chExt cx="1224" cy="2213"/>
            </a:xfrm>
          </p:grpSpPr>
          <p:grpSp>
            <p:nvGrpSpPr>
              <p:cNvPr id="74810" name="Group 58"/>
              <p:cNvGrpSpPr>
                <a:grpSpLocks/>
              </p:cNvGrpSpPr>
              <p:nvPr/>
            </p:nvGrpSpPr>
            <p:grpSpPr bwMode="auto">
              <a:xfrm rot="3877067">
                <a:off x="378" y="2651"/>
                <a:ext cx="1577" cy="614"/>
                <a:chOff x="2290" y="2725"/>
                <a:chExt cx="1832" cy="713"/>
              </a:xfrm>
            </p:grpSpPr>
            <p:grpSp>
              <p:nvGrpSpPr>
                <p:cNvPr id="74811" name="Group 59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74812" name="Freeform 60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813" name="Freeform 61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814" name="Group 62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74815" name="Freeform 63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816" name="Freeform 64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4817" name="Group 65"/>
              <p:cNvGrpSpPr>
                <a:grpSpLocks/>
              </p:cNvGrpSpPr>
              <p:nvPr/>
            </p:nvGrpSpPr>
            <p:grpSpPr bwMode="auto">
              <a:xfrm>
                <a:off x="250" y="1533"/>
                <a:ext cx="907" cy="907"/>
                <a:chOff x="2789" y="1625"/>
                <a:chExt cx="907" cy="907"/>
              </a:xfrm>
            </p:grpSpPr>
            <p:sp>
              <p:nvSpPr>
                <p:cNvPr id="74818" name="Oval 66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19" name="Oval 67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20" name="Oval 68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21" name="Oval 69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22" name="Oval 70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grpSp>
              <p:nvGrpSpPr>
                <p:cNvPr id="74823" name="Group 71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74824" name="Oval 72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825" name="Oval 73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826" name="Oval 74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827" name="Oval 75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74828" name="Text Box 76"/>
              <p:cNvSpPr txBox="1">
                <a:spLocks noChangeArrowheads="1"/>
              </p:cNvSpPr>
              <p:nvPr/>
            </p:nvSpPr>
            <p:spPr bwMode="gray">
              <a:xfrm rot="3925970">
                <a:off x="565" y="2758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/>
                  <a:t>Your Text</a:t>
                </a:r>
              </a:p>
            </p:txBody>
          </p:sp>
          <p:sp>
            <p:nvSpPr>
              <p:cNvPr id="74829" name="Text Box 77"/>
              <p:cNvSpPr txBox="1">
                <a:spLocks noChangeArrowheads="1"/>
              </p:cNvSpPr>
              <p:nvPr/>
            </p:nvSpPr>
            <p:spPr bwMode="gray">
              <a:xfrm rot="3925970">
                <a:off x="884" y="2577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/>
                  <a:t>Your Text</a:t>
                </a:r>
              </a:p>
            </p:txBody>
          </p:sp>
        </p:grpSp>
        <p:grpSp>
          <p:nvGrpSpPr>
            <p:cNvPr id="74844" name="Group 92"/>
            <p:cNvGrpSpPr>
              <a:grpSpLocks/>
            </p:cNvGrpSpPr>
            <p:nvPr/>
          </p:nvGrpSpPr>
          <p:grpSpPr bwMode="auto">
            <a:xfrm>
              <a:off x="1499" y="1533"/>
              <a:ext cx="1224" cy="2213"/>
              <a:chOff x="1499" y="1533"/>
              <a:chExt cx="1224" cy="2213"/>
            </a:xfrm>
          </p:grpSpPr>
          <p:grpSp>
            <p:nvGrpSpPr>
              <p:cNvPr id="74792" name="Group 40"/>
              <p:cNvGrpSpPr>
                <a:grpSpLocks/>
              </p:cNvGrpSpPr>
              <p:nvPr/>
            </p:nvGrpSpPr>
            <p:grpSpPr bwMode="auto">
              <a:xfrm rot="3877067">
                <a:off x="1627" y="2651"/>
                <a:ext cx="1577" cy="614"/>
                <a:chOff x="2290" y="2725"/>
                <a:chExt cx="1832" cy="713"/>
              </a:xfrm>
            </p:grpSpPr>
            <p:grpSp>
              <p:nvGrpSpPr>
                <p:cNvPr id="74793" name="Group 41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74794" name="Freeform 42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795" name="Freeform 43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796" name="Group 44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74797" name="Freeform 45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798" name="Freeform 46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4799" name="Group 47"/>
              <p:cNvGrpSpPr>
                <a:grpSpLocks/>
              </p:cNvGrpSpPr>
              <p:nvPr/>
            </p:nvGrpSpPr>
            <p:grpSpPr bwMode="auto">
              <a:xfrm>
                <a:off x="1499" y="1533"/>
                <a:ext cx="907" cy="907"/>
                <a:chOff x="2789" y="1625"/>
                <a:chExt cx="907" cy="907"/>
              </a:xfrm>
            </p:grpSpPr>
            <p:sp>
              <p:nvSpPr>
                <p:cNvPr id="74800" name="Oval 48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01" name="Oval 49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02" name="Oval 50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03" name="Oval 51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804" name="Oval 52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grpSp>
              <p:nvGrpSpPr>
                <p:cNvPr id="74805" name="Group 53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74806" name="Oval 54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807" name="Oval 55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808" name="Oval 56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809" name="Oval 57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74830" name="Text Box 78"/>
              <p:cNvSpPr txBox="1">
                <a:spLocks noChangeArrowheads="1"/>
              </p:cNvSpPr>
              <p:nvPr/>
            </p:nvSpPr>
            <p:spPr bwMode="gray">
              <a:xfrm rot="3925970">
                <a:off x="1810" y="2758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/>
                  <a:t>Your Text</a:t>
                </a:r>
              </a:p>
            </p:txBody>
          </p:sp>
          <p:sp>
            <p:nvSpPr>
              <p:cNvPr id="74831" name="Text Box 79"/>
              <p:cNvSpPr txBox="1">
                <a:spLocks noChangeArrowheads="1"/>
              </p:cNvSpPr>
              <p:nvPr/>
            </p:nvSpPr>
            <p:spPr bwMode="gray">
              <a:xfrm rot="3925970">
                <a:off x="2129" y="2577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/>
                  <a:t>Your Text</a:t>
                </a:r>
              </a:p>
            </p:txBody>
          </p:sp>
        </p:grpSp>
        <p:grpSp>
          <p:nvGrpSpPr>
            <p:cNvPr id="74845" name="Group 93"/>
            <p:cNvGrpSpPr>
              <a:grpSpLocks/>
            </p:cNvGrpSpPr>
            <p:nvPr/>
          </p:nvGrpSpPr>
          <p:grpSpPr bwMode="auto">
            <a:xfrm>
              <a:off x="2789" y="1533"/>
              <a:ext cx="1224" cy="2213"/>
              <a:chOff x="2789" y="1533"/>
              <a:chExt cx="1224" cy="2213"/>
            </a:xfrm>
          </p:grpSpPr>
          <p:grpSp>
            <p:nvGrpSpPr>
              <p:cNvPr id="74757" name="Group 5"/>
              <p:cNvGrpSpPr>
                <a:grpSpLocks/>
              </p:cNvGrpSpPr>
              <p:nvPr/>
            </p:nvGrpSpPr>
            <p:grpSpPr bwMode="auto">
              <a:xfrm rot="3877067">
                <a:off x="2917" y="2651"/>
                <a:ext cx="1577" cy="614"/>
                <a:chOff x="2290" y="2725"/>
                <a:chExt cx="1832" cy="713"/>
              </a:xfrm>
            </p:grpSpPr>
            <p:grpSp>
              <p:nvGrpSpPr>
                <p:cNvPr id="74758" name="Group 6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74759" name="Freeform 7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08788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760" name="Freeform 8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761" name="Group 9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74762" name="Freeform 10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98B5B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763" name="Freeform 11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</p:grpSp>
          <p:grpSp>
            <p:nvGrpSpPr>
              <p:cNvPr id="74764" name="Group 12"/>
              <p:cNvGrpSpPr>
                <a:grpSpLocks/>
              </p:cNvGrpSpPr>
              <p:nvPr/>
            </p:nvGrpSpPr>
            <p:grpSpPr bwMode="auto">
              <a:xfrm>
                <a:off x="2789" y="1533"/>
                <a:ext cx="907" cy="907"/>
                <a:chOff x="2789" y="1625"/>
                <a:chExt cx="907" cy="907"/>
              </a:xfrm>
            </p:grpSpPr>
            <p:sp>
              <p:nvSpPr>
                <p:cNvPr id="74765" name="Oval 13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tint val="0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766" name="Oval 14"/>
                <p:cNvSpPr>
                  <a:spLocks noChangeArrowheads="1"/>
                </p:cNvSpPr>
                <p:nvPr/>
              </p:nvSpPr>
              <p:spPr bwMode="gray">
                <a:xfrm>
                  <a:off x="2789" y="1625"/>
                  <a:ext cx="907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alpha val="32001"/>
                      </a:srgbClr>
                    </a:gs>
                    <a:gs pos="100000">
                      <a:srgbClr val="83A6A7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767" name="Oval 15"/>
                <p:cNvSpPr>
                  <a:spLocks noChangeArrowheads="1"/>
                </p:cNvSpPr>
                <p:nvPr/>
              </p:nvSpPr>
              <p:spPr bwMode="gray">
                <a:xfrm>
                  <a:off x="2849" y="1684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54118"/>
                        <a:invGamma/>
                      </a:srgbClr>
                    </a:gs>
                    <a:gs pos="50000">
                      <a:srgbClr val="83A6A7"/>
                    </a:gs>
                    <a:gs pos="100000">
                      <a:srgbClr val="83A6A7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768" name="Oval 16"/>
                <p:cNvSpPr>
                  <a:spLocks noChangeArrowheads="1"/>
                </p:cNvSpPr>
                <p:nvPr/>
              </p:nvSpPr>
              <p:spPr bwMode="gray">
                <a:xfrm>
                  <a:off x="2849" y="1686"/>
                  <a:ext cx="787" cy="78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3A6A7">
                        <a:gamma/>
                        <a:shade val="63529"/>
                        <a:invGamma/>
                      </a:srgbClr>
                    </a:gs>
                    <a:gs pos="100000">
                      <a:srgbClr val="83A6A7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769" name="Oval 17"/>
                <p:cNvSpPr>
                  <a:spLocks noChangeArrowheads="1"/>
                </p:cNvSpPr>
                <p:nvPr/>
              </p:nvSpPr>
              <p:spPr bwMode="gray">
                <a:xfrm>
                  <a:off x="2888" y="1724"/>
                  <a:ext cx="709" cy="709"/>
                </a:xfrm>
                <a:prstGeom prst="ellipse">
                  <a:avLst/>
                </a:prstGeom>
                <a:solidFill>
                  <a:srgbClr val="000000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th-TH"/>
                </a:p>
              </p:txBody>
            </p:sp>
            <p:grpSp>
              <p:nvGrpSpPr>
                <p:cNvPr id="74770" name="Group 18"/>
                <p:cNvGrpSpPr>
                  <a:grpSpLocks/>
                </p:cNvGrpSpPr>
                <p:nvPr/>
              </p:nvGrpSpPr>
              <p:grpSpPr bwMode="auto">
                <a:xfrm>
                  <a:off x="2899" y="1735"/>
                  <a:ext cx="687" cy="688"/>
                  <a:chOff x="4166" y="1706"/>
                  <a:chExt cx="1252" cy="1252"/>
                </a:xfrm>
              </p:grpSpPr>
              <p:sp>
                <p:nvSpPr>
                  <p:cNvPr id="74771" name="Oval 19"/>
                  <p:cNvSpPr>
                    <a:spLocks noChangeArrowheads="1"/>
                  </p:cNvSpPr>
                  <p:nvPr/>
                </p:nvSpPr>
                <p:spPr bwMode="gray">
                  <a:xfrm>
                    <a:off x="4166" y="1706"/>
                    <a:ext cx="1252" cy="125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772" name="Oval 20"/>
                  <p:cNvSpPr>
                    <a:spLocks noChangeArrowheads="1"/>
                  </p:cNvSpPr>
                  <p:nvPr/>
                </p:nvSpPr>
                <p:spPr bwMode="gray">
                  <a:xfrm>
                    <a:off x="4182" y="1713"/>
                    <a:ext cx="1222" cy="122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773" name="Oval 21"/>
                  <p:cNvSpPr>
                    <a:spLocks noChangeArrowheads="1"/>
                  </p:cNvSpPr>
                  <p:nvPr/>
                </p:nvSpPr>
                <p:spPr bwMode="gray">
                  <a:xfrm>
                    <a:off x="4195" y="1725"/>
                    <a:ext cx="1162" cy="114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74774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4263" y="1757"/>
                    <a:ext cx="1033" cy="92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74832" name="Text Box 80"/>
              <p:cNvSpPr txBox="1">
                <a:spLocks noChangeArrowheads="1"/>
              </p:cNvSpPr>
              <p:nvPr/>
            </p:nvSpPr>
            <p:spPr bwMode="gray">
              <a:xfrm rot="3925970">
                <a:off x="3106" y="2758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/>
                  <a:t>Your Text</a:t>
                </a:r>
              </a:p>
            </p:txBody>
          </p:sp>
          <p:sp>
            <p:nvSpPr>
              <p:cNvPr id="74833" name="Text Box 81"/>
              <p:cNvSpPr txBox="1">
                <a:spLocks noChangeArrowheads="1"/>
              </p:cNvSpPr>
              <p:nvPr/>
            </p:nvSpPr>
            <p:spPr bwMode="gray">
              <a:xfrm rot="3925970">
                <a:off x="3425" y="2577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/>
                  <a:t>Your Text</a:t>
                </a:r>
              </a:p>
            </p:txBody>
          </p:sp>
        </p:grpSp>
        <p:grpSp>
          <p:nvGrpSpPr>
            <p:cNvPr id="74846" name="Group 94"/>
            <p:cNvGrpSpPr>
              <a:grpSpLocks/>
            </p:cNvGrpSpPr>
            <p:nvPr/>
          </p:nvGrpSpPr>
          <p:grpSpPr bwMode="auto">
            <a:xfrm>
              <a:off x="4058" y="1433"/>
              <a:ext cx="1361" cy="2359"/>
              <a:chOff x="4058" y="1433"/>
              <a:chExt cx="1361" cy="2359"/>
            </a:xfrm>
          </p:grpSpPr>
          <p:grpSp>
            <p:nvGrpSpPr>
              <p:cNvPr id="74775" name="Group 23"/>
              <p:cNvGrpSpPr>
                <a:grpSpLocks/>
              </p:cNvGrpSpPr>
              <p:nvPr/>
            </p:nvGrpSpPr>
            <p:grpSpPr bwMode="auto">
              <a:xfrm rot="3877067">
                <a:off x="4323" y="2697"/>
                <a:ext cx="1577" cy="614"/>
                <a:chOff x="2290" y="2725"/>
                <a:chExt cx="1832" cy="713"/>
              </a:xfrm>
            </p:grpSpPr>
            <p:grpSp>
              <p:nvGrpSpPr>
                <p:cNvPr id="74776" name="Group 24"/>
                <p:cNvGrpSpPr>
                  <a:grpSpLocks/>
                </p:cNvGrpSpPr>
                <p:nvPr/>
              </p:nvGrpSpPr>
              <p:grpSpPr bwMode="auto">
                <a:xfrm>
                  <a:off x="2290" y="3030"/>
                  <a:ext cx="1832" cy="408"/>
                  <a:chOff x="2290" y="3030"/>
                  <a:chExt cx="1832" cy="408"/>
                </a:xfrm>
              </p:grpSpPr>
              <p:sp>
                <p:nvSpPr>
                  <p:cNvPr id="74777" name="Freeform 25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0066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778" name="Freeform 26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4779" name="Group 27"/>
                <p:cNvGrpSpPr>
                  <a:grpSpLocks/>
                </p:cNvGrpSpPr>
                <p:nvPr/>
              </p:nvGrpSpPr>
              <p:grpSpPr bwMode="auto">
                <a:xfrm flipV="1">
                  <a:off x="2290" y="2725"/>
                  <a:ext cx="1406" cy="313"/>
                  <a:chOff x="2290" y="3030"/>
                  <a:chExt cx="1832" cy="408"/>
                </a:xfrm>
              </p:grpSpPr>
              <p:sp>
                <p:nvSpPr>
                  <p:cNvPr id="74780" name="Freeform 28"/>
                  <p:cNvSpPr>
                    <a:spLocks/>
                  </p:cNvSpPr>
                  <p:nvPr/>
                </p:nvSpPr>
                <p:spPr bwMode="gray">
                  <a:xfrm>
                    <a:off x="2290" y="3030"/>
                    <a:ext cx="1832" cy="408"/>
                  </a:xfrm>
                  <a:custGeom>
                    <a:avLst/>
                    <a:gdLst/>
                    <a:ahLst/>
                    <a:cxnLst>
                      <a:cxn ang="0">
                        <a:pos x="1832" y="32"/>
                      </a:cxn>
                      <a:cxn ang="0">
                        <a:pos x="1830" y="66"/>
                      </a:cxn>
                      <a:cxn ang="0">
                        <a:pos x="1814" y="128"/>
                      </a:cxn>
                      <a:cxn ang="0">
                        <a:pos x="1788" y="188"/>
                      </a:cxn>
                      <a:cxn ang="0">
                        <a:pos x="1754" y="240"/>
                      </a:cxn>
                      <a:cxn ang="0">
                        <a:pos x="1712" y="288"/>
                      </a:cxn>
                      <a:cxn ang="0">
                        <a:pos x="1664" y="330"/>
                      </a:cxn>
                      <a:cxn ang="0">
                        <a:pos x="1610" y="362"/>
                      </a:cxn>
                      <a:cxn ang="0">
                        <a:pos x="1550" y="388"/>
                      </a:cxn>
                      <a:cxn ang="0">
                        <a:pos x="1486" y="402"/>
                      </a:cxn>
                      <a:cxn ang="0">
                        <a:pos x="1418" y="408"/>
                      </a:cxn>
                      <a:cxn ang="0">
                        <a:pos x="0" y="408"/>
                      </a:cxn>
                      <a:cxn ang="0">
                        <a:pos x="0" y="0"/>
                      </a:cxn>
                      <a:cxn ang="0">
                        <a:pos x="1832" y="0"/>
                      </a:cxn>
                      <a:cxn ang="0">
                        <a:pos x="1832" y="32"/>
                      </a:cxn>
                      <a:cxn ang="0">
                        <a:pos x="1832" y="32"/>
                      </a:cxn>
                    </a:cxnLst>
                    <a:rect l="0" t="0" r="r" b="b"/>
                    <a:pathLst>
                      <a:path w="1832" h="408">
                        <a:moveTo>
                          <a:pt x="1832" y="32"/>
                        </a:moveTo>
                        <a:lnTo>
                          <a:pt x="1830" y="66"/>
                        </a:lnTo>
                        <a:lnTo>
                          <a:pt x="1814" y="128"/>
                        </a:lnTo>
                        <a:lnTo>
                          <a:pt x="1788" y="188"/>
                        </a:lnTo>
                        <a:lnTo>
                          <a:pt x="1754" y="240"/>
                        </a:lnTo>
                        <a:lnTo>
                          <a:pt x="1712" y="288"/>
                        </a:lnTo>
                        <a:lnTo>
                          <a:pt x="1664" y="330"/>
                        </a:lnTo>
                        <a:lnTo>
                          <a:pt x="1610" y="362"/>
                        </a:lnTo>
                        <a:lnTo>
                          <a:pt x="1550" y="388"/>
                        </a:lnTo>
                        <a:lnTo>
                          <a:pt x="1486" y="402"/>
                        </a:lnTo>
                        <a:lnTo>
                          <a:pt x="1418" y="408"/>
                        </a:lnTo>
                        <a:lnTo>
                          <a:pt x="0" y="408"/>
                        </a:lnTo>
                        <a:lnTo>
                          <a:pt x="0" y="0"/>
                        </a:lnTo>
                        <a:lnTo>
                          <a:pt x="1832" y="0"/>
                        </a:lnTo>
                        <a:lnTo>
                          <a:pt x="1832" y="32"/>
                        </a:lnTo>
                        <a:lnTo>
                          <a:pt x="1832" y="32"/>
                        </a:lnTo>
                        <a:close/>
                      </a:path>
                    </a:pathLst>
                  </a:custGeom>
                  <a:solidFill>
                    <a:srgbClr val="6699F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  <p:sp>
                <p:nvSpPr>
                  <p:cNvPr id="74781" name="Freeform 29"/>
                  <p:cNvSpPr>
                    <a:spLocks/>
                  </p:cNvSpPr>
                  <p:nvPr/>
                </p:nvSpPr>
                <p:spPr bwMode="gray">
                  <a:xfrm>
                    <a:off x="3810" y="3058"/>
                    <a:ext cx="288" cy="334"/>
                  </a:xfrm>
                  <a:custGeom>
                    <a:avLst/>
                    <a:gdLst/>
                    <a:ahLst/>
                    <a:cxnLst>
                      <a:cxn ang="0">
                        <a:pos x="288" y="0"/>
                      </a:cxn>
                      <a:cxn ang="0">
                        <a:pos x="284" y="52"/>
                      </a:cxn>
                      <a:cxn ang="0">
                        <a:pos x="272" y="98"/>
                      </a:cxn>
                      <a:cxn ang="0">
                        <a:pos x="254" y="140"/>
                      </a:cxn>
                      <a:cxn ang="0">
                        <a:pos x="230" y="176"/>
                      </a:cxn>
                      <a:cxn ang="0">
                        <a:pos x="204" y="208"/>
                      </a:cxn>
                      <a:cxn ang="0">
                        <a:pos x="174" y="238"/>
                      </a:cxn>
                      <a:cxn ang="0">
                        <a:pos x="144" y="262"/>
                      </a:cxn>
                      <a:cxn ang="0">
                        <a:pos x="112" y="282"/>
                      </a:cxn>
                      <a:cxn ang="0">
                        <a:pos x="84" y="298"/>
                      </a:cxn>
                      <a:cxn ang="0">
                        <a:pos x="56" y="312"/>
                      </a:cxn>
                      <a:cxn ang="0">
                        <a:pos x="34" y="322"/>
                      </a:cxn>
                      <a:cxn ang="0">
                        <a:pos x="16" y="328"/>
                      </a:cxn>
                      <a:cxn ang="0">
                        <a:pos x="4" y="332"/>
                      </a:cxn>
                      <a:cxn ang="0">
                        <a:pos x="0" y="334"/>
                      </a:cxn>
                      <a:cxn ang="0">
                        <a:pos x="4" y="332"/>
                      </a:cxn>
                      <a:cxn ang="0">
                        <a:pos x="16" y="326"/>
                      </a:cxn>
                      <a:cxn ang="0">
                        <a:pos x="34" y="318"/>
                      </a:cxn>
                      <a:cxn ang="0">
                        <a:pos x="56" y="304"/>
                      </a:cxn>
                      <a:cxn ang="0">
                        <a:pos x="84" y="288"/>
                      </a:cxn>
                      <a:cxn ang="0">
                        <a:pos x="112" y="266"/>
                      </a:cxn>
                      <a:cxn ang="0">
                        <a:pos x="142" y="242"/>
                      </a:cxn>
                      <a:cxn ang="0">
                        <a:pos x="170" y="212"/>
                      </a:cxn>
                      <a:cxn ang="0">
                        <a:pos x="196" y="180"/>
                      </a:cxn>
                      <a:cxn ang="0">
                        <a:pos x="220" y="142"/>
                      </a:cxn>
                      <a:cxn ang="0">
                        <a:pos x="238" y="100"/>
                      </a:cxn>
                      <a:cxn ang="0">
                        <a:pos x="250" y="54"/>
                      </a:cxn>
                      <a:cxn ang="0">
                        <a:pos x="254" y="2"/>
                      </a:cxn>
                      <a:cxn ang="0">
                        <a:pos x="288" y="0"/>
                      </a:cxn>
                    </a:cxnLst>
                    <a:rect l="0" t="0" r="r" b="b"/>
                    <a:pathLst>
                      <a:path w="288" h="334">
                        <a:moveTo>
                          <a:pt x="288" y="0"/>
                        </a:moveTo>
                        <a:lnTo>
                          <a:pt x="284" y="52"/>
                        </a:lnTo>
                        <a:lnTo>
                          <a:pt x="272" y="98"/>
                        </a:lnTo>
                        <a:lnTo>
                          <a:pt x="254" y="140"/>
                        </a:lnTo>
                        <a:lnTo>
                          <a:pt x="230" y="176"/>
                        </a:lnTo>
                        <a:lnTo>
                          <a:pt x="204" y="208"/>
                        </a:lnTo>
                        <a:lnTo>
                          <a:pt x="174" y="238"/>
                        </a:lnTo>
                        <a:lnTo>
                          <a:pt x="144" y="262"/>
                        </a:lnTo>
                        <a:lnTo>
                          <a:pt x="112" y="282"/>
                        </a:lnTo>
                        <a:lnTo>
                          <a:pt x="84" y="298"/>
                        </a:lnTo>
                        <a:lnTo>
                          <a:pt x="56" y="312"/>
                        </a:lnTo>
                        <a:lnTo>
                          <a:pt x="34" y="322"/>
                        </a:lnTo>
                        <a:lnTo>
                          <a:pt x="16" y="328"/>
                        </a:lnTo>
                        <a:lnTo>
                          <a:pt x="4" y="332"/>
                        </a:lnTo>
                        <a:lnTo>
                          <a:pt x="0" y="334"/>
                        </a:lnTo>
                        <a:lnTo>
                          <a:pt x="4" y="332"/>
                        </a:lnTo>
                        <a:lnTo>
                          <a:pt x="16" y="326"/>
                        </a:lnTo>
                        <a:lnTo>
                          <a:pt x="34" y="318"/>
                        </a:lnTo>
                        <a:lnTo>
                          <a:pt x="56" y="304"/>
                        </a:lnTo>
                        <a:lnTo>
                          <a:pt x="84" y="288"/>
                        </a:lnTo>
                        <a:lnTo>
                          <a:pt x="112" y="266"/>
                        </a:lnTo>
                        <a:lnTo>
                          <a:pt x="142" y="242"/>
                        </a:lnTo>
                        <a:lnTo>
                          <a:pt x="170" y="212"/>
                        </a:lnTo>
                        <a:lnTo>
                          <a:pt x="196" y="180"/>
                        </a:lnTo>
                        <a:lnTo>
                          <a:pt x="220" y="142"/>
                        </a:lnTo>
                        <a:lnTo>
                          <a:pt x="238" y="100"/>
                        </a:lnTo>
                        <a:lnTo>
                          <a:pt x="250" y="54"/>
                        </a:lnTo>
                        <a:lnTo>
                          <a:pt x="254" y="2"/>
                        </a:lnTo>
                        <a:lnTo>
                          <a:pt x="28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9001"/>
                    </a:srgb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74782" name="Oval 30"/>
              <p:cNvSpPr>
                <a:spLocks noChangeArrowheads="1"/>
              </p:cNvSpPr>
              <p:nvPr/>
            </p:nvSpPr>
            <p:spPr bwMode="gray">
              <a:xfrm>
                <a:off x="4058" y="1433"/>
                <a:ext cx="1090" cy="10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tint val="0"/>
                      <a:invGamma/>
                    </a:srgbClr>
                  </a:gs>
                  <a:gs pos="50000">
                    <a:srgbClr val="3399FF"/>
                  </a:gs>
                  <a:gs pos="100000">
                    <a:srgbClr val="3399FF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4783" name="Oval 31"/>
              <p:cNvSpPr>
                <a:spLocks noChangeArrowheads="1"/>
              </p:cNvSpPr>
              <p:nvPr/>
            </p:nvSpPr>
            <p:spPr bwMode="gray">
              <a:xfrm>
                <a:off x="4058" y="1433"/>
                <a:ext cx="1090" cy="1088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alpha val="32001"/>
                    </a:srgbClr>
                  </a:gs>
                  <a:gs pos="100000">
                    <a:srgbClr val="3399FF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4784" name="Oval 32"/>
              <p:cNvSpPr>
                <a:spLocks noChangeArrowheads="1"/>
              </p:cNvSpPr>
              <p:nvPr/>
            </p:nvSpPr>
            <p:spPr bwMode="gray">
              <a:xfrm>
                <a:off x="4131" y="1504"/>
                <a:ext cx="946" cy="945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54118"/>
                      <a:invGamma/>
                    </a:srgbClr>
                  </a:gs>
                  <a:gs pos="50000">
                    <a:srgbClr val="3399FF"/>
                  </a:gs>
                  <a:gs pos="100000">
                    <a:srgbClr val="3399FF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4785" name="Oval 33"/>
              <p:cNvSpPr>
                <a:spLocks noChangeArrowheads="1"/>
              </p:cNvSpPr>
              <p:nvPr/>
            </p:nvSpPr>
            <p:spPr bwMode="gray">
              <a:xfrm>
                <a:off x="4132" y="1506"/>
                <a:ext cx="946" cy="945"/>
              </a:xfrm>
              <a:prstGeom prst="ellipse">
                <a:avLst/>
              </a:prstGeom>
              <a:gradFill rotWithShape="1">
                <a:gsLst>
                  <a:gs pos="0">
                    <a:srgbClr val="3399FF">
                      <a:gamma/>
                      <a:shade val="63529"/>
                      <a:invGamma/>
                    </a:srgbClr>
                  </a:gs>
                  <a:gs pos="100000">
                    <a:srgbClr val="3399FF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sp>
            <p:nvSpPr>
              <p:cNvPr id="74786" name="Oval 34"/>
              <p:cNvSpPr>
                <a:spLocks noChangeArrowheads="1"/>
              </p:cNvSpPr>
              <p:nvPr/>
            </p:nvSpPr>
            <p:spPr bwMode="gray">
              <a:xfrm>
                <a:off x="4178" y="1552"/>
                <a:ext cx="852" cy="850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th-TH"/>
              </a:p>
            </p:txBody>
          </p:sp>
          <p:grpSp>
            <p:nvGrpSpPr>
              <p:cNvPr id="74787" name="Group 35"/>
              <p:cNvGrpSpPr>
                <a:grpSpLocks/>
              </p:cNvGrpSpPr>
              <p:nvPr/>
            </p:nvGrpSpPr>
            <p:grpSpPr bwMode="auto">
              <a:xfrm>
                <a:off x="4191" y="1565"/>
                <a:ext cx="826" cy="825"/>
                <a:chOff x="4166" y="1706"/>
                <a:chExt cx="1252" cy="1252"/>
              </a:xfrm>
            </p:grpSpPr>
            <p:sp>
              <p:nvSpPr>
                <p:cNvPr id="74788" name="Oval 3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4789" name="Oval 3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4790" name="Oval 3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  <p:sp>
              <p:nvSpPr>
                <p:cNvPr id="74791" name="Oval 3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th-TH"/>
                </a:p>
              </p:txBody>
            </p:sp>
          </p:grpSp>
          <p:sp>
            <p:nvSpPr>
              <p:cNvPr id="74834" name="Text Box 82"/>
              <p:cNvSpPr txBox="1">
                <a:spLocks noChangeArrowheads="1"/>
              </p:cNvSpPr>
              <p:nvPr/>
            </p:nvSpPr>
            <p:spPr bwMode="gray">
              <a:xfrm rot="3925970">
                <a:off x="4501" y="2858"/>
                <a:ext cx="8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/>
                  <a:t>Your Text</a:t>
                </a:r>
              </a:p>
            </p:txBody>
          </p:sp>
          <p:sp>
            <p:nvSpPr>
              <p:cNvPr id="74835" name="Text Box 83"/>
              <p:cNvSpPr txBox="1">
                <a:spLocks noChangeArrowheads="1"/>
              </p:cNvSpPr>
              <p:nvPr/>
            </p:nvSpPr>
            <p:spPr bwMode="gray">
              <a:xfrm rot="3925970">
                <a:off x="4820" y="2677"/>
                <a:ext cx="63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/>
                  <a:t>Your Text</a:t>
                </a:r>
              </a:p>
            </p:txBody>
          </p:sp>
        </p:grpSp>
        <p:sp>
          <p:nvSpPr>
            <p:cNvPr id="74836" name="Text Box 84"/>
            <p:cNvSpPr txBox="1">
              <a:spLocks noChangeArrowheads="1"/>
            </p:cNvSpPr>
            <p:nvPr/>
          </p:nvSpPr>
          <p:spPr bwMode="auto">
            <a:xfrm>
              <a:off x="470" y="1124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2001</a:t>
              </a:r>
            </a:p>
          </p:txBody>
        </p:sp>
        <p:sp>
          <p:nvSpPr>
            <p:cNvPr id="74837" name="Text Box 85"/>
            <p:cNvSpPr txBox="1">
              <a:spLocks noChangeArrowheads="1"/>
            </p:cNvSpPr>
            <p:nvPr/>
          </p:nvSpPr>
          <p:spPr bwMode="auto">
            <a:xfrm>
              <a:off x="1724" y="1124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2002</a:t>
              </a:r>
            </a:p>
          </p:txBody>
        </p:sp>
        <p:sp>
          <p:nvSpPr>
            <p:cNvPr id="74838" name="Text Box 86"/>
            <p:cNvSpPr txBox="1">
              <a:spLocks noChangeArrowheads="1"/>
            </p:cNvSpPr>
            <p:nvPr/>
          </p:nvSpPr>
          <p:spPr bwMode="auto">
            <a:xfrm>
              <a:off x="2972" y="1124"/>
              <a:ext cx="4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Verdana" pitchFamily="34" charset="0"/>
                </a:rPr>
                <a:t>2003</a:t>
              </a:r>
            </a:p>
          </p:txBody>
        </p:sp>
        <p:sp>
          <p:nvSpPr>
            <p:cNvPr id="74839" name="Text Box 87"/>
            <p:cNvSpPr txBox="1">
              <a:spLocks noChangeArrowheads="1"/>
            </p:cNvSpPr>
            <p:nvPr/>
          </p:nvSpPr>
          <p:spPr bwMode="auto">
            <a:xfrm>
              <a:off x="4224" y="1097"/>
              <a:ext cx="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latin typeface="Verdana" pitchFamily="34" charset="0"/>
                </a:rPr>
                <a:t>2004</a:t>
              </a:r>
            </a:p>
          </p:txBody>
        </p:sp>
        <p:cxnSp>
          <p:nvCxnSpPr>
            <p:cNvPr id="74840" name="AutoShape 88"/>
            <p:cNvCxnSpPr>
              <a:cxnSpLocks noChangeShapeType="1"/>
              <a:stCxn id="74836" idx="3"/>
              <a:endCxn id="74837" idx="1"/>
            </p:cNvCxnSpPr>
            <p:nvPr/>
          </p:nvCxnSpPr>
          <p:spPr bwMode="auto">
            <a:xfrm>
              <a:off x="954" y="1240"/>
              <a:ext cx="7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841" name="AutoShape 89"/>
            <p:cNvCxnSpPr>
              <a:cxnSpLocks noChangeShapeType="1"/>
              <a:stCxn id="74837" idx="3"/>
              <a:endCxn id="74838" idx="1"/>
            </p:cNvCxnSpPr>
            <p:nvPr/>
          </p:nvCxnSpPr>
          <p:spPr bwMode="auto">
            <a:xfrm>
              <a:off x="2208" y="1240"/>
              <a:ext cx="76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74842" name="AutoShape 90"/>
            <p:cNvCxnSpPr>
              <a:cxnSpLocks noChangeShapeType="1"/>
              <a:stCxn id="74838" idx="3"/>
              <a:endCxn id="74839" idx="1"/>
            </p:cNvCxnSpPr>
            <p:nvPr/>
          </p:nvCxnSpPr>
          <p:spPr bwMode="auto">
            <a:xfrm>
              <a:off x="3456" y="1240"/>
              <a:ext cx="768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 Diagram</a:t>
            </a:r>
          </a:p>
        </p:txBody>
      </p:sp>
      <p:grpSp>
        <p:nvGrpSpPr>
          <p:cNvPr id="75785" name="Group 9"/>
          <p:cNvGrpSpPr>
            <a:grpSpLocks/>
          </p:cNvGrpSpPr>
          <p:nvPr/>
        </p:nvGrpSpPr>
        <p:grpSpPr bwMode="auto">
          <a:xfrm>
            <a:off x="838200" y="1981200"/>
            <a:ext cx="7543800" cy="3733800"/>
            <a:chOff x="528" y="1248"/>
            <a:chExt cx="4752" cy="2352"/>
          </a:xfrm>
        </p:grpSpPr>
        <p:sp>
          <p:nvSpPr>
            <p:cNvPr id="75779" name="AutoShape 3"/>
            <p:cNvSpPr>
              <a:spLocks noChangeArrowheads="1"/>
            </p:cNvSpPr>
            <p:nvPr/>
          </p:nvSpPr>
          <p:spPr bwMode="gray">
            <a:xfrm>
              <a:off x="3504" y="1776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0" name="AutoShape 4"/>
            <p:cNvSpPr>
              <a:spLocks noChangeArrowheads="1"/>
            </p:cNvSpPr>
            <p:nvPr/>
          </p:nvSpPr>
          <p:spPr bwMode="gray">
            <a:xfrm>
              <a:off x="2016" y="1776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1" name="AutoShape 5"/>
            <p:cNvSpPr>
              <a:spLocks noChangeArrowheads="1"/>
            </p:cNvSpPr>
            <p:nvPr/>
          </p:nvSpPr>
          <p:spPr bwMode="gray">
            <a:xfrm>
              <a:off x="528" y="1776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2" name="AutoShape 6"/>
            <p:cNvSpPr>
              <a:spLocks noChangeArrowheads="1"/>
            </p:cNvSpPr>
            <p:nvPr/>
          </p:nvSpPr>
          <p:spPr bwMode="gray">
            <a:xfrm>
              <a:off x="672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/>
                <a:t>Phase 1</a:t>
              </a:r>
            </a:p>
          </p:txBody>
        </p:sp>
        <p:sp>
          <p:nvSpPr>
            <p:cNvPr id="75783" name="AutoShape 7"/>
            <p:cNvSpPr>
              <a:spLocks noChangeArrowheads="1"/>
            </p:cNvSpPr>
            <p:nvPr/>
          </p:nvSpPr>
          <p:spPr bwMode="gray">
            <a:xfrm>
              <a:off x="2133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/>
                <a:t>Phase 2</a:t>
              </a:r>
            </a:p>
          </p:txBody>
        </p:sp>
        <p:sp>
          <p:nvSpPr>
            <p:cNvPr id="75784" name="AutoShape 8"/>
            <p:cNvSpPr>
              <a:spLocks noChangeArrowheads="1"/>
            </p:cNvSpPr>
            <p:nvPr/>
          </p:nvSpPr>
          <p:spPr bwMode="gray">
            <a:xfrm>
              <a:off x="3600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/>
                <a:t>Phase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3-D Pie Chart</a:t>
            </a:r>
          </a:p>
        </p:txBody>
      </p: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1395413" y="1997075"/>
            <a:ext cx="6376987" cy="3794125"/>
            <a:chOff x="879" y="1258"/>
            <a:chExt cx="4017" cy="2390"/>
          </a:xfrm>
        </p:grpSpPr>
        <p:sp>
          <p:nvSpPr>
            <p:cNvPr id="79875" name="Oval 3"/>
            <p:cNvSpPr>
              <a:spLocks noChangeArrowheads="1"/>
            </p:cNvSpPr>
            <p:nvPr/>
          </p:nvSpPr>
          <p:spPr bwMode="ltGray">
            <a:xfrm>
              <a:off x="1392" y="2813"/>
              <a:ext cx="3504" cy="835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292929"/>
                </a:gs>
              </a:gsLst>
              <a:lin ang="2700000" scaled="1"/>
            </a:gradFill>
            <a:ln w="3175">
              <a:noFill/>
              <a:round/>
              <a:headEnd/>
              <a:tailEnd type="none" w="sm" len="sm"/>
            </a:ln>
            <a:effectLst/>
          </p:spPr>
          <p:txBody>
            <a:bodyPr vert="eaVert" wrap="none" lIns="92075" tIns="46038" rIns="92075" bIns="46038" anchor="ctr"/>
            <a:lstStyle/>
            <a:p>
              <a:endParaRPr lang="th-TH"/>
            </a:p>
          </p:txBody>
        </p:sp>
        <p:sp>
          <p:nvSpPr>
            <p:cNvPr id="79876" name="Oval 4"/>
            <p:cNvSpPr>
              <a:spLocks noChangeArrowheads="1"/>
            </p:cNvSpPr>
            <p:nvPr/>
          </p:nvSpPr>
          <p:spPr bwMode="gray">
            <a:xfrm rot="-998297">
              <a:off x="935" y="1482"/>
              <a:ext cx="3630" cy="1900"/>
            </a:xfrm>
            <a:prstGeom prst="ellipse">
              <a:avLst/>
            </a:prstGeom>
            <a:gradFill rotWithShape="0">
              <a:gsLst>
                <a:gs pos="0">
                  <a:srgbClr val="29698D"/>
                </a:gs>
                <a:gs pos="50000">
                  <a:srgbClr val="29698D">
                    <a:gamma/>
                    <a:tint val="24314"/>
                    <a:invGamma/>
                  </a:srgbClr>
                </a:gs>
                <a:gs pos="100000">
                  <a:srgbClr val="29698D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77" name="Oval 5"/>
            <p:cNvSpPr>
              <a:spLocks noChangeArrowheads="1"/>
            </p:cNvSpPr>
            <p:nvPr/>
          </p:nvSpPr>
          <p:spPr bwMode="gray">
            <a:xfrm rot="-998297">
              <a:off x="971" y="1380"/>
              <a:ext cx="3504" cy="1841"/>
            </a:xfrm>
            <a:prstGeom prst="ellipse">
              <a:avLst/>
            </a:prstGeom>
            <a:gradFill rotWithShape="1">
              <a:gsLst>
                <a:gs pos="0">
                  <a:srgbClr val="33CCCC">
                    <a:gamma/>
                    <a:shade val="63529"/>
                    <a:invGamma/>
                  </a:srgbClr>
                </a:gs>
                <a:gs pos="100000">
                  <a:srgbClr val="33CCCC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78" name="Arc 6"/>
            <p:cNvSpPr>
              <a:spLocks/>
            </p:cNvSpPr>
            <p:nvPr/>
          </p:nvSpPr>
          <p:spPr bwMode="gray">
            <a:xfrm rot="-998297">
              <a:off x="2639" y="1429"/>
              <a:ext cx="1796" cy="969"/>
            </a:xfrm>
            <a:custGeom>
              <a:avLst/>
              <a:gdLst>
                <a:gd name="G0" fmla="+- 0 0 0"/>
                <a:gd name="G1" fmla="+- 14335 0 0"/>
                <a:gd name="G2" fmla="+- 21600 0 0"/>
                <a:gd name="T0" fmla="*/ 16157 w 21600"/>
                <a:gd name="T1" fmla="*/ 0 h 22718"/>
                <a:gd name="T2" fmla="*/ 19907 w 21600"/>
                <a:gd name="T3" fmla="*/ 22718 h 22718"/>
                <a:gd name="T4" fmla="*/ 0 w 21600"/>
                <a:gd name="T5" fmla="*/ 14335 h 22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2718" fill="none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</a:path>
                <a:path w="21600" h="22718" stroke="0" extrusionOk="0">
                  <a:moveTo>
                    <a:pt x="16157" y="-1"/>
                  </a:moveTo>
                  <a:cubicBezTo>
                    <a:pt x="19663" y="3951"/>
                    <a:pt x="21600" y="9051"/>
                    <a:pt x="21600" y="14335"/>
                  </a:cubicBezTo>
                  <a:cubicBezTo>
                    <a:pt x="21600" y="17214"/>
                    <a:pt x="21024" y="20064"/>
                    <a:pt x="19906" y="22717"/>
                  </a:cubicBezTo>
                  <a:lnTo>
                    <a:pt x="0" y="14335"/>
                  </a:lnTo>
                  <a:close/>
                </a:path>
              </a:pathLst>
            </a:custGeom>
            <a:solidFill>
              <a:srgbClr val="0099CC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79" name="Arc 7"/>
            <p:cNvSpPr>
              <a:spLocks/>
            </p:cNvSpPr>
            <p:nvPr/>
          </p:nvSpPr>
          <p:spPr bwMode="gray">
            <a:xfrm rot="20601703" flipH="1">
              <a:off x="1005" y="2256"/>
              <a:ext cx="1812" cy="1027"/>
            </a:xfrm>
            <a:custGeom>
              <a:avLst/>
              <a:gdLst>
                <a:gd name="G0" fmla="+- 0 0 0"/>
                <a:gd name="G1" fmla="+- 6947 0 0"/>
                <a:gd name="G2" fmla="+- 21600 0 0"/>
                <a:gd name="T0" fmla="*/ 20452 w 21600"/>
                <a:gd name="T1" fmla="*/ 0 h 24439"/>
                <a:gd name="T2" fmla="*/ 12673 w 21600"/>
                <a:gd name="T3" fmla="*/ 24439 h 24439"/>
                <a:gd name="T4" fmla="*/ 0 w 21600"/>
                <a:gd name="T5" fmla="*/ 6947 h 24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439" fill="none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</a:path>
                <a:path w="21600" h="24439" stroke="0" extrusionOk="0">
                  <a:moveTo>
                    <a:pt x="20452" y="-1"/>
                  </a:moveTo>
                  <a:cubicBezTo>
                    <a:pt x="21212" y="2237"/>
                    <a:pt x="21600" y="4584"/>
                    <a:pt x="21600" y="6947"/>
                  </a:cubicBezTo>
                  <a:cubicBezTo>
                    <a:pt x="21600" y="13871"/>
                    <a:pt x="18280" y="20376"/>
                    <a:pt x="12672" y="24438"/>
                  </a:cubicBezTo>
                  <a:lnTo>
                    <a:pt x="0" y="6947"/>
                  </a:lnTo>
                  <a:close/>
                </a:path>
              </a:pathLst>
            </a:custGeom>
            <a:gradFill rotWithShape="1">
              <a:gsLst>
                <a:gs pos="0">
                  <a:srgbClr val="47ABE3">
                    <a:gamma/>
                    <a:tint val="45490"/>
                    <a:invGamma/>
                  </a:srgbClr>
                </a:gs>
                <a:gs pos="100000">
                  <a:srgbClr val="47ABE3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80" name="Arc 8"/>
            <p:cNvSpPr>
              <a:spLocks/>
            </p:cNvSpPr>
            <p:nvPr/>
          </p:nvSpPr>
          <p:spPr bwMode="gray">
            <a:xfrm rot="-998297">
              <a:off x="2163" y="1258"/>
              <a:ext cx="1772" cy="893"/>
            </a:xfrm>
            <a:custGeom>
              <a:avLst/>
              <a:gdLst>
                <a:gd name="G0" fmla="+- 4839 0 0"/>
                <a:gd name="G1" fmla="+- 21600 0 0"/>
                <a:gd name="G2" fmla="+- 21600 0 0"/>
                <a:gd name="T0" fmla="*/ 0 w 21397"/>
                <a:gd name="T1" fmla="*/ 549 h 21600"/>
                <a:gd name="T2" fmla="*/ 21397 w 21397"/>
                <a:gd name="T3" fmla="*/ 7730 h 21600"/>
                <a:gd name="T4" fmla="*/ 4839 w 213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97" h="21600" fill="none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</a:path>
                <a:path w="21397" h="21600" stroke="0" extrusionOk="0">
                  <a:moveTo>
                    <a:pt x="0" y="549"/>
                  </a:moveTo>
                  <a:cubicBezTo>
                    <a:pt x="1587" y="184"/>
                    <a:pt x="3210" y="-1"/>
                    <a:pt x="4839" y="0"/>
                  </a:cubicBezTo>
                  <a:cubicBezTo>
                    <a:pt x="11230" y="0"/>
                    <a:pt x="17293" y="2830"/>
                    <a:pt x="21397" y="7729"/>
                  </a:cubicBezTo>
                  <a:lnTo>
                    <a:pt x="4839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AAA0F8">
                    <a:gamma/>
                    <a:shade val="46275"/>
                    <a:invGamma/>
                  </a:srgbClr>
                </a:gs>
                <a:gs pos="100000">
                  <a:srgbClr val="AAA0F8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81" name="Arc 9"/>
            <p:cNvSpPr>
              <a:spLocks/>
            </p:cNvSpPr>
            <p:nvPr/>
          </p:nvSpPr>
          <p:spPr bwMode="gray">
            <a:xfrm rot="20601703" flipH="1">
              <a:off x="879" y="1669"/>
              <a:ext cx="1740" cy="870"/>
            </a:xfrm>
            <a:custGeom>
              <a:avLst/>
              <a:gdLst>
                <a:gd name="G0" fmla="+- 0 0 0"/>
                <a:gd name="G1" fmla="+- 21142 0 0"/>
                <a:gd name="G2" fmla="+- 21600 0 0"/>
                <a:gd name="T0" fmla="*/ 4423 w 20934"/>
                <a:gd name="T1" fmla="*/ 0 h 21142"/>
                <a:gd name="T2" fmla="*/ 20934 w 20934"/>
                <a:gd name="T3" fmla="*/ 15820 h 21142"/>
                <a:gd name="T4" fmla="*/ 0 w 20934"/>
                <a:gd name="T5" fmla="*/ 21142 h 2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34" h="21142" fill="none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</a:path>
                <a:path w="20934" h="21142" stroke="0" extrusionOk="0">
                  <a:moveTo>
                    <a:pt x="4423" y="-1"/>
                  </a:moveTo>
                  <a:cubicBezTo>
                    <a:pt x="12495" y="1688"/>
                    <a:pt x="18902" y="7826"/>
                    <a:pt x="20934" y="15819"/>
                  </a:cubicBezTo>
                  <a:lnTo>
                    <a:pt x="0" y="21142"/>
                  </a:lnTo>
                  <a:close/>
                </a:path>
              </a:pathLst>
            </a:custGeom>
            <a:gradFill rotWithShape="1">
              <a:gsLst>
                <a:gs pos="0">
                  <a:srgbClr val="47ABE3"/>
                </a:gs>
                <a:gs pos="100000">
                  <a:srgbClr val="47ABE3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gray">
            <a:xfrm rot="-998297">
              <a:off x="1891" y="1830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24314"/>
                    <a:invGamma/>
                  </a:srgbClr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83" name="Text Box 11"/>
            <p:cNvSpPr txBox="1">
              <a:spLocks noChangeArrowheads="1"/>
            </p:cNvSpPr>
            <p:nvPr/>
          </p:nvSpPr>
          <p:spPr bwMode="gray">
            <a:xfrm>
              <a:off x="1440" y="1970"/>
              <a:ext cx="5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Text1</a:t>
              </a:r>
              <a:endParaRPr lang="en-US"/>
            </a:p>
          </p:txBody>
        </p:sp>
        <p:sp>
          <p:nvSpPr>
            <p:cNvPr id="79884" name="Text Box 12"/>
            <p:cNvSpPr txBox="1">
              <a:spLocks noChangeArrowheads="1"/>
            </p:cNvSpPr>
            <p:nvPr/>
          </p:nvSpPr>
          <p:spPr bwMode="gray">
            <a:xfrm>
              <a:off x="2640" y="1394"/>
              <a:ext cx="5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Text2</a:t>
              </a:r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gray">
            <a:xfrm>
              <a:off x="3696" y="1682"/>
              <a:ext cx="5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Text3</a:t>
              </a:r>
              <a:endParaRPr lang="en-US"/>
            </a:p>
          </p:txBody>
        </p:sp>
        <p:sp>
          <p:nvSpPr>
            <p:cNvPr id="79886" name="Freeform 14"/>
            <p:cNvSpPr>
              <a:spLocks/>
            </p:cNvSpPr>
            <p:nvPr/>
          </p:nvSpPr>
          <p:spPr bwMode="gray">
            <a:xfrm>
              <a:off x="3984" y="2018"/>
              <a:ext cx="816" cy="1078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784" y="0"/>
                </a:cxn>
                <a:cxn ang="0">
                  <a:pos x="816" y="280"/>
                </a:cxn>
                <a:cxn ang="0">
                  <a:pos x="544" y="672"/>
                </a:cxn>
                <a:cxn ang="0">
                  <a:pos x="25" y="1078"/>
                </a:cxn>
                <a:cxn ang="0">
                  <a:pos x="0" y="841"/>
                </a:cxn>
              </a:cxnLst>
              <a:rect l="0" t="0" r="r" b="b"/>
              <a:pathLst>
                <a:path w="816" h="1078">
                  <a:moveTo>
                    <a:pt x="0" y="841"/>
                  </a:moveTo>
                  <a:lnTo>
                    <a:pt x="784" y="0"/>
                  </a:lnTo>
                  <a:lnTo>
                    <a:pt x="816" y="280"/>
                  </a:lnTo>
                  <a:cubicBezTo>
                    <a:pt x="776" y="392"/>
                    <a:pt x="676" y="539"/>
                    <a:pt x="544" y="672"/>
                  </a:cubicBezTo>
                  <a:cubicBezTo>
                    <a:pt x="412" y="805"/>
                    <a:pt x="116" y="1050"/>
                    <a:pt x="25" y="1078"/>
                  </a:cubicBezTo>
                  <a:cubicBezTo>
                    <a:pt x="7" y="1006"/>
                    <a:pt x="0" y="841"/>
                    <a:pt x="0" y="841"/>
                  </a:cubicBezTo>
                  <a:close/>
                </a:path>
              </a:pathLst>
            </a:custGeom>
            <a:gradFill rotWithShape="0">
              <a:gsLst>
                <a:gs pos="0">
                  <a:srgbClr val="6600CC">
                    <a:gamma/>
                    <a:tint val="45490"/>
                    <a:invGamma/>
                  </a:srgbClr>
                </a:gs>
                <a:gs pos="100000">
                  <a:srgbClr val="6600CC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79887" name="Arc 15"/>
            <p:cNvSpPr>
              <a:spLocks/>
            </p:cNvSpPr>
            <p:nvPr/>
          </p:nvSpPr>
          <p:spPr bwMode="gray">
            <a:xfrm rot="-1060795">
              <a:off x="2975" y="2022"/>
              <a:ext cx="1880" cy="8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01 w 20601"/>
                <a:gd name="T1" fmla="*/ 6492 h 19523"/>
                <a:gd name="T2" fmla="*/ 9242 w 20601"/>
                <a:gd name="T3" fmla="*/ 19523 h 19523"/>
                <a:gd name="T4" fmla="*/ 0 w 20601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01" h="19523" fill="none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</a:path>
                <a:path w="20601" h="19523" stroke="0" extrusionOk="0">
                  <a:moveTo>
                    <a:pt x="20601" y="6492"/>
                  </a:moveTo>
                  <a:cubicBezTo>
                    <a:pt x="18793" y="12227"/>
                    <a:pt x="14677" y="16949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88" name="Freeform 16"/>
            <p:cNvSpPr>
              <a:spLocks/>
            </p:cNvSpPr>
            <p:nvPr/>
          </p:nvSpPr>
          <p:spPr bwMode="gray">
            <a:xfrm>
              <a:off x="2913" y="2321"/>
              <a:ext cx="1108" cy="779"/>
            </a:xfrm>
            <a:custGeom>
              <a:avLst/>
              <a:gdLst/>
              <a:ahLst/>
              <a:cxnLst>
                <a:cxn ang="0">
                  <a:pos x="1071" y="546"/>
                </a:cxn>
                <a:cxn ang="0">
                  <a:pos x="1108" y="779"/>
                </a:cxn>
                <a:cxn ang="0">
                  <a:pos x="67" y="168"/>
                </a:cxn>
                <a:cxn ang="0">
                  <a:pos x="0" y="0"/>
                </a:cxn>
                <a:cxn ang="0">
                  <a:pos x="1071" y="546"/>
                </a:cxn>
              </a:cxnLst>
              <a:rect l="0" t="0" r="r" b="b"/>
              <a:pathLst>
                <a:path w="1108" h="779">
                  <a:moveTo>
                    <a:pt x="1071" y="546"/>
                  </a:moveTo>
                  <a:lnTo>
                    <a:pt x="1108" y="779"/>
                  </a:lnTo>
                  <a:lnTo>
                    <a:pt x="67" y="168"/>
                  </a:lnTo>
                  <a:lnTo>
                    <a:pt x="0" y="0"/>
                  </a:lnTo>
                  <a:lnTo>
                    <a:pt x="1071" y="546"/>
                  </a:lnTo>
                  <a:close/>
                </a:path>
              </a:pathLst>
            </a:custGeom>
            <a:gradFill rotWithShape="1">
              <a:gsLst>
                <a:gs pos="0">
                  <a:srgbClr val="5007A1">
                    <a:gamma/>
                    <a:tint val="45490"/>
                    <a:invGamma/>
                  </a:srgbClr>
                </a:gs>
                <a:gs pos="100000">
                  <a:srgbClr val="5007A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th-TH"/>
            </a:p>
          </p:txBody>
        </p:sp>
        <p:sp>
          <p:nvSpPr>
            <p:cNvPr id="79889" name="Text Box 17"/>
            <p:cNvSpPr txBox="1">
              <a:spLocks noChangeArrowheads="1"/>
            </p:cNvSpPr>
            <p:nvPr/>
          </p:nvSpPr>
          <p:spPr bwMode="gray">
            <a:xfrm>
              <a:off x="3696" y="2306"/>
              <a:ext cx="5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Text4</a:t>
              </a:r>
              <a:endParaRPr lang="en-US"/>
            </a:p>
          </p:txBody>
        </p:sp>
        <p:sp>
          <p:nvSpPr>
            <p:cNvPr id="79890" name="Text Box 18"/>
            <p:cNvSpPr txBox="1">
              <a:spLocks noChangeArrowheads="1"/>
            </p:cNvSpPr>
            <p:nvPr/>
          </p:nvSpPr>
          <p:spPr bwMode="gray">
            <a:xfrm>
              <a:off x="2592" y="2786"/>
              <a:ext cx="5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Text5</a:t>
              </a:r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gray">
            <a:xfrm>
              <a:off x="1392" y="2690"/>
              <a:ext cx="525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Verdana" pitchFamily="34" charset="0"/>
                </a:rPr>
                <a:t>Text6</a:t>
              </a:r>
              <a:endParaRPr lang="en-US"/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white">
            <a:xfrm rot="-998297">
              <a:off x="1955" y="1989"/>
              <a:ext cx="1629" cy="687"/>
            </a:xfrm>
            <a:prstGeom prst="ellipse">
              <a:avLst/>
            </a:prstGeom>
            <a:gradFill rotWithShape="1">
              <a:gsLst>
                <a:gs pos="0">
                  <a:srgbClr val="1D208F">
                    <a:gamma/>
                    <a:shade val="46275"/>
                    <a:invGamma/>
                  </a:srgbClr>
                </a:gs>
                <a:gs pos="100000">
                  <a:srgbClr val="1D208F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gray">
            <a:xfrm>
              <a:off x="3024" y="2570"/>
              <a:ext cx="808" cy="64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52" y="448"/>
                </a:cxn>
                <a:cxn ang="0">
                  <a:pos x="360" y="648"/>
                </a:cxn>
                <a:cxn ang="0">
                  <a:pos x="808" y="424"/>
                </a:cxn>
                <a:cxn ang="0">
                  <a:pos x="104" y="0"/>
                </a:cxn>
                <a:cxn ang="0">
                  <a:pos x="0" y="24"/>
                </a:cxn>
              </a:cxnLst>
              <a:rect l="0" t="0" r="r" b="b"/>
              <a:pathLst>
                <a:path w="808" h="648">
                  <a:moveTo>
                    <a:pt x="0" y="24"/>
                  </a:moveTo>
                  <a:lnTo>
                    <a:pt x="352" y="448"/>
                  </a:lnTo>
                  <a:lnTo>
                    <a:pt x="360" y="648"/>
                  </a:lnTo>
                  <a:lnTo>
                    <a:pt x="808" y="424"/>
                  </a:lnTo>
                  <a:lnTo>
                    <a:pt x="10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3399">
                <a:alpha val="49001"/>
              </a:srgb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5613400"/>
            <a:ext cx="5326063" cy="482600"/>
          </a:xfrm>
        </p:spPr>
        <p:txBody>
          <a:bodyPr/>
          <a:lstStyle/>
          <a:p>
            <a:r>
              <a:rPr lang="en-US"/>
              <a:t>www.themegallery.com</a:t>
            </a:r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2438400" y="49530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th-TH" sz="5400" b="1" kern="1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305800" cy="419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4) </a:t>
            </a:r>
            <a:r>
              <a:rPr lang="en-US" sz="2600" b="0" dirty="0" err="1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Nonrepudiation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เป็นการป้องกันไม่ให้มีการปฏิเสธจากผู้ส่งในข้อมูลข่าวสารที่เขาเป็นผู้ส่ง เช่น ถ้าท่านส่งภาพที่ผิดกฎหมายผ่านเครือข่ายไปให้ผู้อื่นอันก่อให้เกิดความเสียหาย ระบบจะต้องมีหลักฐานผูกมัดว่าท่านเป็นผู้ส่งที่จะปฏิเสธไม่ได้ นั่นคือระบบจะต้องมีหลักฐานพิสูจน์ให้ชัดเจนว่าท่านเป็นผู้ส่ง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6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6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	อีกตัวอย่างหนึ่ง สมมติว่าท่านส่งข้อความไปยังธนาคารเพื่อที่จะโอนเงินจากบัญชีของท่านไปยังบัญชีอื่น ทางธนาคารจะต้องพิสูจน์ทราบให้ได้ว่าผู้ที่ส่งคำขอมานั้นเป็นเจ้าของบัญชีจริง ในการโอนเงินที่ท่านต้องไปธนาคารเอง </a:t>
            </a:r>
            <a:r>
              <a:rPr lang="th-TH" sz="26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ลายเซ็น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ของท่านคือ</a:t>
            </a:r>
            <a:r>
              <a:rPr lang="th-TH" sz="26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เครื่องพิสูจน์ตน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ว่าเป็นเจ้าของบัญชีตัวจริง ส่วน</a:t>
            </a:r>
            <a:r>
              <a:rPr lang="th-TH" sz="26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การโอนเงินทางอินเทอร์เน็ต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 ระบบอาจใช้ </a:t>
            </a:r>
            <a:r>
              <a:rPr lang="en-US" sz="26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User Name</a:t>
            </a:r>
            <a:r>
              <a:rPr lang="en-US" sz="26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6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Password </a:t>
            </a:r>
            <a:r>
              <a:rPr lang="th-TH" sz="2600" b="0" dirty="0">
                <a:latin typeface="Angsana New" pitchFamily="18" charset="-34"/>
                <a:cs typeface="Angsana New" pitchFamily="18" charset="-34"/>
              </a:rPr>
              <a:t>เป็นเครื่องมือพิสูจน์</a:t>
            </a:r>
            <a:r>
              <a:rPr lang="th-TH" sz="2600" b="0" dirty="0" smtClean="0">
                <a:latin typeface="Angsana New" pitchFamily="18" charset="-34"/>
                <a:cs typeface="Angsana New" pitchFamily="18" charset="-34"/>
              </a:rPr>
              <a:t>ทราบ</a:t>
            </a:r>
            <a:r>
              <a:rPr lang="en-US" sz="26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600" b="0" dirty="0">
                <a:latin typeface="Angsana New" pitchFamily="18" charset="-34"/>
                <a:cs typeface="Angsana New" pitchFamily="18" charset="-34"/>
              </a:rPr>
            </a:br>
            <a:endParaRPr lang="en-US" sz="26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667000" y="3810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th-TH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ลักษณะของความปลอดภัย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447800"/>
            <a:ext cx="81534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Privacy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(ความเป็นส่วนตัว)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กำหนดว่าข้อมูลที่ส่งจะต้องถูก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เข้ารหัส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(Encrypt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ณ จุดที่ผู้ส่งทำการส่งข้อมูล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ถูก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ถอดรหัส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(Decrypt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ณ จุดที่ผู้รับปลายทาง ซึ่งการทำเช่นนี้จะทำให้ผู้บุกรุกที่แอบลักข้อมูลระหว่างทางการส่ง ไม่อาจเข้าใจได้โดยง่าย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        (1)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Encrypt/Decrypt: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ปัจจุบันการดำเนินการเกี่ยวกับ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Privacy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กระทำด้วยวิธี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การเข้ารหัส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การถอดรหัส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ข้อมูลจะถูกเข้ารหัสที่ผู้ส่งและถูกถอดรหัสที่ผู้รับ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วิธีการ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เข้ารหัสและถอดรหัสมี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แบบคือแบบที่ใช้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กุญแจลับ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(Secret Key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 แบบที่ใช้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กุญแจสาธารณะ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(Public Key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(1.1) 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Secret </a:t>
            </a:r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Key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เป็นวิธีที่ง่ายที่สุด โดยผู้ส่งใช้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กุญแจลับ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อัลกอริธึมการเข้ารหัส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ทำการเข้ารหัสข้อมูลที่จะ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ส่งและ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เมื่อถึง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ปลายทางผู้รับ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จะใช้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กุญแจลับตัวเดิม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อัลกอริธึมการถอดรหัส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ทำการถอดรหัสข้อมูลเพื่อให้ข้อมูลกลับมาอยู่ในรูปเดิม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ข้อมูล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เดิมก่อนที่จะส่งเรียกว่า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“Plaintext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เมื่อเข้ารหัสแล้วจะเรียกว่า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400" b="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Ciphertext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ในที่นี้ ทั้ง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ตัว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เดียวกัน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อัลกอริธึมเข้ารหัส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อัลกอริธึมถอดรหัส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จะเป็น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Inverse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ซึ่งกันและ</a:t>
            </a:r>
            <a:r>
              <a:rPr lang="th-TH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กัน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เช่น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ถ้าอัลกอริธึมเข้ารหัสทำการบวกเลข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เข้ากับข้อมูล อัลกอริธึมถอดรหัสจะเอา 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5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ไปลบออกจากข้อมูลเป็นต้น</a:t>
            </a:r>
            <a:endParaRPr lang="en-US" sz="2400" b="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800600" y="38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124200" y="1828800"/>
            <a:ext cx="3065263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2800" i="0" dirty="0">
                <a:solidFill>
                  <a:schemeClr val="tx1"/>
                </a:solidFill>
                <a:latin typeface="Angsana New" pitchFamily="18" charset="-34"/>
              </a:rPr>
              <a:t>การเข้ารหัสโดยใช้ </a:t>
            </a:r>
            <a:r>
              <a:rPr lang="en-US" sz="2800" i="0" dirty="0">
                <a:solidFill>
                  <a:schemeClr val="tx1"/>
                </a:solidFill>
                <a:latin typeface="Angsana New" pitchFamily="18" charset="-34"/>
              </a:rPr>
              <a:t>Secret </a:t>
            </a:r>
            <a:r>
              <a:rPr lang="en-US" sz="2800" i="0" dirty="0" smtClean="0">
                <a:solidFill>
                  <a:schemeClr val="tx1"/>
                </a:solidFill>
                <a:latin typeface="Angsana New" pitchFamily="18" charset="-34"/>
              </a:rPr>
              <a:t>Key</a:t>
            </a:r>
            <a:endParaRPr lang="en-US" sz="2800" i="0" dirty="0">
              <a:solidFill>
                <a:schemeClr val="tx1"/>
              </a:solidFill>
              <a:latin typeface="Angsana New" pitchFamily="18" charset="-34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8474075" cy="166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4800" y="5943600"/>
            <a:ext cx="8534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spcAft>
                <a:spcPts val="65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Note: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 smtClean="0">
                <a:solidFill>
                  <a:schemeClr val="bg1"/>
                </a:solidFill>
              </a:rPr>
              <a:t>secret key encryption, the same key </a:t>
            </a:r>
            <a:r>
              <a:rPr lang="en-US" dirty="0" smtClean="0">
                <a:solidFill>
                  <a:schemeClr val="bg1"/>
                </a:solidFill>
              </a:rPr>
              <a:t>is used </a:t>
            </a:r>
            <a:r>
              <a:rPr lang="en-US" dirty="0" smtClean="0">
                <a:solidFill>
                  <a:schemeClr val="bg1"/>
                </a:solidFill>
              </a:rPr>
              <a:t>in encryption and decryption. However, the encryption and </a:t>
            </a:r>
            <a:r>
              <a:rPr lang="en-US" dirty="0" smtClean="0">
                <a:solidFill>
                  <a:schemeClr val="bg1"/>
                </a:solidFill>
              </a:rPr>
              <a:t>decryption algorithms </a:t>
            </a:r>
            <a:r>
              <a:rPr lang="en-US" dirty="0" smtClean="0">
                <a:solidFill>
                  <a:schemeClr val="bg1"/>
                </a:solidFill>
              </a:rPr>
              <a:t>are the inverse of each other.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81534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Data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Encryption Standard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DES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การเข้ารหัสโดยใช้กุญแจลับมีใช้กันมากว่า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2,000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ปี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ในระยะแรกอัลกอริธึม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ยุ่งยาก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กุญแจลับก็ไม่ยากที่จะเดา แต่ปัจจุบันอัลกอริธึมมีความยุ่งยากและสลับซับซ้อนมาก อัลกอริธึมที่นิยมใช้กันทั่วไปในปัจจุบันมีชื่อว่า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“</a:t>
            </a:r>
            <a:r>
              <a:rPr lang="en-US" sz="2400" b="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Data Encryption Standard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” (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DES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DES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ทำการเข้ารหัสและถอดรหัสใน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ระดับบิต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มีขั้นตอนการทำงานดังนี้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</a:t>
            </a:r>
            <a:r>
              <a:rPr lang="th-TH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ที่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1: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แปลงข้อมูลที่จะส่งเป็น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สตริงของบิต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2: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แบ่งสตริงของบิตออกเป็นส่วนๆ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แต่ละส่วนมีขนาด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ถ้าส่วน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                           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ใด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ไม่เต็ม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บิตก็ให้เติม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0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เข้าไปข้างหน้าให้ครบ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ขั้นที่ </a:t>
            </a:r>
            <a:r>
              <a:rPr lang="en-US" sz="2400" b="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3: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เข้ารหัสแต่ละส่วนโดยใช้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กุญแจที่มีขนาด </a:t>
            </a:r>
            <a:r>
              <a:rPr lang="en-US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56-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(ที่จริง กุญแจมี</a:t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                          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ขนาด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64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 อีก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8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บิตเป็นส่วนควบคุมความผิดพลาด)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br>
              <a:rPr lang="en-US" sz="2400" b="0" dirty="0"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en-US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แนวคิด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Scramble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ข้อมูลและกุญแจลับเข้าด้วยกันโดยให้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ทุก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2400" b="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Ciphertext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ขึ้นอยู่กับแต่ละบิตของ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Plaintext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และกุญแจลับ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ทำดังกล่าวจะทำให้ผู้ไม่ประสงค์ดีคาดเดาบิตของ 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Plaintext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จากบิตของ </a:t>
            </a:r>
            <a:r>
              <a:rPr lang="en-US" sz="2400" b="0" dirty="0" err="1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Ciphertext</a:t>
            </a:r>
            <a:r>
              <a:rPr lang="en-US" sz="2400" b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ได้ยากยิ่งขึ้น</a:t>
            </a:r>
            <a:endParaRPr lang="en-US" sz="2400" b="0" dirty="0">
              <a:solidFill>
                <a:srgbClr val="FF0066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276600" y="1447800"/>
            <a:ext cx="2648482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Data Encryption Standard</a:t>
            </a:r>
            <a:endParaRPr lang="en-US" sz="2800" i="0" dirty="0">
              <a:solidFill>
                <a:schemeClr val="tx1"/>
              </a:solidFill>
              <a:latin typeface="Angsana New" pitchFamily="18" charset="-34"/>
            </a:endParaRP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656637" cy="307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0"/>
            <a:ext cx="8229600" cy="472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อัลกอริธึม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แบ่งการเข้ารหัสออกเป็น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19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ระยะ คือระยะที่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1, 18,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19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ทั้ง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NZ" sz="2400" b="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ระยะนี้อัลกอริธึม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ทำการสลับที่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(Permutation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ต่าง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ๆ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ส่วนย่อยโดยไม่ได้ใช้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กุญแจ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ส่วนระยะที่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2-17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ทำเหมือนกัน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ทั้งหมด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คือ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ข้อมูล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บิตทางขวาของระยะที่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สลับไปเป็นข้อมูล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บิตทางซ้ายของระยะที่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3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ข้อมูลส่วนนี้จะถูก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Scramble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กับกุญแจ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ผลลัพธ์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ที่ได้จะนำไปเป็น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32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บิตทางขวาของระยะต่อไป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2400" b="0" dirty="0">
                <a:latin typeface="Angsana New" pitchFamily="18" charset="-34"/>
                <a:cs typeface="Angsana New" pitchFamily="18" charset="-34"/>
              </a:rPr>
            </a:b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ข้อดีและจุดอ่อน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การเข้ารหัสโดยใช้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มีข้อดีด้านเวลาคือ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มีความ เร็วสูงในการเข้ารหัสและถอดรหัส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เมื่อเปรียบเทียบกับวิธี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Public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ที่จะอธิบายต่อไป อัลกอริธึมนี้</a:t>
            </a:r>
            <a:r>
              <a:rPr lang="th-TH" sz="2400" b="0" dirty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เหมาะกับข้อมูลที่มีขนาดใหญ่ๆ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 อย่างไรก็ดี การเข้ารหัสโดยใช้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ก็มีจุดอ่อน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ประเด็นหลักคือการที่แต่ละคู่ของผู้รับ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ผู้ส่งต้องมี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ที่ไม่ซ้ำกันนั้น ถ้ามีผู้คน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คนสื่อสารกัน จะต้องใช้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ที่ไม่ซ้ำกันมีจำนวนถึง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N(N-1)/2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ตัว ลองคิดดูว่าถ้า 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N = 1,000,000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คน เราจะต้องใช้ </a:t>
            </a:r>
            <a:r>
              <a:rPr lang="en-NZ" sz="2400" b="0" dirty="0" smtClean="0">
                <a:latin typeface="Angsana New" pitchFamily="18" charset="-34"/>
                <a:cs typeface="Angsana New" pitchFamily="18" charset="-34"/>
              </a:rPr>
              <a:t>Secret Key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จำนวนเท่าใด? นอกจาก นี้ การกระจาย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(Distribution</a:t>
            </a:r>
            <a:r>
              <a:rPr lang="en-US" sz="2400" b="0" dirty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ของ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Keys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ระหว่างผู้รับกับผู้ส่งยังเป็นเรื่องที่ยากที่จะไม่ให้เหมือนกัน</a:t>
            </a:r>
            <a:endParaRPr lang="en-US" sz="2400" b="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971800" y="381000"/>
            <a:ext cx="411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	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Privacy … (Continue)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273</TotalTime>
  <Words>925</Words>
  <Application>Microsoft Office PowerPoint</Application>
  <PresentationFormat>นำเสนอทางหน้าจอ (4:3)</PresentationFormat>
  <Paragraphs>173</Paragraphs>
  <Slides>39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39</vt:i4>
      </vt:variant>
    </vt:vector>
  </HeadingPairs>
  <TitlesOfParts>
    <vt:vector size="40" baseType="lpstr">
      <vt:lpstr>powerpoint-templates-05</vt:lpstr>
      <vt:lpstr>บทที่ 11</vt:lpstr>
      <vt:lpstr>Security</vt:lpstr>
      <vt:lpstr>1) Privacy (Confidentiality): ในระบบการสื่อสารข้อมูลที่มีความปลอดภัยนั้น ทั้งผู้ส่ง (Sender) และผู้รับ (Receiver) ต่างก็คาดหวังความเป็นส่วนตัว (Privacy) หรือความลับ (Confidentiality) เป็นอย่างยิ่ง  นั่นคือเฉพาะผู้ส่งและผู้รับเท่านั้นที่เข้าใจสาระของข้อมูลข่าวสาร (Message) ที่ส่ง  2) Authentication: ความลับของข้อมูลที่ส่งไม่เพียงพอสำหรับระบบการสื่อสารข้อมูล ระบบจะต้องระบุเอกลักษณ์ของผู้ส่งเพื่อให้ผู้รับสามารถตรวจสอบและรับรู้ด้วย  3) Integrity:  ความปลอดภัยและการระบุตัวตนเป็นเพียงปัจจัย 2 ประการ  ที่จำเป็นในระบบการสื่อสาร ความกลมกลืนกัน (Integrity) ของข้อมูลก็จะต้องรักษาไว้ทั้งผู้ส่งและผู้รับคงไม่พอใจที่ข้อมูลข่าวสารที่ส่งมีการเปลี่ยนแปลงระหว่างการส่ง เช่น ถ้าท่านต้องการโอนเงินจำนวน10,000 บาทจากบัญชีของท่านไปให้เพื่อนยืม  แต่จำนวนเงินเมื่อถึงปลายทางเปลี่ยนเป็น 100 บาท   ความผิดพลาดอาจเกิดขึ้นจากการพิมพ์ที่ผิดพลาด  เกิดจากผู้บุกรุก (Intruder) ผู้ได้รับประโยชน์จากการเปลี่ยนแปลง หรือไม่ก็เกิดจากอุบัติเหตุจากความผิดพลาดของฮาร์ดแวร์หรือซอฟท์แวร์ก็เป็นได้ </vt:lpstr>
      <vt:lpstr>4) Nonrepudiation: เป็นการป้องกันไม่ให้มีการปฏิเสธจากผู้ส่งในข้อมูลข่าวสารที่เขาเป็นผู้ส่ง เช่น ถ้าท่านส่งภาพที่ผิดกฎหมายผ่านเครือข่ายไปให้ผู้อื่นอันก่อให้เกิดความเสียหาย ระบบจะต้องมีหลักฐานผูกมัดว่าท่านเป็นผู้ส่งที่จะปฏิเสธไม่ได้ นั่นคือระบบจะต้องมีหลักฐานพิสูจน์ให้ชัดเจนว่าท่านเป็นผู้ส่ง    อีกตัวอย่างหนึ่ง สมมติว่าท่านส่งข้อความไปยังธนาคารเพื่อที่จะโอนเงินจากบัญชีของท่านไปยังบัญชีอื่น ทางธนาคารจะต้องพิสูจน์ทราบให้ได้ว่าผู้ที่ส่งคำขอมานั้นเป็นเจ้าของบัญชีจริง ในการโอนเงินที่ท่านต้องไปธนาคารเอง ลายเซ็นของท่านคือเครื่องพิสูจน์ตนว่าเป็นเจ้าของบัญชีตัวจริง ส่วนการโอนเงินทางอินเทอร์เน็ต ระบบอาจใช้ User Name กับ Password เป็นเครื่องมือพิสูจน์ทราบ </vt:lpstr>
      <vt:lpstr> Privacy: (ความเป็นส่วนตัว) กำหนดว่าข้อมูลที่ส่งจะต้องถูกเข้ารหัส (Encrypt) ณ จุดที่ผู้ส่งทำการส่งข้อมูล  และถูกถอดรหัส (Decrypt) ณ จุดที่ผู้รับปลายทาง ซึ่งการทำเช่นนี้จะทำให้ผู้บุกรุกที่แอบลักข้อมูลระหว่างทางการส่ง ไม่อาจเข้าใจได้โดยง่าย          (1) Encrypt/Decrypt: ปัจจุบันการดำเนินการเกี่ยวกับ Privacy กระทำด้วยวิธี การเข้ารหัสและการถอดรหัส ข้อมูลจะถูกเข้ารหัสที่ผู้ส่งและถูกถอดรหัสที่ผู้รับ  วิธีการเข้ารหัสและถอดรหัสมี 2 แบบคือแบบที่ใช้กุญแจลับ (Secret Key) กับ แบบที่ใช้กุญแจสาธารณะ (Public Key)  (1.1)  Secret Key: เป็นวิธีที่ง่ายที่สุด โดยผู้ส่งใช้กุญแจลับกับอัลกอริธึมการเข้ารหัสทำการเข้ารหัสข้อมูลที่จะส่งและเมื่อถึงปลายทางผู้รับจะใช้กุญแจลับตัวเดิมกับอัลกอริธึมการถอดรหัสทำการถอดรหัสข้อมูลเพื่อให้ข้อมูลกลับมาอยู่ในรูปเดิม  ข้อมูลเดิมก่อนที่จะส่งเรียกว่า “Plaintext” เมื่อเข้ารหัสแล้วจะเรียกว่า “Ciphertext” ในที่นี้ ทั้ง A และ B ใช้ Secret Key ตัวเดียวกัน  และ อัลกอริธึมเข้ารหัสกับอัลกอริธึมถอดรหัสจะเป็น Inverse ซึ่งกันและกัน  เช่น ถ้าอัลกอริธึมเข้ารหัสทำการบวกเลข 5 เข้ากับข้อมูล อัลกอริธึมถอดรหัสจะเอา 5 ไปลบออกจากข้อมูลเป็นต้น</vt:lpstr>
      <vt:lpstr>ภาพนิ่ง 6</vt:lpstr>
      <vt:lpstr> Data Encryption Standard (DES): การเข้ารหัสโดยใช้กุญแจลับมีใช้กันมากว่า 2,000 ปี   ในระยะแรกอัลกอริธึมไม่ยุ่งยาก  กุญแจลับก็ไม่ยากที่จะเดา แต่ปัจจุบันอัลกอริธึมมีความยุ่งยากและสลับซับซ้อนมาก อัลกอริธึมที่นิยมใช้กันทั่วไปในปัจจุบันมีชื่อว่า “Data Encryption Standard” (DES)   DES ทำการเข้ารหัสและถอดรหัสในระดับบิต มีขั้นตอนการทำงานดังนี้   ขั้นที่ 1: แปลงข้อมูลที่จะส่งเป็นสตริงของบิต  ขั้นที่ 2: แบ่งสตริงของบิตออกเป็นส่วนๆ แต่ละส่วนมีขนาด 64 บิต ถ้าส่วน                               ใดไม่เต็ม 64 บิตก็ให้เติม 0 เข้าไปข้างหน้าให้ครบ 64 บิต  ขั้นที่ 3: เข้ารหัสแต่ละส่วนโดยใช้กุญแจที่มีขนาด 56-บิต (ที่จริง กุญแจมี                               ขนาด 64 บิต อีก 8 บิตเป็นส่วนควบคุมความผิดพลาด)            แนวคิด คือ ทำการ Scramble ข้อมูลและกุญแจลับเข้าด้วยกันโดยให้ทุก ๆ บิตของ Ciphertext ขึ้นอยู่กับแต่ละบิตของ Plaintext และกุญแจลับ  การทำดังกล่าวจะทำให้ผู้ไม่ประสงค์ดีคาดเดาบิตของ Plaintext จากบิตของ Ciphertext ได้ยากยิ่งขึ้น</vt:lpstr>
      <vt:lpstr>ภาพนิ่ง 8</vt:lpstr>
      <vt:lpstr> อัลกอริธึมแบ่งการเข้ารหัสออกเป็น 19 ระยะ คือระยะที่ 1, 18, และ 19 ทั้ง 3 ระยะนี้อัลกอริธึมทำการสลับที่ (Permutation) บิตต่าง ๆ ในส่วนย่อยโดยไม่ได้ใช้กุญแจ  ส่วนระยะที่ 2-17 ทำเหมือนกันทั้งหมด คือ ข้อมูล 32 บิตทางขวาของระยะที่ 2 สลับไปเป็นข้อมูล 32 บิตทางซ้ายของระยะที่ 3 ข้อมูลส่วนนี้จะถูก Scramble กับกุญแจ  ผลลัพธ์ที่ได้จะนำไปเป็น 32 บิตทางขวาของระยะต่อไป    ข้อดีและจุดอ่อน: การเข้ารหัสโดยใช้ Secret Key มีข้อดีด้านเวลาคือมีความ เร็วสูงในการเข้ารหัสและถอดรหัสเมื่อเปรียบเทียบกับวิธี Public Key ที่จะอธิบายต่อไป อัลกอริธึมนี้เหมาะกับข้อมูลที่มีขนาดใหญ่ๆ อย่างไรก็ดี การเข้ารหัสโดยใช้ Secret Key ก็มีจุดอ่อน 2 ประเด็นหลักคือการที่แต่ละคู่ของผู้รับ-ผู้ส่งต้องมี Secret Key ที่ไม่ซ้ำกันนั้น ถ้ามีผู้คน N คนสื่อสารกัน จะต้องใช้ Secret Key ที่ไม่ซ้ำกันมีจำนวนถึง N(N-1)/2 ตัว ลองคิดดูว่าถ้า N = 1,000,000 คน เราจะต้องใช้ Secret Key จำนวนเท่าใด? นอกจาก นี้ การกระจาย (Distribution) ของ Keys ระหว่างผู้รับกับผู้ส่งยังเป็นเรื่องที่ยากที่จะไม่ให้เหมือนกัน</vt:lpstr>
      <vt:lpstr> (1.2) Public key: วิธีที่ 2 ของ Privacy คือ การเข้ารหัสโดยใช้ Public key วิธีนี้ใช้ Key 2 ตัวคือ Private Key กับ Public Key โดยผู้รับข้อมูลจะเก็บ  Private Key ไว้  ส่วน Public Key จะประกาศให้สาธารณะทราบ (อาจผ่านทางอินเทอร์เน็ต)  จากรูป ถ้าผู้ส่ง A ต้องการส่งข้อมูล M ไปยังผู้รับ B   ขั้นที่ 1: A ใช้ public key เพื่อทำการเข้ารหัสข้อมูล M  ขั้นที่ 2: A ทำการส่งข้อมูล M ที่ scramble แล้วผ่านเครือข่าย  ขั้นที่ 3: เมื่อ B ได้รับข้อมูลที่ scramble เขาจะใช้ private key ที่เขาเก็บไว้ทำการถอดรหัส  ขั้นที่ 4: B ได้ข้อมูล M ที่ต้องการ</vt:lpstr>
      <vt:lpstr> แนวคิดเบื้องหลังการใช้ Public Key ในการเข้ารหัสและถอดรหัสข้อมูลคือ การกระทำทั้งสองไม่เป็น Inverse ของกันและกัน แม้ว่าผู้บุรุกจะทราบทั้ง Public Key  อัลกอริธึมในการเข้ารหัสและถอดรหัส แต่เขาก็จะไม่สามารถถอดรหัสได้เพราะเขาไม่ทราบ Private Key  การเข้ารหัสโดยใช้อัลกอริธึม Rivest-Shamir-Adleman (RSA): อัลกอริธึมที่นิยมใช้มากที่สุดสำหรับวิธีที่ใช้ public key คือ RSA ในอัลกอริธึมนี้ Private Key ประกอบด้วยคู่ลำดับ (N,d) ส่วน Public Key ประกอบด้วยคู่ลำดับ (N,e) เมื่อ N เป็นตัวร่วมระหว่าง key ทั้งสอง เมื่อผู้ส่งต้องการส่งข้อมูลเขาจะใช้อัลกอริธึมต่อไปนี้เพื่อเข้ารหัส:     C = Pe  mod N   เมื่อ P คือ Plaintext ที่แทนด้วยตัวเลข และ C คือตัวเลขที่แทน Ciphertext ส่วนผู้รับจะใช้อัลกอริธึมต่อไปนี้ทำการถอดรหัส:     P = Cd mod N</vt:lpstr>
      <vt:lpstr>ตัวอย่าง: สมมติว่า Private Key = (119,77) และ Public Key = (119,5) ผู้ส่งต้องการส่งข้อมูล ‘F’ สมมติว่าเราแทน ‘F’ ด้วยเลข 6 (เพราะ ‘F’ เป็นอักษรตัวที่ 6) อัลกอริธึมเข้ารหัสจะคำนวณ C = 65 mod 119 = 41 ตัวเลข 41 จะถูกส่งไปยังผู้รับเป็น Ciphertext เมื่อผู้รับได้รับเลข 41 เขาจะทำการถอดรหัสโดยคำนวณ P = 4177 mod 119 = 6 แล้วจึงตีความว่าเป็นข้อมูล ‘F’         ข้อสังเกต: ในทางปฏิบัติ ตัวเลข d และ e จะมีขนาดใหญ่มาก อาจเป็นเลข 10-20 หลัก  ทำให้การเดาหรือพยายามที่จะหาเลขเหล่านี้ต้องใช้เวลานานเป็นเดือนหรือไม่ก็เป็นปี แม้ว่าจะต้องใช้เครื่องคอมพิวเตอร์ที่มีประสิทธิภาพมาก ๆ ก็ตาม</vt:lpstr>
      <vt:lpstr>การเลือก public key และ private key: คำถามที่เราสนใจคือเราจะเลือกตัว เลข N, d, และ e อย่างไร ผู้ที่คิดอัลกอริธึมนี้ได้พิสูจน์ทางคณิตศาสตร์ว่าถ้าใช้วิธีการต่อไปนี้แล้ว อัลกอริธึม RSA จะสามารถทำงานได้แน่นอน:  1. เลือกจำนวนเฉพาะที่มีค่ามากๆ 2 จำนวนสมมติว่าเป็น p กับ q  2. คำนวณหาค่า N = p x q  3. เลือกเลข e (ต้องน้อยกว่า N) ที่ e และ (p-1)(q-1) เป็น Relatively Prime  4. เลือก d ที่ (e x d) mod [(p-1)(q-1)] = 1  ข้อดีและจุดอ่อนของวิธี public key: ข้อดีของการมี 2 Keys ทำให้ลดจำนวน Key โดยรวมลงได้มาเช่นถ้ามีคน 1 ล้านคนสื่อสารกัน จะใช้ Key เพียง 2 ล้าน Key เท่านั้น จุดอ่อนของวิธีนี้คือความซับซ้อนของอัลกอริธึม ถ้าข้อมูลมีขนาดใหญ่ การเข้ารหัสและถอดรหัสจะใช้เวลานาน</vt:lpstr>
      <vt:lpstr>ภาพนิ่ง 14</vt:lpstr>
      <vt:lpstr>ภาพนิ่ง 15</vt:lpstr>
      <vt:lpstr>   คงจำได้ว่าความปลอดภัยมีลักษณะที่สำคัญ  4 ลักษณะ ลักษณะแรกคือ privacy ซึ่งสามารถทำได้โดยใช้ secret key และ public key ดังที่ได้อธิบายไปแล้วส่วนอีก 3 ลักษณะที่เหลือคือ integrity, authentication, และ nonrepudiation สามารถดำเนินการภายใต้แนวคิดเดียวคือการเซ็นชื่อ (authenticating) ในเอกสาร โดยเจ้าของเอกสารหรือผู้ส่ง เมื่อผู้ส่งเซ็นชื่อในเอกสารแล้วจะเปลี่ยนแปลงลายเซ็นไม่ได้ เหมือนกับข้อสอบทุกฉบับ ผู้ออกข้อสอบจะต้องเซ็นชื่อกำกับทุกหน้า ในกรณีนี้ผู้เซ็นไม่สามารถปฏิเสธความรับผิดชอบได้หากมีอะไรเกิดขึ้น ในทำนองเดียวกันการส่งเอกสารอิเล็กทรอนิกส์ก็ต้องมีการเซ็นเอกสารเช่นเดียวกัน วิธีการนี้เรียกว่าลายเซ็นดิจิตอล หรือ digital signature   ลายเซ็นอิเล็กทรอนิกส์สามารถทำได้ 2 แบบคือ การเซ็นทั้งเอกสาร (sign the whole document) กับ การเซ็นส่วนย่อยของเอกสาร (sign a digest of the document) ซึ่งมีรายละเอียดดังต่อไปนี้</vt:lpstr>
      <vt:lpstr> (1) การเซ็นเอกสารทั้งหมด: เราสามารถใช้การเข้ารหัสแบบ private key ทำการเซ็นเอกสารทั้งหมดได้  ในกรณีนี้ผู้ส่งใช้ private key ทำการเข้ารหัสข้อมูล ส่วนผู้รับจะใช้ public key ของผู้ส่งทำการถอดรหัส นั่นคือเราจะใช้ private key สำหรับการเข้ารหัส และใช้ public key สำหรับการถอดรหัส ดังรูปที่ 16.7  (2) การเซ็นส่วนย่อยของเอกสาร: เพื่อให้เกิดความรวดเร็ว การเซ็นเอกสารจะกระทำเป็นเพียงบางส่วนเท่านั้น ในกรณีนี้ผู้ส่งเอกสารจะถูกแบ่งเป็นส่วนย่อย แล้วทำการเซ็นแต่ละส่วน (เข้ารหัสด้วย private key ของตนเอง) ทางด้านผู้รับจะทำการตรวจสอบลายเซ็นในเอกสารแต่ละส่วน (ถอดรหัสด้วย public key ของผู้ส่ง)  วิธีการนี้ใช้เทคนิคที่เรียกว่า “hash function” เพื่อสร้างส่วนย่อยๆของเอกสาร ไม่ว่าเอกสารหรือข้อมูลจะยาวเท้าใดก็ตาม แต่ส่วนย่อยที่ถูกแบ่งจะต้องมีขนาดคงที่ (โดยปกติจะมีขนาด 128 บิต) ดังแสดงในรูปที่ 16.8</vt:lpstr>
      <vt:lpstr>ภาพนิ่ง 18</vt:lpstr>
      <vt:lpstr>ภาพนิ่ง 19</vt:lpstr>
      <vt:lpstr>ภาพนิ่ง 20</vt:lpstr>
      <vt:lpstr>ภาพนิ่ง 21</vt:lpstr>
      <vt:lpstr>Contents</vt:lpstr>
      <vt:lpstr>Hot Tip</vt:lpstr>
      <vt:lpstr>Diagram</vt:lpstr>
      <vt:lpstr> Cycle Diagram</vt:lpstr>
      <vt:lpstr>Diagram 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Diagram</vt:lpstr>
      <vt:lpstr>Progress Diagram</vt:lpstr>
      <vt:lpstr>3-D Pie Chart</vt:lpstr>
      <vt:lpstr>ภาพนิ่ง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ComCS</cp:lastModifiedBy>
  <cp:revision>30</cp:revision>
  <dcterms:created xsi:type="dcterms:W3CDTF">2011-03-26T09:29:56Z</dcterms:created>
  <dcterms:modified xsi:type="dcterms:W3CDTF">2013-08-28T04:24:42Z</dcterms:modified>
</cp:coreProperties>
</file>