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8" r:id="rId3"/>
    <p:sldId id="259" r:id="rId4"/>
    <p:sldId id="276" r:id="rId5"/>
    <p:sldId id="289" r:id="rId6"/>
    <p:sldId id="310" r:id="rId7"/>
    <p:sldId id="311" r:id="rId8"/>
    <p:sldId id="312" r:id="rId9"/>
    <p:sldId id="313" r:id="rId10"/>
    <p:sldId id="31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D208F"/>
    <a:srgbClr val="211E54"/>
    <a:srgbClr val="F4E59C"/>
    <a:srgbClr val="DDDDDD"/>
    <a:srgbClr val="B2B2B2"/>
    <a:srgbClr val="D476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9" autoAdjust="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86200" y="3124200"/>
            <a:ext cx="5257800" cy="8382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962400" y="3810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26EF74D9-6734-495A-B252-769FF5B488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7391400" y="6096000"/>
            <a:ext cx="1384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tx2"/>
                </a:solidFill>
              </a:rPr>
              <a:t>LOGO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486400" y="304800"/>
            <a:ext cx="3276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b="1">
                <a:solidFill>
                  <a:schemeClr val="bg2"/>
                </a:solidFill>
              </a:rPr>
              <a:t>“ Add your company slogan ”</a:t>
            </a:r>
          </a:p>
        </p:txBody>
      </p:sp>
      <p:pic>
        <p:nvPicPr>
          <p:cNvPr id="3097" name="Picture 25" descr="c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38200"/>
            <a:ext cx="3638550" cy="582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39DB-B182-4F59-8FCA-D60686D26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0198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0198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A6B5C-501D-487A-9766-20B41A789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F661-4979-4131-A861-E2646A3C4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40890-9838-4A73-BCA0-1A407B42C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51664-4635-4D54-A217-5FAF50C1E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5061-EDC7-4A97-8510-38EA3CEED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85E8-3365-473E-B6C3-A188BD0C5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44A24-3B00-4BF0-998D-A483E7246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6E5AD-743E-4181-A3C8-2F0071B97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1E154-950E-4FD3-9267-D07D81000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gray">
          <a:xfrm>
            <a:off x="0" y="38100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052" name="Picture 28" descr="p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152400"/>
            <a:ext cx="1371600" cy="1981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81000"/>
            <a:ext cx="6629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67E1AB-CD20-427F-B0C0-F3144F7244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38600" y="1828800"/>
            <a:ext cx="5105400" cy="2362200"/>
          </a:xfrm>
        </p:spPr>
        <p:txBody>
          <a:bodyPr/>
          <a:lstStyle/>
          <a:p>
            <a:r>
              <a:rPr lang="th-TH" sz="4800" dirty="0" smtClean="0">
                <a:latin typeface="Angsana New" pitchFamily="18" charset="-34"/>
                <a:ea typeface="#ZF Veenus-Condense" pitchFamily="2" charset="0"/>
                <a:cs typeface="Angsana New" pitchFamily="18" charset="-34"/>
              </a:rPr>
              <a:t>ความรู้เกี่ยวกับวิทยาการคอมพิวเตอร์</a:t>
            </a:r>
            <a:endParaRPr lang="en-US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5029200"/>
            <a:ext cx="5181600" cy="457200"/>
          </a:xfrm>
        </p:spPr>
        <p:txBody>
          <a:bodyPr/>
          <a:lstStyle/>
          <a:p>
            <a:r>
              <a:rPr lang="en-US" sz="4000" b="1" dirty="0" err="1" smtClean="0">
                <a:latin typeface="Angsana New" pitchFamily="18" charset="-34"/>
                <a:cs typeface="Angsana New" pitchFamily="18" charset="-34"/>
              </a:rPr>
              <a:t>Thippawan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000" b="1" dirty="0" err="1" smtClean="0">
                <a:latin typeface="Angsana New" pitchFamily="18" charset="-34"/>
                <a:cs typeface="Angsana New" pitchFamily="18" charset="-34"/>
              </a:rPr>
              <a:t>Saenkham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745038"/>
          </a:xfrm>
        </p:spPr>
        <p:txBody>
          <a:bodyPr/>
          <a:lstStyle/>
          <a:p>
            <a:pPr marL="109538" indent="0" algn="thaiDist">
              <a:buFont typeface="Georgia" pitchFamily="18" charset="0"/>
              <a:buNone/>
            </a:pPr>
            <a:r>
              <a:rPr lang="th-TH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	การศึกษาเกี่ยวกับเทคโนโลยีสารสนเทศหรือไอทีนั้น จึงเป็นการศึกษาเกี่ยวกับเทคโนโลยี เช่น เทคโนโลยีคอมพิวเตอร์ ด้วยการนำเทคโนโลยีดังกล่าวมาประยุกต์ใช้เพื่อการจัดเก็บข้อมูล วิเคราะห์หรือประมวลผลข้อมูล รวมถึงการนำไปประยุกต์ใช้กับเทคโนโลยีอื่น</a:t>
            </a:r>
            <a:r>
              <a:rPr lang="en-US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ๆ ที่สนับสนุนงานด้านสารสนเทศ เช่น เทคโนโลยีโทรคมนาคม เพื่อให้เกิดประโยชน์สูงสุด ไม่ว่าจะเป็นด้านของการเพิ่มผลผลิต ลดต้นทุน เพิ่มประสิทธิภาพในการทำงาน และบริการแก่ลูกค้า เป็นต้น</a:t>
            </a:r>
            <a:endParaRPr lang="en-US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109538" indent="0" algn="thaiDist">
              <a:buFont typeface="Georgia" pitchFamily="18" charset="0"/>
              <a:buNone/>
            </a:pPr>
            <a:endParaRPr lang="th-TH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Conclusion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4191000" y="24384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Verdana"/>
                <a:cs typeface="Angsana New" pitchFamily="18" charset="-34"/>
              </a:rPr>
              <a:t>Any Question ?</a:t>
            </a:r>
            <a:endParaRPr lang="th-TH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Angsana New" pitchFamily="18" charset="-34"/>
              <a:ea typeface="Verdana"/>
              <a:cs typeface="Angsana New" pitchFamily="18" charset="-34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Computer Science</a:t>
            </a:r>
            <a:endParaRPr lang="en-US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648200"/>
          </a:xfrm>
        </p:spPr>
        <p:txBody>
          <a:bodyPr/>
          <a:lstStyle/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วิทยาการคอมพิวเตอร์เป็นศาสตร์ ที่ศึกษาเกี่ยวกับทฤษฎี การวิเคราะห์ออกแบบ โปรแกรมภาษาและการนำไปประยุกต์ใช้งานเพื่อให้เกิดผล ซึ่งจะมีกระบวนการและอัลกอริทึมหรือขั้นตอนวิธีอย่างเป็นระบบ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เป้าหมายหลักสำคัญก็คือ จะนำกระบวนการแก้ปัญหาด้วยวิธีหรืออัลกอริทึมที่เหมาะสมและก่อให้เกิดประสิทธิผล</a:t>
            </a:r>
            <a:r>
              <a:rPr lang="th-TH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 จึงกล่าวโดยสรุปได้ว่า การศึกษาเกี่ยวกับวิทยาการคอมพิวเตอร์นั้น มิใช่การมุ่งเน้นด้านโปรแกรมภาษาเพียงอย่างเดียว แต่หมายรวมถึงการศึกษาด้านแนวคิด หลักการ และกระบวนการแก้ปัญหา อย่างมีระเบียบแบบแผน</a:t>
            </a:r>
            <a:endParaRPr lang="th-TH" sz="28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Computer Science</a:t>
            </a:r>
            <a:endParaRPr lang="en-US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2819400"/>
          </a:xfrm>
        </p:spPr>
        <p:txBody>
          <a:bodyPr/>
          <a:lstStyle/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	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ดังนั้นผู้ที่เรียนในสายวิชานี้ พึงจำไว้ว่า </a:t>
            </a:r>
            <a:r>
              <a:rPr lang="th-TH" sz="24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ทฤษฎีทางคอมพิวเตอร์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หลาย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ๆ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บท ไม่ว่าจะ</a:t>
            </a:r>
            <a:r>
              <a:rPr lang="th-TH" sz="2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เป็นวิชาเกี่ยวกับวิธีการทางคณิตศาสตร์</a:t>
            </a:r>
            <a:r>
              <a:rPr lang="en-US" sz="2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Mathematics)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โครงสร้างข้อมูลและอัลกอริทึม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Data Structure and Algorithm)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ฯลฯ ซึ่งหลายคนคิดว่าวิชาเหล่านี้เรียนแล้วไม่ได้นำไปใช้ประโยชน์อะไร แต่ความจริง กลุ่มวิชาดังกล่าวจะช่วยฝึกฝนให้เราเข้าใจถึงหลักการ แนวทาง วิธีคิด วิธีการแก้ปัญหา รู้จักเหตุรู้จักผล รวมถึงวิธีการเข้าถึงข้อมูลเพื่อการจัดการข้อมูลที่ดี และสามารถนำมาประยุกต์ใช้งานในด้านการออกแบบและพัฒนาซอฟต์แวร์ให้มีคุณภาพได้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114800"/>
            <a:ext cx="4622615" cy="2395538"/>
            <a:chOff x="528" y="1200"/>
            <a:chExt cx="4090" cy="301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488" y="1200"/>
              <a:ext cx="2783" cy="2757"/>
              <a:chOff x="1824" y="633"/>
              <a:chExt cx="2834" cy="2849"/>
            </a:xfrm>
          </p:grpSpPr>
          <p:sp>
            <p:nvSpPr>
              <p:cNvPr id="11" name="Puzzle3"/>
              <p:cNvSpPr>
                <a:spLocks noEditPoints="1" noChangeArrowheads="1"/>
              </p:cNvSpPr>
              <p:nvPr/>
            </p:nvSpPr>
            <p:spPr bwMode="gray">
              <a:xfrm>
                <a:off x="3204" y="633"/>
                <a:ext cx="1114" cy="1514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5715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135003" dir="247115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" name="Puzzle2"/>
              <p:cNvSpPr>
                <a:spLocks noEditPoints="1" noChangeArrowheads="1"/>
              </p:cNvSpPr>
              <p:nvPr/>
            </p:nvSpPr>
            <p:spPr bwMode="gray">
              <a:xfrm>
                <a:off x="2880" y="1736"/>
                <a:ext cx="1778" cy="1379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549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5715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135003" dir="247115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" name="Puzzle4"/>
              <p:cNvSpPr>
                <a:spLocks noEditPoints="1" noChangeArrowheads="1"/>
              </p:cNvSpPr>
              <p:nvPr/>
            </p:nvSpPr>
            <p:spPr bwMode="gray">
              <a:xfrm>
                <a:off x="2192" y="1719"/>
                <a:ext cx="1072" cy="1763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51373"/>
                      <a:invGamma/>
                    </a:schemeClr>
                  </a:gs>
                </a:gsLst>
                <a:lin ang="18900000" scaled="1"/>
              </a:gradFill>
              <a:ln w="5715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135003" dir="247115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" name="Puzzle1"/>
              <p:cNvSpPr>
                <a:spLocks noEditPoints="1" noChangeArrowheads="1"/>
              </p:cNvSpPr>
              <p:nvPr/>
            </p:nvSpPr>
            <p:spPr bwMode="gray">
              <a:xfrm>
                <a:off x="1824" y="1091"/>
                <a:ext cx="1800" cy="1051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57150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135003" dir="247115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080" y="2697"/>
              <a:ext cx="53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 smtClean="0"/>
                <a:t>Etc.</a:t>
              </a:r>
              <a:endParaRPr lang="en-US" b="1" dirty="0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528" y="2313"/>
              <a:ext cx="1200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b="1" dirty="0" smtClean="0"/>
                <a:t>Data Structure</a:t>
              </a:r>
              <a:endParaRPr lang="en-US" b="1" dirty="0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632" y="1248"/>
              <a:ext cx="153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b="1" dirty="0" smtClean="0"/>
                <a:t>Mathematics</a:t>
              </a:r>
              <a:endParaRPr lang="en-US" b="1" dirty="0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2688" y="3753"/>
              <a:ext cx="177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 smtClean="0"/>
                <a:t>Algorithms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สาขาของวิทยาการคอมพิวเตอร์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41076" name="Group 116"/>
          <p:cNvGrpSpPr>
            <a:grpSpLocks/>
          </p:cNvGrpSpPr>
          <p:nvPr/>
        </p:nvGrpSpPr>
        <p:grpSpPr bwMode="auto">
          <a:xfrm>
            <a:off x="1295400" y="1219200"/>
            <a:ext cx="9921876" cy="533400"/>
            <a:chOff x="1248" y="1227"/>
            <a:chExt cx="6298" cy="419"/>
          </a:xfrm>
        </p:grpSpPr>
        <p:grpSp>
          <p:nvGrpSpPr>
            <p:cNvPr id="41048" name="Group 88"/>
            <p:cNvGrpSpPr>
              <a:grpSpLocks/>
            </p:cNvGrpSpPr>
            <p:nvPr/>
          </p:nvGrpSpPr>
          <p:grpSpPr bwMode="auto">
            <a:xfrm>
              <a:off x="1248" y="1227"/>
              <a:ext cx="480" cy="419"/>
              <a:chOff x="1110" y="2656"/>
              <a:chExt cx="1549" cy="1351"/>
            </a:xfrm>
          </p:grpSpPr>
          <p:sp>
            <p:nvSpPr>
              <p:cNvPr id="41049" name="AutoShape 8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50" name="AutoShape 9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51" name="AutoShape 9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1632" y="1611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057" name="Text Box 97"/>
            <p:cNvSpPr txBox="1">
              <a:spLocks noChangeArrowheads="1"/>
            </p:cNvSpPr>
            <p:nvPr/>
          </p:nvSpPr>
          <p:spPr bwMode="auto">
            <a:xfrm>
              <a:off x="2112" y="1241"/>
              <a:ext cx="5434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Data Structures and Algorithms</a:t>
              </a:r>
              <a:endParaRPr lang="en-US" sz="2000" dirty="0"/>
            </a:p>
          </p:txBody>
        </p:sp>
        <p:sp>
          <p:nvSpPr>
            <p:cNvPr id="41058" name="Text Box 98"/>
            <p:cNvSpPr txBox="1">
              <a:spLocks noChangeArrowheads="1"/>
            </p:cNvSpPr>
            <p:nvPr/>
          </p:nvSpPr>
          <p:spPr bwMode="gray">
            <a:xfrm>
              <a:off x="1372" y="128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1</a:t>
              </a:r>
            </a:p>
          </p:txBody>
        </p:sp>
      </p:grpSp>
      <p:grpSp>
        <p:nvGrpSpPr>
          <p:cNvPr id="41077" name="Group 117"/>
          <p:cNvGrpSpPr>
            <a:grpSpLocks/>
          </p:cNvGrpSpPr>
          <p:nvPr/>
        </p:nvGrpSpPr>
        <p:grpSpPr bwMode="auto">
          <a:xfrm>
            <a:off x="1295400" y="1828800"/>
            <a:ext cx="5257800" cy="533400"/>
            <a:chOff x="1248" y="1803"/>
            <a:chExt cx="3408" cy="419"/>
          </a:xfrm>
        </p:grpSpPr>
        <p:grpSp>
          <p:nvGrpSpPr>
            <p:cNvPr id="41052" name="Group 92"/>
            <p:cNvGrpSpPr>
              <a:grpSpLocks/>
            </p:cNvGrpSpPr>
            <p:nvPr/>
          </p:nvGrpSpPr>
          <p:grpSpPr bwMode="auto">
            <a:xfrm>
              <a:off x="1248" y="1803"/>
              <a:ext cx="480" cy="419"/>
              <a:chOff x="3174" y="2656"/>
              <a:chExt cx="1549" cy="1351"/>
            </a:xfrm>
          </p:grpSpPr>
          <p:sp>
            <p:nvSpPr>
              <p:cNvPr id="41053" name="AutoShape 93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54" name="AutoShape 94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55" name="AutoShape 95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1059" name="Line 99"/>
            <p:cNvSpPr>
              <a:spLocks noChangeShapeType="1"/>
            </p:cNvSpPr>
            <p:nvPr/>
          </p:nvSpPr>
          <p:spPr bwMode="auto">
            <a:xfrm>
              <a:off x="1632" y="2187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060" name="Text Box 100"/>
            <p:cNvSpPr txBox="1">
              <a:spLocks noChangeArrowheads="1"/>
            </p:cNvSpPr>
            <p:nvPr/>
          </p:nvSpPr>
          <p:spPr bwMode="auto">
            <a:xfrm>
              <a:off x="2112" y="1817"/>
              <a:ext cx="2199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Programming Language</a:t>
              </a:r>
              <a:endParaRPr lang="en-US" sz="2000" dirty="0"/>
            </a:p>
          </p:txBody>
        </p:sp>
        <p:sp>
          <p:nvSpPr>
            <p:cNvPr id="41061" name="Text Box 101"/>
            <p:cNvSpPr txBox="1">
              <a:spLocks noChangeArrowheads="1"/>
            </p:cNvSpPr>
            <p:nvPr/>
          </p:nvSpPr>
          <p:spPr bwMode="gray">
            <a:xfrm>
              <a:off x="1372" y="1865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2</a:t>
              </a:r>
            </a:p>
          </p:txBody>
        </p:sp>
      </p:grpSp>
      <p:grpSp>
        <p:nvGrpSpPr>
          <p:cNvPr id="41078" name="Group 118"/>
          <p:cNvGrpSpPr>
            <a:grpSpLocks/>
          </p:cNvGrpSpPr>
          <p:nvPr/>
        </p:nvGrpSpPr>
        <p:grpSpPr bwMode="auto">
          <a:xfrm>
            <a:off x="1295400" y="2438400"/>
            <a:ext cx="6046788" cy="533400"/>
            <a:chOff x="1248" y="2365"/>
            <a:chExt cx="3809" cy="419"/>
          </a:xfrm>
        </p:grpSpPr>
        <p:grpSp>
          <p:nvGrpSpPr>
            <p:cNvPr id="41062" name="Group 102"/>
            <p:cNvGrpSpPr>
              <a:grpSpLocks/>
            </p:cNvGrpSpPr>
            <p:nvPr/>
          </p:nvGrpSpPr>
          <p:grpSpPr bwMode="auto">
            <a:xfrm>
              <a:off x="1248" y="2365"/>
              <a:ext cx="480" cy="419"/>
              <a:chOff x="1110" y="2656"/>
              <a:chExt cx="1549" cy="1351"/>
            </a:xfrm>
          </p:grpSpPr>
          <p:sp>
            <p:nvSpPr>
              <p:cNvPr id="41063" name="AutoShape 103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64" name="AutoShape 104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65" name="AutoShape 105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1070" name="Line 110"/>
            <p:cNvSpPr>
              <a:spLocks noChangeShapeType="1"/>
            </p:cNvSpPr>
            <p:nvPr/>
          </p:nvSpPr>
          <p:spPr bwMode="auto">
            <a:xfrm>
              <a:off x="1632" y="2749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071" name="Text Box 111"/>
            <p:cNvSpPr txBox="1">
              <a:spLocks noChangeArrowheads="1"/>
            </p:cNvSpPr>
            <p:nvPr/>
          </p:nvSpPr>
          <p:spPr bwMode="auto">
            <a:xfrm>
              <a:off x="2112" y="2379"/>
              <a:ext cx="2945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Software Methodology and Engineering</a:t>
              </a:r>
              <a:endParaRPr lang="en-US" sz="2000" dirty="0"/>
            </a:p>
          </p:txBody>
        </p:sp>
        <p:sp>
          <p:nvSpPr>
            <p:cNvPr id="41072" name="Text Box 112"/>
            <p:cNvSpPr txBox="1">
              <a:spLocks noChangeArrowheads="1"/>
            </p:cNvSpPr>
            <p:nvPr/>
          </p:nvSpPr>
          <p:spPr bwMode="gray">
            <a:xfrm>
              <a:off x="1372" y="2427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/>
                <a:t>3</a:t>
              </a:r>
            </a:p>
          </p:txBody>
        </p:sp>
      </p:grpSp>
      <p:grpSp>
        <p:nvGrpSpPr>
          <p:cNvPr id="41079" name="Group 119"/>
          <p:cNvGrpSpPr>
            <a:grpSpLocks/>
          </p:cNvGrpSpPr>
          <p:nvPr/>
        </p:nvGrpSpPr>
        <p:grpSpPr bwMode="auto">
          <a:xfrm>
            <a:off x="1295400" y="3048000"/>
            <a:ext cx="5334000" cy="533400"/>
            <a:chOff x="1248" y="2941"/>
            <a:chExt cx="3408" cy="419"/>
          </a:xfrm>
        </p:grpSpPr>
        <p:grpSp>
          <p:nvGrpSpPr>
            <p:cNvPr id="41066" name="Group 106"/>
            <p:cNvGrpSpPr>
              <a:grpSpLocks/>
            </p:cNvGrpSpPr>
            <p:nvPr/>
          </p:nvGrpSpPr>
          <p:grpSpPr bwMode="auto">
            <a:xfrm>
              <a:off x="1248" y="2941"/>
              <a:ext cx="480" cy="419"/>
              <a:chOff x="3174" y="2656"/>
              <a:chExt cx="1549" cy="1351"/>
            </a:xfrm>
          </p:grpSpPr>
          <p:sp>
            <p:nvSpPr>
              <p:cNvPr id="41067" name="AutoShape 107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68" name="AutoShape 108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069" name="AutoShape 109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1073" name="Line 113"/>
            <p:cNvSpPr>
              <a:spLocks noChangeShapeType="1"/>
            </p:cNvSpPr>
            <p:nvPr/>
          </p:nvSpPr>
          <p:spPr bwMode="auto">
            <a:xfrm>
              <a:off x="1632" y="3325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074" name="Text Box 114"/>
            <p:cNvSpPr txBox="1">
              <a:spLocks noChangeArrowheads="1"/>
            </p:cNvSpPr>
            <p:nvPr/>
          </p:nvSpPr>
          <p:spPr bwMode="auto">
            <a:xfrm>
              <a:off x="2112" y="2955"/>
              <a:ext cx="1408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Operating System</a:t>
              </a:r>
              <a:endParaRPr lang="en-US" sz="2000" dirty="0"/>
            </a:p>
          </p:txBody>
        </p:sp>
        <p:sp>
          <p:nvSpPr>
            <p:cNvPr id="41075" name="Text Box 115"/>
            <p:cNvSpPr txBox="1">
              <a:spLocks noChangeArrowheads="1"/>
            </p:cNvSpPr>
            <p:nvPr/>
          </p:nvSpPr>
          <p:spPr bwMode="gray">
            <a:xfrm>
              <a:off x="1372" y="3003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4</a:t>
              </a:r>
            </a:p>
          </p:txBody>
        </p:sp>
      </p:grpSp>
      <p:grpSp>
        <p:nvGrpSpPr>
          <p:cNvPr id="35" name="Group 119"/>
          <p:cNvGrpSpPr>
            <a:grpSpLocks/>
          </p:cNvGrpSpPr>
          <p:nvPr/>
        </p:nvGrpSpPr>
        <p:grpSpPr bwMode="auto">
          <a:xfrm>
            <a:off x="1295400" y="4267200"/>
            <a:ext cx="6513513" cy="533400"/>
            <a:chOff x="1248" y="2941"/>
            <a:chExt cx="4103" cy="419"/>
          </a:xfrm>
        </p:grpSpPr>
        <p:grpSp>
          <p:nvGrpSpPr>
            <p:cNvPr id="36" name="Group 106"/>
            <p:cNvGrpSpPr>
              <a:grpSpLocks/>
            </p:cNvGrpSpPr>
            <p:nvPr/>
          </p:nvGrpSpPr>
          <p:grpSpPr bwMode="auto">
            <a:xfrm>
              <a:off x="1248" y="2941"/>
              <a:ext cx="480" cy="419"/>
              <a:chOff x="3174" y="2656"/>
              <a:chExt cx="1549" cy="1351"/>
            </a:xfrm>
          </p:grpSpPr>
          <p:sp>
            <p:nvSpPr>
              <p:cNvPr id="40" name="AutoShape 107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" name="AutoShape 108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" name="AutoShape 109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7" name="Line 113"/>
            <p:cNvSpPr>
              <a:spLocks noChangeShapeType="1"/>
            </p:cNvSpPr>
            <p:nvPr/>
          </p:nvSpPr>
          <p:spPr bwMode="auto">
            <a:xfrm>
              <a:off x="1632" y="3325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8" name="Text Box 114"/>
            <p:cNvSpPr txBox="1">
              <a:spLocks noChangeArrowheads="1"/>
            </p:cNvSpPr>
            <p:nvPr/>
          </p:nvSpPr>
          <p:spPr bwMode="auto">
            <a:xfrm>
              <a:off x="2112" y="2955"/>
              <a:ext cx="3239" cy="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Database and Information Retrieval</a:t>
              </a:r>
              <a:r>
                <a:rPr lang="th-TH" sz="2000" dirty="0" smtClean="0">
                  <a:latin typeface="DSN KaMon" pitchFamily="2" charset="-34"/>
                  <a:cs typeface="DSN KaMon" pitchFamily="2" charset="-34"/>
                </a:rPr>
                <a:t> </a:t>
              </a:r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System</a:t>
              </a:r>
              <a:endParaRPr lang="en-US" sz="2000" dirty="0"/>
            </a:p>
          </p:txBody>
        </p:sp>
        <p:sp>
          <p:nvSpPr>
            <p:cNvPr id="39" name="Text Box 115"/>
            <p:cNvSpPr txBox="1">
              <a:spLocks noChangeArrowheads="1"/>
            </p:cNvSpPr>
            <p:nvPr/>
          </p:nvSpPr>
          <p:spPr bwMode="gray">
            <a:xfrm>
              <a:off x="1372" y="3003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h-TH" sz="2400" b="1" dirty="0" smtClean="0"/>
                <a:t>6</a:t>
              </a:r>
              <a:endParaRPr lang="en-US" sz="2400" b="1" dirty="0"/>
            </a:p>
          </p:txBody>
        </p:sp>
      </p:grpSp>
      <p:grpSp>
        <p:nvGrpSpPr>
          <p:cNvPr id="43" name="Group 118"/>
          <p:cNvGrpSpPr>
            <a:grpSpLocks/>
          </p:cNvGrpSpPr>
          <p:nvPr/>
        </p:nvGrpSpPr>
        <p:grpSpPr bwMode="auto">
          <a:xfrm>
            <a:off x="1295400" y="3657600"/>
            <a:ext cx="5478378" cy="533400"/>
            <a:chOff x="1248" y="2365"/>
            <a:chExt cx="3408" cy="419"/>
          </a:xfrm>
        </p:grpSpPr>
        <p:grpSp>
          <p:nvGrpSpPr>
            <p:cNvPr id="44" name="Group 102"/>
            <p:cNvGrpSpPr>
              <a:grpSpLocks/>
            </p:cNvGrpSpPr>
            <p:nvPr/>
          </p:nvGrpSpPr>
          <p:grpSpPr bwMode="auto">
            <a:xfrm>
              <a:off x="1248" y="2365"/>
              <a:ext cx="480" cy="419"/>
              <a:chOff x="1110" y="2656"/>
              <a:chExt cx="1549" cy="1351"/>
            </a:xfrm>
          </p:grpSpPr>
          <p:sp>
            <p:nvSpPr>
              <p:cNvPr id="48" name="AutoShape 103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9" name="AutoShape 104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0" name="AutoShape 105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1632" y="2749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6" name="Text Box 111"/>
            <p:cNvSpPr txBox="1">
              <a:spLocks noChangeArrowheads="1"/>
            </p:cNvSpPr>
            <p:nvPr/>
          </p:nvSpPr>
          <p:spPr bwMode="auto">
            <a:xfrm>
              <a:off x="2112" y="2379"/>
              <a:ext cx="1701" cy="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Computer Architecture</a:t>
              </a:r>
              <a:endParaRPr lang="en-US" sz="2000" dirty="0"/>
            </a:p>
          </p:txBody>
        </p:sp>
        <p:sp>
          <p:nvSpPr>
            <p:cNvPr id="47" name="Text Box 112"/>
            <p:cNvSpPr txBox="1">
              <a:spLocks noChangeArrowheads="1"/>
            </p:cNvSpPr>
            <p:nvPr/>
          </p:nvSpPr>
          <p:spPr bwMode="gray">
            <a:xfrm>
              <a:off x="1372" y="2427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h-TH" sz="2400" b="1" dirty="0" smtClean="0"/>
                <a:t>5</a:t>
              </a:r>
              <a:endParaRPr lang="en-US" sz="2400" b="1" dirty="0"/>
            </a:p>
          </p:txBody>
        </p:sp>
      </p:grpSp>
      <p:grpSp>
        <p:nvGrpSpPr>
          <p:cNvPr id="51" name="Group 118"/>
          <p:cNvGrpSpPr>
            <a:grpSpLocks/>
          </p:cNvGrpSpPr>
          <p:nvPr/>
        </p:nvGrpSpPr>
        <p:grpSpPr bwMode="auto">
          <a:xfrm>
            <a:off x="1295400" y="4876800"/>
            <a:ext cx="5829513" cy="533400"/>
            <a:chOff x="1248" y="2365"/>
            <a:chExt cx="3719" cy="419"/>
          </a:xfrm>
        </p:grpSpPr>
        <p:grpSp>
          <p:nvGrpSpPr>
            <p:cNvPr id="52" name="Group 102"/>
            <p:cNvGrpSpPr>
              <a:grpSpLocks/>
            </p:cNvGrpSpPr>
            <p:nvPr/>
          </p:nvGrpSpPr>
          <p:grpSpPr bwMode="auto">
            <a:xfrm>
              <a:off x="1248" y="2365"/>
              <a:ext cx="480" cy="419"/>
              <a:chOff x="1110" y="2656"/>
              <a:chExt cx="1549" cy="1351"/>
            </a:xfrm>
          </p:grpSpPr>
          <p:sp>
            <p:nvSpPr>
              <p:cNvPr id="56" name="AutoShape 103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7" name="AutoShape 104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8" name="AutoShape 105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53" name="Line 110"/>
            <p:cNvSpPr>
              <a:spLocks noChangeShapeType="1"/>
            </p:cNvSpPr>
            <p:nvPr/>
          </p:nvSpPr>
          <p:spPr bwMode="auto">
            <a:xfrm>
              <a:off x="1632" y="2749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4" name="Text Box 111"/>
            <p:cNvSpPr txBox="1">
              <a:spLocks noChangeArrowheads="1"/>
            </p:cNvSpPr>
            <p:nvPr/>
          </p:nvSpPr>
          <p:spPr bwMode="auto">
            <a:xfrm>
              <a:off x="2112" y="2379"/>
              <a:ext cx="2855" cy="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Numerical and Symbolic Computation</a:t>
              </a:r>
              <a:endParaRPr lang="en-US" sz="2000" dirty="0"/>
            </a:p>
          </p:txBody>
        </p:sp>
        <p:sp>
          <p:nvSpPr>
            <p:cNvPr id="55" name="Text Box 112"/>
            <p:cNvSpPr txBox="1">
              <a:spLocks noChangeArrowheads="1"/>
            </p:cNvSpPr>
            <p:nvPr/>
          </p:nvSpPr>
          <p:spPr bwMode="gray">
            <a:xfrm>
              <a:off x="1372" y="2427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h-TH" sz="2400" b="1" dirty="0" smtClean="0"/>
                <a:t>7</a:t>
              </a:r>
              <a:endParaRPr lang="en-US" sz="2400" b="1" dirty="0"/>
            </a:p>
          </p:txBody>
        </p:sp>
      </p:grpSp>
      <p:grpSp>
        <p:nvGrpSpPr>
          <p:cNvPr id="59" name="Group 118"/>
          <p:cNvGrpSpPr>
            <a:grpSpLocks/>
          </p:cNvGrpSpPr>
          <p:nvPr/>
        </p:nvGrpSpPr>
        <p:grpSpPr bwMode="auto">
          <a:xfrm>
            <a:off x="1295400" y="6096000"/>
            <a:ext cx="5374940" cy="541038"/>
            <a:chOff x="1248" y="2365"/>
            <a:chExt cx="3429" cy="425"/>
          </a:xfrm>
        </p:grpSpPr>
        <p:grpSp>
          <p:nvGrpSpPr>
            <p:cNvPr id="60" name="Group 102"/>
            <p:cNvGrpSpPr>
              <a:grpSpLocks/>
            </p:cNvGrpSpPr>
            <p:nvPr/>
          </p:nvGrpSpPr>
          <p:grpSpPr bwMode="auto">
            <a:xfrm>
              <a:off x="1248" y="2365"/>
              <a:ext cx="480" cy="419"/>
              <a:chOff x="1110" y="2656"/>
              <a:chExt cx="1549" cy="1351"/>
            </a:xfrm>
          </p:grpSpPr>
          <p:sp>
            <p:nvSpPr>
              <p:cNvPr id="64" name="AutoShape 103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5" name="AutoShape 104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6" name="AutoShape 105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61" name="Line 110"/>
            <p:cNvSpPr>
              <a:spLocks noChangeShapeType="1"/>
            </p:cNvSpPr>
            <p:nvPr/>
          </p:nvSpPr>
          <p:spPr bwMode="auto">
            <a:xfrm>
              <a:off x="1632" y="2749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2" name="Text Box 111"/>
            <p:cNvSpPr txBox="1">
              <a:spLocks noChangeArrowheads="1"/>
            </p:cNvSpPr>
            <p:nvPr/>
          </p:nvSpPr>
          <p:spPr bwMode="auto">
            <a:xfrm>
              <a:off x="2112" y="2379"/>
              <a:ext cx="2565" cy="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Artificial Intelligence and Robotics</a:t>
              </a:r>
              <a:endParaRPr lang="en-US" sz="2000" dirty="0"/>
            </a:p>
          </p:txBody>
        </p:sp>
        <p:sp>
          <p:nvSpPr>
            <p:cNvPr id="63" name="Text Box 112"/>
            <p:cNvSpPr txBox="1">
              <a:spLocks noChangeArrowheads="1"/>
            </p:cNvSpPr>
            <p:nvPr/>
          </p:nvSpPr>
          <p:spPr bwMode="gray">
            <a:xfrm>
              <a:off x="1372" y="2427"/>
              <a:ext cx="227" cy="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h-TH" sz="2400" b="1" dirty="0" smtClean="0"/>
                <a:t>9</a:t>
              </a:r>
              <a:endParaRPr lang="en-US" sz="2400" b="1" dirty="0"/>
            </a:p>
          </p:txBody>
        </p:sp>
      </p:grpSp>
      <p:grpSp>
        <p:nvGrpSpPr>
          <p:cNvPr id="67" name="Group 119"/>
          <p:cNvGrpSpPr>
            <a:grpSpLocks/>
          </p:cNvGrpSpPr>
          <p:nvPr/>
        </p:nvGrpSpPr>
        <p:grpSpPr bwMode="auto">
          <a:xfrm>
            <a:off x="1295400" y="5486399"/>
            <a:ext cx="5432426" cy="541038"/>
            <a:chOff x="1248" y="2941"/>
            <a:chExt cx="3422" cy="425"/>
          </a:xfrm>
        </p:grpSpPr>
        <p:grpSp>
          <p:nvGrpSpPr>
            <p:cNvPr id="68" name="Group 106"/>
            <p:cNvGrpSpPr>
              <a:grpSpLocks/>
            </p:cNvGrpSpPr>
            <p:nvPr/>
          </p:nvGrpSpPr>
          <p:grpSpPr bwMode="auto">
            <a:xfrm>
              <a:off x="1248" y="2941"/>
              <a:ext cx="480" cy="419"/>
              <a:chOff x="3174" y="2656"/>
              <a:chExt cx="1549" cy="1351"/>
            </a:xfrm>
          </p:grpSpPr>
          <p:sp>
            <p:nvSpPr>
              <p:cNvPr id="72" name="AutoShape 107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3" name="AutoShape 108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4" name="AutoShape 109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69" name="Line 113"/>
            <p:cNvSpPr>
              <a:spLocks noChangeShapeType="1"/>
            </p:cNvSpPr>
            <p:nvPr/>
          </p:nvSpPr>
          <p:spPr bwMode="auto">
            <a:xfrm>
              <a:off x="1632" y="3325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0" name="Text Box 114"/>
            <p:cNvSpPr txBox="1">
              <a:spLocks noChangeArrowheads="1"/>
            </p:cNvSpPr>
            <p:nvPr/>
          </p:nvSpPr>
          <p:spPr bwMode="auto">
            <a:xfrm>
              <a:off x="2112" y="2955"/>
              <a:ext cx="2558" cy="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DSN KaMon" pitchFamily="2" charset="-34"/>
                  <a:cs typeface="DSN KaMon" pitchFamily="2" charset="-34"/>
                </a:rPr>
                <a:t>Human Computer Communication</a:t>
              </a:r>
              <a:endParaRPr lang="en-US" sz="2000" dirty="0"/>
            </a:p>
          </p:txBody>
        </p:sp>
        <p:sp>
          <p:nvSpPr>
            <p:cNvPr id="71" name="Text Box 115"/>
            <p:cNvSpPr txBox="1">
              <a:spLocks noChangeArrowheads="1"/>
            </p:cNvSpPr>
            <p:nvPr/>
          </p:nvSpPr>
          <p:spPr bwMode="gray">
            <a:xfrm>
              <a:off x="1372" y="3003"/>
              <a:ext cx="224" cy="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h-TH" sz="2400" b="1" dirty="0" smtClean="0"/>
                <a:t>8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Information Technology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1066800" y="1524000"/>
            <a:ext cx="7010400" cy="2110903"/>
            <a:chOff x="1104" y="1200"/>
            <a:chExt cx="3552" cy="1488"/>
          </a:xfrm>
        </p:grpSpPr>
        <p:sp>
          <p:nvSpPr>
            <p:cNvPr id="63492" name="AutoShape 4"/>
            <p:cNvSpPr>
              <a:spLocks noChangeArrowheads="1"/>
            </p:cNvSpPr>
            <p:nvPr/>
          </p:nvSpPr>
          <p:spPr bwMode="gray">
            <a:xfrm>
              <a:off x="1104" y="1200"/>
              <a:ext cx="3552" cy="148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3493" name="AutoShape 5"/>
            <p:cNvSpPr>
              <a:spLocks noChangeArrowheads="1"/>
            </p:cNvSpPr>
            <p:nvPr/>
          </p:nvSpPr>
          <p:spPr bwMode="gray">
            <a:xfrm>
              <a:off x="1181" y="1276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66CC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gray">
            <a:xfrm>
              <a:off x="1223" y="1319"/>
              <a:ext cx="337" cy="337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3495" name="Text Box 7"/>
            <p:cNvSpPr txBox="1">
              <a:spLocks noChangeArrowheads="1"/>
            </p:cNvSpPr>
            <p:nvPr/>
          </p:nvSpPr>
          <p:spPr bwMode="gray">
            <a:xfrm>
              <a:off x="1198" y="1460"/>
              <a:ext cx="618" cy="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Technology</a:t>
              </a:r>
              <a:endPara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496" name="Text Box 8"/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11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000000"/>
                  </a:solidFill>
                </a:rPr>
                <a:t>Technology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การประยุกต์ความรู้ด้านวิทยาศาสตร์มาใช้ให้เกิดประโยชน์ ที่เกี่ยวข้องกับการผลิต การสร้าง วิธีการดำเนินงาน และรวมถึงอุปกรณ์ต่างๆ ที่ไม่ได้มีตาม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ธรรมชาติ โลก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แห่งเทคโนโลยีในยุคนี้ ทำให้มนุษย์ได้รับสิ่งอำนวยความสะดวกจากเทคโนโลยีมาประยุกต์ใช้กับการดำเนินชีวิตประจำวันมากมายนับไม่ถ้วน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497" name="Group 9"/>
          <p:cNvGrpSpPr>
            <a:grpSpLocks/>
          </p:cNvGrpSpPr>
          <p:nvPr/>
        </p:nvGrpSpPr>
        <p:grpSpPr bwMode="auto">
          <a:xfrm>
            <a:off x="1143000" y="3962403"/>
            <a:ext cx="6858000" cy="2057401"/>
            <a:chOff x="1104" y="2109"/>
            <a:chExt cx="3504" cy="823"/>
          </a:xfrm>
        </p:grpSpPr>
        <p:sp>
          <p:nvSpPr>
            <p:cNvPr id="63498" name="AutoShape 10"/>
            <p:cNvSpPr>
              <a:spLocks noChangeArrowheads="1"/>
            </p:cNvSpPr>
            <p:nvPr/>
          </p:nvSpPr>
          <p:spPr bwMode="gray">
            <a:xfrm>
              <a:off x="1104" y="2109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3499" name="AutoShape 11"/>
            <p:cNvSpPr>
              <a:spLocks noChangeArrowheads="1"/>
            </p:cNvSpPr>
            <p:nvPr/>
          </p:nvSpPr>
          <p:spPr bwMode="gray">
            <a:xfrm>
              <a:off x="1181" y="2185"/>
              <a:ext cx="675" cy="3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009999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gray">
            <a:xfrm>
              <a:off x="1223" y="2228"/>
              <a:ext cx="337" cy="337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999">
                    <a:gamma/>
                    <a:tint val="42353"/>
                    <a:invGamma/>
                  </a:srgbClr>
                </a:gs>
                <a:gs pos="100000">
                  <a:srgbClr val="009999">
                    <a:alpha val="0"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3501" name="Text Box 13"/>
            <p:cNvSpPr txBox="1">
              <a:spLocks noChangeArrowheads="1"/>
            </p:cNvSpPr>
            <p:nvPr/>
          </p:nvSpPr>
          <p:spPr bwMode="gray">
            <a:xfrm>
              <a:off x="1182" y="2292"/>
              <a:ext cx="684" cy="1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Information</a:t>
              </a: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502" name="Text Box 14"/>
            <p:cNvSpPr txBox="1">
              <a:spLocks noChangeArrowheads="1"/>
            </p:cNvSpPr>
            <p:nvPr/>
          </p:nvSpPr>
          <p:spPr bwMode="gray">
            <a:xfrm>
              <a:off x="1948" y="2156"/>
              <a:ext cx="2576" cy="7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000000"/>
                  </a:solidFill>
                </a:rPr>
                <a:t>Information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ผลลัพธ์ที่เกิดจากการประมวลผลข้อมูลดิบ</a:t>
              </a:r>
              <a:r>
                <a:rPr lang="en-US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 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(</a:t>
              </a:r>
              <a:r>
                <a:rPr lang="en-US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Raw Data</a:t>
              </a:r>
              <a:r>
                <a:rPr lang="th-TH" sz="1600" dirty="0" smtClean="0">
                  <a:solidFill>
                    <a:srgbClr val="000000"/>
                  </a:solidFill>
                  <a:latin typeface="DSN KaMon" pitchFamily="2" charset="-34"/>
                  <a:cs typeface="DSN KaMon" pitchFamily="2" charset="-34"/>
                </a:rPr>
                <a:t>) ด้วยการรวบรวมข้อมูลดิบจากแหล่งต่างๆและนำมาผ่านกระบวนการประมวลผล ไม่ว่าจะเป็นการจัดกลุ่มข้อมูล การเรียงลำดับ ข้อมูล การคำนวณและสรุปผล นำมาเสนอในรูปแบบของรายงานที่เหมาะสมต่อการใช้งานที่ก่อให้เกิดประโยชน์ต่อการดำเนินชีวิตของมนุษย์</a:t>
              </a:r>
              <a:endParaRPr lang="en-US" sz="1600" dirty="0">
                <a:solidFill>
                  <a:srgbClr val="000000"/>
                </a:solidFill>
                <a:latin typeface="DSN KaMon" pitchFamily="2" charset="-34"/>
                <a:cs typeface="DSN KaMon" pitchFamily="2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507038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8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	</a:t>
            </a:r>
            <a:endParaRPr lang="th-TH" sz="28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8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	</a:t>
            </a:r>
            <a:r>
              <a:rPr lang="th-TH" sz="2800" b="1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เทคโนโลยี</a:t>
            </a:r>
            <a:r>
              <a:rPr lang="th-TH" sz="2800" b="1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สารสนเทศ</a:t>
            </a:r>
            <a:r>
              <a:rPr lang="th-TH" sz="28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หมายถึง </a:t>
            </a:r>
            <a:r>
              <a:rPr lang="th-TH" sz="28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เทคโนโลยีเพื่อการจัดการสารสนเทศ ซึ่งหมายรวมถึงเทคโนโลยีการผลิต การจัดเก็บข้อมูล การประมวลผลข้อมูล การวิเคราะห์และเผยแพร่ การสื่อสารโทรคมนาคม และอุปกรณ์สนับสนุนการปฏิบัติงานด้านสารสนเทศอื่นๆที่สามารถนำมาประยุกต์ใช้งานร่วมกันเพื่อให้ได้มาซึ่งประโยชน์ ประสิทธิภาพ ความถูกต้อง ความแม่นยำ ทันต่อเหตุการณ์ ดังนั้น จึงสามารถกล่าวโดยสรุปว่า </a:t>
            </a:r>
            <a:r>
              <a:rPr lang="th-TH" sz="2800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เทคโนโลยีสารสนเทศจะข้องเกี่ยวกับเทคโนโลยีที่</a:t>
            </a:r>
            <a:r>
              <a:rPr lang="th-TH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สำคัญ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ๆ </a:t>
            </a:r>
            <a:r>
              <a:rPr lang="th-TH" sz="2800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อยู่ 2 สาขาด้วยกัน </a:t>
            </a:r>
            <a:r>
              <a:rPr lang="th-TH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คือ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C0000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เทคโนโลยี</a:t>
            </a:r>
            <a:r>
              <a:rPr lang="th-TH" sz="2800" dirty="0">
                <a:solidFill>
                  <a:srgbClr val="C0000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คอมพิวเตอร์ </a:t>
            </a:r>
            <a:r>
              <a:rPr lang="th-TH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และ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C0000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เทคโนโลยี</a:t>
            </a:r>
            <a:r>
              <a:rPr lang="th-TH" sz="2800" dirty="0">
                <a:solidFill>
                  <a:srgbClr val="C00000"/>
                </a:solidFill>
                <a:latin typeface="Angsana New" pitchFamily="18" charset="-34"/>
                <a:ea typeface="Tahoma" pitchFamily="34" charset="0"/>
                <a:cs typeface="Angsana New" pitchFamily="18" charset="-34"/>
              </a:rPr>
              <a:t>ด้านการสื่อสารโทรคมนาคม</a:t>
            </a:r>
            <a:endParaRPr lang="en-US" sz="2800" dirty="0">
              <a:solidFill>
                <a:srgbClr val="C00000"/>
              </a:solidFill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80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sz="280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Information Technology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447800" y="609600"/>
            <a:ext cx="82296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เทคโนโลยี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คอมพิวเตอร์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(Computer)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>
            <a:noAutofit/>
          </a:bodyPr>
          <a:lstStyle/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8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คอมพิวเตอร์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เป็นอุปกรณ์เครื่องมือสำคัญหนึ่งในการนำมาใช้สำหรับประมวลผลข้อมูลเพื่อให้ได้มาซึ่งสารสนเทศตามต้องการได้อย่างรวดเร็วทันต่อเหตุการณ์ การจัดการข้อมูลทางสารสนเทศไม่ว่าจะเป็น การจัดการข้อมูล การรวบรวมการประมวลผล ในปัจจุบันมักใช้เทคโนโลยีคอมพิวเตอร์จัดการแทบทั้งสิ้น เพราะคอมพิวเตอร์ประมวลผลได้รวดเร็ว มีความถูกต้องแม่นยำ 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กระบวนการ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ประมวลผลข้อมูลในคอมพิวเตอร์ </a:t>
            </a:r>
            <a:endParaRPr lang="en-US" sz="24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4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509778" lvl="1" indent="0" algn="thaiDi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ประกอบด้วย 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3 ส่วนด้วยกัน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คือ</a:t>
            </a:r>
            <a:endParaRPr lang="en-US" sz="2400" dirty="0" smtClean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509778" lvl="1" indent="0" algn="thaiDist" fontAlgn="auto">
              <a:spcAft>
                <a:spcPts val="0"/>
              </a:spcAft>
              <a:buClr>
                <a:schemeClr val="accent3"/>
              </a:buClr>
              <a:defRPr/>
            </a:pPr>
            <a:endParaRPr lang="en-US" sz="240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  <a:p>
            <a:pPr marL="509778" lvl="1" indent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1. 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นำเข้าข้อมูล </a:t>
            </a:r>
            <a:r>
              <a:rPr lang="en-US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(Input)</a:t>
            </a:r>
          </a:p>
          <a:p>
            <a:pPr marL="509778" lvl="1" indent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2. 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ประมวลผลข้อมูล </a:t>
            </a:r>
            <a:r>
              <a:rPr lang="en-US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(Data Processing)	</a:t>
            </a:r>
          </a:p>
          <a:p>
            <a:pPr marL="509778" lvl="1" indent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3. </a:t>
            </a:r>
            <a:r>
              <a:rPr lang="th-TH" sz="24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แสดงผลข้อมูล </a:t>
            </a:r>
            <a:r>
              <a:rPr lang="en-US" sz="2400" dirty="0">
                <a:latin typeface="Angsana New" pitchFamily="18" charset="-34"/>
                <a:ea typeface="Tahoma" pitchFamily="34" charset="0"/>
                <a:cs typeface="Angsana New" pitchFamily="18" charset="-34"/>
              </a:rPr>
              <a:t>(Output)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sz="2800" dirty="0">
              <a:latin typeface="Angsana New" pitchFamily="18" charset="-34"/>
              <a:ea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295400" y="381000"/>
            <a:ext cx="8382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เทคโนโลยีด้านการสื่อสาร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โทรคมนาคม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Telecommunication)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59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24350"/>
          </a:xfrm>
        </p:spPr>
        <p:txBody>
          <a:bodyPr/>
          <a:lstStyle/>
          <a:p>
            <a:pPr marL="109538" indent="0" algn="thaiDist">
              <a:buFont typeface="Georgia" pitchFamily="18" charset="0"/>
              <a:buNone/>
            </a:pPr>
            <a:r>
              <a:rPr lang="th-TH" sz="2800" dirty="0" smtClean="0">
                <a:latin typeface="Angsana New" pitchFamily="18" charset="-34"/>
                <a:ea typeface="Tahoma" pitchFamily="34" charset="0"/>
                <a:cs typeface="Angsana New" pitchFamily="18" charset="-34"/>
              </a:rPr>
              <a:t>	โลกของเทคโนโลยีมิได้จำกัดในวงแคบ แต่เป็นเทคโนโลยีที่ไร้ขีดจำกัน โลกมนุษย์ในทุกวันนี้ดูเหมือนจะแคบลงในทุกขณะ เพราะเนื่องจากแต่ละประเทศในทั่วโลกสามารถติดต่อสื่อสารกันได้อย่างรวดเร็วภายในพริบตา เมื่อเทคโนโลยีสารสนเทศข้องเกี่ยวกับการสื่อสารโทรคมนาคมที่มุ่งหวังให้ข้อมูลได้มีการเผยแพร่ผ่านสื่อด้วยความรวดเร็ว ทันต่อเหตุการณ์ ดังนั้นนอกจากเทคโนโลยีสารสนเทศข้องเกี่ยวกับเทคโนโลยีคอมพิวเตอร์แล้วยังคงไม่เพียงพอ เพราะจำเป็นต้องพึ่งพาเทคโนโลยีด้านการสื่อสารโทรคมนาคมเพื่อนำสารสนเทศไปยังกลุ่มเป้าหมายภายในระยะเวลาอันรวดเร็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86400"/>
          </a:xfrm>
        </p:spPr>
        <p:txBody>
          <a:bodyPr>
            <a:normAutofit/>
          </a:bodyPr>
          <a:lstStyle/>
          <a:p>
            <a:pPr marL="109728" indent="0" algn="thaiDi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เทคโนโลยี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ด้านการสื่อสารและโทรคมนาคมนั้นส่งผลให้การเผยแพร่สารสนเทศไปยังผู้ใช้ปลายทางได้อย่างรวดเร็ว ทันต่อเหตุการณ์ในสถานการณ์โลกปัจจุบัน ข้อมูลที่เผยแพร่ไปนั้นมิใช่เป็นเพียงข้อความ แต่เป็นข้อมูลดิจิตอลซึ่งสามารถเป็นได้ทั้งข้อมูลที่เป็นข้อมูล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(Text),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 ตัวเลข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(Number),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ภาพ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(Image),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เสียง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(Sound)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 ซึ่งอาจผ่านสื่อโทรคมนาคมต่างๆ ไม่ว่าจะเป็น วิทยุกระจายเสียง โทรศัพท์ โทรเลข โทรทัศน์และระบบเครื่องข่ายคอมพิวเตอร์ซึ่งอาจใช้เทคโนโลยีสายเคเบิล สายไฟเบอร์ออ</a:t>
            </a:r>
            <a:r>
              <a:rPr lang="th-TH" sz="3200" dirty="0" err="1">
                <a:latin typeface="Angsana New" pitchFamily="18" charset="-34"/>
                <a:cs typeface="Angsana New" pitchFamily="18" charset="-34"/>
              </a:rPr>
              <a:t>ปติก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 ระบบดาวเทียม เครือข่ายไร้สาย เป็น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Information Technology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s-05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powerpoint-templates-05</Template>
  <TotalTime>36</TotalTime>
  <Words>199</Words>
  <Application>Microsoft Office PowerPoint</Application>
  <PresentationFormat>นำเสนอทางหน้าจอ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powerpoint-templates-05</vt:lpstr>
      <vt:lpstr>ความรู้เกี่ยวกับวิทยาการคอมพิวเตอร์</vt:lpstr>
      <vt:lpstr>Computer Science</vt:lpstr>
      <vt:lpstr>Computer Science</vt:lpstr>
      <vt:lpstr>สาขาของวิทยาการคอมพิวเตอร์</vt:lpstr>
      <vt:lpstr>Information Technology  </vt:lpstr>
      <vt:lpstr>Information Technology  </vt:lpstr>
      <vt:lpstr>เทคโนโลยีคอมพิวเตอร์(Computer) </vt:lpstr>
      <vt:lpstr>เทคโนโลยีด้านการสื่อสารโทรคมนาคม (Telecommunication)</vt:lpstr>
      <vt:lpstr>Information Technology  </vt:lpstr>
      <vt:lpstr>Conclusion</vt:lpstr>
      <vt:lpstr>ภาพนิ่ง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Nong</dc:creator>
  <cp:lastModifiedBy>ComCS</cp:lastModifiedBy>
  <cp:revision>10</cp:revision>
  <dcterms:created xsi:type="dcterms:W3CDTF">2011-03-26T09:29:56Z</dcterms:created>
  <dcterms:modified xsi:type="dcterms:W3CDTF">2013-06-12T09:46:06Z</dcterms:modified>
</cp:coreProperties>
</file>