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4"/>
  </p:notesMasterIdLst>
  <p:sldIdLst>
    <p:sldId id="380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457" r:id="rId40"/>
    <p:sldId id="418" r:id="rId41"/>
    <p:sldId id="419" r:id="rId42"/>
    <p:sldId id="420" r:id="rId43"/>
    <p:sldId id="421" r:id="rId44"/>
    <p:sldId id="422" r:id="rId45"/>
    <p:sldId id="456" r:id="rId46"/>
    <p:sldId id="423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431" r:id="rId55"/>
    <p:sldId id="432" r:id="rId56"/>
    <p:sldId id="433" r:id="rId57"/>
    <p:sldId id="434" r:id="rId58"/>
    <p:sldId id="435" r:id="rId59"/>
    <p:sldId id="436" r:id="rId60"/>
    <p:sldId id="437" r:id="rId61"/>
    <p:sldId id="438" r:id="rId62"/>
    <p:sldId id="439" r:id="rId63"/>
    <p:sldId id="440" r:id="rId64"/>
    <p:sldId id="441" r:id="rId65"/>
    <p:sldId id="442" r:id="rId66"/>
    <p:sldId id="256" r:id="rId67"/>
    <p:sldId id="257" r:id="rId68"/>
    <p:sldId id="258" r:id="rId69"/>
    <p:sldId id="259" r:id="rId70"/>
    <p:sldId id="260" r:id="rId71"/>
    <p:sldId id="262" r:id="rId72"/>
    <p:sldId id="455" r:id="rId73"/>
    <p:sldId id="261" r:id="rId74"/>
    <p:sldId id="263" r:id="rId75"/>
    <p:sldId id="264" r:id="rId76"/>
    <p:sldId id="265" r:id="rId77"/>
    <p:sldId id="266" r:id="rId78"/>
    <p:sldId id="267" r:id="rId79"/>
    <p:sldId id="268" r:id="rId80"/>
    <p:sldId id="269" r:id="rId81"/>
    <p:sldId id="270" r:id="rId82"/>
    <p:sldId id="271" r:id="rId83"/>
    <p:sldId id="272" r:id="rId84"/>
    <p:sldId id="273" r:id="rId85"/>
    <p:sldId id="274" r:id="rId86"/>
    <p:sldId id="275" r:id="rId87"/>
    <p:sldId id="276" r:id="rId88"/>
    <p:sldId id="277" r:id="rId89"/>
    <p:sldId id="278" r:id="rId90"/>
    <p:sldId id="279" r:id="rId91"/>
    <p:sldId id="280" r:id="rId92"/>
    <p:sldId id="281" r:id="rId93"/>
    <p:sldId id="282" r:id="rId94"/>
    <p:sldId id="283" r:id="rId95"/>
    <p:sldId id="284" r:id="rId96"/>
    <p:sldId id="285" r:id="rId97"/>
    <p:sldId id="286" r:id="rId98"/>
    <p:sldId id="287" r:id="rId99"/>
    <p:sldId id="288" r:id="rId100"/>
    <p:sldId id="289" r:id="rId101"/>
    <p:sldId id="290" r:id="rId102"/>
    <p:sldId id="291" r:id="rId103"/>
    <p:sldId id="292" r:id="rId104"/>
    <p:sldId id="293" r:id="rId105"/>
    <p:sldId id="294" r:id="rId106"/>
    <p:sldId id="454" r:id="rId107"/>
    <p:sldId id="295" r:id="rId108"/>
    <p:sldId id="296" r:id="rId109"/>
    <p:sldId id="297" r:id="rId110"/>
    <p:sldId id="298" r:id="rId111"/>
    <p:sldId id="299" r:id="rId112"/>
    <p:sldId id="300" r:id="rId113"/>
    <p:sldId id="301" r:id="rId114"/>
    <p:sldId id="453" r:id="rId115"/>
    <p:sldId id="302" r:id="rId116"/>
    <p:sldId id="303" r:id="rId117"/>
    <p:sldId id="304" r:id="rId118"/>
    <p:sldId id="305" r:id="rId119"/>
    <p:sldId id="306" r:id="rId120"/>
    <p:sldId id="307" r:id="rId121"/>
    <p:sldId id="308" r:id="rId122"/>
    <p:sldId id="452" r:id="rId123"/>
    <p:sldId id="309" r:id="rId124"/>
    <p:sldId id="310" r:id="rId125"/>
    <p:sldId id="311" r:id="rId126"/>
    <p:sldId id="312" r:id="rId127"/>
    <p:sldId id="313" r:id="rId128"/>
    <p:sldId id="314" r:id="rId129"/>
    <p:sldId id="315" r:id="rId130"/>
    <p:sldId id="316" r:id="rId131"/>
    <p:sldId id="317" r:id="rId132"/>
    <p:sldId id="318" r:id="rId133"/>
    <p:sldId id="319" r:id="rId134"/>
    <p:sldId id="320" r:id="rId135"/>
    <p:sldId id="321" r:id="rId136"/>
    <p:sldId id="322" r:id="rId137"/>
    <p:sldId id="323" r:id="rId138"/>
    <p:sldId id="324" r:id="rId139"/>
    <p:sldId id="325" r:id="rId140"/>
    <p:sldId id="326" r:id="rId141"/>
    <p:sldId id="327" r:id="rId142"/>
    <p:sldId id="451" r:id="rId143"/>
    <p:sldId id="328" r:id="rId144"/>
    <p:sldId id="450" r:id="rId145"/>
    <p:sldId id="329" r:id="rId146"/>
    <p:sldId id="330" r:id="rId147"/>
    <p:sldId id="331" r:id="rId148"/>
    <p:sldId id="332" r:id="rId149"/>
    <p:sldId id="333" r:id="rId150"/>
    <p:sldId id="334" r:id="rId151"/>
    <p:sldId id="335" r:id="rId152"/>
    <p:sldId id="336" r:id="rId153"/>
    <p:sldId id="337" r:id="rId154"/>
    <p:sldId id="338" r:id="rId155"/>
    <p:sldId id="339" r:id="rId156"/>
    <p:sldId id="340" r:id="rId157"/>
    <p:sldId id="341" r:id="rId158"/>
    <p:sldId id="342" r:id="rId159"/>
    <p:sldId id="343" r:id="rId160"/>
    <p:sldId id="344" r:id="rId161"/>
    <p:sldId id="345" r:id="rId162"/>
    <p:sldId id="346" r:id="rId163"/>
    <p:sldId id="347" r:id="rId164"/>
    <p:sldId id="348" r:id="rId165"/>
    <p:sldId id="349" r:id="rId166"/>
    <p:sldId id="350" r:id="rId167"/>
    <p:sldId id="351" r:id="rId168"/>
    <p:sldId id="352" r:id="rId169"/>
    <p:sldId id="353" r:id="rId170"/>
    <p:sldId id="354" r:id="rId171"/>
    <p:sldId id="355" r:id="rId172"/>
    <p:sldId id="356" r:id="rId173"/>
    <p:sldId id="357" r:id="rId174"/>
    <p:sldId id="358" r:id="rId175"/>
    <p:sldId id="359" r:id="rId176"/>
    <p:sldId id="360" r:id="rId177"/>
    <p:sldId id="361" r:id="rId178"/>
    <p:sldId id="362" r:id="rId179"/>
    <p:sldId id="363" r:id="rId180"/>
    <p:sldId id="379" r:id="rId181"/>
    <p:sldId id="364" r:id="rId182"/>
    <p:sldId id="365" r:id="rId183"/>
    <p:sldId id="366" r:id="rId184"/>
    <p:sldId id="367" r:id="rId185"/>
    <p:sldId id="368" r:id="rId186"/>
    <p:sldId id="443" r:id="rId187"/>
    <p:sldId id="369" r:id="rId188"/>
    <p:sldId id="370" r:id="rId189"/>
    <p:sldId id="371" r:id="rId190"/>
    <p:sldId id="372" r:id="rId191"/>
    <p:sldId id="373" r:id="rId192"/>
    <p:sldId id="374" r:id="rId193"/>
    <p:sldId id="447" r:id="rId194"/>
    <p:sldId id="448" r:id="rId195"/>
    <p:sldId id="449" r:id="rId196"/>
    <p:sldId id="375" r:id="rId197"/>
    <p:sldId id="446" r:id="rId198"/>
    <p:sldId id="376" r:id="rId199"/>
    <p:sldId id="444" r:id="rId200"/>
    <p:sldId id="445" r:id="rId201"/>
    <p:sldId id="377" r:id="rId202"/>
    <p:sldId id="378" r:id="rId20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549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viewProps" Target="viewProps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1809A-1248-4DFF-8BD3-37998F2A3EDC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DD935-4E9B-43E1-8CDD-CBBBA413072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ตัวแทนบันทึกย่อ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h-TH" smtClean="0"/>
          </a:p>
        </p:txBody>
      </p:sp>
      <p:sp>
        <p:nvSpPr>
          <p:cNvPr id="52228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F0E19D-6EDB-49CE-981A-DB0F8CEC2C2A}" type="slidenum">
              <a:rPr lang="en-US" smtClean="0"/>
              <a:pPr/>
              <a:t>43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ามเหลี่ยมมุมฉาก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grpSp>
        <p:nvGrpSpPr>
          <p:cNvPr id="2" name="กลุ่ม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รูปแบบอิสร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เครื่องหมายบั้ง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สามเหลี่ยมมุมฉาก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เครื่องหมายบั้ง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เครื่องหมายบั้ง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9453F1-78F2-4EB9-AEB6-05898326593B}" type="datetimeFigureOut">
              <a:rPr lang="th-TH" smtClean="0"/>
              <a:pPr/>
              <a:t>12/09/62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36F9B5-0B02-43AA-97E8-D37CC29D06D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57158" y="500042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การวิจัยทางการเงินและการธนาคาร</a:t>
            </a:r>
          </a:p>
          <a:p>
            <a:pPr algn="ctr"/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Research in Finance and Banking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4800" dirty="0" smtClean="0"/>
              <a:t> </a:t>
            </a:r>
          </a:p>
          <a:p>
            <a:pPr algn="ctr"/>
            <a:endParaRPr lang="th-TH" sz="5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บทนำ ประกอบด้วยส่วนต่าง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1.3 ความสำคัญของการวิจัย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Significance of the research)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ข้อความที่ชี้ให้เห็นว่าเมื่อทำวิจัยแล้วเสร็จ ข้อค้นพบสามารถนำไปใช้ประโยชน์ในลักษณะใดอย่างไร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0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rgbClr val="9900CC"/>
              </a:buClr>
              <a:buFontTx/>
              <a:buNone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การวัด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dirty="0" smtClean="0"/>
              <a:t>	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คือ การกำหนดหลักเกณฑ์ต่าง ๆ ที่จะใช้ในการจัดระเบียบข้อมูลให้อยู่ในสภาพที่จะวิเคราะห์หรือเข้าใจได้ในรูปแบบของตัวแปร โดยต้องกำหนดให้ชัดเจนว่าตัวแปรที่ต้องการจะวัด คือ อะไร โดยมี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การนิยามตัวแปรเชิงปฏิบัติการ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”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ประเภทของการนิยามตัวแปร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dirty="0" smtClean="0"/>
              <a:t>	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แบ่งออกเป็น 2 ประเภท คือ</a:t>
            </a:r>
          </a:p>
          <a:p>
            <a:pPr lvl="1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คำนิยามจริง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Real Definition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หรือคำนิยามส่วนประกอบ เป็นการระบุคุณสมบัติที่สำคัญของสิ่งที่ต้องการนิยาม เช่น ฐานะทางเศรษฐกิจและสังคม ว่าประกอบด้วยอะไรบ้าง เช่น ประกอบด้วยอาชีพ รายได้ ฯลฯ โดยไม่ได้ระบุว่าตัวแปรดังกล่าวจะวัดได้หรือไม่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ประเภทของการนิยามตัวแปร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การนิยามเชิงปฏิบัติการ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Operational Definition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คือ การระบุวิธีที่เราจะวัดสิ่งต่าง ๆ ซึ่งเป็นการให้คำจำกัดความโดยระบุว่า เราจะวัดตัวแปรอย่างไร เช่น นักศึกษาสาขาวิชาการเงินและการธนาคาร คือ นักศึกษาที่กำลังเรียนอยู่ในสาขาวิชาการเงินและการธนาคาร คณะวิทยาการจัดการ มหาวิทยาลัยราช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ภัฏ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บุรีรัมย์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ประโยชน์ของการวัด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การวัดมีประโยชน์ต่อการวิจัยหลายประการ คือ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ความสามารถในการเปรียบเทียบผลวิจัย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ความสามารถในการควบคุม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ความสามารถในการนำวิธีทางสถิติมาใช้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ความมีวัตถุวิสัย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Objective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ระดับของการวัด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การวัดระดับกลุ่ม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Nominal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เช่น เพศ ชาย /หญิง สถิติที่ใช้ เช่น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Chi-Square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การวัดแบบจัดอันดับ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Ordinal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เช่น ทัศนคติ ดี-ปานกลาง-ไม่ดี โดยจะละเอียดกว่า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Nominal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สถิติที่ใช้ ได้แก่ ร้อยละ มัฐยฐาน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ระดับของการวัด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การวัดแบบช่วง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Interval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แบ่งออกเป็นช่วงให้เท่า ๆ กัน เช่น คะแนนสอบ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Arbitrary Zero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สถิติที่ใช้ ได้แก่ ร้อยละ ค่าเฉลี่ย ส่วนเบี่ยงเบนมาตรฐาน และสหสัมพันธ์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ระดับของการวัด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การวัดแบบอัตราส่วน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Ratio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เป็นการวัดที่มีคุณสมบัติครบทุกประการ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Absolute Zero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เช่น น้ำหนัก วัดเป็นกิโลกรัม เป็นต้น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เครื่องมือที่ใช้วัดตัวแปร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แบ่งออกเป็น 2 แบบ ได้แก่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รายการเดียว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Item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เป็นคำถามเพียงคำถามเดียว เช่น เพศ อายุ อาชีพ ฯลฯ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การวัดองค์ประกอบ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Composite Measure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เป็นการใช้คำถามหลาย ๆ คำถามประกอบกัน สามารถใช้วิธีการวัดได้ 2 วิธี คือ 1. ดัชนี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Index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จะเป็นการไม่เรียงลำดับความเข้มข้น และ 2. มาตรวัด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จะเป็นการเรียงลำดับความเข้มข้นของข้อคำถาม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การสร้างมาตรวัดและเครื่องมือวัดเจตคติ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 5 ขั้นตอน คือ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การกำหนดโครงสร้างของการประเมินที่ต้องการ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การเลือกประเภทมาตรวัด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การกำหนดสิ่งเร้า (คำถาม)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การตรวจสอบ ปรับปรุง ข้อความในข้อ 3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การทดลองใช้มาตรวัด การทดสอบความถูกต้องน่าเชื่อถือของมาตรวัด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สเกลความต่างทางศัพท์ คิดค้นโดยออ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สกู๊ด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Charles E. Osgood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มีลักษณะที่สำคัญ คือ</a:t>
            </a:r>
          </a:p>
          <a:p>
            <a:pPr marL="1200150" lvl="1" indent="-742950">
              <a:buFontTx/>
              <a:buChar char="-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ใช้วัดความรู้สึกของบุคคลต่อบุคคล</a:t>
            </a:r>
          </a:p>
          <a:p>
            <a:pPr marL="1200150" lvl="1" indent="-742950">
              <a:buFontTx/>
              <a:buChar char="-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ใช้คำคุณศัพท์เป็นคู่ที่มีความหมายตรงกันข้าม</a:t>
            </a:r>
          </a:p>
          <a:p>
            <a:pPr marL="1200150" lvl="1" indent="-742950">
              <a:buFontTx/>
              <a:buChar char="-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แบ่งคำคุณศัพท์ที่เป็นคำตอบออกเป็น 3 กลุ่ม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 - กลุ่มศักยภาพ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Potential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- กลุ่มกิจกรรม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Activity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- กลุ่มประเมิน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Evaluation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บทนำ ประกอบด้วยส่วนต่าง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1.4 ขอบเขตของการวิจัย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Scope of study)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เป็นการกำหนดหรือจำกัดวงให้ ชัดเจนว่า การวิจัยจะกระทำกับใครหรือสิ่งใด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1.5 กรอบแนวคิดในการวิจัย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Conceptual Framework)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แนวคิดสำคัญ หลักการสำคัญ ที่กำหนดขึ้นจากการประมวลมาจากทฤษฎีและงานวิจัยที่เกี่ยวข้อง</a:t>
            </a:r>
            <a:endParaRPr lang="th-TH" sz="40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rgbClr val="9900CC"/>
              </a:buClr>
              <a:buFontTx/>
              <a:buNone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ลิ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เคิล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สเกล (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Likert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ใช้สร้างแบบวัดเจตคติ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Attitude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สร้างข้อความขึ้นเพื่อวัดเจตคติเรื่องใดเรื่องหนึ่ง โดยแบ่งออกเป็น 5 สเกล เช่น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เห็นด้วยอย่างยิ่ง ให้คะแนน	5 คะแนน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เห็นด้วยมาก	ให้คะแนน	4 คะแนน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เห็นด้วยปานกลางให้คะแนน	3 คะแนน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เห็นด้วยน้อย	ให้คะแนน	2 คะแนน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เห็นด้วยน้อยที่สุด	ให้คะแนน	1 คะแนน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สเกลความห่างทางสังคมของโบ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การ์ดิส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เป็นสเกลที่ใช้วัดความห่างหรือการยอมรับทางสังคมของคนบางกลุ่มต่อคนบางกลุ่ม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มาตรวัดเจตคติของกัตต์แมน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เป็นการประเมินชุดของคำถามทีใช้วัดเจตคติ หรือการวิเคราะห์มาตราส่วน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Scalogram Analysis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เป็นวิธีที่พยายามหาชุดคำถามวัดเจตคติ เช่น หากเห็นด้วยกับข้อคำถามที่ 2 จะต้องเห็นด้วยกับข้อคำถามที่ 1 หากข้อคำถามใดมีความคลาดเคลื่อนมากจะตัดทิ้งไป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มาตรวัดของ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วิธีนี้จะเน้นว่าคะแนนความคิดเห็นที่แตกต่างกันนั้น มีช่วงห่างเท่า ๆ กัน การสร้างมาตรวัด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มี 12 ขั้นตอน ดังนี้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1. เรียบเรียงข้อความ ประมาณ 100 -150 ข้อ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2. หาคระกรรมการ 50 คน มาวิเคราะห์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มาตรวัดของ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วิธีนี้จะเน้นว่าคะแนนความคิดเห็นที่แตกต่างกันนั้น มีช่วงห่างเท่า ๆ กัน การสร้างมาตรวัด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มี 12 ขั้นตอน ดังนี้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3. พิมพ์ข้อความลงในกระดาษข้อความละ 1 แผ่น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4. อธิบายถึงข้อความนั้น ๆ ว่าเกี่ยวข้องกับเรื่องใด หากข้อความไม่เกี่ยวข้องให้ตัดทิ้งไป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5. ให้คณะกรรมการให้คะแนน ถ้าเห็นด้วยมากอย่างยิ่ง ให้ 11 คะแนน และลดลงมาตามลำดับ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6. พิจารณาว่าควรตัดข้อความที่ไม่สามารถแปลผลได้ชัดเจนทิ้งไป เช่น มีคณะกรรมการให้คะแนนตั้งแต่ 1-11 ซึ่งไม่ชัดเจน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7. หา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8. หาค่าเบี่ยงเบนคลอ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ไทล์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Quartile Deviation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85000" lnSpcReduction="20000"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9. เลือกข้อความที่ดีที่สุด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10. นำข้อความที่เลือกทั้งหมดมาคละกัน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11. นำแบบสอบถามไปทดสอบ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Try Out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12. ตีความจากแบบสอบถามที่ได้ เช่น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ฐานอยู่ในช่วง 1 – 3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มีทัศนคติที่ไม่ดีอย่างยิ่ง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ฐานอยู่ในช่วง 3.1 – 5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มีทัศนคติที่ไม่ดีมาก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ฐานอยู่ในช่วง 5.1 – 7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มีทัศนคติปานกลาง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ฐานอยู่ในช่วง 7.1 – 9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มีทัศนคติที่ดี</a:t>
            </a:r>
          </a:p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ฐานอยู่ในช่วง 9.1 – 11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มีทัศนคติที่ดีอย่างยิ่ง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ข้อดีของมาตรวัด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เป็นมาตรวัดแบบลักษณะเป็นช่วง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Interval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มากกว่ามาตรวัดอื่น ๆ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มีความน่าเชื่อถือได้มากพอสมควร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/>
              <a:t>มาตรวัดที่นิยมใช้</a:t>
            </a:r>
            <a:endParaRPr lang="th-TH" sz="48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/>
          </a:bodyPr>
          <a:lstStyle/>
          <a:p>
            <a:pPr marL="1200150" lvl="1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ข้อเสียของมาตรวัด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เทอร์สโตน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มาตรวัดนี้มีความยุ่งยากในการสร้าง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คะแนนที่นำมาดีความหมายที่ได้จาก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ฐาน มีค่าเท่ากันได้จากการเลือกข้อความที่แตกต่างกัน</a:t>
            </a:r>
          </a:p>
          <a:p>
            <a:pPr marL="1200150" lvl="1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การบังคับให้ผู้ตอบแบบสอบถามอ่านข้อความทั้งหมดเป็นเรื่องที่ยาก</a:t>
            </a: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200150" lvl="1" indent="-742950"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143108" y="1500174"/>
            <a:ext cx="5291143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END</a:t>
            </a:r>
            <a:endParaRPr lang="th-TH" sz="115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บทนำ ประกอบด้วยส่วนต่าง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1.6 สมมุติฐานการวิจัย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Research hypothesis)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ข้อความที่กำหนดขึ้น เพื่อคาดคะเนผลการวิจัยว่าจะเป็นลักษณะใด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1.7 ข้อตกลงเบื้องต้น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Basic assumption)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ความคิดพื้นฐานบาง ประการที่ผู้ทำวิทยานิพนธ์ ภาคนิพนธ์ ต้องการทำความเข้าใจกับผู้อ่าน</a:t>
            </a: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r>
              <a:rPr lang="th-TH" sz="6000" dirty="0" smtClean="0"/>
              <a:t>บทที่ 6</a:t>
            </a:r>
            <a:br>
              <a:rPr lang="th-TH" sz="6000" dirty="0" smtClean="0"/>
            </a:br>
            <a:r>
              <a:rPr lang="th-TH" sz="6000" dirty="0" smtClean="0"/>
              <a:t>ความแม่นตรง</a:t>
            </a:r>
            <a:br>
              <a:rPr lang="th-TH" sz="6000" dirty="0" smtClean="0"/>
            </a:br>
            <a:r>
              <a:rPr lang="th-TH" sz="6000" dirty="0" smtClean="0"/>
              <a:t>และความน่าเชื่อถือของมาตรวัด</a:t>
            </a:r>
            <a:endParaRPr lang="th-TH" sz="6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143504" y="6143644"/>
            <a:ext cx="3757610" cy="482585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en-US" dirty="0" smtClean="0"/>
              <a:t>By : </a:t>
            </a:r>
            <a:r>
              <a:rPr lang="en-US" dirty="0" err="1" smtClean="0"/>
              <a:t>Aj</a:t>
            </a:r>
            <a:r>
              <a:rPr lang="en-US" dirty="0" smtClean="0"/>
              <a:t>. </a:t>
            </a:r>
            <a:r>
              <a:rPr lang="en-US" dirty="0" err="1" smtClean="0"/>
              <a:t>Ketmanee</a:t>
            </a:r>
            <a:r>
              <a:rPr lang="en-US" dirty="0" smtClean="0"/>
              <a:t> Karin</a:t>
            </a:r>
            <a:endParaRPr lang="th-TH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คือ ความสามารถของเครื่องมือที่สามารถวัดสิ่งที่ต้องการวัดได้  ความแม่นตรงแบ่งออกเป็น 4 ประเภท คือ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 ความแม่นตรงเชิงเนื้อหา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Content Validity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 ความแม่นตรงตามโครงสร้าง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Construct Validity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คือ ความสามารถของเครื่องมือที่สามารถวัดสิ่งที่ต้องการวัดได้  ความแม่นตรงแบ่งออกเป็น 4 ประเภท คือ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 ความแม่นตรงตามสภาพความเป็นจริง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Concurrent Validity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ความแม่นตรงตามคำทำนาย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Predictive Validity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ความแม่นตรงเชิงเนื้อหา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Content 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คือ ความสามารถของเครื่องมือวัดที่ได้ถูกต้องตรงตามเนื้อหาที่ต้องการวัดหรือวัดได้ครอบคลุมเนื้อหาทั้งหมด เป็นการวัดระดับความรู้ในเรื่องใดเรื่องหนึ่ง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ความแม่นตรงตามโครงสร้าง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Construct 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จะต้องมีการวิเคราะห์หาเหตุผลเกี่ยวกับกิจกรรมหรืองานและกระบวนการที่เกี่ยวเนื่องกับโครงสร้างที่กำลังวัดอยู่และอธิบายได้ว่า เรื่องที่จะวัดนั้นมีความหมายอย่างไร ดังนั้น ความแม่นตรงทางโครงสร้างจึงมีความสัมพันธ์ระหว่างทฤษฏีกับการวัดโครงสร้างที่ก่อให้เกิดทฤษฏี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ความแม่นตรงตามสภาพความเป็นจริง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Concurrent 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เป็นความแม่นตรงที่เครื่องมือสามารถวัดได้ถูกต้องตามความเป็นจริงของสิ่งที่วัด ซึ่งเป็นไปตามเกณฑ์ที่กำหนด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ความแม่นตรงตามคำทำนาย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Predictive Validity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เป็นความแม่นตรงที่เครื่องมือสามารถวัดได้ในปัจจุบัน ตรงตามที่เกิดขึ้นในอนาคต  </a:t>
            </a:r>
          </a:p>
          <a:p>
            <a:pPr>
              <a:buNone/>
            </a:pP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ความหมายของความเชื่อถือได้หรือความเที่ยง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ความเชื่อถือ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Reliability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คือ ความคงเส้นคงวาของการทดสอบ วัด สังเกต หรือสัมภาษณ์ที่ได้จากการใช้เครื่องมือวิจัยนั้น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170" name="Picture 2" descr="ผลการค้นหารูปภาพสำหรับ งานวิจั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500570"/>
            <a:ext cx="2886075" cy="158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วิธีการวัดความเชื่อถือได้หรือความเที่ยง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แบ่งออกเป็น 4 วิธี ที่นิยมใช้กัน คือ</a:t>
            </a:r>
          </a:p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วัดแล้ววัดซ้ำ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Test and Retest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เป็นวิธีที่ง่ายที่สุด โดยการทดสอบกลุ่มตัวอย่างเดิม ภายในระยะเวลาหนึ่ง นิยมใช้ความสัมพันธ์ของ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เพียร์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สัน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Pearson’s Correlation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หากมีความสัมพันธ์สูง แสดงว่ามีความน่าเชื่อถือสูง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วิธีการวัดความเชื่อถือได้หรือความเที่ยง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วิธีการวัดแบบที่ทดสอบแทนกันได้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Alternate Consistency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มีลักษณะคล้ายกับการวัดซ้ำ เพราะเป็นการวัดในกลุ่มตัวอย่างเดียวกัน แต่ต่างกันตรงที่ใช้มาตรวัดคนละชุดกับครั้งแรก แต่คิดว่าเป็นแบบที่แทนกันได้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บทนำ ประกอบด้วยส่วนต่าง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1.8 นิยามศัพท์เฉพาะ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Definitions)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เป็นการให้ความหมายคำสำคัญบางคำ ที่ใช้ในการวิจัย คำเหล่านั้นมีความหมายเฉพาะในการวิจัยครั้งนั้น</a:t>
            </a: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วิธีการวัดความเชื่อถือได้หรือความเที่ยง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วิธีการแบ่งครึ่ง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Split – Halves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ดัดแปลงมาจากวิธีการวัดซ้ำ แต่วัดเพียงครั้งเดียวแล้วนำคะแนนมาแบ่งเป็น 2 ส่วนเท่า ๆ กัน วิธีการคำนวณจะใช้ค่าสัมประสิทธิ์สหสัมพันธ์เหมือนกับวิธีทดสอบซ้ำ แต่แตกต่างกันเพียงเล็กน้อย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วิธีการวัดความเชื่อถือได้หรือความเที่ยง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วิธีการวัดความสอดคล้องภายใน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Internal Consistency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แบ่งออกเป็น </a:t>
            </a:r>
          </a:p>
          <a:p>
            <a:pPr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4.1 แบบคู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เดอร์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-ริ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ซาร์ด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สัน (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Kuder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–Richardson’s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เป็นวิธีที่ใช้หาค่าความน่าเชื่อถือได้สำหรับแบบสอบถามที่มีการให้คะแนนแต่ละข้อเป็นแบบ 0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,1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หรือ ตอบถูกให้ 1 ตอบผิดให้ 0 คะแนน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วิธีการวัดความเชื่อถือได้หรือความเที่ยง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4.2 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แบบค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รอน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บาค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อัลฟา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Cronbach’s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Alpha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เหมาะกับเครื่องมือที่ให้คะแนนรายข้อมากกว่า 1 คะแนน เช่น แบบสอบถามชนิดมาตราส่วนประเมินค่า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Rating Scale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ที่ให้คะแนนแต่ละข้อเป็น 1 2 3 4 และ 5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500166" y="2285992"/>
            <a:ext cx="658706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END</a:t>
            </a:r>
            <a:endParaRPr lang="th-TH" sz="13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Autofit/>
          </a:bodyPr>
          <a:lstStyle/>
          <a:p>
            <a:r>
              <a:rPr lang="th-TH" sz="6600" dirty="0" smtClean="0"/>
              <a:t>บทที่ 7</a:t>
            </a:r>
            <a:br>
              <a:rPr lang="th-TH" sz="6600" dirty="0" smtClean="0"/>
            </a:br>
            <a:r>
              <a:rPr lang="th-TH" sz="6600" dirty="0" smtClean="0"/>
              <a:t>การเก็บรวบรวมข้อมูล</a:t>
            </a:r>
            <a:endParaRPr lang="th-TH" sz="6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00298" y="6143644"/>
            <a:ext cx="6400800" cy="495288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Ketmanee</a:t>
            </a:r>
            <a:r>
              <a:rPr lang="en-US" dirty="0" smtClean="0">
                <a:solidFill>
                  <a:schemeClr val="tx1"/>
                </a:solidFill>
              </a:rPr>
              <a:t> Karin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ความหมายของข้อมูล (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Data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ข้อมูล คือ ข้อเท็จจริง ข้อคิดเห็น หรือข่าวสาร รวมทั้งสิ่งตีพิมพ์ต่าง ๆ ที่ผู้วิจัยสามารถนำมาใช้เป็นหลักฐานอ้างอิงในการวิจัย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ข้อมูล (</a:t>
            </a:r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Data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ข้อมูลที่ใช้ในการวิจัย แบ่งออกเป็น 2 ประเภท คือ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ข้อมูลปฐมภูมิ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Primary Data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เป็นข้อมูลที่ผู้วิจัยเก็บรวบรวมด้วยตนเอง เช่น แบบสอบถาม แบบสัมภาษณ์ การสังเกต เป็นต้น</a:t>
            </a:r>
          </a:p>
          <a:p>
            <a:pPr marL="514350" indent="-514350">
              <a:buAutoNum type="arabicPeriod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ข้อมูลทุติยภูมิ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Secondary Data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คือ ข้อมูลที่ได้จากการเก็บรวบรวม เรียบเรียงไว้เรียบร้อยแล้ว เช่น เอกสารต่าง ๆ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วิธีการเก็บรวบรวมข้อมูล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ที่นิยมใช้กัน มี 3 วิธี คือ</a:t>
            </a:r>
          </a:p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การเก็บรวบรวมข้อมูลโดยใช้แบบสอบถาม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Questionnaires Method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แบบสอบถาม หมายถึง ชุดของข้อคำถามทั้งหมดที่เกี่ยวข้องกับข้อเท็จจริง ความคิดเห็น ความเชื่อ ทัศนคติ เพื่อให้กลุ่มตัวอย่างเป็นผู้ตอบ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วิธีการเก็บรวบรวมข้อมูล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คำถามปลายเปิด (</a:t>
            </a:r>
            <a:r>
              <a:rPr lang="en-US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Open – Ended Question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เป็นคำถามที่เปิดโอกาสให้ผู้ตอบสามารถตอบได้อย่างเต็มที่ นิยมใช้ในกรณีที่ผู้วิจัยไม่สามารถคาดเดาคำตอบได้ หรือต้องการได้คำตอบไปเพื่อทำเป็นคำถามปลายปิดต่อไป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วิธีการเก็บรวบรวมข้อมูล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คำถามปลายปิด (</a:t>
            </a:r>
            <a:r>
              <a:rPr lang="en-US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Close – Ended Question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เป็นคำถามที่ผู้วิจัยมีแนวทางคำตอบไว้ให้ผู้ตอบแล้ว เป็นคำถามที่ได้มาจากผลการวิจัยที่เกี่ยวข้อง หรือจากความคิดเห็นของผู้วิจัยเอง เช่น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" name="ตัวเชื่อมต่อโค้ง 5"/>
          <p:cNvCxnSpPr/>
          <p:nvPr/>
        </p:nvCxnSpPr>
        <p:spPr>
          <a:xfrm>
            <a:off x="4714876" y="4071942"/>
            <a:ext cx="1500198" cy="14287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2 </a:t>
            </a:r>
            <a:r>
              <a:rPr lang="th-TH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วรรณกรรมที่เกี่ยวข้อง (</a:t>
            </a:r>
            <a:r>
              <a:rPr lang="en-US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Related  literature) </a:t>
            </a:r>
            <a:r>
              <a:rPr lang="th-TH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ประกอบด้วย ส่วนต่าง ๆ ดังนี้</a:t>
            </a: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2.1 แนวคิด ทฤษฎีที่เกี่ยวข้อง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Theory)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เป็นส่วนที่ผู้ทำวิทยานิพนธ์ ภาคนิพนธ์ รวบรวม ทฤษฎี หลักการ แนวคิดข้อมูลต่าง ๆ ที่เกี่ยวข้องกับการวิจัย โดย ครอบคลุมกว้างขวางและเจาะลึกเรื่องที่จะศึกษาค้นคว้า เพื่อให้เกิดความเข้าใจในเรื่องที่จะทำ วิจัยอย่างชัดเจน</a:t>
            </a: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วิธีการเก็บรวบรวมข้อมูล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คำถามที่ให้เลือกตอบได้หลายข้อ (</a:t>
            </a:r>
            <a:r>
              <a:rPr lang="en-US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Multi - Response</a:t>
            </a:r>
            <a:r>
              <a:rPr lang="th-TH" sz="4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ท่านต้องการเปลี่ยนอาชีพใหม่ เพราะเหตุใด (ตอบได้มากกว่า 1 ข้อ)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รายได้น้อย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ไม่มีความมั่นคง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สวัสดิการไม่ดี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ไม่มีเกียรติ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ไม่มีอิสระ</a:t>
            </a:r>
          </a:p>
          <a:p>
            <a:pPr marL="742950" indent="-742950">
              <a:buAutoNum type="thaiAlpha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อื่น ๆ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หลักการเขียนข้อคำถามในแบบสอบถาม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1. ควรถามเฉพาะในเรื่องที่สำคัญ</a:t>
            </a:r>
          </a:p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ใช้ภาษาที่ง่าย</a:t>
            </a:r>
          </a:p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ใช้ประโยคกะทัดรัด</a:t>
            </a:r>
          </a:p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หลักการเขียนข้อคำถามในแบบสอบถาม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ใช้ตัวหนังสือหนาในประโยคที่ต้องการเน้น</a:t>
            </a:r>
          </a:p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5. ไม่ควรใช้ประโยคที่ตีความหมายได้หลายทาง</a:t>
            </a:r>
          </a:p>
          <a:p>
            <a:pPr marL="742950" indent="-742950">
              <a:buNone/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6. หลีกเลี่ยงประโยคปฏิเสธซ้อนปฏิเสธ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หลักการเขียนข้อคำถามในแบบสอบถาม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7. หลีกเลี่ยงการถามนำหรือการตั้งคำถามที่มีแนวโน้มจูงใจ เช่น ท่านอ่านข่าวจากหนังสือพิมพ์เป็นประจำใช่หรือไม่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8. หลีกเลี่ยงคำถามที่เกี่ยวกับค่านิยม เช่น ท่านเคยขับรถฝ่าไฟแดงหรือไม่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หลักการเขียนข้อคำถามในแบบสอบถาม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9. หลีกเลี่ยงการตั้งคำถามที่เป็นความลับ</a:t>
            </a:r>
          </a:p>
          <a:p>
            <a:pPr marL="742950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10. คำตอบที่ให้ตอบมีเฉพาะทางเลือกที่ต้องการเท่านั้น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โครงสร้างแบบสอบถาม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แบ่งออกเป็น 3 ส่วน คือ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หนังสือนำหรือคำชี้แจง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ส่วนที่เป็นคำถามเกี่ยวกับข้อมูลส่วนตัว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กับถามเกี่ยวกับความคิดเห็นหรือพฤติกรรมของผู้ตอบ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ขั้นตอนการสร้างแบบสอบถาม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 6 ขั้นตอน ดังนี้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ต้องทราบว่าเราต้องการข้อมูลอะไรบ้าง (ดูจากกรอบแนวความคิด)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เขียนข้อคำถามให้ครอบคลุมตัวแปรทุกตัว เช่น</a:t>
            </a:r>
          </a:p>
          <a:p>
            <a:pPr marL="1143000" lvl="1" indent="-74295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4143380"/>
            <a:ext cx="178595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ตัวแปรอิสระ</a:t>
            </a:r>
          </a:p>
          <a:p>
            <a:pPr marL="514350" indent="-514350" algn="ctr">
              <a:buAutoNum type="arabicPeriod"/>
            </a:pPr>
            <a:r>
              <a:rPr lang="th-TH" dirty="0" smtClean="0"/>
              <a:t>อาชีพ</a:t>
            </a:r>
          </a:p>
          <a:p>
            <a:pPr marL="514350" indent="-514350" algn="ctr">
              <a:buFontTx/>
              <a:buAutoNum type="arabicPeriod"/>
            </a:pPr>
            <a:r>
              <a:rPr lang="th-TH" dirty="0" smtClean="0"/>
              <a:t>รายได้</a:t>
            </a:r>
          </a:p>
          <a:p>
            <a:pPr marL="514350" indent="-514350" algn="ctr">
              <a:buAutoNum type="arabicPeriod"/>
            </a:pPr>
            <a:r>
              <a:rPr lang="th-TH" dirty="0" smtClean="0"/>
              <a:t>การศึกษา</a:t>
            </a:r>
          </a:p>
          <a:p>
            <a:pPr marL="514350" indent="-514350" algn="ctr">
              <a:buAutoNum type="arabicPeriod"/>
            </a:pP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00628" y="4429132"/>
            <a:ext cx="1785950" cy="207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ตัวแปรตาม</a:t>
            </a:r>
          </a:p>
          <a:p>
            <a:pPr marL="514350" indent="-514350" algn="ctr"/>
            <a:r>
              <a:rPr lang="th-TH" dirty="0" smtClean="0"/>
              <a:t>การมีส่วนร่วมทางการเมือง</a:t>
            </a:r>
            <a:endParaRPr lang="th-TH" dirty="0"/>
          </a:p>
        </p:txBody>
      </p:sp>
      <p:sp>
        <p:nvSpPr>
          <p:cNvPr id="7" name="ลูกศรขวา 6"/>
          <p:cNvSpPr/>
          <p:nvPr/>
        </p:nvSpPr>
        <p:spPr>
          <a:xfrm>
            <a:off x="2643174" y="5429264"/>
            <a:ext cx="228601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ขั้นตอนการสร้างแบบสอบถาม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เรียงข้อคำถาม </a:t>
            </a:r>
          </a:p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คำถามที่มีความสำคัญมากควรเรียงไว้ข้อแรก ๆ ก่อน ควรใส่หมายเลขไว้หน้าข้อคำถาม เพื่อความสะดวกในการลงรหัสข้อมูล เรียงข้อคำถามและคำตอบจากน้อยไปหามาก เช่น ท่านมีรายได้ต่อเดือน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,000 – 10,000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10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,001 – 15,000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บาท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143000" lvl="1" indent="-742950">
              <a:buAutoNum type="arabicPeriod"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15,001 – 20,000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บาท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1143000" lvl="1" indent="-742950">
              <a:buAutoNum type="arabicPeriod"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20,001 – 25,000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บาท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ขั้นตอนการสร้างแบบสอบถาม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การตรวจสอบและแก้ไขแบบสอบถาม ว่าครอบคลุมตัวแปรทุกตัวในกรอบแนวคิดหรือไม่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5. นำแบบสอบถามไปทดลอง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Pretest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กับประชากรที่ไม่ใช่กลุ่มตัวอย่าง เพื่อตรวจสอบว่าผู้ตอบแบบสอบถามเข้าใจคำถามหรือไม่ อย่างไร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6. คัดเลือกคำถามในแบบสอบถามที่มีความน่าเชื่อถือตั้งแต่ 0.7 ขึ้นไป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รูปแบบการเก็บข้อมูลโดยใช้แบบสอบถาม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มี 2 รูปแบบ คือ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การนำแบบสอบถามไปส่งให้ผู้ตอบด้วยตนเอง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การส่งแบบสอบถามไปทางไปรษณีย์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2 </a:t>
            </a:r>
            <a:r>
              <a:rPr lang="th-TH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วรรณกรรมที่เกี่ยวข้อง (</a:t>
            </a:r>
            <a:r>
              <a:rPr lang="en-US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Related  literature) </a:t>
            </a:r>
            <a:r>
              <a:rPr lang="th-TH" sz="48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ประกอบด้วย ส่วนต่าง ๆ ดังนี้</a:t>
            </a: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2.2 งานวิจัยที่เกี่ยวข้อง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Related research)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ส่วนที่นำเสนอผลงาน วิจัยที่มีผู้ทำมาก่อนทั้งงานวิจัยในประเทศและต่างประเทศ</a:t>
            </a: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รูปแบบการเก็บข้อมูลโดยใช้แบบสอบถาม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ข้อดีและข้อเสียของการเก็บข้อมูลด้วยแบบสอบถาม</a:t>
            </a:r>
          </a:p>
          <a:p>
            <a:pPr marL="1143000" lvl="1" indent="-74295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ข้อดี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ประหยัดเวลา กำลังคน ค่าใช้จ่าย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ผู้ตอบสบายใจมากกว่าแบบสัมภาษณ์โดยไม่ต้องเผชิญหน้ากัน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สามารถส่งแบบสอบถามไปยังผู้ตอบได้ในจำนวนมากพร้อม ๆ กัน</a:t>
            </a:r>
          </a:p>
          <a:p>
            <a:pPr marL="1143000" lvl="1" indent="-742950">
              <a:buNone/>
            </a:pPr>
            <a:endParaRPr lang="th-TH" sz="36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รูปแบบการเก็บข้อมูลโดยใช้แบบสอบถาม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ข้อดีและข้อเสียของการเก็บข้อมูลด้วยแบบสอบถาม</a:t>
            </a:r>
          </a:p>
          <a:p>
            <a:pPr marL="1143000" lvl="1" indent="-742950"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ข้อเสีย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มักได้แบบสอบถามกลับคืนมาน้อย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ใช้ไม่ได้กับผู้ที่อ่านหนังสือไม่ออก เขียนไม่ได้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ผู้ตอบอาจไม่เข้าใจคำถาม</a:t>
            </a:r>
          </a:p>
          <a:p>
            <a:pPr marL="1143000" lvl="1" indent="-742950">
              <a:buNone/>
            </a:pPr>
            <a:endParaRPr lang="th-TH" sz="36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การเก็บรวบรวมข้อมูลโดยใช้แบบสัมภาษณ์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เป็นการพูดคุยโต้ตอบเพื่อทราบข้อเท็จจริง ความคิดเห็น ความรู้สึกนึกคิดในเรื่องที่ได้กำหนดไว้ล่วงหน้า ประกอบด้วยผู้สัมภาษณ์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Interviewe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r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 และผู้ถูกสัมภาษณ์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Interviewe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e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143000" lvl="1" indent="-742950">
              <a:buNone/>
            </a:pPr>
            <a:endParaRPr lang="th-TH" sz="36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เทคนิคที่ผู้สัมภาษณ์จะนำไปใช้ได้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เริ่มต้นจากการแนะนำตัวเองก่อน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บอกจุดหมายของการสัมภาษณ์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อธิบายถึงเหตุผลในการเลือกกลุ่มตัวอย่าง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แนะนำตนเองอย่างกระชับ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แนะนำตนเองให้สอดคล้องกับสถานการณ์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สร้างความรู้สึกไว้เนื้อเชื่อใจกันและกัน</a:t>
            </a:r>
          </a:p>
          <a:p>
            <a:pPr marL="1143000" lvl="1" indent="-742950">
              <a:buNone/>
            </a:pPr>
            <a:endParaRPr lang="th-TH" sz="36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รูปแบบการสัมภาษณ์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แบ่งออกเป็น 2 รูปแบบ คือ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การสัมภาษณ์โดยใช้แบบสัมภาษณ์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Structured Interview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การสัมภาษณ์โดยไม่ใช้แบบสัมภาษณ์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Unstructured Interview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รูปแบบการสัมภาษณ์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ข้อดีและข้อเสียจากการเก็บข้อมูลโดยใช้แบบสัมภาษณ์ </a:t>
            </a:r>
          </a:p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ข้อดี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ใช้ได้กับบุคคลหลายประเภท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สามารถสังเกตสภาพการณ์ต่าง ๆ ประกอบได้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ผู้ถูกสัมภาษณ์ จะพยายามตอบทุกคำถาม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รูปแบบการสัมภาษณ์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ข้อดีและข้อเสียจากการเก็บข้อมูลโดยใช้แบบสัมภาษณ์ </a:t>
            </a:r>
          </a:p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ข้อเสีย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ค่าใช้จ่ายสูง ใช้เวลามาก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ต้องใช้ผู้สัมภาษณ์ที่มีความเชี่ยวชาญ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ผู้ให้สัมภาษณ์ มีเวลาคิดน้อย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ผู้ให้สัมภาษณ์ อาจเกิดความระแวงในการให้สัมภาษณ์ 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การเก็บข้อมูลโดยการสังเกต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เป็นวิธีที่ได้รับความนิยมมากในด้านมานุษวิทยา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โ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ดยมุ่งสังเกตพฤติกรรมหลักของบุคคลในสังคม รูปแบบของการสังเกต แบ่งออกเป็น 2 ประเภท คือ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การสังเกตแบบมีส่วนร่วม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Participant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การสังเกตแบบไม่มีส่วนร่วม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Non-Participant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การเก็บข้อมูลโดยการสังเกต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การเตรียมการสังเกต มี 2 วิธี คือ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การสังเกตโดยไม่มีเค้าโครง 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Unstructured Observation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การส่งเกตโดยมีเค้าโครง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S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tructured Observation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หลักในการเก็บข้อมูลจากการสังเกต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มีขั้นตอน ดังนี้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กำหนดวัตถุประสงค์ที่แน่นอน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วางแผนการเก็บรวบรวมข้อมูลอย่างเป็นระบบ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เตรียมเครื่องมือในการเก็บข้อมูล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ให้ความรู้และฝึกฝนผู้ที่จะทำการสังเกต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ต้องกำจัดความรู้สึกที่ลำเอียงออกไป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3 วิธีดำเนินการวิจัย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Research methodology)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ประกอบด้วย 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3.1 ประชากร คือ หน่วยข้อมูลทุกหน่วยที่ต้องการศึกษา การกล่าวถึง ประชากรต้องระบุขอบเขต จำนวนและคุณลักษณะของประชากรให้ชัดเจน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หลักในการเก็บข้อมูลจากการสังเกต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6. เตรียมตัวให้พร้อมก่อนทำการสังเกต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7. ทำการสังเกตด้วยความตั้งใจ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8. ต้องมีการจดบันทึกการสังเกตอย่างสม่ำเสมอ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9. การตีความหมายจากผลการสังเกต</a:t>
            </a:r>
          </a:p>
          <a:p>
            <a:pPr marL="1143000" lvl="1" indent="-742950"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10. การสรุปผล ควรสรุปผลให้กะทัดรัด ได้ใจความ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หลักในการเก็บข้อมูลจากการสังเกต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ข้อดีของการสังเกต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เป็นการเก็บข้อมูลในลักษณะที่ไม่สามารถพูดหรืออธิบายได้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ได้รายละเอียดที่ลึกซึ้ง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ช่วยทำให้ได้ข้อมูลที่ถูกปกปิดได้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จะได้ข้อมูลที่มีความน่าเชื่อถือ และสมบูรณ์มากกว่าวิธีอื่น ๆ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เป็นการเก็บข้อมูลจากเหตุการณ์จริง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หลักในการเก็บข้อมูลจากการสังเกต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/>
          </a:bodyPr>
          <a:lstStyle/>
          <a:p>
            <a:pPr marL="1143000" lvl="1" indent="-74295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ข้อเสียของการสังเกต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ต้องใช้เวลาคอยปรากฏการณ์ที่จะเกิดขึ้นในแต่ละครั้ง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ไม่สามารถสังเกตเรื่องส่วนตัวที่เป็นความลับได้</a:t>
            </a:r>
          </a:p>
          <a:p>
            <a:pPr marL="1143000" lvl="1" indent="-742950">
              <a:buAutoNum type="arabicPeriod"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ผลการสังเกตจะใช้ได้ในวงแคบ ๆ เท่านั้น เอาไปอนุมานในวงกว้างไม่ได้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285852" y="2214554"/>
            <a:ext cx="667682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	HE END</a:t>
            </a:r>
            <a:endParaRPr lang="th-TH" sz="13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r>
              <a:rPr lang="th-TH" sz="6000" dirty="0" smtClean="0"/>
              <a:t>บทที่ 8</a:t>
            </a:r>
            <a:br>
              <a:rPr lang="th-TH" sz="6000" dirty="0" smtClean="0"/>
            </a:br>
            <a:r>
              <a:rPr lang="th-TH" sz="6000" dirty="0" smtClean="0"/>
              <a:t>การวิเคราะห์ข้อมูล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000628" y="6215082"/>
            <a:ext cx="3757594" cy="42385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Ketmanee</a:t>
            </a:r>
            <a:r>
              <a:rPr lang="en-US" dirty="0" smtClean="0">
                <a:solidFill>
                  <a:schemeClr val="tx1"/>
                </a:solidFill>
              </a:rPr>
              <a:t> Karin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การเลือกใช้สถิติ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การเลือกใช้สถิติที่เหมาะสมกับระดับการวัดของตัวแปร 1 ตัวแปร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     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828680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การเลือกใช้สถิติ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การเลือกใช้สถิติที่เหมาะสมกับระดับการวัดของตัวแปร 2 ตัวแปร</a:t>
            </a:r>
          </a:p>
          <a:p>
            <a:pPr>
              <a:buNone/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b="1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     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000372"/>
            <a:ext cx="857256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นัยสำคัญทางสถิติ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Statistical Significant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เป็นการทดสอบสมมติฐานทางสถิติโดยวิธีการทางสถิติ ก็คือจะปฏิเสธหรือไม่ปฏิเสธอย่างใดอย่างหนึ่งเท่านั้น ถ้าผลการทดสบนัยสำคัญทางสถิติปรากฏว่า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ปฏิเสธ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H</a:t>
            </a:r>
            <a:r>
              <a:rPr lang="en-US" sz="4400" b="1" baseline="-25000" dirty="0" smtClean="0">
                <a:latin typeface="TH SarabunPSK" pitchFamily="34" charset="-34"/>
                <a:cs typeface="TH SarabunPSK" pitchFamily="34" charset="-34"/>
              </a:rPr>
              <a:t>0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ก็แสดงว่าผลการทดสอบนั้นมีนัยสำคัญ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ความหมายของระดับนัยสำคัญทางสถิติ 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กำหนดไว้ 3 ระดับ คือ 0.05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, 0.01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และ 0.001 สามารถอธิบายได้ ดังนี้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- 0.05 คือ ระดับความเชื่อถือได้ไม่ต่ำกว่า 95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%</a:t>
            </a:r>
          </a:p>
          <a:p>
            <a:pPr>
              <a:buNone/>
            </a:pP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	- 0.01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คือ ระดับความเชื่อถือได้ไม่ต่ำกว่า 99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%</a:t>
            </a:r>
          </a:p>
          <a:p>
            <a:pPr>
              <a:buNone/>
            </a:pP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	- 0.001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คือ ระดับความเชื่อถือได้ไม่ต่ำกว่า 99.99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%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วิธีการทางสถิติที่ใช้ในการวิเคราะห์ข้อมูล 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แบ่งอกเป็น 2 ประเภทใหญ่ ได้แก่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สถิติพรรณนา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Descriptive Statistic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แบ่งออกเป็น 3 กลุ่ม ได้แก่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1.1 ร้อยละ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1.2 การวัดแนวโน้มเข้าสู่ส่วนกลางหรือวัดค่ากลาง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     - ฐานนิยม คือ ข้อมูลกลุ่มที่มีจำนวนมากที่สุด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	    - </a:t>
            </a:r>
            <a:r>
              <a:rPr lang="th-TH" sz="4400" b="1" dirty="0" err="1" smtClean="0">
                <a:latin typeface="TH SarabunPSK" pitchFamily="34" charset="-34"/>
                <a:cs typeface="TH SarabunPSK" pitchFamily="34" charset="-34"/>
              </a:rPr>
              <a:t>มัธย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ฐาน คือ ข้อมูลที่อยู่ตรงกลาง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	    - ค่าเฉลี่ย คือ การเอาค่าทั้งหมดมารวมกันและหารด้วยจำนวนข้อมูล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 fontScale="92500" lnSpcReduction="20000"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3 วิธีดำเนินการวิจัย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Research methodology)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ประกอบด้วย 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3.2 กลุ่มตัวอย่าง คือ ส่วนหนึ่งของประชากรที่จะนำมาศึกษา ต้องระบุขนาด ของกลุ่มตัวอย่าง วิธีการและขั้นตอนการเลือกกลุ่มตัวอย่างอย่างละเอียด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3.3 เครื่องมือที่ใช้ในการรวบรวมข้อมูล เป็นการให้รายละเอียดเครื่องมือที่จะใช้ ในการเก็บรวบรวมข้อมูล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วิธีการทางสถิติที่ใช้ในการวิเคราะห์ข้อมูล 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1.3 การวัดการกระจาย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		- พิสัย คือ การวัดค่าความห่างระหว่างข้อมูลที่มีค่ามากที่สุดและข้อมูลที่มีค่าน้อยที่สุด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		- ค่าเบี่ยงเบนมาตรฐาน คือ ค่าที่คลาดเคลื่อนไปจากค่ามาตรฐานมีมากน้อยเพียงใด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สถิติอนุมาน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Inferential Statistic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แบ่งออกเป็น 2 ประเภท คือ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การทดสอบนัยสำคัญของความสัมพันธ์</a:t>
            </a:r>
          </a:p>
          <a:p>
            <a:pPr marL="742950" indent="-742950"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ค่าสหสัมพันธ์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Correlation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เป็นค่าสถิติที่ใช้อธิบายความสัมพันธ์ของ 2 ตัวแปร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สถิติอนุมาน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Inferential Statistic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2. การทดสอบนัยสำคัญของความแตกต่าง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	สถิติที่นิยมใช้ ได้แก่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-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Z-test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ใช้ทดสอบความแตกต่างที่ได้จาก 2 กลุ่มอิสระ</a:t>
            </a: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	-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X</a:t>
            </a:r>
            <a:r>
              <a:rPr lang="en-US" sz="4400" b="1" baseline="30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– test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Chi-Square test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ใช้ทดสอบความแตกต่างระหว่างสัดส่วนที่มีมากกว่า 2 ค่า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สถิติอนุมาน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Inferential Statistic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T-test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การทดสอบค่า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t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เป็นการทดสอบความแตกต่างของค่าเฉลี่ยของประชากร 2 กลุ่ม ใช้ในกรณีที่มีตัวแปรตามมีระดับการวัดตั้งแต่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ระดับอันตรภาค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”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ขึ้นไป ส่วนตัวแปรอิสระ เป็นตัวแปรกลุ่มที่มีเพียง 2 กลุ่ม เช่น แบ่งอายุเป็น 2 กลุ่ม คือ สูงและต่ำ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สถิติอนุมาน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Inferential Statistic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การวิเคราะห์ความแปรปรวนทางเดียว (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One-Way Analysis of Variance : One-Way </a:t>
            </a:r>
            <a:r>
              <a:rPr lang="en-US" sz="4400" b="1" dirty="0" err="1" smtClean="0">
                <a:latin typeface="TH SarabunPSK" pitchFamily="34" charset="-34"/>
                <a:cs typeface="TH SarabunPSK" pitchFamily="34" charset="-34"/>
              </a:rPr>
              <a:t>Anova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) ใช้ในกรณีเดียวกับ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T-test 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ต่างกันตรงที่ตัวแปรอิสระแบ่งออกเป็นกลุ่มมากว่า 2 กลุ่ม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142976" y="1785926"/>
            <a:ext cx="685636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END</a:t>
            </a:r>
            <a:endParaRPr lang="th-TH" sz="13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2357454"/>
          </a:xfrm>
        </p:spPr>
        <p:txBody>
          <a:bodyPr>
            <a:noAutofit/>
          </a:bodyPr>
          <a:lstStyle/>
          <a:p>
            <a:r>
              <a:rPr lang="th-TH" sz="8000" b="1" dirty="0" smtClean="0"/>
              <a:t>บทที่ </a:t>
            </a:r>
            <a:r>
              <a:rPr lang="th-TH" sz="8000" dirty="0" smtClean="0"/>
              <a:t>9</a:t>
            </a:r>
            <a:r>
              <a:rPr lang="th-TH" sz="8000" b="1" dirty="0" smtClean="0"/>
              <a:t/>
            </a:r>
            <a:br>
              <a:rPr lang="th-TH" sz="8000" b="1" dirty="0" smtClean="0"/>
            </a:br>
            <a:r>
              <a:rPr lang="th-TH" sz="8000" b="1" dirty="0" smtClean="0"/>
              <a:t>การนำเสนอรายงานวิจัย</a:t>
            </a:r>
            <a:endParaRPr lang="th-TH" sz="80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43438" y="6000768"/>
            <a:ext cx="4200532" cy="6381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Ketmanee</a:t>
            </a:r>
            <a:r>
              <a:rPr lang="en-US" dirty="0" smtClean="0">
                <a:solidFill>
                  <a:schemeClr val="tx1"/>
                </a:solidFill>
              </a:rPr>
              <a:t> Karin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ส่วนประกอบของงานวิจัย</a:t>
            </a:r>
            <a:endParaRPr lang="th-TH" sz="6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ประกอบด้วย 3 ส่วนหลัก คือ</a:t>
            </a:r>
          </a:p>
          <a:p>
            <a:pPr marL="514350" indent="-514350">
              <a:buAutoNum type="arabicPeriod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ส่วนนำ</a:t>
            </a:r>
          </a:p>
          <a:p>
            <a:pPr marL="514350" indent="-514350">
              <a:buAutoNum type="arabicPeriod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ส่วนเนื้อหา</a:t>
            </a:r>
          </a:p>
          <a:p>
            <a:pPr marL="514350" indent="-514350">
              <a:buAutoNum type="arabicPeriod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ส่วนนำ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เป็นส่วนแรกของรายงานการวิจัย เพื่อแนะนำโครงการวิจัย ประกอบด้วย 7 ส่วนย่อย ได้แก่</a:t>
            </a:r>
          </a:p>
          <a:p>
            <a:pPr marL="914400" indent="-914400">
              <a:buAutoNum type="arabicPeriod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ปกในหรือหน้าชื่อเรื่อง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Title Page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ประกอบด้วยชื่อเรื่องที่ทำการวิจัย ชื่อผู้วิจัย หากมีหลายคนก็ให้ใส่ทุกคนเรียงตามลำดับ</a:t>
            </a:r>
          </a:p>
          <a:p>
            <a:pPr marL="914400" indent="-914400">
              <a:buNone/>
            </a:pPr>
            <a:r>
              <a:rPr lang="th-TH" sz="4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แต่หากเป็นปกนอกให้ใส่ชื่อคนเดียวเท่านั้น เช่น</a:t>
            </a:r>
          </a:p>
          <a:p>
            <a:pPr marL="914400" indent="-914400">
              <a:buNone/>
            </a:pP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มารวย ใจกล้า และคณะ </a:t>
            </a:r>
            <a:endParaRPr lang="th-TH" sz="4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3500430" y="1071546"/>
            <a:ext cx="3214710" cy="5500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สัญลักษณ์มหาวิทยาลัย</a:t>
            </a:r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ซื่อเรื่อง </a:t>
            </a:r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จัดทำโดย</a:t>
            </a:r>
          </a:p>
          <a:p>
            <a:pPr algn="ctr"/>
            <a:r>
              <a:rPr lang="th-TH" dirty="0" smtClean="0"/>
              <a:t>1. </a:t>
            </a:r>
            <a:r>
              <a:rPr lang="en-US" dirty="0" smtClean="0"/>
              <a:t>xxx</a:t>
            </a:r>
            <a:endParaRPr lang="th-TH" dirty="0" smtClean="0"/>
          </a:p>
          <a:p>
            <a:pPr algn="ctr"/>
            <a:r>
              <a:rPr lang="th-TH" dirty="0" smtClean="0"/>
              <a:t>2. </a:t>
            </a:r>
            <a:r>
              <a:rPr lang="en-US" dirty="0" smtClean="0"/>
              <a:t>xxx</a:t>
            </a:r>
            <a:endParaRPr lang="th-TH" dirty="0" smtClean="0"/>
          </a:p>
          <a:p>
            <a:pPr algn="ctr"/>
            <a:r>
              <a:rPr lang="th-TH" dirty="0" smtClean="0"/>
              <a:t>3. </a:t>
            </a:r>
            <a:r>
              <a:rPr lang="en-US" dirty="0" smtClean="0"/>
              <a:t>Xxx</a:t>
            </a:r>
          </a:p>
          <a:p>
            <a:pPr algn="ctr"/>
            <a:endParaRPr lang="en-US" dirty="0" smtClean="0"/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ได้รับทุนจากแหล่งใด</a:t>
            </a:r>
          </a:p>
          <a:p>
            <a:pPr algn="ctr"/>
            <a:r>
              <a:rPr lang="th-TH" dirty="0" smtClean="0"/>
              <a:t>ปี พ.ศ. ที่พิมพ์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4071966" cy="64294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ตัวอย่างปกใน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3 วิธีดำเนินการวิจัย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Research methodology)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ประกอบด้วย 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3.4 การเก็บรวบรวมข้อมูล เป็นการอธิบายว่าจะเก็บรวบรวมข้อมูลอย่างไร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3.5 การวิเคราะห์ข้อมูล เป็นการอธิบายถึงวิธีการจัดกระทำกับข้อมูลที่ได้มา เพื่อให้ได้คำตอบตามวัตถุประสงค์ของการวิจัย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3500430" y="1071546"/>
            <a:ext cx="3214710" cy="5500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สัญลักษณ์มหาวิทยาลัย</a:t>
            </a:r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ซื่อเรื่อง </a:t>
            </a:r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จัดทำโดย</a:t>
            </a:r>
          </a:p>
          <a:p>
            <a:pPr algn="ctr"/>
            <a:r>
              <a:rPr lang="th-TH" dirty="0" smtClean="0"/>
              <a:t>1. </a:t>
            </a:r>
            <a:r>
              <a:rPr lang="en-US" dirty="0" smtClean="0"/>
              <a:t>xxx </a:t>
            </a:r>
            <a:r>
              <a:rPr lang="th-TH" dirty="0" smtClean="0"/>
              <a:t>และคณะ</a:t>
            </a:r>
          </a:p>
          <a:p>
            <a:pPr algn="ctr"/>
            <a:endParaRPr lang="en-US" dirty="0" smtClean="0"/>
          </a:p>
          <a:p>
            <a:pPr algn="ctr"/>
            <a:endParaRPr lang="th-TH" dirty="0" smtClean="0"/>
          </a:p>
          <a:p>
            <a:pPr algn="ctr"/>
            <a:r>
              <a:rPr lang="th-TH" dirty="0" smtClean="0"/>
              <a:t>ได้รับทุนจากแหล่งใด</a:t>
            </a:r>
          </a:p>
          <a:p>
            <a:pPr algn="ctr"/>
            <a:r>
              <a:rPr lang="th-TH" dirty="0" smtClean="0"/>
              <a:t>ปี พ.ศ. ที่พิมพ์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4071966" cy="64294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ตัวอย่างปกนอก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ส่วนนำ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2. หน้าอนุมัติ (ถ้ามี)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3. บทคัดย่อ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Abstract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4. คำนำ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Preface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 และกิตติกรรมประกาศ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Acknowledgement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5. สารบัญเรื่อง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Table of Contents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6. สารบัญตาราง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List of Tables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7. สารบัญแผนภาพ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List of Figures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ส่วนเนื้อหา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ประกอบด้วย</a:t>
            </a:r>
          </a:p>
          <a:p>
            <a:pPr marL="914400" indent="-914400">
              <a:buAutoNum type="arabicPeriod"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บทนำ</a:t>
            </a:r>
            <a:endParaRPr lang="th-TH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ที่มาและความสำคัญของปัญหา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วัตถุประสงค์ของการศึกษา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สมมติฐานของการวิจัย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ประโยชน์ที่คาดว่าจะได้รับ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ขอบเขตของการวิจัย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ข้อตกลงเบื้องต้น</a:t>
            </a:r>
          </a:p>
          <a:p>
            <a:pPr marL="914400" indent="-914400">
              <a:buNone/>
            </a:pP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- นิยามคำศัพท์เฉพาะ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ส่วนเนื้อหา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2. การตรวจเอกสาร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3. ระเบียบการวิจัย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4. ผลการวิจัยและการอภิปรายผล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5. สรุปและข้อเสนอแนะ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การอ้างอิงหน้าเนื้อหา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เช่น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แก้ว ใจกล้า (2559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: 3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 กล่าวว่า การบริหารการเงิน คือ กระบวนการในการบริหารจัดการการเงินอย่างมีระบบ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การอ้างอิงท้ายเนื้อหา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เช่น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การบริหารการเงิน คือ กระบวนการในการบริหารจัดการการเงินอย่างมีระบบ (แก้ว ใจกล้า. 2559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: 3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-5) 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การอ้างอิงท้ายเนื้อหา หลายคน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เช่น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(เฉลิมขวัญ 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ครุธ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บุญ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ยงค์.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2555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400-402; 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นงค์นิต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จันทร์จรัส. 2556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254;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ฐาปนา 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ฉิ่น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ไพศาล. 2557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9-1 - 9-4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4400" dirty="0" err="1" smtClean="0">
                <a:latin typeface="TH SarabunPSK" pitchFamily="34" charset="-34"/>
                <a:cs typeface="TH SarabunPSK" pitchFamily="34" charset="-34"/>
              </a:rPr>
              <a:t>อภิร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ดา สุทธิสานนท์ และคนอื่น ๆ. 2557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: 221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) </a:t>
            </a:r>
            <a:endParaRPr lang="en-US" sz="4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การอ้างอิงท้ายเนื้อหา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เช่น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การบริหารการเงิน คือ กระบวนการในการบริหารจัดการการเงินอย่างมีระบบ (แก้ว ใจกล้า. 2559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: 3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-5) </a:t>
            </a:r>
          </a:p>
          <a:p>
            <a:pPr>
              <a:buNone/>
            </a:pP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หากเป็นเอกสารต่างประเทศ ให้เอาชื่อผู้แต่ง ตามด้วยนามสกุล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เช่น (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Tyrus Hillway. 1964 :10-12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การอ้างอิงสำหรับผู้เขียนที่มียศหรือบรรดาศักดิ์ เช่น  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คึกฤทธิ์ 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ปราโมธ.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 ม.</a:t>
            </a:r>
            <a:r>
              <a:rPr lang="th-TH" sz="4800" b="1" dirty="0" err="1" smtClean="0">
                <a:latin typeface="TH SarabunPSK" pitchFamily="34" charset="-34"/>
                <a:cs typeface="TH SarabunPSK" pitchFamily="34" charset="-34"/>
              </a:rPr>
              <a:t>ร.ว.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จินตนา ยศสุนทร. คุณหญิง</a:t>
            </a:r>
          </a:p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พงศกร ยอดชมพู. พันเอก. พระยา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การอ้างอิงจากเว็บไซต์ในเนื้อหา เช่น</a:t>
            </a:r>
          </a:p>
          <a:p>
            <a:pPr>
              <a:buNone/>
            </a:pP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(ตลาด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หลักทรัพย์แห่งประเทศไทย.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2559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: 2-3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4 ผลการวิเคราะห์ข้อมูล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Results) 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เป็นบทที่นำเสนอผล การวิเคราะห์ข้อมูลในรูปตารางหรือในรูปอื่นให้สอดคล้องกับวัตถุประสงค์ของการวิจัย มีการ แปลความหมายผลการวิเคราะห์ข้อมูล ทั้งนี้ต้องไม่แสดงความคิดเห็น หรืออภิปรายผล ประกอบการแปลความหมาย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เอกสารอ้างอิง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การอ้างอิงในเนื้อหา จากหนังสือแปล เช่น</a:t>
            </a:r>
          </a:p>
          <a:p>
            <a:pPr>
              <a:buNone/>
            </a:pP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Stephen A. Ross, Randolph W. </a:t>
            </a:r>
            <a:r>
              <a:rPr lang="en-US" sz="4800" dirty="0" err="1">
                <a:latin typeface="TH SarabunPSK" pitchFamily="34" charset="-34"/>
                <a:cs typeface="TH SarabunPSK" pitchFamily="34" charset="-34"/>
              </a:rPr>
              <a:t>Westerfield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&amp; Bradford D. Jordan. 2014 : 58-61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กรณีที่เป็นหนังสือ</a:t>
            </a:r>
          </a:p>
          <a:p>
            <a:pPr>
              <a:buNone/>
            </a:pP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วัลลภ </a:t>
            </a:r>
            <a:r>
              <a:rPr lang="th-TH" sz="4800" dirty="0" err="1" smtClean="0">
                <a:latin typeface="TH SarabunPSK" pitchFamily="34" charset="-34"/>
                <a:cs typeface="TH SarabunPSK" pitchFamily="34" charset="-34"/>
              </a:rPr>
              <a:t>รัฐฉัต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รานนท์. (2557).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เทคนิควิจัยทางสังคมศาสตร์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. พิมพ์ครั้งที่ 5. กรุงเทพมหานคร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มหาวิทยาลัยเกษตรศาสตร์.</a:t>
            </a:r>
          </a:p>
          <a:p>
            <a:pPr>
              <a:buNone/>
            </a:pPr>
            <a:r>
              <a:rPr lang="th-TH" sz="4800" dirty="0" err="1"/>
              <a:t>กัลย</a:t>
            </a:r>
            <a:r>
              <a:rPr lang="th-TH" sz="4800" dirty="0"/>
              <a:t>รัตน์ </a:t>
            </a:r>
            <a:r>
              <a:rPr lang="th-TH" sz="4800" dirty="0" err="1"/>
              <a:t>ธี</a:t>
            </a:r>
            <a:r>
              <a:rPr lang="th-TH" sz="4800" dirty="0"/>
              <a:t>ระธนชัยกุล. (2557). </a:t>
            </a:r>
            <a:r>
              <a:rPr lang="th-TH" sz="4800" b="1" dirty="0"/>
              <a:t>จริยธรรมทางธุรกิจ</a:t>
            </a:r>
            <a:r>
              <a:rPr lang="th-TH" sz="4800" dirty="0"/>
              <a:t>. กรุงเทพมหานคร </a:t>
            </a:r>
            <a:r>
              <a:rPr lang="en-US" sz="4800" dirty="0"/>
              <a:t>: </a:t>
            </a:r>
            <a:r>
              <a:rPr lang="th-TH" sz="4800" dirty="0"/>
              <a:t>ปัญญาชน.</a:t>
            </a:r>
            <a:endParaRPr lang="en-US" sz="4800" dirty="0"/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กรณีที่เป็นหนังสือต่างประเทศ</a:t>
            </a:r>
          </a:p>
          <a:p>
            <a:pPr>
              <a:buNone/>
            </a:pP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Hillway, Tyrus.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(1964). </a:t>
            </a:r>
            <a:r>
              <a:rPr lang="en-US" sz="4800" b="1" dirty="0" smtClean="0">
                <a:latin typeface="TH SarabunPSK" pitchFamily="34" charset="-34"/>
                <a:cs typeface="TH SarabunPSK" pitchFamily="34" charset="-34"/>
              </a:rPr>
              <a:t>Introduction Research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. 2</a:t>
            </a:r>
            <a:r>
              <a:rPr lang="en-US" sz="4800" baseline="30000" dirty="0" smtClean="0">
                <a:latin typeface="TH SarabunPSK" pitchFamily="34" charset="-34"/>
                <a:cs typeface="TH SarabunPSK" pitchFamily="34" charset="-34"/>
              </a:rPr>
              <a:t>nd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ed. Boston : Houghton </a:t>
            </a:r>
            <a:r>
              <a:rPr lang="en-US" sz="4800" dirty="0" err="1" smtClean="0">
                <a:latin typeface="TH SarabunPSK" pitchFamily="34" charset="-34"/>
                <a:cs typeface="TH SarabunPSK" pitchFamily="34" charset="-34"/>
              </a:rPr>
              <a:t>Miffin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>
              <a:buNone/>
            </a:pP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(นามสกุลขึ้นก่อนชื่อ)</a:t>
            </a:r>
            <a:endParaRPr lang="en-US" sz="4800" dirty="0"/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กรณีที่เป็นหนังสือต่างประเทศ</a:t>
            </a:r>
          </a:p>
          <a:p>
            <a:pPr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Weil, Roman L., 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</a:rPr>
              <a:t>Schipper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Katherine &amp; Francis Jennifer.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(2014).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Financial Accounting 	: An Introduction to Concepts Methods and Uses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14</a:t>
            </a:r>
            <a:r>
              <a:rPr lang="en-US" sz="3600" baseline="30000" dirty="0" smtClean="0">
                <a:latin typeface="TH SarabunPSK" pitchFamily="34" charset="-34"/>
                <a:cs typeface="TH SarabunPSK" pitchFamily="34" charset="-34"/>
              </a:rPr>
              <a:t>th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ed. Ohio : South-	Western </a:t>
            </a:r>
            <a:r>
              <a:rPr lang="en-US" sz="3600" dirty="0" err="1" smtClean="0">
                <a:latin typeface="TH SarabunPSK" pitchFamily="34" charset="-34"/>
                <a:cs typeface="TH SarabunPSK" pitchFamily="34" charset="-34"/>
              </a:rPr>
              <a:t>Cengage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Learning.</a:t>
            </a: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กรณีที่เป็นวารสารต่างประเทศ</a:t>
            </a:r>
          </a:p>
          <a:p>
            <a:pPr>
              <a:buNone/>
            </a:pPr>
            <a:r>
              <a:rPr lang="en-US" sz="3600" dirty="0" err="1" smtClean="0">
                <a:latin typeface="TH SarabunPSK" pitchFamily="34" charset="-34"/>
                <a:cs typeface="TH SarabunPSK" pitchFamily="34" charset="-34"/>
              </a:rPr>
              <a:t>McWilliam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A., Siegel, D.S. &amp; Wright, P.M.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(2006).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Corporate Social Responsibility : Strategic Implications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Journal of Management Studies. 43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(1)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pp. 1-12.</a:t>
            </a: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กรณีที่เป็นวารสารต่างประเทศ</a:t>
            </a:r>
          </a:p>
          <a:p>
            <a:pPr>
              <a:buNone/>
            </a:pP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Husted, B.W., &amp; Salazar, J.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(2006).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Taking Friedman Seriously : Maximizing Profits and Social Performance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Journal of Management Studies. 43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(1)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, pp. 75-91.</a:t>
            </a: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กรณีอ้างอิงจากเว็บไซต์</a:t>
            </a:r>
          </a:p>
          <a:p>
            <a:pPr>
              <a:buNone/>
            </a:pP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ตลาดหลักทรัพย์แห่งประเทศไทย. (2559). </a:t>
            </a:r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ข้อมูลรายบริษัท/หลักทรัพย์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. สืบค้นเมื่อ 10 เมษายน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2559</a:t>
            </a:r>
            <a:r>
              <a:rPr lang="en-US" sz="44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4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จาก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http://www.set.or.th/set/commonslookup.do</a:t>
            </a:r>
          </a:p>
          <a:p>
            <a:pPr>
              <a:buNone/>
            </a:pP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Macdonald, Christie.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(2016).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Business Ethics.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Retrieved June 20, 2016, from http://www.businessethics.ca/definitions/business-ethics.html.</a:t>
            </a:r>
          </a:p>
          <a:p>
            <a:pPr>
              <a:buNone/>
            </a:pP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4800" dirty="0"/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กรณีอ้างอิงจากเว็บไซต์</a:t>
            </a:r>
          </a:p>
          <a:p>
            <a:pPr>
              <a:buNone/>
            </a:pP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ศูนย์คุ้มครองผู้ใช้บริการทางการเงิน ธนาคารแห่งประเทศไทย. (2559)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การวางแผนทางการเงิน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. สืบค้นข้อมูล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17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กุมภาพันธ์.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2559,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จาก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https://www.1213.or.th/th/moneymgt /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finplan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/Pages/planningsteps.aspx</a:t>
            </a:r>
          </a:p>
          <a:p>
            <a:pPr>
              <a:buNone/>
            </a:pP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en-US" sz="4800" dirty="0"/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กรณีอ้างอิงจากงานวิจัยหรือวิทยานิพนธ์</a:t>
            </a:r>
          </a:p>
          <a:p>
            <a:pPr>
              <a:buNone/>
            </a:pP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ฐสิษฐ์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สว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โรจน์กิจเตโช. (2558). 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ปัจจัยที่มีอิทธิพลต่อการจ่ายเงินปันผลของบริษัทจดทะเบียนใน	ตลาดหลักทรัพย์แห่งประเทศไทย กรณีศึกษาบริษัทใน 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SET High Dividend 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ของ	ประเทศไทย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. การค้นคว้าอิสระ หลักสูตรวิทยา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ศาสตร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มหาบัณฑิต สาขาวิชาการเงิน. 	กรุงเทพมหานคร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มหาวิทยาลัยกรุงเทพ.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กรณีอ้างอิงจากงานวิจัยหรือวิทยานิพนธ์</a:t>
            </a:r>
          </a:p>
          <a:p>
            <a:pPr>
              <a:buNone/>
            </a:pP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ปิ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ยะฉัตร ผ่องแผ้ว. (2553).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ปัจจัยที่มีอิทธิพลต่อการถือครองหลักทรัพย์ในความต้องการของตลาด กรณีศึกษา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บริษัทจดทะเบียนในตลาดหลักทรัพย์แห่งประเทศไทย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. วิทยานิพนธ์ หลักสูตรบัญชีมหาบัณฑิต สาขาวิชาบัญชี   คณะการจัดการและการท่องเที่ยว. ชลบุรี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มหาวิทยาลัย	บูรพา.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1539" y="2857495"/>
            <a:ext cx="6391300" cy="3559179"/>
          </a:xfrm>
        </p:spPr>
        <p:txBody>
          <a:bodyPr/>
          <a:lstStyle/>
          <a:p>
            <a:pPr marL="1143000" lvl="1" indent="-685800" eaLnBrk="1" hangingPunct="1">
              <a:lnSpc>
                <a:spcPct val="90000"/>
              </a:lnSpc>
              <a:buClr>
                <a:srgbClr val="0000FF"/>
              </a:buClr>
              <a:buNone/>
            </a:pPr>
            <a:r>
              <a:rPr lang="th-TH" sz="4400" b="1" dirty="0" smtClean="0">
                <a:solidFill>
                  <a:schemeClr val="tx2"/>
                </a:solidFill>
              </a:rPr>
              <a:t>1. ส่วนนำ</a:t>
            </a:r>
          </a:p>
          <a:p>
            <a:pPr marL="1143000" lvl="1" indent="-685800" eaLnBrk="1" hangingPunct="1">
              <a:lnSpc>
                <a:spcPct val="90000"/>
              </a:lnSpc>
              <a:buClr>
                <a:srgbClr val="0000FF"/>
              </a:buClr>
              <a:buNone/>
            </a:pPr>
            <a:r>
              <a:rPr lang="th-TH" sz="4400" b="1" dirty="0" smtClean="0">
                <a:solidFill>
                  <a:schemeClr val="tx2"/>
                </a:solidFill>
              </a:rPr>
              <a:t>2. ส่วนเนื้อความ</a:t>
            </a:r>
          </a:p>
          <a:p>
            <a:pPr marL="1143000" lvl="1" indent="-685800" eaLnBrk="1" hangingPunct="1">
              <a:lnSpc>
                <a:spcPct val="90000"/>
              </a:lnSpc>
              <a:buClr>
                <a:srgbClr val="0000FF"/>
              </a:buClr>
              <a:buNone/>
            </a:pPr>
            <a:r>
              <a:rPr lang="th-TH" sz="4400" b="1" dirty="0" smtClean="0">
                <a:solidFill>
                  <a:schemeClr val="tx2"/>
                </a:solidFill>
              </a:rPr>
              <a:t>3. ส่วนท้าย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62966" cy="2071702"/>
          </a:xfrm>
        </p:spPr>
        <p:txBody>
          <a:bodyPr>
            <a:normAutofit/>
          </a:bodyPr>
          <a:lstStyle/>
          <a:p>
            <a:r>
              <a:rPr lang="th-TH" sz="5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                                การทำวิจัย </a:t>
            </a:r>
            <a:br>
              <a:rPr lang="th-TH" sz="54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solidFill>
                  <a:schemeClr val="tx1"/>
                </a:solidFill>
                <a:effectLst/>
                <a:latin typeface="Angsana New" pitchFamily="18" charset="-34"/>
                <a:cs typeface="Angsana New" pitchFamily="18" charset="-34"/>
              </a:rPr>
              <a:t>แบ่งออกเป็น 3 ส่วนประกอบหลัก ได้แก่</a:t>
            </a:r>
            <a:endParaRPr lang="th-TH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5 สรุปผลการวิจัย อภิปรายผล และข้อเสนอแนะ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Conclusions , discussion and suggestions) 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คือ บทที่นำเสนอผลการวิจัย โดยสรุปประเด็นสำคัญให้ เหตุผลหรืออ้างอิงประกอบ และเสนอแนะเพื่อประโยชน์ในการนำไปใช้หรือการวิจัยต่อ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กรณีอ้างอิงจากงานวิจัยหรือวิทยานิพนธ์</a:t>
            </a:r>
          </a:p>
          <a:p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อโนทัย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ศรีมาลานนท์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(2551).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การวิเคราะห์โครงการด้านเศรษฐศาสตร์และการกำหนดราคาประสิทธิภาพของการผลิตกระแสไฟฟ้าจากพลังงาน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ชีว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มวล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กรณีศึกษาโครงการลำน้ำ   เซบก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. วิทยานิพนธ์ หลักสูตรปริญญา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เศรษฐศาสตร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มหาบัณฑิต สาขาวิชาเศรษฐศาสตร์. นนทบุรี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มหาวิทยาลัยธุรกิจบัณฑิตย์.</a:t>
            </a:r>
            <a:endParaRPr lang="en-US" sz="3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th-TH" sz="6600" b="1" dirty="0" smtClean="0">
                <a:latin typeface="TH SarabunPSK" pitchFamily="34" charset="-34"/>
                <a:cs typeface="TH SarabunPSK" pitchFamily="34" charset="-34"/>
              </a:rPr>
              <a:t>การเขียนบรรณานุกรม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กรณีอ้างอิงจากหนังสือแปล</a:t>
            </a:r>
          </a:p>
          <a:p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รอส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สเตเฟน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เอ.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เว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สเตอร์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ฟิวด์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แลนดอล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ดับเบิ้ลยู และจอร์แดน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บราดฟอร์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ด. (2557). 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ประเด็นสำคัญ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การจัดการการเงินธุรกิจ. แปลจาก 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Essentials of Corporate Finance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en-US" sz="4800" baseline="30000" dirty="0" smtClean="0">
                <a:latin typeface="TH SarabunPSK" pitchFamily="34" charset="-34"/>
                <a:cs typeface="TH SarabunPSK" pitchFamily="34" charset="-34"/>
              </a:rPr>
              <a:t>th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ed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แปลโดย 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วรรณ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รพี บานชื่นวิจิตร และคนอื่น ๆ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กรุงเทพมหานคร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แมคกรอ-</a:t>
            </a:r>
            <a:r>
              <a:rPr lang="th-TH" sz="4800" dirty="0" err="1">
                <a:latin typeface="TH SarabunPSK" pitchFamily="34" charset="-34"/>
                <a:cs typeface="TH SarabunPSK" pitchFamily="34" charset="-34"/>
              </a:rPr>
              <a:t>ฮิล.</a:t>
            </a:r>
            <a:endParaRPr lang="en-US" sz="4800" dirty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sz="4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214414" y="1643050"/>
            <a:ext cx="658706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END</a:t>
            </a:r>
            <a:endParaRPr lang="th-TH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คือ ส่วนประกอบตอนท้ายของวิทยานิพนธ์ ภาคนิพนธ์ ประกอบด้วย 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1. บรรณานุกรม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Bibliography)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รายการที่แสดงรายชื่อหนังสือ เอกสาร สิ่งพิมพ์ บุคคล และวัสดุต่าง ๆ ที่นำมาประกอบการเรียบเรียงวิทยานิพนธ์ ภาคนิพนธ์ ก่อน รายการบรรณานุกรม ให้มีหน้าบอกตอนบรรณานุกรม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3. ส่วนท้าย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คือ ส่วนประกอบตอนท้ายของวิทยานิพนธ์ ภาคนิพนธ์ ประกอบด้วย 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2. ภาคผนวก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Appendix)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ส่วนเนื้อหาที่เกี่ยวข้องกับเนื้อเรื่องใน วิทยานิพนธ์ ภาคนิพนธ์ ที่ผู้ทำวิทยานิพนธ์ ภาคนิพนธ์ นำมาแสดงประกอบไว้เพื่อให้ วิทยานิพนธ์ ภาคนิพนธ์สมบูรณ์ยิ่งขึ้น ก่อนรายการภาคผนวกให้มีหน้าบอกตอนภาคผนวก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3. ส่วนท้าย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คือ ส่วนประกอบตอนท้ายของวิทยานิพนธ์ ภาคนิพนธ์ ประกอบด้วย 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: 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	3. อภิธานศัพท์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Glossary) (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ถ้ามี) คือ รายการความหมายของคำศัพท์ต่าง ๆ ที่ใช้ในวิทยานิพนธ์ ภาคนิพนธ์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3. ส่วนท้าย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	คือ ส่วนประกอบตอนท้ายของวิทยานิพนธ์ ภาคนิพนธ์ ประกอบด้วย 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: 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4. ประวัติย่อผู้ทำวิทยานิพนธ์ ภาคนิพนธ์ (</a:t>
            </a:r>
            <a:r>
              <a:rPr lang="en-US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Curriculum vitae, vita)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เป็นส่วนที่แสดงรายละเอียดส่วนตัวบางประการของผู้เขียน</a:t>
            </a:r>
            <a:endParaRPr lang="th-TH" sz="2400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3. ส่วนท้าย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1538" y="1196975"/>
            <a:ext cx="7388250" cy="4572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ควร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เป็นเรื่องที่น่าสนใจ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ควร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เหมาะสมกับเวลา กำลังคน งบประมาณ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ควร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เป็นหัวข้อวิจัยที่มีคุณค่า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ปัญหา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ที่จะวิจัยต้อง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สามารถสร้าง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เครื่องมือ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ได้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ควร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เลือกเรื่องไม่ซ้ำ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คิด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ปัญหาควรจะให้เหมาะสมกับข้อมูล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หัวข้อ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การวิจัยไม่ควรกว้าง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ควร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คำนึงถึงแหล่งวิชาการ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เลือก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การวิจัยควรคำนึงถึงความร่วมมือ 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10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 ไม่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ควรเลือกหัวข้อที่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ยากเกินไปหรืออาจส่งผลกระทบในทางที่เสียหาย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th-TH" b="1" dirty="0"/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1403350" y="304800"/>
            <a:ext cx="7010400" cy="838200"/>
          </a:xfrm>
        </p:spPr>
        <p:txBody>
          <a:bodyPr/>
          <a:lstStyle/>
          <a:p>
            <a:pPr algn="ctr"/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หลักในการพิจารณาเลือกหัวข้อวิจัย 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: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ตัวแทนเนื้อหา 2"/>
          <p:cNvSpPr>
            <a:spLocks noGrp="1"/>
          </p:cNvSpPr>
          <p:nvPr>
            <p:ph idx="1"/>
          </p:nvPr>
        </p:nvSpPr>
        <p:spPr>
          <a:xfrm>
            <a:off x="714348" y="1520825"/>
            <a:ext cx="7242202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1. สั้น เฉพาะเจาะจง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2. ตรงกับประเด็นปัญหา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3. ควรตั้งเป็นข้อความเชิงบอกเล่า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 ต้องแสดงถึงมโนภาพ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5. ไม่ให้ซ้ำซ้อน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1638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หลักการกำหนดชื่อเรื่องการวิจัย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910" y="1395413"/>
            <a:ext cx="7358114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ขาดการศึกษาเอกสารที่ครบถ้วน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2. เร่งรีบ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3. ปัญหาการวิจัยกว้างไป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4. ไม่มีวางแผนที่ดี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5. เข้าถึงแหล่งข้อมูลไม่ได้ 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ข้อผิดพลาดสำหรับการเลือกปัญหาการวิจัย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1736725"/>
            <a:ext cx="8286807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เขียนเป็นประโยคคำถามหรือบอกเล่า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ควรใช้ภาษาที่สละสลวย อ่านแล้วไม่สะดุด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สามารถใช้ตั้งสมมุติฐานได้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สามารถทดสอบได้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5. ควรแยกเป็นข้อย่อย ๆ ตามตัวแปรต้นที่มี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smtClean="0">
                <a:latin typeface="Angsana New" pitchFamily="18" charset="-34"/>
                <a:cs typeface="Angsana New" pitchFamily="18" charset="-34"/>
              </a:rPr>
              <a:t>เกณฑ์การเขียนวัตถุประสงค์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ตัวแทนเนื้อหา 6"/>
          <p:cNvSpPr>
            <a:spLocks noGrp="1"/>
          </p:cNvSpPr>
          <p:nvPr>
            <p:ph idx="1"/>
          </p:nvPr>
        </p:nvSpPr>
        <p:spPr>
          <a:xfrm>
            <a:off x="1752600" y="2312988"/>
            <a:ext cx="7010400" cy="2987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	เพื่อ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ศึกษารูปแบบการออมเงินของบุคลากรในมหาวิทยาลัยราช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ภัฏ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บุรีรัมย์</a:t>
            </a:r>
            <a:endParaRPr lang="th-TH" sz="3200" dirty="0" smtClean="0"/>
          </a:p>
        </p:txBody>
      </p:sp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>
          <a:xfrm>
            <a:off x="1763713" y="574675"/>
            <a:ext cx="70104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ตัวอย่างวัตถุประสงค์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809750"/>
            <a:ext cx="7167591" cy="35480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"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34404" cy="1055709"/>
          </a:xfrm>
        </p:spPr>
        <p:txBody>
          <a:bodyPr>
            <a:normAutofit fontScale="90000"/>
          </a:bodyPr>
          <a:lstStyle/>
          <a:p>
            <a:r>
              <a:rPr lang="th-TH" sz="5400" dirty="0" smtClean="0">
                <a:solidFill>
                  <a:srgbClr val="0033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5400" dirty="0" smtClean="0">
                <a:solidFill>
                  <a:srgbClr val="0033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5400" dirty="0" smtClean="0">
                <a:solidFill>
                  <a:srgbClr val="003300"/>
                </a:solidFill>
                <a:latin typeface="Angsana New" pitchFamily="18" charset="-34"/>
                <a:cs typeface="Angsana New" pitchFamily="18" charset="-34"/>
              </a:rPr>
              <a:t> 1. ส่วนนำ ประกอบไปด้วย </a:t>
            </a:r>
            <a:r>
              <a:rPr lang="en-US" sz="5400" dirty="0" smtClean="0">
                <a:solidFill>
                  <a:srgbClr val="00330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solidFill>
                  <a:srgbClr val="CC0000"/>
                </a:solidFill>
              </a:rPr>
              <a:t/>
            </a:r>
            <a:br>
              <a:rPr lang="th-TH" dirty="0" smtClean="0">
                <a:solidFill>
                  <a:srgbClr val="CC0000"/>
                </a:solidFill>
              </a:rPr>
            </a:br>
            <a:endParaRPr lang="th-TH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1571612"/>
            <a:ext cx="82868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นำ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คือ ส่วนประกอบตอนต้นของวิทยานิพนธ์ ภาคนิพนธ์ เพื่อแสดงข้อมูล เบื้องต้นเกี่ยวกับวิทยานิพนธ์ ภาคนิพนธ์ ดังนี้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1. ปกนอก (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Cover )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ประกอบด้วยปกหน้า สันปก และปกหลัง</a:t>
            </a:r>
          </a:p>
          <a:p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2. ใบรองปก (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Fly leaf )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เป็นกระดาษชนิดเดียวกับกระดาษที่ใช้พิมพ์ วิทยานิพนธ์ ภาคนิพนธ์ ต้องรองทั้งปกหน้าและปกหลังด้านละหนึ่งแผ่น</a:t>
            </a:r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4414" y="1395413"/>
            <a:ext cx="6670699" cy="41211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1. ความรู้</a:t>
            </a:r>
          </a:p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2. ประสบการณ์</a:t>
            </a:r>
          </a:p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3. การใช้หลักเหตุและผล</a:t>
            </a:r>
          </a:p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4. ทฤษฏี</a:t>
            </a:r>
          </a:p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5. เอกสาร ตำรา ที่ใช้อ้างอิง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048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แหล่งที่มาของสมมติฐานการวิจัย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1971675"/>
            <a:ext cx="7010400" cy="3113088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การซื้อกองทุนรวม มีผลต่อรูปแบบการออมเงินของบุคลากรในมหาวิทยาลัยราช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ภัฏ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บุรีรัมย์</a:t>
            </a: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1506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574675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ตัวอย่างสมมติฐาน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73325" y="1809750"/>
            <a:ext cx="6202363" cy="2698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1. ตัวแปรอิสระ (ตัวแปรต้น) คือ ตัวแปรที่เป็นเหตุ</a:t>
            </a:r>
          </a:p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2. ตัวแปรตาม (ตัวแปรผล) คือ ตัวแปรที่เป็นผลเนื่องจากตัวแปรอิสระ</a:t>
            </a:r>
          </a:p>
          <a:p>
            <a:pPr marL="0" indent="0" eaLnBrk="1" hangingPunct="1">
              <a:buFontTx/>
              <a:buNone/>
            </a:pPr>
            <a:endParaRPr lang="th-TH" sz="36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2530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574675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ตัวแปรในสมมติฐาน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4414" y="1736725"/>
            <a:ext cx="7286675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ช่วยจำกัดขอบเขตในการวิจัย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เห็นปัญหาในการวิจัย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กำหนดแหล่งข้อมูลที่จะศึกษา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4. ชี้แนวทางแปรผล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4800" smtClean="0">
                <a:latin typeface="Angsana New" pitchFamily="18" charset="-34"/>
                <a:cs typeface="Angsana New" pitchFamily="18" charset="-34"/>
              </a:rPr>
              <a:t>ประโยชน์ของสมมติฐานการวิจัย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2332038"/>
            <a:ext cx="7010400" cy="26098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	การทำวิจัยแต่ละเรื่องควรกำหนดขอบเขตของการวิจัยให้ชัดเจน เช่น ประชากร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เนื้อหาในการวิจัยระยะเวลา ที่จะศึกษา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862013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800" smtClean="0">
                <a:latin typeface="Angsana New" pitchFamily="18" charset="-34"/>
                <a:cs typeface="Angsana New" pitchFamily="18" charset="-34"/>
              </a:rPr>
              <a:t>ขอบเขตของการวิจัย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8596" y="2259013"/>
            <a:ext cx="8334404" cy="2898775"/>
          </a:xfrm>
        </p:spPr>
        <p:txBody>
          <a:bodyPr/>
          <a:lstStyle/>
          <a:p>
            <a:pPr marL="0" indent="0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บุคลากร หมายถึง บุคลากรของมหาวิทยาลัยราช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ภัฏ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บุรีรัมย์ ทั้งสายสนับสนุน และสายวิชาการ</a:t>
            </a:r>
          </a:p>
        </p:txBody>
      </p:sp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790575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800" smtClean="0">
                <a:latin typeface="Angsana New" pitchFamily="18" charset="-34"/>
                <a:cs typeface="Angsana New" pitchFamily="18" charset="-34"/>
              </a:rPr>
              <a:t>นิยามศัพท์เฉพาะ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1952625"/>
            <a:ext cx="7010400" cy="3060700"/>
          </a:xfrm>
        </p:spPr>
        <p:txBody>
          <a:bodyPr/>
          <a:lstStyle/>
          <a:p>
            <a:pPr marL="0" indent="0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ได้ทราบถึงรูปแบบการออมเงินบุคลากรในมหาวิทยาลัยราช</a:t>
            </a:r>
            <a:r>
              <a:rPr lang="th-TH" sz="2800" b="1" dirty="0" err="1" smtClean="0">
                <a:latin typeface="Angsana New" pitchFamily="18" charset="-34"/>
                <a:cs typeface="Angsana New" pitchFamily="18" charset="-34"/>
              </a:rPr>
              <a:t>ภัฏ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บุรีรัมย์ เพื่อเตรียมความพร้อมสู่วัยเกษียณ</a:t>
            </a:r>
          </a:p>
          <a:p>
            <a:pPr marL="0" indent="0">
              <a:buNone/>
            </a:pP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	2. ใช้เป็นแนวทางในการปรับปรุงการเรียนการสอน โดยนำผลการวิจัยไปสอดแทรกในเนื้อหา</a:t>
            </a:r>
            <a:endParaRPr lang="th-TH" sz="2800" dirty="0" smtClean="0"/>
          </a:p>
        </p:txBody>
      </p:sp>
      <p:sp>
        <p:nvSpPr>
          <p:cNvPr id="26626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503238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800" smtClean="0">
                <a:latin typeface="Angsana New" pitchFamily="18" charset="-34"/>
                <a:cs typeface="Angsana New" pitchFamily="18" charset="-34"/>
              </a:rPr>
              <a:t>ประโยชน์ที่คาดว่าจะได้รับ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1952625"/>
            <a:ext cx="7010400" cy="3060700"/>
          </a:xfrm>
        </p:spPr>
        <p:txBody>
          <a:bodyPr/>
          <a:lstStyle/>
          <a:p>
            <a:pPr marL="0" indent="0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th-TH" sz="2800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433433" y="2285992"/>
            <a:ext cx="428867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LeftDown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/>
                <a:solidFill>
                  <a:schemeClr val="accent3"/>
                </a:solidFill>
                <a:effectLst/>
              </a:rPr>
              <a:t>THANK YOU</a:t>
            </a:r>
            <a:endParaRPr lang="th-TH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0100" y="1196975"/>
            <a:ext cx="7388250" cy="4572000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วรรณกรรมที่เกี่ยวข้อง ได้แก่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ตำรา        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 เอกสารประกอบการสอน 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3. เอกสารอ้างอิง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765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บทที่ 2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วรรณกรรมที่เกี่ยวข้อง 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Related  literature)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0100" y="1196975"/>
            <a:ext cx="7388250" cy="4572000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วรรณกรรมที่เกี่ยวข้อง ได้แก่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4. วารสาร 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5. นิตยสาร 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6. จุลสาร       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7. ปริญญานิพนธ์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2765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บทที่ 2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วรรณกรรมที่เกี่ยวข้อง 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Related  literature)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809750"/>
            <a:ext cx="7167591" cy="35480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"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500042"/>
            <a:ext cx="828680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หน้าปกใน (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Title page 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มีข้อความเหมือนปก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นอก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4. หน้าอนุมัติ (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Approval page 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จัดไว้เพื่อเป็นเอกสารรับรองว่าวิทยานิพนธ์ ภาคนิพนธ์ ได้ผ่านการพิจารณาของคณะกรรมการที่ปรึกษาวิทยานิพนธ์และคณะกรรมการ สอบวิทยานิพนธ์ ภาคนิพนธ์ และได้รับการอนุมัติจากสถาบัน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แล้ว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5. บทคัดย่อภาษาไทย (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Abstract in Thai 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เป็นข้อความสรุปผลการวิจัย ภาคภาษาไทยที่ช่วยให้ผู้อ่านทราบถึงเนื้อหาของวิทยานิพนธ์ ภาคนิพนธ์อย่างรวดเร็ว</a:t>
            </a:r>
          </a:p>
          <a:p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593850"/>
            <a:ext cx="7010400" cy="4572000"/>
          </a:xfrm>
        </p:spPr>
        <p:txBody>
          <a:bodyPr/>
          <a:lstStyle/>
          <a:p>
            <a:pPr algn="thaiDist" eaLnBrk="1" hangingPunct="1">
              <a:buFont typeface="Wingdings" pitchFamily="2" charset="2"/>
              <a:buNone/>
            </a:pPr>
            <a:r>
              <a:rPr lang="th-TH" dirty="0" smtClean="0">
                <a:solidFill>
                  <a:srgbClr val="FFFF00"/>
                </a:solidFill>
              </a:rPr>
              <a:t> 		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การอ่าน การศึกษา การเก็บประเด็นต่างๆ แนวคิด ทฤษฎี วิธีการ ข้อค้นพบต่างๆ จากงานวิจัย ตำรา หนังสือ วารสาร นิตยสาร ตลอดจนเอกสารสิ่งพิมพ์ต่างๆ ที่มีเนื้อหาสาระเกี่ยวข้องกับเรื่องที่สนใจ และสามารถนำมาอ้างอิงได้ ตลอดทั้งควรสรุปใจความสำคัญด้วยตนเอง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28663" y="1385888"/>
            <a:ext cx="7531126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solidFill>
                  <a:srgbClr val="1FE14D"/>
                </a:solidFill>
                <a:latin typeface="TH SarabunPSK" pitchFamily="34" charset="-34"/>
                <a:cs typeface="TH SarabunPSK" pitchFamily="34" charset="-34"/>
              </a:rPr>
              <a:t>-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เพื่อหาความจริงที่ผ่านการพิสูจน์มาแล้ว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เพื่อช่วยในการนิยามปัญหาให้เกิดความชัดเจน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เพื่อให้เลือกสรรปัญหาให้ถูกต้อง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เพื่อไม่ให้ทำซ้ำกับคนอื่นโดยไม่จำเป็น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เพื่อหาเทคนิคในการทำวิจัยหรือแนวทางการวิเคราะห์ข้อมูล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เพื่อช่วยในการแปลความหมายข้อมูล</a:t>
            </a:r>
          </a:p>
          <a:p>
            <a:pPr eaLnBrk="1" hangingPunct="1">
              <a:buFont typeface="Wingdings" pitchFamily="2" charset="2"/>
              <a:buNone/>
            </a:pPr>
            <a:endParaRPr lang="th-TH" sz="3600" b="1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จุดมุ่งหมายในการค้นคว้าวรรณกรรมที่เกี่ยวข้อง 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Related  literature) </a:t>
            </a:r>
            <a:endParaRPr lang="th-TH" sz="3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665288"/>
            <a:ext cx="8405842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	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1. เลือกที่มีความน่าเชื่อถือ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	 2. ศึกษาถึงเนื้อหาและความเชื่อมโยงของปัญหาในการวิจัย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3. ศึกษาถึงแนวทางในวิจัยและเทคนิคที่ใช้ในวิเคราะห์ข้อมูล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4. ศึกษาถึงวิธีการนำเสนอข้อมูล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  5. ศึกษาถึงข้อเสนอแนะของวิจัยนั้น มีความเชื่อมโยงหรือไม่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หลักในการเลือกวรรณกรรมที่เกี่ยวข้อง (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Related  literature)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28597" y="1341438"/>
            <a:ext cx="8105804" cy="4516454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th-TH" sz="2800" dirty="0" smtClean="0">
                <a:solidFill>
                  <a:srgbClr val="00FF99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หาเอกสารที่เกี่ยวข้องกับงานวิจัยให้มากที่สุด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2. ศึกษาเนื้อหา ทฤษฎี หลักการ และวิธีการวิจัยที่เกี่ยวข้อง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3. พิจารณาถึงความทันสมัย ของเอกสารและงานวิจัยที่เกี่ยวข้อง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4. พิจารณาและคัดเลือกเนื้อหาสาระ ผลการศึกษาไว้เป็นประโยชน์กับงานวิจัยของตนเอง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4. ทำความเข้าใจระบบอ้างอิงต่าง ๆ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	5. ศึกษาเอกสารและงานวิจัยแบบวิเคราะห์ เช่น ดูความสัมพันธ์ระหว่างส่วนต่างๆ เช่น สถิติที่ใช้ในการวิเคราะห์ข้อมูลสอดคล้องหรือไม่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หลักในการเลือกเอกสาร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วรรณกรรมที่เกี่ยวข้อง 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Related  literature) 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96975"/>
            <a:ext cx="8678893" cy="4572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 ตำรา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Text </a:t>
            </a:r>
          </a:p>
          <a:p>
            <a:pPr eaLnBrk="1" hangingPunct="1">
              <a:buFontTx/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รายงานการวิจัย/ปริญญานิพนธ์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Research /Thesis report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สารานุกรม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Encyclopedia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หนังสือคู่มือ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Hand Book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4000" smtClean="0">
                <a:latin typeface="Angsana New" pitchFamily="18" charset="-34"/>
                <a:cs typeface="Angsana New" pitchFamily="18" charset="-34"/>
              </a:rPr>
              <a:t>แหล่งสารสนเทศที่ใช้แสวงหาความรู้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96975"/>
            <a:ext cx="8678893" cy="4572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เอกสารรวบรวมบทคัดย่อ ของงานวิจัยและปริญญานิพนธ์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วารสาร นิตยสาร หนังสือพิมพ์ (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Journal Magazine Newspaper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การสืบค้นจากฐานข้อมูลต่าง ๆ เช่น </a:t>
            </a:r>
            <a:r>
              <a:rPr lang="en-US" sz="3200" b="1" dirty="0" err="1" smtClean="0">
                <a:latin typeface="TH SarabunPSK" pitchFamily="34" charset="-34"/>
                <a:cs typeface="TH SarabunPSK" pitchFamily="34" charset="-34"/>
              </a:rPr>
              <a:t>Thailist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TNRR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เป็นต้น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4000" smtClean="0">
                <a:latin typeface="Angsana New" pitchFamily="18" charset="-34"/>
                <a:cs typeface="Angsana New" pitchFamily="18" charset="-34"/>
              </a:rPr>
              <a:t>แหล่งสารสนเทศที่ใช้แสวงหาความรู้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900238"/>
            <a:ext cx="8177240" cy="347345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เอกสาร ตำรา หนังสือ บทความจากวารสารต่าง ๆ 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- ชื่อหนังสือ ชื่อวารสาร ชื่อผู้เขียน สถานที่พิมพ์หรือสำนักพิมพ์  ปีที่พิมพ์ จำนวนหน้า เลขที่ หน้าที่ข้อความนั้นปรากฏ ต้องเขียนตามแบบการเขียนบรรณานุกรมที่ทางมหาวิทยาลัยกำหนด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- การบันทึกข้อความ อาจทำได้หลายวิธี เช่น การย่อข้อความ คัดลอกข้อความทั้งหมด ถอดความเป็นสำนวนของผู้วิจัยเอง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3238"/>
            <a:ext cx="8334404" cy="838200"/>
          </a:xfrm>
        </p:spPr>
        <p:txBody>
          <a:bodyPr/>
          <a:lstStyle/>
          <a:p>
            <a:pPr algn="ctr" eaLnBrk="1" hangingPunct="1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แนวทางการเก็บรวบรวมเอกสาร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809750"/>
            <a:ext cx="7010400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เอกสารที่เป็นงานวิจัย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ชื่อปริญญานิพนธ์หรือชื่อวารสาร สถานที่ทำวิจัย ปีที่วิจัย จำนวนหน้า เลขที่หน้า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	- เนื้อหา ชื่อหัวข้อของปัญหา วัตถุประสงค์ของการวิจัย วิธีดำเนินการวิจัย กลุ่มตัวอย่าง เครื่องมือที่ใช้ สถิติที่ใช้ในการวิเคราะห์ข้อมูล และผลการวิจัย รวมถึงข้อเสนอแนะสำหรับการวิจัยครั้งต่อไป และการนำไปใช้ประโยชน์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03238"/>
            <a:ext cx="7010400" cy="838200"/>
          </a:xfrm>
        </p:spPr>
        <p:txBody>
          <a:bodyPr/>
          <a:lstStyle/>
          <a:p>
            <a:pPr algn="ctr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แนวทางการเก็บรวบรวมเอกสาร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0100" y="2214553"/>
            <a:ext cx="6811988" cy="3429025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1. ประชากรกลุ่มตัวอย่าง</a:t>
            </a:r>
            <a:endParaRPr lang="en-US" sz="3200" b="1" dirty="0" smtClean="0"/>
          </a:p>
          <a:p>
            <a:r>
              <a:rPr lang="th-TH" sz="3200" b="1" dirty="0" smtClean="0"/>
              <a:t>2. เครื่องมือที่ใช้ในการวิจัย</a:t>
            </a:r>
            <a:endParaRPr lang="en-US" sz="3200" b="1" dirty="0" smtClean="0"/>
          </a:p>
          <a:p>
            <a:r>
              <a:rPr lang="th-TH" sz="3200" b="1" dirty="0" smtClean="0"/>
              <a:t>3. การสร้างและพัฒนาเครื่องมือ</a:t>
            </a:r>
            <a:endParaRPr lang="en-US" sz="3200" b="1" dirty="0" smtClean="0"/>
          </a:p>
          <a:p>
            <a:r>
              <a:rPr lang="th-TH" sz="3200" b="1" dirty="0" smtClean="0"/>
              <a:t>4. การเก็บรวบรวมข้อมูล</a:t>
            </a:r>
            <a:endParaRPr lang="en-US" sz="3200" b="1" dirty="0" smtClean="0"/>
          </a:p>
          <a:p>
            <a:r>
              <a:rPr lang="th-TH" sz="3200" b="1" dirty="0" smtClean="0"/>
              <a:t>5. การจัดกระทำข้อมูลและการวิเคราะห์ข้อมูล</a:t>
            </a:r>
            <a:endParaRPr lang="en-US" sz="3200" b="1" dirty="0" smtClean="0"/>
          </a:p>
          <a:p>
            <a:r>
              <a:rPr lang="th-TH" sz="3200" b="1" dirty="0" smtClean="0"/>
              <a:t>6. สถิติที่ใช้ในการวิเคราะห์ข้อมูล</a:t>
            </a:r>
            <a:endParaRPr lang="en-US" sz="3200" b="1" dirty="0" smtClean="0"/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37890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719138"/>
            <a:ext cx="8262966" cy="1281102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dirty="0" smtClean="0">
                <a:latin typeface="Angsana New" pitchFamily="18" charset="-34"/>
                <a:cs typeface="Angsana New" pitchFamily="18" charset="-34"/>
              </a:rPr>
              <a:t>บทที่ 3  </a:t>
            </a:r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วิธีดำเนินการวิจัย (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Research methodology) </a:t>
            </a:r>
            <a:endParaRPr lang="th-TH" sz="48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วิธีเลือกกลุ่ม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1.เลือก</a:t>
            </a:r>
            <a:r>
              <a:rPr lang="th-TH" sz="3200" b="1" u="sng" dirty="0">
                <a:latin typeface="TH SarabunPSK" pitchFamily="34" charset="-34"/>
                <a:cs typeface="TH SarabunPSK" pitchFamily="34" charset="-34"/>
              </a:rPr>
              <a:t>โดยไม่ใช้หลักทฤษฏีความน่าจะ</a:t>
            </a: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เป็น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- เลือก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แบบบังเอิญ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- เลือก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แบบสะดวก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เลือก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แบบโควตา</a:t>
            </a:r>
          </a:p>
          <a:p>
            <a:pPr marL="0" indent="0" eaLnBrk="1" hangingPunct="1">
              <a:buFontTx/>
              <a:buNone/>
              <a:defRPr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- เลือก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แบบจงใจ</a:t>
            </a:r>
          </a:p>
          <a:p>
            <a:pPr marL="0" indent="0" eaLnBrk="1" hangingPunct="1">
              <a:buFontTx/>
              <a:buNone/>
              <a:defRPr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9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400" dirty="0" smtClean="0"/>
              <a:t>ประชากรกลุ่มตัวอย่าง</a:t>
            </a:r>
            <a:endParaRPr lang="th-TH" sz="44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809750"/>
            <a:ext cx="7167591" cy="35480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"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500042"/>
            <a:ext cx="8286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6. บทคัดย่อภาษาอังกฤษ (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Abstract in English 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คือ ข้อความสรุปผลการ วิจัยเหมือนบทคัดย่อภาษาไทยทุกประการ เพียงแต่ถอดความเป็น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ภาษาอังกฤษ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7. กิตติกรรมประกาศ (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Acknowledgements )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คือ ข้อความที่ผู้เขียนแสดง ความขอบคุณต่อผู้ให้ความช่วยเหลือและให้ความร่วมมือในการศึกษาค้นคว้า เพื่อทำ วิทยานิพนธ์ ภาคนิพนธ์ อันแสดงถึงจรรยาบรรณทางวิชาการที่ผู้วิจัยพึงถือ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52600" y="620713"/>
            <a:ext cx="7010400" cy="54721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h-TH" sz="3200" b="1" u="sng" dirty="0" smtClean="0">
                <a:latin typeface="TH SarabunPSK" pitchFamily="34" charset="-34"/>
                <a:cs typeface="TH SarabunPSK" pitchFamily="34" charset="-34"/>
              </a:rPr>
              <a:t>2. เลือกโดยใช้หลักทฤษฏีความน่าจะเป็น</a:t>
            </a:r>
          </a:p>
          <a:p>
            <a:pPr marL="0" indent="0"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2.1 การสุ่มอย่างง่าย</a:t>
            </a:r>
          </a:p>
          <a:p>
            <a:pPr marL="0" indent="0"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- การจับสลาก</a:t>
            </a:r>
          </a:p>
          <a:p>
            <a:pPr marL="0" indent="0"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- การใช้ตารางเลขสุ่ม</a:t>
            </a:r>
          </a:p>
          <a:p>
            <a:pPr marL="0" indent="0"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	- การใช้คอมพิวเตอร์สุ่ม</a:t>
            </a:r>
          </a:p>
          <a:p>
            <a:pPr marL="0" indent="0" eaLnBrk="1" hangingPunct="1"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2.2 การสุ่มแบบเป็นระบบ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2.3 การสุ่มแบบแบ่งชั้น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2.4 การสุ่มแบบแบ่งกลุ่ม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	2.5 การสุ่มแบบหลายขั้นตอน</a:t>
            </a:r>
          </a:p>
          <a:p>
            <a:pPr marL="0" indent="0" eaLnBrk="1" hangingPunct="1">
              <a:buFontTx/>
              <a:buNone/>
            </a:pPr>
            <a:endParaRPr lang="th-TH" b="1" dirty="0" smtClean="0"/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85852" y="1539875"/>
            <a:ext cx="5446736" cy="41211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1. การสังเกต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2. การสัมภาษณ์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3. แบบทดสอบ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4. แบบสอบถาม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5. มาตราวัดทัศนคติ</a:t>
            </a:r>
          </a:p>
          <a:p>
            <a:pPr marL="0" indent="0" eaLnBrk="1" hangingPunct="1">
              <a:buFontTx/>
              <a:buNone/>
            </a:pPr>
            <a:endParaRPr lang="th-TH" dirty="0" smtClean="0"/>
          </a:p>
        </p:txBody>
      </p:sp>
      <p:sp>
        <p:nvSpPr>
          <p:cNvPr id="41986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430213"/>
            <a:ext cx="7010400" cy="838200"/>
          </a:xfrm>
        </p:spPr>
        <p:txBody>
          <a:bodyPr/>
          <a:lstStyle/>
          <a:p>
            <a:pPr algn="ctr" eaLnBrk="1" hangingPunct="1"/>
            <a:r>
              <a:rPr lang="th-TH" sz="4400" dirty="0" smtClean="0">
                <a:latin typeface="Angsana New" pitchFamily="18" charset="-34"/>
                <a:cs typeface="Angsana New" pitchFamily="18" charset="-34"/>
              </a:rPr>
              <a:t>เครื่องมือที่ใช้ในการวิจัย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642910" y="1395413"/>
            <a:ext cx="7816878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1.  ควรมีจุดมุ่งหมายการสังเกตที่แน่นอน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2. ควรมีการวางแผนแน่นอนเช่น วิธีการ เวลา การจด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บันทึก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3. ควรใช้เครื่องมืออื่น ๆ ประกอบการสังเกต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4. ต้องจดบันทึกทันทีที่สังเกตเห็น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5. ควรบันทึกเฉพาะสิ่งที่สังเกตเห็นเท่านั้น</a:t>
            </a:r>
          </a:p>
          <a:p>
            <a:pPr marL="0" indent="0" eaLnBrk="1" hangingPunct="1">
              <a:buFontTx/>
              <a:buNone/>
            </a:pP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6. ผู้สังเกตควรได้รับการฝึกอบรมมาก่อนออกภาคสนาม</a:t>
            </a:r>
          </a:p>
        </p:txBody>
      </p:sp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4400" smtClean="0">
                <a:latin typeface="Angsana New" pitchFamily="18" charset="-34"/>
                <a:cs typeface="Angsana New" pitchFamily="18" charset="-34"/>
              </a:rPr>
              <a:t>ลักษณะการสังเกตที่ดี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520825"/>
            <a:ext cx="8320116" cy="4572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ลักษณะของการสัมภาษณ์ที่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ดี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ควร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จะสร้างบรรยากาศความคุ้นเคย และทำให้ผู้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สัมภาษณ์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ไว้ใจ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ไว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ต่อความรู้สึกของให้สัมภาษณ์ และมองเหตุการณ์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อย่าง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ยุติธรรม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กะ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เวลาสัมภาษณ์ให้พอเหมาะและเตรียมคำถามไว้ล่วงหน้า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ไม่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ควรให้คำแนะนำให้ผู้สัมภาษณ์อย่าเอาอารมณ์เข้า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ไป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เกี่ยวข้อง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5. ตั้งคำถามที่ชัดเจนไม่ซ้ำซ้อน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40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การสัมภาษณ์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2000240"/>
            <a:ext cx="8607455" cy="2571767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1. แบบทดสอบวัดผลสัมฤทธิ์</a:t>
            </a:r>
          </a:p>
          <a:p>
            <a:pPr algn="l" eaLnBrk="1" hangingPunct="1">
              <a:lnSpc>
                <a:spcPct val="90000"/>
              </a:lnSpc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2. แบบทดสอบวัดความถนัด</a:t>
            </a:r>
          </a:p>
          <a:p>
            <a:pPr algn="l" eaLnBrk="1" hangingPunct="1">
              <a:lnSpc>
                <a:spcPct val="90000"/>
              </a:lnSpc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3. แบบทดสอบวัดบุคลิกภาพ</a:t>
            </a:r>
          </a:p>
          <a:p>
            <a:pPr algn="l" eaLnBrk="1" hangingPunct="1">
              <a:lnSpc>
                <a:spcPct val="90000"/>
              </a:lnSpc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  ต้องพิจารณาให้สอดคล้องกับรูปแบบการวิจัย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5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แบบทดสอบ</a:t>
            </a: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1785926"/>
            <a:ext cx="6096022" cy="3000396"/>
          </a:xfrm>
        </p:spPr>
        <p:txBody>
          <a:bodyPr>
            <a:normAutofit/>
          </a:bodyPr>
          <a:lstStyle/>
          <a:p>
            <a:pPr algn="l" eaLnBrk="1" hangingPunct="1"/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1. แบบปลายเปิด</a:t>
            </a:r>
          </a:p>
          <a:p>
            <a:pPr algn="l" eaLnBrk="1" hangingPunct="1"/>
            <a:r>
              <a:rPr lang="th-TH" sz="4400" b="1" dirty="0" smtClean="0">
                <a:latin typeface="Angsana New" pitchFamily="18" charset="-34"/>
                <a:cs typeface="Angsana New" pitchFamily="18" charset="-34"/>
              </a:rPr>
              <a:t>2. แบบปลายปิด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แบบสอบถาม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1. ศึกษาเอกสาร งานวิจัยที่เกี่ยวข้อง เพื่อเป็นแนวทางในการสร้างแบบสอบถาม</a:t>
            </a:r>
            <a:endParaRPr lang="en-US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2. จัดทำแบบสอบถามตามกรอบแนวคิดที่กำหนด โดยพิจารณาเนื้อหาให้สอดคล้องกับกรอบแนวคิด  ความมุ่งหมาย  และสมมติฐานในการวิจัย</a:t>
            </a:r>
            <a:endParaRPr lang="en-US" sz="44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3. นำแบบสอบถามที่สร้างขึ้นเสนออาจารย์ หรือผู้ทรงคุณวุฒิ ผู้เชี่ยวชาญตรวจสอบ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3. การสร้างและพัฒนาเครื่องมือ</a:t>
            </a: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. การตรวจสอบหาคุณภาพของแบบสอบถาม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4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.1 การนำแบบสอบถามไปทดสอบใช้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Try-out)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กับประชากรที่ไม่ใช่กลุ่มตัวอย่าง จำนวน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30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คน 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4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.2  การหาค่าความเชื่อมั่นของเครื่องมือ โดยใช้ค่าสัมประสิทธิ์ ตามวิธี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ของครอนบาค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Cronbach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3. การสร้างและพัฒนาเครื่องมือ</a:t>
            </a: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 5.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จัดทำแบบสอบถามฉบับสมบูรณ์เพื่อนำไปใช้การเก็บรวบรวมข้อมูลจากประชากรกลุ่มตัวอย่างต่อไป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3. การสร้างและพัฒนาเครื่องมือ</a:t>
            </a: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เป็นรูปแบบที่คณะผู้วิจัยเลือกใช้ในงานวิจัยแต่ละชิ้น เช่น ออกแจกแบบสอบถาม  หรือออกสังเกต เป็นต้น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785794"/>
            <a:ext cx="8229600" cy="631844"/>
          </a:xfrm>
          <a:prstGeom prst="rect">
            <a:avLst/>
          </a:prstGeom>
        </p:spPr>
        <p:txBody>
          <a:bodyPr vert="horz" anchor="b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4</a:t>
            </a:r>
            <a:r>
              <a:rPr lang="th-TH" sz="5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. </a:t>
            </a:r>
            <a:r>
              <a:rPr lang="th-TH" sz="5400" b="1" dirty="0" smtClean="0"/>
              <a:t>การ</a:t>
            </a:r>
            <a:r>
              <a:rPr lang="th-TH" sz="5400" b="1" dirty="0"/>
              <a:t>เก็บรวบรวมข้อมูล</a:t>
            </a:r>
            <a:endParaRPr lang="en-US" sz="5400" dirty="0"/>
          </a:p>
          <a:p>
            <a:pPr lvl="0" algn="ctr" fontAlgn="auto">
              <a:spcAft>
                <a:spcPts val="0"/>
              </a:spcAft>
            </a:pP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809750"/>
            <a:ext cx="7167591" cy="35480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"/>
              <a:defRPr/>
            </a:pPr>
            <a:endParaRPr lang="th-TH" sz="4400" b="1" dirty="0">
              <a:solidFill>
                <a:srgbClr val="0033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00034" y="500042"/>
            <a:ext cx="8286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8. สารบัญ (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Table of contents )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คือ รายการแสดงส่วนประกอบทั้งหมด ของวิทยานิพนธ์ ภาคนิพนธ์ เรียงตามลำดับเลขหน้า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9. สารบัญอื่นๆ (ถ้ามี) เช่น สารบัญตาราง สารบัญภาพหรือสารบัญแผนภูมิ คือ ส่วนที่บอกเลขหน้าของตาราง ภาพ หรือแผนภูมิ</a:t>
            </a:r>
          </a:p>
          <a:p>
            <a:r>
              <a:rPr lang="th-TH" sz="3200" dirty="0"/>
              <a:t/>
            </a:r>
            <a:br>
              <a:rPr lang="th-TH" sz="3200" dirty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 fontScale="92500"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 การวิเคราะห์ข้อมูลที่รวบรวมได้ด้วยโปรแกรมคอมพิวเตอร์สำเร็จรูป  โดยแบ่งการวิเคราะห์ข้อมูล ดังนี้ เช่น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การวิเคราะห์ข้อมูลทั่วไป โดยใช้วิธีการประมวลผลตามหลักสถิติ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เชิงพรรณนา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(Descriptive  Statistics)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ได้แก่  การแจกแจงความถี่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(Frequency)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และร้อยละ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(Percentage)</a:t>
            </a:r>
          </a:p>
          <a:p>
            <a:pPr algn="l"/>
            <a:r>
              <a:rPr lang="th-TH" sz="4000" dirty="0" smtClean="0"/>
              <a:t>	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785794"/>
            <a:ext cx="8229600" cy="631844"/>
          </a:xfrm>
          <a:prstGeom prst="rect">
            <a:avLst/>
          </a:prstGeom>
        </p:spPr>
        <p:txBody>
          <a:bodyPr vert="horz" anchor="b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5</a:t>
            </a:r>
            <a:r>
              <a:rPr lang="th-TH" sz="5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. </a:t>
            </a:r>
            <a:r>
              <a:rPr lang="th-TH" sz="4800" b="1" dirty="0" smtClean="0"/>
              <a:t>การ</a:t>
            </a:r>
            <a:r>
              <a:rPr lang="th-TH" sz="4800" b="1" dirty="0"/>
              <a:t>จัดกระทำข้อมูลและการวิเคราะห์ข้อมูล</a:t>
            </a:r>
            <a:endParaRPr lang="en-US" sz="4800" dirty="0"/>
          </a:p>
          <a:p>
            <a:pPr lvl="0" algn="ctr" fontAlgn="auto">
              <a:spcAft>
                <a:spcPts val="0"/>
              </a:spcAft>
            </a:pP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โดยใช้วิธีการประมวลผลทางหลักสถิติเชิงพรรณนา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(Descriptive  Statistics)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ได้แก่ ร้อยละ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(Percentage)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ค่าเฉลี่ย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(Mean)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และส่วนเบี่ยงเบนมาตรฐาน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(Standard  Deviation) </a:t>
            </a:r>
          </a:p>
          <a:p>
            <a:pPr algn="l"/>
            <a:r>
              <a:rPr lang="th-TH" sz="4000" dirty="0" smtClean="0"/>
              <a:t>	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785794"/>
            <a:ext cx="8229600" cy="631844"/>
          </a:xfrm>
          <a:prstGeom prst="rect">
            <a:avLst/>
          </a:prstGeom>
        </p:spPr>
        <p:txBody>
          <a:bodyPr vert="horz" anchor="b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</a:pPr>
            <a:r>
              <a:rPr lang="th-TH" sz="5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5</a:t>
            </a:r>
            <a:r>
              <a:rPr lang="th-TH" sz="5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  <a:ea typeface="+mj-ea"/>
              </a:rPr>
              <a:t>. </a:t>
            </a:r>
            <a:r>
              <a:rPr lang="th-TH" sz="4800" b="1" dirty="0" smtClean="0"/>
              <a:t>การ</a:t>
            </a:r>
            <a:r>
              <a:rPr lang="th-TH" sz="4800" b="1" dirty="0"/>
              <a:t>จัดกระทำข้อมูลและการวิเคราะห์ข้อมูล</a:t>
            </a:r>
            <a:endParaRPr lang="en-US" sz="4800" dirty="0"/>
          </a:p>
          <a:p>
            <a:pPr lvl="0" algn="ctr" fontAlgn="auto">
              <a:spcAft>
                <a:spcPts val="0"/>
              </a:spcAft>
            </a:pP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ในการวิจัยครั้งนี้ ผู้วิจัยได้ใช้สถิติในการวิเคราะห์ข้อมูล ดังนี้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1. สถิติพื้นฐาน ได้แก่ การแจกแจงความถี่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(Frequency)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(Percentage)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ค่าเฉลี่ย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(Mean)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และส่วนเบี่ยงเบนมาตรฐาน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(Standard  Deviation)</a:t>
            </a:r>
          </a:p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714356"/>
            <a:ext cx="8229600" cy="703282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</a:pPr>
            <a:endParaRPr lang="en-US" sz="4800" dirty="0"/>
          </a:p>
          <a:p>
            <a:pPr lvl="0" algn="ctr" fontAlgn="auto">
              <a:spcAft>
                <a:spcPts val="0"/>
              </a:spcAft>
            </a:pP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500166" y="285728"/>
            <a:ext cx="6215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th-TH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</a:rPr>
              <a:t>6. </a:t>
            </a:r>
            <a:r>
              <a:rPr lang="th-TH" sz="4000" b="1" dirty="0" smtClean="0"/>
              <a:t>สถิติที่ใช้ในการวิเคราะห์ข้อมูล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500174"/>
            <a:ext cx="8786842" cy="3643338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ในการวิจัยครั้งนี้ ผู้วิจัยได้ใช้สถิติในการวิเคราะห์ข้อมูล ดังนี้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สถิติเพื่อการทดสอบสมมติฐาน ได้แก่ การวิเคราะห์การถดถอย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(Regression Analysis) 		</a:t>
            </a:r>
            <a:endParaRPr lang="en-US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714356"/>
            <a:ext cx="8229600" cy="703282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</a:pPr>
            <a:endParaRPr lang="en-US" sz="4800" dirty="0"/>
          </a:p>
          <a:p>
            <a:pPr lvl="0" algn="ctr" fontAlgn="auto">
              <a:spcAft>
                <a:spcPts val="0"/>
              </a:spcAft>
            </a:pP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500166" y="285728"/>
            <a:ext cx="6215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th-TH" sz="4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ngsana New" pitchFamily="18" charset="-34"/>
              </a:rPr>
              <a:t>6. </a:t>
            </a:r>
            <a:r>
              <a:rPr lang="th-TH" sz="4000" b="1" dirty="0" smtClean="0"/>
              <a:t>สถิติที่ใช้ในการวิเคราะห์ข้อมูล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82775" y="2403475"/>
            <a:ext cx="7010400" cy="2178050"/>
          </a:xfrm>
        </p:spPr>
        <p:txBody>
          <a:bodyPr/>
          <a:lstStyle/>
          <a:p>
            <a:pPr eaLnBrk="1" hangingPunct="1">
              <a:buClr>
                <a:srgbClr val="006600"/>
              </a:buClr>
              <a:buNone/>
              <a:defRPr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การ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แปรผลการวิเคราะห์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ข้อมูลจากการใช้สถิติในการตรวจสอบสมมติฐานในลักษณะต่าง ๆ</a:t>
            </a:r>
          </a:p>
          <a:p>
            <a:pPr marL="0" indent="0" eaLnBrk="1" hangingPunct="1">
              <a:buClr>
                <a:srgbClr val="006600"/>
              </a:buClr>
              <a:buFontTx/>
              <a:buNone/>
              <a:defRPr/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8130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719138"/>
            <a:ext cx="7010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800" dirty="0" smtClean="0">
                <a:latin typeface="TH SarabunPSK" pitchFamily="34" charset="-34"/>
                <a:cs typeface="TH SarabunPSK" pitchFamily="34" charset="-34"/>
              </a:rPr>
              <a:t>บทที่ 4 ผลการวิเคราะห์ข้อมูล (</a:t>
            </a:r>
            <a:r>
              <a:rPr lang="en-US" sz="4800" dirty="0" smtClean="0">
                <a:latin typeface="TH SarabunPSK" pitchFamily="34" charset="-34"/>
                <a:cs typeface="TH SarabunPSK" pitchFamily="34" charset="-34"/>
              </a:rPr>
              <a:t>Results) </a:t>
            </a:r>
            <a:br>
              <a:rPr lang="en-US" sz="4800" dirty="0" smtClean="0">
                <a:latin typeface="TH SarabunPSK" pitchFamily="34" charset="-34"/>
                <a:cs typeface="TH SarabunPSK" pitchFamily="34" charset="-34"/>
              </a:rPr>
            </a:br>
            <a:endParaRPr lang="th-TH" sz="48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0100" y="2547938"/>
            <a:ext cx="5659463" cy="2681287"/>
          </a:xfrm>
        </p:spPr>
        <p:txBody>
          <a:bodyPr/>
          <a:lstStyle/>
          <a:p>
            <a:pPr eaLnBrk="1" hangingPunct="1">
              <a:buClr>
                <a:srgbClr val="006600"/>
              </a:buClr>
              <a:buNone/>
              <a:defRPr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1. สรุปย่อ</a:t>
            </a:r>
          </a:p>
          <a:p>
            <a:pPr eaLnBrk="1" hangingPunct="1">
              <a:buClr>
                <a:srgbClr val="006600"/>
              </a:buClr>
              <a:buNone/>
              <a:defRPr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2. อภิปราย</a:t>
            </a:r>
            <a:r>
              <a:rPr lang="th-TH" sz="3600" b="1" dirty="0">
                <a:latin typeface="Angsana New" pitchFamily="18" charset="-34"/>
                <a:cs typeface="Angsana New" pitchFamily="18" charset="-34"/>
              </a:rPr>
              <a:t>ผล</a:t>
            </a:r>
          </a:p>
          <a:p>
            <a:pPr eaLnBrk="1" hangingPunct="1">
              <a:buClr>
                <a:srgbClr val="006600"/>
              </a:buClr>
              <a:buNone/>
              <a:defRPr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3. ข้อเสนอแนะ</a:t>
            </a: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buClr>
                <a:srgbClr val="006600"/>
              </a:buClr>
              <a:buFont typeface="Wingdings" pitchFamily="2" charset="2"/>
              <a:buChar char="@"/>
              <a:defRPr/>
            </a:pPr>
            <a:endParaRPr lang="th-TH" sz="3600" b="1" dirty="0"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49154" name="ชื่อเรื่อง 1"/>
          <p:cNvSpPr>
            <a:spLocks noGrp="1"/>
          </p:cNvSpPr>
          <p:nvPr>
            <p:ph type="title"/>
          </p:nvPr>
        </p:nvSpPr>
        <p:spPr>
          <a:xfrm>
            <a:off x="1752600" y="1222375"/>
            <a:ext cx="7010400" cy="838200"/>
          </a:xfrm>
        </p:spPr>
        <p:txBody>
          <a:bodyPr>
            <a:normAutofit fontScale="90000"/>
          </a:bodyPr>
          <a:lstStyle/>
          <a:p>
            <a:pPr marL="1024128" indent="-914400">
              <a:lnSpc>
                <a:spcPct val="80000"/>
              </a:lnSpc>
              <a:defRPr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บทที่ 5 สรุปผลการวิจัย อภิปรายผล และข้อเสนอแนะ (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Conclusions , discussion and suggestions)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928826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บทที่ 3 </a:t>
            </a:r>
            <a:br>
              <a:rPr lang="th-TH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85776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dirty="0" smtClean="0"/>
              <a:t>	</a:t>
            </a: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By : </a:t>
            </a:r>
            <a:r>
              <a:rPr lang="en-US" sz="5400" b="1" dirty="0" err="1" smtClean="0">
                <a:latin typeface="TH SarabunPSK" pitchFamily="34" charset="-34"/>
                <a:cs typeface="TH SarabunPSK" pitchFamily="34" charset="-34"/>
              </a:rPr>
              <a:t>Aj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5400" b="1" dirty="0" err="1" smtClean="0">
                <a:latin typeface="TH SarabunPSK" pitchFamily="34" charset="-34"/>
                <a:cs typeface="TH SarabunPSK" pitchFamily="34" charset="-34"/>
              </a:rPr>
              <a:t>Ketmanee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 Karin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857760"/>
          </a:xfrm>
        </p:spPr>
        <p:txBody>
          <a:bodyPr>
            <a:normAutofit/>
          </a:bodyPr>
          <a:lstStyle/>
          <a:p>
            <a:pPr algn="l"/>
            <a:r>
              <a:rPr lang="th-TH" dirty="0" smtClean="0"/>
              <a:t>	</a:t>
            </a: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เป็นกระบวนการตั้งแต่การวางแผนไปจนถึงการดำเนินการวิจัยจนเสร็จสิ้น ปัญหาในการออกแบบวิจัยจึงไม่ได้จำกัดอยู่เพียงวิธีใดวิธีหนึ่งหรือขั้นตอนใดขั้นตอนหนึ่ง</a:t>
            </a:r>
            <a:endPara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5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วัตถุประสงค์ของการออกแบบการวิจัย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857760"/>
          </a:xfrm>
        </p:spPr>
        <p:txBody>
          <a:bodyPr>
            <a:normAutofit/>
          </a:bodyPr>
          <a:lstStyle/>
          <a:p>
            <a:pPr algn="l"/>
            <a:r>
              <a:rPr lang="th-TH" dirty="0" smtClean="0"/>
              <a:t>	</a:t>
            </a: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มีวัตถุประสงค์ที่สำคัญ 2 ประการ คือ</a:t>
            </a:r>
          </a:p>
          <a:p>
            <a:pPr marL="914400" indent="-914400" algn="l"/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เพื่อค้นหาคำตอบในปัญหาที่วิจัย</a:t>
            </a:r>
          </a:p>
          <a:p>
            <a:pPr marL="514350" indent="-514350" algn="l"/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2. เพื่อควบคุมขนาดของการผันแปรในตัวแปร</a:t>
            </a:r>
            <a:endPara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ลักษณะทั่วไปของแบบการวิจัย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การพิจารณารูปแบบของการวิจัยขึ้นอยู่กับวัตถุประสงค์ที่ผู้วิจัยกำหนด</a:t>
            </a:r>
          </a:p>
          <a:p>
            <a:pPr marL="514350" indent="-51435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2. ไม่มีแบบการวิจัยใดที่ถูกต้องเพียงแบบเดียว</a:t>
            </a:r>
          </a:p>
          <a:p>
            <a:pPr marL="514350" indent="-51435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3. แบบของการวิจัยเป็นผลมาจากการปรับทฤษฏีและข้อเท็จจริงเข้าด้วยกัน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429683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6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44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เนื้อเรื่องของวิทยานิพนธ์ ภาคนิพนธ์ โดยทั่วไปที่นิยมกันอย่างแพร่หลายประกอบ ด้วยบทต่าง ๆ   5 บท คือ</a:t>
            </a:r>
            <a:endParaRPr lang="th-TH" sz="46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      บทนำ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2       วรรณกรรมที่เกี่ยวข้อง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3       วิธีดำเนินการวิจัย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4       ผลการวิเคราะห์ข้อมูล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0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5       สรุปผลการวิจัย อภิปรายผล และข้อเสนอแนะ</a:t>
            </a:r>
            <a:endParaRPr lang="th-TH" sz="4000" b="1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rgbClr val="9900CC"/>
              </a:buClr>
              <a:buFontTx/>
              <a:buNone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ลักษณะทั่วไปของแบบการวิจัย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4. แบบของการวิจัยสามารถเปลี่ยนแปลงได้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5. การพิสูจน์สมมติฐานไม่ถือว่าได้ผลสรุปที่สิ้นสุด การตั้งสมมติฐานที่เป็นประโยชน์ไว้ให้เลือกหลายแนวทาง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ข้อควรพิจารณาในการออกแบบการวิจัย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ศึกษาเกี่ยวกับเรื่องอะไร และข้อมูลที่ต้องการเป็นประเภทใด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ทำไมต้องศึกษา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ศึกษาในสถานที่ใด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4. ศึกษาในช่วงเวลาใด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ข้อควรพิจารณาในการออกแบบการวิจัย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5. ต้องการจำนวนตัวอย่างจำนวนเท่าใด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6. การรวบรวมข้อมูลอาศัยหลักเกณฑ์ใด</a:t>
            </a:r>
          </a:p>
          <a:p>
            <a:pPr algn="l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	7. ใช้เทคนิคอะไรในการรวบรวมข้อมูล</a:t>
            </a: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องค์ประกอบของการวิจัย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แหล่งที่มาของข้อมูล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ลักษณะของการศึกษา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วัตถุประสงค์ของการศึกษา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4. ลักษณะทางสังคมและวัฒนธรรม	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5. ขอบเขตของภูมิศาสตร์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องค์ประกอบของการวิจัย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6. ระยะเวลาของข้อมูล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7. ขนาดของกลุ่มตัวอย่างและวิธีการสุ่มตัวอย่าง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8. เทคนิคในการรวบรวมข้อมูล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หลักการออกแบบการวิจัย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 การทำให้ตัวแปรทุกตัวผันแปรมากที่สุด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การลดอิทธิพลของตัวแปรอื่น ๆ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2.1 วิธีการคัดเลือกประชากรที่มีคุณสมบัติเหมือนกันในด้านต่าง ๆ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2.2 การสุ่มตัวอย่างแบบกระจาย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2.3 การจับคู่วิเคราะห์เปรียบเทียบ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2.4 วิธีควบคุมทางสถิติ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วิธีการวิจัย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แบ่งออกเป็น 3 วิธี ได้แก่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วิธีการเชิงประวัติศาสตร์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Historical Method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แบบการสำรวจ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Survey Method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แบ่งออกเป็น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2.1 การสำรวจเชิงพรรณนา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Descriptive Survey Method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2.2 การสำรวจเชิงวิเคราะห์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Analytical Survey method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แบบการทดลอง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Experimental Method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endPara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การออกแบบการวิจัย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แบ่งออกเป็น 3 แบบ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แบบการวิจัยที่ไม่มีการทดลง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แบบการวิจัยกึ่งทดลอง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3. แบบการวิจัยที่ใช้การทดลองอย่างแท้จริง</a:t>
            </a:r>
          </a:p>
          <a:p>
            <a:pPr marL="914400" indent="-914400" algn="l"/>
            <a:endPara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ความถูกต้องของแบบการวิจัย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แบ่งออกเป็น 2 ประเภท คือ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1. ความถูกต้องภายใน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Internal Validity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เป็นความถูกต้องที่ผลวิจัยที่ได้จากข้อสรุป เป็นความถูกต้องเฉพาะกรณี ปัจจัยที่อาจมีผลกระทบความถูกต้องภายใน ได้แก่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- ประวัติและเหตุการณ์อื่น ๆ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History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- ความเติบโต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Maturation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- การทดลอง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Testing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endPara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ความถูกต้องของแบบการวิจัย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- ข้อบกพร่องของเครื่องมือ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Instrument Decay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- การคัดเลือก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Selection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914400" indent="-914400" algn="l"/>
            <a:endPara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429683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 บทที่ 1 บทนำ ประกอบด้วยส่วนต่าง ๆ ดังนี้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1.1 ความเป็นมาและความสำคัญของปัญหา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Statement of the problems)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กล่าวถึง ความเป็นมาของปัญหาและความจำเป็นที่จะต้องศึกษาวิจัยในปัญหานั้น เพื่อความ ก้าวหน้าของวิทยาการในแขนงนั้น รวมไปถึงการกล่าวถึงประเด็นสำคัญที่ผู้ทำวิทยานิพนธ์ ภาคนิพนธ์ ประสงค์จะค้นหาคำตอบ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0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rgbClr val="9900CC"/>
              </a:buClr>
              <a:buFontTx/>
              <a:buNone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th-TH" sz="5400" dirty="0" smtClean="0">
                <a:latin typeface="TH SarabunPSK" pitchFamily="34" charset="-34"/>
                <a:cs typeface="TH SarabunPSK" pitchFamily="34" charset="-34"/>
              </a:rPr>
              <a:t>ความถูกต้องของแบบการวิจัย</a:t>
            </a:r>
            <a:endParaRPr lang="th-TH" sz="5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2. ความถูกต้องภายนอก (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External Validity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คือ ข้อสรุปจากงานวิจัยหนึ่ง ๆ ที่สามารถนำไปอนุมานเป็นข้อสรุปทั่ว ๆ ไปได้ ปัจจัยที่ก่อให้เกิดความมีอคติ ได้แก่ 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- ปฏิกิริยาที่มีต่อการทดสอบที่เกิดขึ้น</a:t>
            </a:r>
          </a:p>
          <a:p>
            <a:pPr marL="914400" indent="-914400" algn="l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   - ปฏิกิริยาที่เกิดขึ้นจากการทดสอบครั้งแรก</a:t>
            </a:r>
          </a:p>
          <a:p>
            <a:pPr marL="914400" indent="-914400" algn="l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sz="20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  <a:p>
            <a:pPr algn="l"/>
            <a:endParaRPr lang="th-TH" dirty="0" smtClean="0"/>
          </a:p>
        </p:txBody>
      </p:sp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3316" name="AutoShape 4" descr="ผลการค้นหารูปภาพสำหรับ การวิจัย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38" name="AutoShape 2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4340" name="AutoShape 4" descr="https://blog.eduzones.com/images/blog/2013121341723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209814" y="2000240"/>
            <a:ext cx="49339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th-TH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7406640" cy="2000264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บทที่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การกำหนดประชากรและกลุ่มตัวอย่าง</a:t>
            </a:r>
            <a:endParaRPr lang="th-TH" sz="4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214810" y="5715016"/>
            <a:ext cx="4714908" cy="92869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Aj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Ketmanee</a:t>
            </a:r>
            <a:r>
              <a:rPr lang="en-US" dirty="0" smtClean="0">
                <a:solidFill>
                  <a:schemeClr val="tx1"/>
                </a:solidFill>
              </a:rPr>
              <a:t> Karin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406640" cy="857256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ประชากร (</a:t>
            </a:r>
            <a:r>
              <a:rPr lang="en-US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Population</a:t>
            </a: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28728" y="2071678"/>
            <a:ext cx="7406640" cy="478632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5786" y="571480"/>
            <a:ext cx="7786742" cy="55007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</a:rPr>
              <a:t> 	</a:t>
            </a:r>
            <a:endParaRPr lang="th-TH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  <a:p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r>
              <a:rPr lang="th-TH" sz="3600" b="1" dirty="0">
                <a:solidFill>
                  <a:schemeClr val="tx1"/>
                </a:solidFill>
              </a:rPr>
              <a:t>	</a:t>
            </a:r>
            <a:r>
              <a:rPr lang="th-TH" sz="3600" b="1" dirty="0" smtClean="0">
                <a:solidFill>
                  <a:schemeClr val="tx1"/>
                </a:solidFill>
              </a:rPr>
              <a:t>อาจจะเป็นคน สัตว์ สิ่งของ สิ่งก่อสร้าง ฯลฯ ที่จะทำการศึกษาวิจัย ขึ้นอยู่กับวัตถุประสงค์การวิจัยว่าประชากร คือ กลุ่มใด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406640" cy="857256"/>
          </a:xfrm>
        </p:spPr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กลุ่มตัวอย่าง (</a:t>
            </a:r>
            <a:r>
              <a:rPr lang="en-US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Sample</a:t>
            </a:r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28728" y="2071678"/>
            <a:ext cx="7406640" cy="478632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42976" y="1500174"/>
            <a:ext cx="7786742" cy="5143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</a:rPr>
              <a:t> 	</a:t>
            </a:r>
            <a:endParaRPr lang="th-TH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  <a:p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r>
              <a:rPr lang="th-TH" sz="3600" b="1" dirty="0">
                <a:solidFill>
                  <a:schemeClr val="tx1"/>
                </a:solidFill>
              </a:rPr>
              <a:t>	</a:t>
            </a:r>
            <a:endParaRPr lang="th-TH" sz="3600" b="1" dirty="0" smtClean="0">
              <a:solidFill>
                <a:schemeClr val="tx1"/>
              </a:solidFill>
            </a:endParaRPr>
          </a:p>
          <a:p>
            <a:endParaRPr lang="th-TH" sz="3600" b="1" dirty="0">
              <a:solidFill>
                <a:schemeClr val="tx1"/>
              </a:solidFill>
            </a:endParaRPr>
          </a:p>
          <a:p>
            <a:r>
              <a:rPr lang="th-TH" sz="3600" b="1" dirty="0" smtClean="0">
                <a:solidFill>
                  <a:schemeClr val="tx1"/>
                </a:solidFill>
              </a:rPr>
              <a:t>	เป็นส่วนหนึ่งของประชากรที่จะศึกษา เพื่อที่จะนำข้อสรุปไปอนุมานกับประชากรทั้งหมด ผลการวิจัยเกี่ยวกับประชากรทั้งหมดจะดีหรือไม่ขึ้นอยู่กับการเลือกกลุ่มตัวอย่างด้วย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428728" y="2071678"/>
            <a:ext cx="7406640" cy="478632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4800" b="1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7" name="ชื่อเรื่อง 6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831974"/>
          </a:xfrm>
        </p:spPr>
        <p:txBody>
          <a:bodyPr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การกำหนดประชากร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42976" y="1500174"/>
            <a:ext cx="7786742" cy="5143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</a:rPr>
              <a:t> 	</a:t>
            </a:r>
            <a:endParaRPr lang="th-TH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  <a:p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r>
              <a:rPr lang="th-TH" sz="3600" b="1" dirty="0">
                <a:solidFill>
                  <a:schemeClr val="tx1"/>
                </a:solidFill>
              </a:rPr>
              <a:t>	</a:t>
            </a:r>
            <a:endParaRPr lang="th-TH" sz="3600" b="1" dirty="0" smtClean="0">
              <a:solidFill>
                <a:schemeClr val="tx1"/>
              </a:solidFill>
            </a:endParaRPr>
          </a:p>
          <a:p>
            <a:endParaRPr lang="th-TH" sz="3600" b="1" dirty="0">
              <a:solidFill>
                <a:schemeClr val="tx1"/>
              </a:solidFill>
            </a:endParaRPr>
          </a:p>
          <a:p>
            <a:r>
              <a:rPr lang="th-TH" sz="3600" b="1" dirty="0" smtClean="0">
                <a:solidFill>
                  <a:schemeClr val="tx1"/>
                </a:solidFill>
              </a:rPr>
              <a:t>	การที่จะกำหนดประชากรจำนวนเท่าใดนั้น ขึ้นอยู่กับความมุ่งหมายของผู้วิจัย ว่าต้องการจะนำผลการวิจัยไปสรุปอ้างอิงอย่างกว้างขวางเพียงใด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การเลือกตัวอย่าง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เป็นการเลือกเอาส่วนประกอบของประชากรจำนวนหนึ่งเพื่อนำมาศึกษา การเลือกตัวอย่างที่ดีต้องคำนึงถึง 2 เรื่อง คือ</a:t>
            </a:r>
          </a:p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1. ขนาดของกลุ่มตัวอย่าง</a:t>
            </a:r>
          </a:p>
          <a:p>
            <a:pPr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2. วิธีเลือกตัวอย่าง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ขนาดของกลุ่มตัวอย่าง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Sample Size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th-TH" sz="4000" b="1" dirty="0" smtClean="0"/>
              <a:t>กรณีที่ประชากรมีจำนวนแน่นอน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สูตรที่ใช้	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	=	N / 1 + Ne</a:t>
            </a:r>
            <a:r>
              <a:rPr lang="en-US" sz="4000" b="1" baseline="30000" dirty="0" smtClean="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825246" indent="-742950">
              <a:buNone/>
            </a:pPr>
            <a:endParaRPr lang="th-TH" sz="4000" b="1" baseline="30000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r>
              <a:rPr lang="th-TH" sz="5400" b="1" baseline="30000" dirty="0" smtClean="0">
                <a:latin typeface="TH SarabunPSK" pitchFamily="34" charset="-34"/>
                <a:cs typeface="TH SarabunPSK" pitchFamily="34" charset="-34"/>
              </a:rPr>
              <a:t>กำหนดให้</a:t>
            </a:r>
          </a:p>
          <a:p>
            <a:pPr marL="825246" indent="-742950">
              <a:buNone/>
            </a:pPr>
            <a:r>
              <a:rPr lang="en-US" sz="5400" b="1" baseline="30000" dirty="0" smtClean="0">
                <a:latin typeface="TH SarabunPSK" pitchFamily="34" charset="-34"/>
                <a:cs typeface="TH SarabunPSK" pitchFamily="34" charset="-34"/>
              </a:rPr>
              <a:t>n	=	</a:t>
            </a:r>
            <a:r>
              <a:rPr lang="th-TH" sz="5400" b="1" baseline="30000" dirty="0" smtClean="0">
                <a:latin typeface="TH SarabunPSK" pitchFamily="34" charset="-34"/>
                <a:cs typeface="TH SarabunPSK" pitchFamily="34" charset="-34"/>
              </a:rPr>
              <a:t>ขนาดของกลุ่มตัวอย่าง</a:t>
            </a:r>
          </a:p>
          <a:p>
            <a:pPr marL="825246" indent="-742950">
              <a:buNone/>
            </a:pPr>
            <a:r>
              <a:rPr lang="en-US" sz="5400" b="1" baseline="30000" dirty="0" smtClean="0">
                <a:latin typeface="TH SarabunPSK" pitchFamily="34" charset="-34"/>
                <a:cs typeface="TH SarabunPSK" pitchFamily="34" charset="-34"/>
              </a:rPr>
              <a:t>e	=	</a:t>
            </a:r>
            <a:r>
              <a:rPr lang="th-TH" sz="5400" b="1" baseline="30000" dirty="0" smtClean="0">
                <a:latin typeface="TH SarabunPSK" pitchFamily="34" charset="-34"/>
                <a:cs typeface="TH SarabunPSK" pitchFamily="34" charset="-34"/>
              </a:rPr>
              <a:t>ความคลาดเคลื่อนของกลุ่มตัวอย่าง</a:t>
            </a:r>
          </a:p>
          <a:p>
            <a:pPr marL="825246" indent="-742950">
              <a:buNone/>
            </a:pPr>
            <a:r>
              <a:rPr lang="en-US" sz="5400" b="1" baseline="30000" dirty="0" smtClean="0">
                <a:latin typeface="TH SarabunPSK" pitchFamily="34" charset="-34"/>
                <a:cs typeface="TH SarabunPSK" pitchFamily="34" charset="-34"/>
              </a:rPr>
              <a:t>N	=	</a:t>
            </a:r>
            <a:r>
              <a:rPr lang="th-TH" sz="5400" b="1" baseline="30000" dirty="0" smtClean="0">
                <a:latin typeface="TH SarabunPSK" pitchFamily="34" charset="-34"/>
                <a:cs typeface="TH SarabunPSK" pitchFamily="34" charset="-34"/>
              </a:rPr>
              <a:t>ขนาดของประชากร</a:t>
            </a:r>
            <a:endParaRPr lang="en-US" sz="5400" b="1" baseline="300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/>
        </p:nvGraphicFramePr>
        <p:xfrm>
          <a:off x="4114800" y="1752600"/>
          <a:ext cx="914400" cy="198438"/>
        </p:xfrm>
        <a:graphic>
          <a:graphicData uri="http://schemas.openxmlformats.org/presentationml/2006/ole">
            <p:oleObj spid="_x0000_s1026" name="Equation" r:id="rId3" imgW="914400" imgH="19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ขนาดของกลุ่มตัวอย่าง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Sample Size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Ex.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ถ้าประชากรที่ต้องการศึกษามีจำนวน 3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,200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คน ยอมให้เกิดความคลาดเคลื่อนได้ 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สามารถคำนวณหากลุ่มตัวอย่างได้ ดังนี้</a:t>
            </a:r>
            <a:endParaRPr lang="en-US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สูตรที่ใช้	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  =	3,200 / 1 + 3,200 x 0.0025</a:t>
            </a:r>
            <a:endParaRPr lang="en-US" sz="4000" b="1" baseline="30000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baseline="30000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r>
              <a:rPr lang="th-TH" sz="4000" b="1" baseline="30000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= 356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คน</a:t>
            </a:r>
            <a:endParaRPr lang="th-TH" sz="4000" b="1" baseline="30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ขนาดของกลุ่มตัวอย่าง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Sample Size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2. กรณีที่ประชากรมีจำนวนไม่แน่นอน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จะใช้สูตร	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	=	p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(1-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z / e</a:t>
            </a:r>
            <a:r>
              <a:rPr lang="en-US" sz="4000" b="1" baseline="30000" dirty="0" smtClean="0">
                <a:latin typeface="TH SarabunPSK" pitchFamily="34" charset="-34"/>
                <a:cs typeface="TH SarabunPSK" pitchFamily="34" charset="-34"/>
              </a:rPr>
              <a:t>2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กำหนดให้ 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  =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ขนาดของกลุ่มตัวอย่าง</a:t>
            </a:r>
          </a:p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p 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สัดส่วนของประชากรที่ผู้วิจัยกำหนดจะสุ่ม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z 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ระดับความเชื่อมั่น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z </a:t>
            </a:r>
            <a:r>
              <a:rPr lang="en-US" sz="4000" b="1" baseline="-25000" dirty="0" smtClean="0">
                <a:latin typeface="TH SarabunPSK" pitchFamily="34" charset="-34"/>
                <a:cs typeface="TH SarabunPSK" pitchFamily="34" charset="-34"/>
              </a:rPr>
              <a:t>0.05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= 1.96</a:t>
            </a:r>
          </a:p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			      z </a:t>
            </a:r>
            <a:r>
              <a:rPr lang="en-US" sz="4000" b="1" baseline="-25000" dirty="0" smtClean="0">
                <a:latin typeface="TH SarabunPSK" pitchFamily="34" charset="-34"/>
                <a:cs typeface="TH SarabunPSK" pitchFamily="34" charset="-34"/>
              </a:rPr>
              <a:t>0.01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= 2.58</a:t>
            </a:r>
          </a:p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e =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ความคลาดเคลื่อนของกลุ่มตัวอย่าง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158" y="1395413"/>
            <a:ext cx="8643998" cy="4572000"/>
          </a:xfrm>
        </p:spPr>
        <p:txBody>
          <a:bodyPr>
            <a:normAutofit/>
          </a:bodyPr>
          <a:lstStyle/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7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บทที่ 1 บทนำ ประกอบด้วยส่วนต่าง ๆ ดังนี้</a:t>
            </a:r>
          </a:p>
          <a:p>
            <a:pPr marL="1024128" indent="-914400"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7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1.2 วัตถุประสงค์ของการวิจัย (</a:t>
            </a:r>
            <a:r>
              <a:rPr lang="en-US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Objectives) </a:t>
            </a:r>
            <a:r>
              <a:rPr lang="th-TH" sz="4100" b="1" dirty="0" smtClean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คือ ข้อความที่ผู้ทำวิทยานิพนธ์ ภาคนิพนธ์ กำหนดเป็นข้อ ๆ ว่าต้องการค้นหา ข้อเท็จจริงใดบ้าง</a:t>
            </a:r>
          </a:p>
          <a:p>
            <a:pPr>
              <a:lnSpc>
                <a:spcPct val="80000"/>
              </a:lnSpc>
              <a:buClr>
                <a:srgbClr val="9900CC"/>
              </a:buClr>
              <a:buNone/>
              <a:defRPr/>
            </a:pPr>
            <a:endParaRPr lang="th-TH" sz="4000" b="1" dirty="0" smtClean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 eaLnBrk="1" hangingPunct="1">
              <a:lnSpc>
                <a:spcPct val="80000"/>
              </a:lnSpc>
              <a:buClr>
                <a:srgbClr val="9900CC"/>
              </a:buClr>
              <a:buFontTx/>
              <a:buNone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80000"/>
              </a:lnSpc>
              <a:buClr>
                <a:srgbClr val="9900CC"/>
              </a:buClr>
              <a:buFont typeface="Wingdings" pitchFamily="2" charset="2"/>
              <a:buChar char="!"/>
              <a:defRPr/>
            </a:pPr>
            <a:endParaRPr lang="th-TH" sz="40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 eaLnBrk="1" hangingPunct="1">
              <a:buFontTx/>
              <a:buNone/>
              <a:defRPr/>
            </a:pPr>
            <a:endParaRPr lang="th-TH" dirty="0"/>
          </a:p>
        </p:txBody>
      </p:sp>
      <p:sp>
        <p:nvSpPr>
          <p:cNvPr id="819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h-TH" sz="5400" dirty="0" smtClean="0">
                <a:latin typeface="Angsana New" pitchFamily="18" charset="-34"/>
                <a:cs typeface="Angsana New" pitchFamily="18" charset="-34"/>
              </a:rPr>
              <a:t>2. ส่วนเนื้อความ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ขนาดของกลุ่มตัวอย่าง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Sample Size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Ex.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ถ้าสัดส่วนของประชากรเท่ากับ 0.4 ระดับความเชื่อมั่น 95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ยอมให้คลาดเคลื่อน 5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จะได้ว่า</a:t>
            </a:r>
          </a:p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n	=	0.40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(1- 0.40)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1.96</a:t>
            </a:r>
            <a:r>
              <a:rPr lang="en-US" sz="4000" b="1" baseline="30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/ 0.0025</a:t>
            </a:r>
          </a:p>
          <a:p>
            <a:pPr marL="825246" indent="-742950">
              <a:buNone/>
            </a:pP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			=  	369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คน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วิธีการเลือกกลุ่มตัวอย่าง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Sampling </a:t>
            </a:r>
            <a:r>
              <a:rPr lang="en-US" sz="5400" b="1" dirty="0" err="1" smtClean="0">
                <a:latin typeface="TH SarabunPSK" pitchFamily="34" charset="-34"/>
                <a:cs typeface="TH SarabunPSK" pitchFamily="34" charset="-34"/>
              </a:rPr>
              <a:t>technigues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มี 2 วิธี คือ</a:t>
            </a:r>
          </a:p>
          <a:p>
            <a:pPr marL="825246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การเลือกแบบเป็นไปตามโอกาสทางสถิติ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Probability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Font typeface="Wingdings 2"/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การเลือกแบบไม่เป็นไปตามโอกาสทางสถิติ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Non - Probability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AutoNum type="arabicPeriod"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ที่นิยมใช้กัน ได้แก่ </a:t>
            </a:r>
          </a:p>
          <a:p>
            <a:pPr marL="825246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การสุ่มตัวอย่างแบบง่าย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Sample Random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ได้แก่ การใช้ตารางเลขสุ่ม และการจับสลาก วิธีการนี้เหมาะกับประชากรที่มีลักษณะคล้ายคลึงกัน หรือเหมือน ๆ กัน </a:t>
            </a:r>
          </a:p>
          <a:p>
            <a:pPr marL="825246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การสุ่มตัวอย่างเป็นระบบ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Systematic random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3. การสุ่มแบบชั้นภูมิ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Stratified Random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แบ่งขั้นตอนออกเป็น ดังนี้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1. แบ่งประชากรออกเป็นระดับชั้น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2. สุ่มตัวอย่างจากทุกระดับชั้น สามารถแบ่งวิธีการสุ่มตัวอย่างจากระดับชั้นออกเป็น 2 แบบ คือ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2.1 การสุ่มตัวอย่างในแต่ละระดับชั้นอย่างไม่เป็นสัดส่วน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Non - Proportional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2.2 การสุ่มตัวอย่างในแต่ละระดับชั้นอย่างเป็นสัดส่วน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Proportional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Stratified random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4. การสุ่มแบบกลุ่ม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Custer or Area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เป็นวิธีการแบ่งประชากรออกเป็นกลุ่มใหญ่ก่อน แล้วสุ่มตัวอย่างจากกลุ่มใหญ่เป็นกลุ่มย่อย โดยการสุ่มตัวอย่างแบบง่ายหรือสุ่มแบบชั้นภูมิให้ได้ตัวอย่างตามที่ต้องการ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5. การสุ่มแบบหลายขั้นตอน (</a:t>
            </a:r>
            <a:r>
              <a:rPr lang="en-US" sz="4000" b="1" dirty="0" err="1" smtClean="0">
                <a:latin typeface="TH SarabunPSK" pitchFamily="34" charset="-34"/>
                <a:cs typeface="TH SarabunPSK" pitchFamily="34" charset="-34"/>
              </a:rPr>
              <a:t>Muti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 – Stage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 เป็นการสุ่มกลุ่มตัวอย่างที่แบ่งเป็นกลุ่มย่อยลงไปอีก เช่น การเลือกประชากรหน่วยครัวเรือนในประเทศไทย 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จาก จังหวัด       อำเภอ      ตำบล       หมู่บ้าน 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		      ครัวเรือน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3500430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>
            <a:off x="5072066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6643702" y="4357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3500430" y="507207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การเลือกแบบไม่เป็นไปตามโอกาสทางสถิติ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Non - 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เป็นการเลือกเก็บข้อมูลตามยถากรรม ไม่มี</a:t>
            </a:r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กฏเกณฑ์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ที่แน่นอน การเลือกกลุ่มตัวอย่างแบ่งออกเป็น 3 แบบ ดังนี้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1. การเลือกโดยบังเอิญ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Accidental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2. การเลือกแบบโควตา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Quota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	3. การเลือกแบบเจาะจง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Purposive Sampling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25246" indent="-742950"/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การเลือกแบบไม่เป็นไปตามโอกาสทางสถิติ (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Non - Probability Sampling</a:t>
            </a:r>
            <a:r>
              <a:rPr lang="th-TH" sz="54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5246" indent="-742950">
              <a:buNone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ข้อเสียของกลุ่มตัวอย่างแบบไม่เป็นไปตามโอกาสทางสถิติ คือ</a:t>
            </a:r>
          </a:p>
          <a:p>
            <a:pPr marL="825246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ผลการวิจัยไม่สามารถสรุปอ้างอิงไปยังกลุ่มประชากรทั้งหมดได้ ข้อสรุปจะสรุปกลับไปหากลุ่มประชากรทั้งหมดได้ก็ต่อเมื่อกลุ่มตัวอย่างมีลักษณะที่สำคัญเหมือนกันกับกลุ่มประชากร</a:t>
            </a:r>
          </a:p>
          <a:p>
            <a:pPr marL="825246" indent="-742950">
              <a:buAutoNum type="arabicPeriod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กลุ่มตัวอย่างที่ได้ขึ้นอยู่กับการตัดสินใจของผู้วิจัย และองค์ประกอบบางตัวที่ไม่สามารถควบคุมได้</a:t>
            </a: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marL="825246" indent="-742950">
              <a:buNone/>
            </a:pP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85918" y="2000240"/>
            <a:ext cx="5429287" cy="189042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THE END</a:t>
            </a:r>
            <a:endParaRPr lang="th-TH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th-TH" sz="6600" dirty="0" smtClean="0"/>
              <a:t>บทที่ 5</a:t>
            </a:r>
            <a:br>
              <a:rPr lang="th-TH" sz="6600" dirty="0" smtClean="0"/>
            </a:br>
            <a:r>
              <a:rPr lang="th-TH" sz="6600" dirty="0" smtClean="0"/>
              <a:t>การวัดและการสร้างมาตรวัดตัวแปร</a:t>
            </a:r>
            <a:endParaRPr lang="th-TH" sz="66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929190" y="6000768"/>
            <a:ext cx="4000528" cy="62546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By : </a:t>
            </a:r>
            <a:r>
              <a:rPr lang="en-US" dirty="0" err="1" smtClean="0"/>
              <a:t>Aj</a:t>
            </a:r>
            <a:r>
              <a:rPr lang="en-US" dirty="0" smtClean="0"/>
              <a:t>. </a:t>
            </a:r>
            <a:r>
              <a:rPr lang="en-US" dirty="0" err="1" smtClean="0"/>
              <a:t>Ketmanee</a:t>
            </a:r>
            <a:r>
              <a:rPr lang="en-US" dirty="0" smtClean="0"/>
              <a:t> Karin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4442</Words>
  <Application>Microsoft Office PowerPoint</Application>
  <PresentationFormat>นำเสนอทางหน้าจอ (4:3)</PresentationFormat>
  <Paragraphs>1076</Paragraphs>
  <Slides>202</Slides>
  <Notes>1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202</vt:i4>
      </vt:variant>
    </vt:vector>
  </HeadingPairs>
  <TitlesOfParts>
    <vt:vector size="204" baseType="lpstr">
      <vt:lpstr>รวมกลุ่ม</vt:lpstr>
      <vt:lpstr>Equation</vt:lpstr>
      <vt:lpstr>ภาพนิ่ง 1</vt:lpstr>
      <vt:lpstr>                                การทำวิจัย  แบ่งออกเป็น 3 ส่วนประกอบหลัก ได้แก่</vt:lpstr>
      <vt:lpstr>  1. ส่วนนำ ประกอบไปด้วย : </vt:lpstr>
      <vt:lpstr>ภาพนิ่ง 4</vt:lpstr>
      <vt:lpstr>ภาพนิ่ง 5</vt:lpstr>
      <vt:lpstr>ภาพนิ่ง 6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2. ส่วนเนื้อความ</vt:lpstr>
      <vt:lpstr>3. ส่วนท้าย</vt:lpstr>
      <vt:lpstr>3. ส่วนท้าย</vt:lpstr>
      <vt:lpstr>3. ส่วนท้าย</vt:lpstr>
      <vt:lpstr>3. ส่วนท้าย</vt:lpstr>
      <vt:lpstr>หลักในการพิจารณาเลือกหัวข้อวิจัย :</vt:lpstr>
      <vt:lpstr>หลักการกำหนดชื่อเรื่องการวิจัย</vt:lpstr>
      <vt:lpstr>ข้อผิดพลาดสำหรับการเลือกปัญหาการวิจัย</vt:lpstr>
      <vt:lpstr>เกณฑ์การเขียนวัตถุประสงค์</vt:lpstr>
      <vt:lpstr>ตัวอย่างวัตถุประสงค์</vt:lpstr>
      <vt:lpstr>แหล่งที่มาของสมมติฐานการวิจัย</vt:lpstr>
      <vt:lpstr>ตัวอย่างสมมติฐาน</vt:lpstr>
      <vt:lpstr>ตัวแปรในสมมติฐาน</vt:lpstr>
      <vt:lpstr>ประโยชน์ของสมมติฐานการวิจัย</vt:lpstr>
      <vt:lpstr>ขอบเขตของการวิจัย</vt:lpstr>
      <vt:lpstr>นิยามศัพท์เฉพาะ</vt:lpstr>
      <vt:lpstr>ประโยชน์ที่คาดว่าจะได้รับ</vt:lpstr>
      <vt:lpstr>ภาพนิ่ง 37</vt:lpstr>
      <vt:lpstr>บทที่ 2 วรรณกรรมที่เกี่ยวข้อง (Related  literature) </vt:lpstr>
      <vt:lpstr>บทที่ 2 วรรณกรรมที่เกี่ยวข้อง (Related  literature) </vt:lpstr>
      <vt:lpstr>ภาพนิ่ง 40</vt:lpstr>
      <vt:lpstr>จุดมุ่งหมายในการค้นคว้าวรรณกรรมที่เกี่ยวข้อง (Related  literature) </vt:lpstr>
      <vt:lpstr>หลักในการเลือกวรรณกรรมที่เกี่ยวข้อง (Related  literature) </vt:lpstr>
      <vt:lpstr>หลักในการเลือกเอกสารวรรณกรรมที่เกี่ยวข้อง (Related  literature) </vt:lpstr>
      <vt:lpstr>แหล่งสารสนเทศที่ใช้แสวงหาความรู้</vt:lpstr>
      <vt:lpstr>แหล่งสารสนเทศที่ใช้แสวงหาความรู้</vt:lpstr>
      <vt:lpstr>แนวทางการเก็บรวบรวมเอกสาร</vt:lpstr>
      <vt:lpstr>แนวทางการเก็บรวบรวมเอกสาร</vt:lpstr>
      <vt:lpstr>บทที่ 3  วิธีดำเนินการวิจัย (Research methodology) </vt:lpstr>
      <vt:lpstr>ประชากรกลุ่มตัวอย่าง</vt:lpstr>
      <vt:lpstr>ภาพนิ่ง 50</vt:lpstr>
      <vt:lpstr>เครื่องมือที่ใช้ในการวิจัย</vt:lpstr>
      <vt:lpstr>ลักษณะการสังเกตที่ดี</vt:lpstr>
      <vt:lpstr>การสัมภาษณ์ </vt:lpstr>
      <vt:lpstr>ภาพนิ่ง 54</vt:lpstr>
      <vt:lpstr>ภาพนิ่ง 55</vt:lpstr>
      <vt:lpstr>ภาพนิ่ง 56</vt:lpstr>
      <vt:lpstr>ภาพนิ่ง 57</vt:lpstr>
      <vt:lpstr>ภาพนิ่ง 58</vt:lpstr>
      <vt:lpstr>ภาพนิ่ง 59</vt:lpstr>
      <vt:lpstr>ภาพนิ่ง 60</vt:lpstr>
      <vt:lpstr>ภาพนิ่ง 61</vt:lpstr>
      <vt:lpstr>ภาพนิ่ง 62</vt:lpstr>
      <vt:lpstr>ภาพนิ่ง 63</vt:lpstr>
      <vt:lpstr>บทที่ 4 ผลการวิเคราะห์ข้อมูล (Results)  </vt:lpstr>
      <vt:lpstr>บทที่ 5 สรุปผลการวิจัย อภิปรายผล และข้อเสนอแนะ (Conclusions , discussion and suggestions) </vt:lpstr>
      <vt:lpstr>บทที่ 3  การออกแบบการวิจัย</vt:lpstr>
      <vt:lpstr> การออกแบบการวิจัย</vt:lpstr>
      <vt:lpstr> วัตถุประสงค์ของการออกแบบการวิจัย</vt:lpstr>
      <vt:lpstr>ลักษณะทั่วไปของแบบการวิจัย</vt:lpstr>
      <vt:lpstr>ลักษณะทั่วไปของแบบการวิจัย</vt:lpstr>
      <vt:lpstr>ข้อควรพิจารณาในการออกแบบการวิจัย</vt:lpstr>
      <vt:lpstr>ข้อควรพิจารณาในการออกแบบการวิจัย</vt:lpstr>
      <vt:lpstr>องค์ประกอบของการวิจัย</vt:lpstr>
      <vt:lpstr>องค์ประกอบของการวิจัย</vt:lpstr>
      <vt:lpstr>หลักการออกแบบการวิจัย</vt:lpstr>
      <vt:lpstr>วิธีการวิจัย</vt:lpstr>
      <vt:lpstr>การออกแบบการวิจัย</vt:lpstr>
      <vt:lpstr>ความถูกต้องของแบบการวิจัย</vt:lpstr>
      <vt:lpstr>ความถูกต้องของแบบการวิจัย</vt:lpstr>
      <vt:lpstr>ความถูกต้องของแบบการวิจัย</vt:lpstr>
      <vt:lpstr>ภาพนิ่ง 81</vt:lpstr>
      <vt:lpstr>บทที่ 4  การกำหนดประชากรและกลุ่มตัวอย่าง</vt:lpstr>
      <vt:lpstr>ประชากร (Population)</vt:lpstr>
      <vt:lpstr>กลุ่มตัวอย่าง (Sample)</vt:lpstr>
      <vt:lpstr>การกำหนดประชากร</vt:lpstr>
      <vt:lpstr>การเลือกตัวอย่าง</vt:lpstr>
      <vt:lpstr>ขนาดของกลุ่มตัวอย่าง (Sample Size)</vt:lpstr>
      <vt:lpstr>ขนาดของกลุ่มตัวอย่าง (Sample Size)</vt:lpstr>
      <vt:lpstr>ขนาดของกลุ่มตัวอย่าง (Sample Size)</vt:lpstr>
      <vt:lpstr>ขนาดของกลุ่มตัวอย่าง (Sample Size)</vt:lpstr>
      <vt:lpstr>วิธีการเลือกกลุ่มตัวอย่าง (Sampling technigues)</vt:lpstr>
      <vt:lpstr>การเลือกแบบเป็นไปตามโอกาสทางสถิติ (Probability Sampling)</vt:lpstr>
      <vt:lpstr>การเลือกแบบเป็นไปตามโอกาสทางสถิติ (Probability Sampling)</vt:lpstr>
      <vt:lpstr>การเลือกแบบเป็นไปตามโอกาสทางสถิติ (Probability Sampling)</vt:lpstr>
      <vt:lpstr>การเลือกแบบเป็นไปตามโอกาสทางสถิติ (Probability Sampling)</vt:lpstr>
      <vt:lpstr>การเลือกแบบไม่เป็นไปตามโอกาสทางสถิติ (Non - Probability Sampling)</vt:lpstr>
      <vt:lpstr>การเลือกแบบไม่เป็นไปตามโอกาสทางสถิติ (Non - Probability Sampling)</vt:lpstr>
      <vt:lpstr>ภาพนิ่ง 98</vt:lpstr>
      <vt:lpstr>บทที่ 5 การวัดและการสร้างมาตรวัดตัวแปร</vt:lpstr>
      <vt:lpstr>การวัด</vt:lpstr>
      <vt:lpstr>ประเภทของการนิยามตัวแปร</vt:lpstr>
      <vt:lpstr>ประเภทของการนิยามตัวแปร</vt:lpstr>
      <vt:lpstr>ประโยชน์ของการวัด</vt:lpstr>
      <vt:lpstr>ระดับของการวัด</vt:lpstr>
      <vt:lpstr>ระดับของการวัด</vt:lpstr>
      <vt:lpstr>ระดับของการวัด</vt:lpstr>
      <vt:lpstr>เครื่องมือที่ใช้วัดตัวแปร</vt:lpstr>
      <vt:lpstr>การสร้างมาตรวัดและเครื่องมือวัดเจตคติ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มาตรวัดที่นิยมใช้</vt:lpstr>
      <vt:lpstr>ภาพนิ่ง 119</vt:lpstr>
      <vt:lpstr>บทที่ 6 ความแม่นตรง และความน่าเชื่อถือของมาตรวัด</vt:lpstr>
      <vt:lpstr>ความแม่นตรง (Validity)</vt:lpstr>
      <vt:lpstr>ความแม่นตรง (Validity)</vt:lpstr>
      <vt:lpstr>ความแม่นตรงเชิงเนื้อหา (Content Validity)</vt:lpstr>
      <vt:lpstr>ความแม่นตรงตามโครงสร้าง (Construct Validity)</vt:lpstr>
      <vt:lpstr>ความแม่นตรงตามสภาพความเป็นจริง (Concurrent Validity)</vt:lpstr>
      <vt:lpstr>ความแม่นตรงตามคำทำนาย (Predictive Validity)</vt:lpstr>
      <vt:lpstr>ความหมายของความเชื่อถือได้หรือความเที่ยง</vt:lpstr>
      <vt:lpstr>วิธีการวัดความเชื่อถือได้หรือความเที่ยง</vt:lpstr>
      <vt:lpstr>วิธีการวัดความเชื่อถือได้หรือความเที่ยง</vt:lpstr>
      <vt:lpstr>วิธีการวัดความเชื่อถือได้หรือความเที่ยง</vt:lpstr>
      <vt:lpstr>วิธีการวัดความเชื่อถือได้หรือความเที่ยง</vt:lpstr>
      <vt:lpstr>วิธีการวัดความเชื่อถือได้หรือความเที่ยง</vt:lpstr>
      <vt:lpstr>ภาพนิ่ง 133</vt:lpstr>
      <vt:lpstr>บทที่ 7 การเก็บรวบรวมข้อมูล</vt:lpstr>
      <vt:lpstr>ความหมายของข้อมูล (Data)</vt:lpstr>
      <vt:lpstr>ข้อมูล (Data)</vt:lpstr>
      <vt:lpstr>วิธีการเก็บรวบรวมข้อมูล</vt:lpstr>
      <vt:lpstr>วิธีการเก็บรวบรวมข้อมูล</vt:lpstr>
      <vt:lpstr>วิธีการเก็บรวบรวมข้อมูล</vt:lpstr>
      <vt:lpstr>วิธีการเก็บรวบรวมข้อมูล</vt:lpstr>
      <vt:lpstr>หลักการเขียนข้อคำถามในแบบสอบถาม</vt:lpstr>
      <vt:lpstr>หลักการเขียนข้อคำถามในแบบสอบถาม</vt:lpstr>
      <vt:lpstr>หลักการเขียนข้อคำถามในแบบสอบถาม</vt:lpstr>
      <vt:lpstr>หลักการเขียนข้อคำถามในแบบสอบถาม</vt:lpstr>
      <vt:lpstr>โครงสร้างแบบสอบถาม</vt:lpstr>
      <vt:lpstr>ขั้นตอนการสร้างแบบสอบถาม</vt:lpstr>
      <vt:lpstr>ขั้นตอนการสร้างแบบสอบถาม</vt:lpstr>
      <vt:lpstr>ขั้นตอนการสร้างแบบสอบถาม</vt:lpstr>
      <vt:lpstr>รูปแบบการเก็บข้อมูลโดยใช้แบบสอบถาม</vt:lpstr>
      <vt:lpstr>รูปแบบการเก็บข้อมูลโดยใช้แบบสอบถาม</vt:lpstr>
      <vt:lpstr>รูปแบบการเก็บข้อมูลโดยใช้แบบสอบถาม</vt:lpstr>
      <vt:lpstr>การเก็บรวบรวมข้อมูลโดยใช้แบบสัมภาษณ์</vt:lpstr>
      <vt:lpstr>เทคนิคที่ผู้สัมภาษณ์จะนำไปใช้ได้</vt:lpstr>
      <vt:lpstr>รูปแบบการสัมภาษณ์</vt:lpstr>
      <vt:lpstr>รูปแบบการสัมภาษณ์</vt:lpstr>
      <vt:lpstr>รูปแบบการสัมภาษณ์</vt:lpstr>
      <vt:lpstr>การเก็บข้อมูลโดยการสังเกต</vt:lpstr>
      <vt:lpstr>การเก็บข้อมูลโดยการสังเกต</vt:lpstr>
      <vt:lpstr>หลักในการเก็บข้อมูลจากการสังเกต</vt:lpstr>
      <vt:lpstr>หลักในการเก็บข้อมูลจากการสังเกต</vt:lpstr>
      <vt:lpstr>หลักในการเก็บข้อมูลจากการสังเกต</vt:lpstr>
      <vt:lpstr>หลักในการเก็บข้อมูลจากการสังเกต</vt:lpstr>
      <vt:lpstr>ภาพนิ่ง 163</vt:lpstr>
      <vt:lpstr>บทที่ 8 การวิเคราะห์ข้อมูล</vt:lpstr>
      <vt:lpstr>การเลือกใช้สถิติ</vt:lpstr>
      <vt:lpstr>การเลือกใช้สถิติ</vt:lpstr>
      <vt:lpstr>นัยสำคัญทางสถิติ (Statistical Significant)</vt:lpstr>
      <vt:lpstr>ความหมายของระดับนัยสำคัญทางสถิติ </vt:lpstr>
      <vt:lpstr>วิธีการทางสถิติที่ใช้ในการวิเคราะห์ข้อมูล </vt:lpstr>
      <vt:lpstr>วิธีการทางสถิติที่ใช้ในการวิเคราะห์ข้อมูล </vt:lpstr>
      <vt:lpstr>สถิติอนุมาน (Inferential Statistic)</vt:lpstr>
      <vt:lpstr>สถิติอนุมาน (Inferential Statistic)</vt:lpstr>
      <vt:lpstr>สถิติอนุมาน (Inferential Statistic)</vt:lpstr>
      <vt:lpstr>สถิติอนุมาน (Inferential Statistic)</vt:lpstr>
      <vt:lpstr>ภาพนิ่ง 175</vt:lpstr>
      <vt:lpstr>บทที่ 9 การนำเสนอรายงานวิจัย</vt:lpstr>
      <vt:lpstr>ส่วนประกอบของงานวิจัย</vt:lpstr>
      <vt:lpstr>ส่วนนำ</vt:lpstr>
      <vt:lpstr>ตัวอย่างปกใน</vt:lpstr>
      <vt:lpstr>ตัวอย่างปกนอก</vt:lpstr>
      <vt:lpstr>ส่วนนำ</vt:lpstr>
      <vt:lpstr>ส่วนเนื้อหา</vt:lpstr>
      <vt:lpstr>ส่วนเนื้อหา</vt:lpstr>
      <vt:lpstr>เอกสารอ้างอิง</vt:lpstr>
      <vt:lpstr>เอกสารอ้างอิง</vt:lpstr>
      <vt:lpstr>เอกสารอ้างอิง</vt:lpstr>
      <vt:lpstr>เอกสารอ้างอิง</vt:lpstr>
      <vt:lpstr>เอกสารอ้างอิง</vt:lpstr>
      <vt:lpstr>เอกสารอ้างอิง</vt:lpstr>
      <vt:lpstr>เอกสารอ้างอิง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การเขียนบรรณานุกรม</vt:lpstr>
      <vt:lpstr>ภาพนิ่ง 202</vt:lpstr>
    </vt:vector>
  </TitlesOfParts>
  <Company>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9  การออกแบบการวิจัย</dc:title>
  <dc:creator>KOWIT</dc:creator>
  <cp:lastModifiedBy>KOWIT</cp:lastModifiedBy>
  <cp:revision>29</cp:revision>
  <dcterms:created xsi:type="dcterms:W3CDTF">2016-06-23T13:08:35Z</dcterms:created>
  <dcterms:modified xsi:type="dcterms:W3CDTF">2019-09-11T17:07:13Z</dcterms:modified>
</cp:coreProperties>
</file>