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8" r:id="rId26"/>
    <p:sldId id="280" r:id="rId27"/>
    <p:sldId id="281" r:id="rId28"/>
    <p:sldId id="289" r:id="rId29"/>
    <p:sldId id="282" r:id="rId30"/>
    <p:sldId id="307" r:id="rId31"/>
    <p:sldId id="290" r:id="rId32"/>
    <p:sldId id="284" r:id="rId33"/>
    <p:sldId id="285" r:id="rId34"/>
    <p:sldId id="286" r:id="rId35"/>
    <p:sldId id="287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2" r:id="rId45"/>
    <p:sldId id="303" r:id="rId46"/>
    <p:sldId id="304" r:id="rId47"/>
    <p:sldId id="305" r:id="rId48"/>
    <p:sldId id="306" r:id="rId49"/>
    <p:sldId id="308" r:id="rId5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7C939D-5785-4884-B3B3-E187FAA72C42}" type="datetimeFigureOut">
              <a:rPr lang="th-TH" smtClean="0"/>
              <a:t>18/06/62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F5327E5-4ECE-45BE-8520-312FE0216788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บทที่ 8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การเครดิตและเอกสารเครดิต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371">
            <a:off x="3829520" y="3213130"/>
            <a:ext cx="4896544" cy="2545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7" y="3357008"/>
            <a:ext cx="2019300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17749" y="6301855"/>
            <a:ext cx="3401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1800" dirty="0" smtClean="0"/>
              <a:t>nuuneoi.com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4017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ชนิดของเครดิต(ต่อ)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เครดิตเพื่อการกสิกรรม เป็นเครดิตที่อำนวยความสะดวกให้กับเกษตรกร เพื่อนำไปซื้อเครื่องทุ่นแรง ขยายหรือปรับปรุงที่ดิน ซื้อปุ๋ย ยาปราบศัตรูพืชและเมล็ดพันธุ์ เพื่อก่อให้เกิดผลผลิตเพิ่มขึ้น การให้เครดิตเพื่อกสิกรรม ผู้กู้จะต้องนำโฉนดที่ดินมาจำนองหรือใช้เครื่องมือในการเกษตรเป็นหลักประกัน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1800200" cy="254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801072" y="5673942"/>
            <a:ext cx="2730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th.pngtree.com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7489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ชนิดของเครดิต(ต่อ)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4. เครดิตเพื่อการบริโภค เป็นเครดิตที่ให้กับผู้บริโภคทั่วไป เพื่อนำไปซื้อสินค้าและบริการต่างๆ ตลอดจนที่ดินและที่อยู่อาศัย ลักษณะของเครดิต ได้แก่ การซื้อของผ่อนชำระเป็นงวดๆ หรือการซื้อของเชื่อ สำหรับในปัจจุบันธนาคารพาณิชย์ของไทยมีการให้เครดิตเพื่อการอุปโภคบริโภคมากขึ้น เช่น ถ้าบุคคลใดเปิดบัญชีเงินฝากจะมีสิทธิกู้เงินสร้างที่อยู่อาศัยเพื่อการศึกษา เพื่อรักษาพยาบาลยามเจ็บป่วย เป็นต้น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707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131840" y="5595098"/>
            <a:ext cx="313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smtClean="0"/>
              <a:t>th.gofreedownload.net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4202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หลักเกณฑ์การให้เครดิต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การตัดสินใจให้คนใดคนหนึ่งกู้เงิน ผู้ให้เครดิตไม่ว่าจะเป็นเอกชนหรือสถาบันการเงินจะต้องมีความมั่นใจว่าจะได้รับการชำระคืน ดังนั้นในการสร้างความมั่นใจผู้ให้เครดิตจึงอาศัยหลักเกณฑ์พิจารณาให้เงินกู้ ดังนี้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2" y="3789040"/>
            <a:ext cx="770485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1. อุปนิสัยของผู้ขอกู้ การพิจารณาดูจากความขยันขันแข็ง ความซื่อสัตย์ การตรงต่อเวลา การประกอบอาชีพ รวมถึงพฤติกรรมในอดีตเกี่ยวกับเรื่องต่างๆ ซึ่งสะท้อนให้เห็นการปฏิบัติต่อหนี้ว่าดีหรือไม่ วิธีการดำรงชีวิต เพื่อนฝูง และฐานะในสังคมและธุรกิจ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70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419872" y="3429000"/>
            <a:ext cx="5400600" cy="294012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ฐานะและรายได้ของผู้ขอกู้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การพิจารณาเพียงอุปนิสัยใจคอเพียงอย่างเดียวของผู้ขอกู้อาจไม่พอ สิ่งสำคัญอีกประการหนึ่งที่ต้องพิจารณา คือ ฐานะรายได้ของผู้กู้ ถ้าเป็นธุรกิจก็จะต้องอาศัยดูจากงบดุลทางบัญชีประกอบ ถ้าผู้ขอกู้มีฐานะและรายได้ดีมั่นคงจะทำให้ผู้ให้เครดิตมั่นใจมากขึ้น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548680"/>
            <a:ext cx="504056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2. ความรู้ความสามารถของผู้ขอเครดิต โดยพิจารณาว่าผู้ขอกู้มีความสามารถในการดำเนินธุรกิจมากน้อยเพียงใด ซึ่งหมายถึงความสามารถที่จะทำให้ธุรกิจประสบความสำเร็จและสามารถนำกำไรคืนทุนที่กู้ยืมได้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41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852936"/>
            <a:ext cx="8147248" cy="23328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5.หลักประกันหรือหลักทรัพย์ ในการให้เครดิตจะต้องพิจารณาถึงหลักทรัพย์ของผู้ขอกู้ที่นำมาค้ำประกันว่ามีจำนวนเครดิตที่กู้ยืมไป ในกรณีที่ไม่มีหลักทรัพย์คำประกันเงินกู้ ก็ควรให้บุคคลหรือธนาคารเป็นผู้ค้ำประกันนั้นต้องเชื่อถือได้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4492"/>
            <a:ext cx="8136904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55" y="5445224"/>
            <a:ext cx="45910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เอกสารเครดิต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เอกสารเครดิตที่ธุรกิจนิยมใช้ทั่วไป คือ ตั๋วแลกเงิน ตั๋วสัญญาใช้เงิน เช็ค เอกสารเครดิตประเภทตั๋วแลกเงิน ตั๋วสัญญาใช้เงิน และเช็ค ตามประมวลกฎหมาย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พ่งและพาณิชย์ของไทย ลักษณะ 21 มาตรา 898 เรียกเอกสารเครดิตนี้ว่า ตั๋วเงิน และตั๋วเงินจะมีผู้เกี่ยวข้อง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899592" y="3933056"/>
            <a:ext cx="2736304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1. ผู้ทำตั๋วเงิน เรียกว่า ผู้สั่งจ่าย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652120" y="3933056"/>
            <a:ext cx="2736304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2. ผู้รับตั๋วเงินไปขึ้นเงิน เรียกว่า ผู้รับเงิน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131840" y="5445224"/>
            <a:ext cx="3240360" cy="1224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3. ผู้ต้องจ่ายเงินตามตั๋วเงิน เรียกว่า ผู้จ่ายเงิน</a:t>
            </a:r>
          </a:p>
        </p:txBody>
      </p:sp>
    </p:spTree>
    <p:extLst>
      <p:ext uri="{BB962C8B-B14F-4D97-AF65-F5344CB8AC3E}">
        <p14:creationId xmlns:p14="http://schemas.microsoft.com/office/powerpoint/2010/main" val="9148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เอกสาร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นั่นคือ ถ้าผู้สั่งจ่าย กับผู้จ่ายเป็นคนละคนกัน เรียกว่า ตั๋วแลกเงิน ถ้าผู้สั่งจ่ายกับผู้จ่ายเป็นคนคนเดียวกัน เรียกว่า ตั๋วสัญญาใช้เงิน และถ้าผู้สั่งจ่าย สั่งให้ผู้จ่ายเงิน (ซึ่งเป็นธนาคาร) เรียกว่า เช็ค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7874"/>
            <a:ext cx="4104456" cy="238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995936" y="55851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http://</a:t>
            </a:r>
            <a:r>
              <a:rPr lang="en-US" sz="2000" dirty="0">
                <a:solidFill>
                  <a:schemeClr val="dk1"/>
                </a:solidFill>
              </a:rPr>
              <a:t>revistadelconsumidor.profeco</a:t>
            </a:r>
            <a:endParaRPr lang="th-TH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รายละเอียดของเอกสารเครดิตแต่ละชนิดมี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ดังนี้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 ตั๋วแลกเงิน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(Bill of Exchange: B/E)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ตั๋วแลกเงินตามความหมายของประมวลกฎหมายแพ่งและพาณิชย์ คือหนังสือตราสาร ซึ่งบุคคลหนึ่งเรียกว่า ผู้สั่งจ่าย สั่งบุคคลอีกบุคคลหนึ่งเรียกว่าผู้จ่ายให้ใช้เงินจำนวนหนึ่งแก่บุคคลหนึ่ง หรือให้ใช้ตามคำสั่งของบุคคลหนึ่ง ซึ่งเรียกว่า ผู้รับเงิน ดังนั้น ตั๋วแลกเงินจึงมีผู้เกี่ยวข้อง 3 ฝ่ายด้วยกัน คือ ผู้สั่งจ่าย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(Drawer)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ผู้จ่ายเงิน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(Drawer)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และผู้รับเงิน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(Payee)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96544" y="65468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http://www.thailaws.com/aboutthailaw/knowledge_27.htm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4638054"/>
            <a:ext cx="3373642" cy="18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332657"/>
            <a:ext cx="8568952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h-TH" sz="5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sz="56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ต่างๆ ที่ประมวลกฎหมายแพ่งและพาณิชย์มาตรา 909 กำหนดในตั๋วแลกเงิน ได้แก่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51520" y="2276872"/>
            <a:ext cx="2664296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1. คำบอกชื่อว่าเป็นตั๋วแลกเงิน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203848" y="2293549"/>
            <a:ext cx="2664296" cy="1080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2. สถานที่และวันที่ออกตั๋วแลกเงิน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156176" y="2339026"/>
            <a:ext cx="2664296" cy="10634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3. ชื่อและยี่ห้อของผู้จ่าย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51520" y="3573016"/>
            <a:ext cx="2664296" cy="12391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4. คำสั่งอันปราศจากเงื่อนไขให้จ่ายเงินเป็นจำนวนแน่นอน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203848" y="3751548"/>
            <a:ext cx="2664296" cy="1080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5. ชื่อและยี่ห้อของผู้รับเงิน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076056" y="5065694"/>
            <a:ext cx="2664296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8. รายมือชื่อผู้สั่งจ่าย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763688" y="5087688"/>
            <a:ext cx="2664296" cy="10779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7. สถานที่ใช้เงิน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156176" y="3724327"/>
            <a:ext cx="2664296" cy="10779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6. วันถึงกำหนดใช้เงิน</a:t>
            </a:r>
          </a:p>
        </p:txBody>
      </p:sp>
    </p:spTree>
    <p:extLst>
      <p:ext uri="{BB962C8B-B14F-4D97-AF65-F5344CB8AC3E}">
        <p14:creationId xmlns:p14="http://schemas.microsoft.com/office/powerpoint/2010/main" val="24720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เวลาชำระเงินจะมี 2 แบบ คือ ตั๋วเงินที่จ่ายตามกำหนดเวลา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(Time Draft)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ซึ่งเป็นตั๋วที่สั่งให้จ่ายเมื่อถึงกำหนดระยะเวลาที่ระบุไว้ในตั๋ว และตั๋วที่จ่ายเมื่อเห็น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(Sight Draft)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 ซึ่งผู้สั่งจ่ายต้องจ่ายเงินทันทีเมื่อเห็นตั๋ว ตั๋วแลกเงินนั้นเป็นตราสารที่เจ้าหนี้ทำขึ้นเพื่อสั่งให้เจ้าหนี้จ่ายเงินให้ตนหรือคนอื่น ผู้ออกตั๋วแลกเงินอาจเป็นคนธรรมดาทั่วไป หรือบริษัท ห้างหุ้นส่วนไปรษณีย์ (ตั๋วและเงินไปรษณีย์) ห้างร้าน บริษัทเงินทุนหลักทรัพย์ต่างๆ กรณีตั๋วแลกเงินที่ออกโดยธนาคาร เรียกว่า ตั๋วแลกเงินธนาคารและดราฟต์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(Draft)</a:t>
            </a:r>
            <a:endParaRPr lang="th-TH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16016" y="63850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https://png.pngtree.com/png-clipart/20190612/original/pngtree-the-child-pointed-to-the-note-png-image_3393789.jpg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6047"/>
            <a:ext cx="1368152" cy="158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การเครดิตและเอกสารเครดิต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มื่อสังคมของมนุษย์เจริญขึ้นได้มีการพัฒนาสิ่งต่างๆตามมารวมทั้งระบบการเงินก็ได้วิวัฒนาการเปลี่ยนแปลงจากระบบการแลกเปลี่ยนสิ่งของกับสิ่งของมาสู่ระบบการใช้สื่อกลางพวกสิ่งของมีค่าและเงินตามลำดับทดแทนเพื่อให้เกิดความสะดวกในการแลกเปลี่ยน และจากการที่การค้าและอุตสาหกรรมขยายตัวขึ้นเรื่อยๆ ความต้องการเงินทุนก็มากขึ้นตามลำดับในระบบการเงินจึงเกิดเงินเครดิตขึ้น ดังนั้น การดำเนินชีวิตของคนในสังคมจึงมีส่วนเกี่ยวข้องกับการเครดิตด้วยวิธีการต่างๆกัน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904656" y="65055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https://moneyhub.in.th/article/credit-debit-card/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187220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24048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h-TH" sz="5100" b="1" dirty="0" smtClean="0">
                <a:latin typeface="TH SarabunPSK" pitchFamily="34" charset="-34"/>
                <a:cs typeface="TH SarabunPSK" pitchFamily="34" charset="-34"/>
              </a:rPr>
              <a:t>การรับรองตั๋วแลกเงิน</a:t>
            </a:r>
          </a:p>
          <a:p>
            <a:pPr marL="0" indent="0">
              <a:buNone/>
            </a:pPr>
            <a:r>
              <a:rPr lang="th-TH" sz="51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ผู้จ่ายเงินต้องรับรองว่าจะชำระเงินตามคำสั่งของผู้สั่งจ่ายเงินเสียก่อนตั๋วแลกเงินฉบับนั้นจึงสมบูรณ์ นั่นคือ ผู้รับชำระเงินตามตั๋วเขียนคำว่า รับรองแล้ว </a:t>
            </a:r>
            <a:r>
              <a:rPr lang="en-US" sz="5100" dirty="0" smtClean="0">
                <a:latin typeface="TH SarabunPSK" pitchFamily="34" charset="-34"/>
                <a:cs typeface="TH SarabunPSK" pitchFamily="34" charset="-34"/>
              </a:rPr>
              <a:t>(Accepted) </a:t>
            </a: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การรับรองตั๋วแลกเงินแบ่งออกเป็น 2 ประเภท ซึ่ง กรองแก้ว อยู่สุข (2535</a:t>
            </a:r>
            <a:r>
              <a:rPr lang="en-US" sz="51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 136) ได้อธิบายไว้ดังนี้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03848" y="4421430"/>
            <a:ext cx="5544616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/>
              <a:t>1. รับรองตลอดไป เป็นการรับรองของลูกหนี้หรือผู้จ่ายเงินที่ตกลงยินยอมตามคำสั่งของผู้จ่ายโดยปราศจากเงื่อนไขใดๆ ทั้งสิ้น โดยเขียนคำว่า รับรองแล้ว และลงลายมือชื่อกำกับ</a:t>
            </a:r>
          </a:p>
        </p:txBody>
      </p:sp>
    </p:spTree>
    <p:extLst>
      <p:ext uri="{BB962C8B-B14F-4D97-AF65-F5344CB8AC3E}">
        <p14:creationId xmlns:p14="http://schemas.microsoft.com/office/powerpoint/2010/main" val="20094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รับรองบ่ายเบี่ยง เป็นการรับรองที่ไม่เป็นไปตามคำสั่งของผู้สั่งจ่ายเช่นผู้สั่งจ่ายให้แก่นาย ก. 7000 บาท กำหนดชำระภายใน 1 เดือน แต่ลูกหนี้รับรองตั๋วว่าจะจ่ายเงินตามตั๋วเงินในกำหนดระยะเวลา 2 เดือน หรือรับรองแต่บางส่วน อย่างไรก็ตามถ้าผู้ส่งตั๋ว (ผู้สั่งจ่าย) ไม่ยอมรับคำบ่ายเบี่ยง ตั๋วเงินชนิดนี้ก็ใช้ไม่ได้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97644"/>
            <a:ext cx="4392488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750055" y="6313178"/>
            <a:ext cx="2952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ru.pngtree.com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8781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การค้ำประกันตั๋วแลกเงิน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การค้ำประกันตั๋วแลกเงิน หรือ 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อาวัล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Aval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การที่บุคคลอื่นที่ไม่ใช่คู่กรณีในตั๋วแลกเงินเข้ามาทำหน้าที่เป็นคู่ค้ำประกันลูกหนี้ ผู้เข้าทำการค้ำประกันจะต้องรับผิดชอบชดใช้เงินแทนหากผู้จ่ายเงินหรือลูกหนี้ไม่สามารถจ่ายเงินให้แก่ผู้ส่งตั๋ว เมื่อตั๋วแลกเงินฉบับนั้นครบกำหนดชำระหนี้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029845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868144" y="634067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blog.selfbank.es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8800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5892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b="1" dirty="0" smtClean="0"/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b="1" dirty="0" smtClean="0"/>
          </a:p>
          <a:p>
            <a:pPr marL="0" indent="0">
              <a:buNone/>
            </a:pPr>
            <a:endParaRPr lang="th-TH" b="1" dirty="0"/>
          </a:p>
          <a:p>
            <a:pPr marL="0" indent="0">
              <a:buNone/>
            </a:pPr>
            <a:endParaRPr lang="th-TH" sz="2800" b="1" dirty="0" smtClean="0"/>
          </a:p>
          <a:p>
            <a:pPr marL="0" indent="0">
              <a:buNone/>
            </a:pPr>
            <a:endParaRPr lang="th-TH" sz="2400" b="1" dirty="0" smtClean="0"/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ภาพประกอบ ตัวอย่างตั๋วแลกเงินของบริษัท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: http://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www.thailaws.com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5608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ดร๊าฟ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ธนาคาร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ดร๊าฟ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ธนาคาร คือ คำสั่งที่เป็นลายลักษณ์อักษรของธนาคารหนึ่งที่ส่งไปอีกธนาคารหนึ่งหรือธนาคารสาขาของตนให้จ่ายเงินจำนวนหนึ่งให้แก่บุคคลอีกหนึ่ง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03132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87101" y="626867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</a:t>
            </a:r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sp.depositphotos.com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7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sz="2400" dirty="0" smtClean="0"/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ภาพประกอบ ตัวอย่างตั๋วแลกเงินของธนาคาร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: https://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www.xn--12cg1cxchd0a2gzc1c5d5a.net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5464"/>
            <a:ext cx="7344816" cy="348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37010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2.ตั๋วสัญญาใช้เงิน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ตั๋วสัญญาใช้เงิน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Promissory note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)เป็นเอกสารเครดิตที่ลูกหนี้เป็นฝ่ายทำขึ้น แสดงว่าเป็นหนี้เจ้าหนี้อยู่เท่าใดเมื่อใด ดอกเบี้ยเท่าใดและกำหนดจะใช้คืนเมื่อใด แล้วมอบให้เจ้าหนี้ไว้พอครบกำหนดเจ้าหนี้จะเอาตั๋วสัญญาใช้เงินนี้มาขึ้นเงิน ตั๋วสัญญาใช้เงินนี้อาจใช้ในรูปการกู้ยืมเงินจากธนาคาร หรือจากธุรกิจการค้าด้วยกันหรือบุคคลทั่วไปก็ได้ ผู้กู้ยืมเงินเรียกว่า ผู้ออกตั๋ว และผู้ให้กู้ยืม เรียกว่า ผู้รับเงิน โดยส่วนมากมักกำหนดระยะเวลาชำระหนี้ไม่เกิน 1 ปี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805636"/>
            <a:ext cx="3600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484785"/>
            <a:ext cx="8208912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ตั๋วสัญญาใช้เงินหากต้องการให้มีผลบังคับใช้ตามกฎหมายได้ ต้องมีรายการตามที่ประมวลกฎหมายแพ่ง และ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พานิชย์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มาตรา 982 กำหนดไว้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คือ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39552" y="2996952"/>
            <a:ext cx="345638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1.คำบอกชื่อว่าเป็นตั๋วสัญญาใช้เงิน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499992" y="2996952"/>
            <a:ext cx="410445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2.คำมั่นสัญญาของลูกหนี้อันปราศจากเงื่อนไขว่าจะใช้เงินเป็นจำนวนแน่นอน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9552" y="4221088"/>
            <a:ext cx="3456384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3.วันถึงกำหนดใช้เงิน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506743" y="4221088"/>
            <a:ext cx="370841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4.สถานที่ใช้เงิน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39552" y="5157192"/>
            <a:ext cx="3456384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5.วันและสถานที่ออกตั๋วสัญญาใช้เงิน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644008" y="5229200"/>
            <a:ext cx="367240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6.ชื่อหรือยี่ห้อของผู้รับเงิน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627784" y="6093296"/>
            <a:ext cx="3168352" cy="6815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7.ลายมือชื่อผู้ออกตั๋ว</a:t>
            </a:r>
          </a:p>
        </p:txBody>
      </p:sp>
    </p:spTree>
    <p:extLst>
      <p:ext uri="{BB962C8B-B14F-4D97-AF65-F5344CB8AC3E}">
        <p14:creationId xmlns:p14="http://schemas.microsoft.com/office/powerpoint/2010/main" val="26854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1196" y="1628800"/>
            <a:ext cx="8229600" cy="489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sz="2400" dirty="0" smtClean="0"/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ภาพประกอบ ตัวอย่างตั๋วสัญญาใช้เงินของธนาคาร</a:t>
            </a:r>
          </a:p>
          <a:p>
            <a:pPr marL="0" indent="0">
              <a:buNone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: http://www.thailaws.com</a:t>
            </a:r>
          </a:p>
          <a:p>
            <a:pPr marL="0" indent="0">
              <a:buNone/>
            </a:pP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7048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269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    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3.เช็ค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เช็คคือ หนังสือตราสารซึ่งบุคคลหนึ่ง เรียกว่า ผู้สั่งจ่าย สั่งธนาคารให้ใช้เงินจำนวนหนึ่งเมื่อทวงถาม ให้แก่บุคคลอีกบุคคลหนึ่ง หรือใช้ใช้ตามคำสั่งของบุคคลอีกคนหนึ่ง เรียกว่า ผู้รับเงิน (ป.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พ.พ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.มาตรา 987) รายการต่างๆที่ประมวลกฎหมายแพ่งและพาณิชย์มาตรา 988 กำหนดไว้ในเช็ค คือ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067944" y="61653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http://www.panphol.com/wp-content/uploads/2015/11/S__1786463-1024x768.jpg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94523"/>
            <a:ext cx="4032448" cy="232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7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ความหมายของเครดิต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เครดิตเกี่ยวข้องกับชีวิตประจำวันของคนทุกระดับ เครดิตเป็นเรื่องของชื่อเสียงหรือความเชื่อในตัวบุคคลหรือในสิ่งใดสิ่งหนึ่ง เครดิตมีหลายความหมายขึ้นกับศาสตร์แต่ละสาขาและการนำไปใช้ เราสามารถแยกพิจารณาความหมายของเครดิตได้หลายประเด็น คือ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ในความเข้าใจของบุคคลทั่วไป เครดิต คือ การขอยืมเงินจากบุคคลอื่น โดยสัญญาว่าจะชำระเงินต้นพร้อมดอกเบี้ยในอนาคต เช่น นาย ก. ขอยืมเงินจากนาย ข. 500 บาท แสดงว่านาย ข. ให้เครดิตแก่นาย ก. เป็นต้น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659735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https://moneyhub.in.th/article/how-to-eliminate-credit-card-debt/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46" y="5085184"/>
            <a:ext cx="1578006" cy="157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467544" y="116632"/>
            <a:ext cx="5184576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1.คำบอกชื่อว่าเช็ค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91880" y="1052736"/>
            <a:ext cx="515819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2.คำสั่งอันปราศจากเงื่อนไขให้ใช้เงินเป็นจำนวนแน่นอน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67544" y="1988840"/>
            <a:ext cx="515819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3.ชื่อหรือยี่ห้อหรือสำนักงานของธนาคาร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491880" y="2924944"/>
            <a:ext cx="515819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4.ชื่อหรือยี่ห้อของผู้รับเงินหรือคำจดแจ้งให้ใช้เงินแก่ผู้ถือ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67544" y="3861048"/>
            <a:ext cx="515819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5.สถานที่ใช้เงิน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91880" y="4775448"/>
            <a:ext cx="515819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6.วันและสถานที่ออกเช็ค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67544" y="5733256"/>
            <a:ext cx="515819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7.ลายมือชื่อผู้สั่งจ่าย</a:t>
            </a:r>
          </a:p>
        </p:txBody>
      </p:sp>
    </p:spTree>
    <p:extLst>
      <p:ext uri="{BB962C8B-B14F-4D97-AF65-F5344CB8AC3E}">
        <p14:creationId xmlns:p14="http://schemas.microsoft.com/office/powerpoint/2010/main" val="19037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การเขียนเช็คสั่งจ่ายเงิน ผู้สั่งจ่ายจะต้องเปิดบัญชีเงินฝากกระแสรายวันกับธนาคาร แสดงว่าผู้สั่งจ่าย คือ ผู้ฝากเงินกับธนาคารมีฐานะเป็นเจ้าหนี้ ธนาคารมีฐานะเป็นลูกหนี้ ธนาคารจะมอบสมุดเช็คสำหรับสั่งจ่ายเงินที่ผู้ฝากต้องการ โดยธนาคารจะจ่ายจากบัญชีเงินฝากของผู้สั่งจ่ายนั่นเอง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424847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148064" y="606488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encrypted-tbn0.gstatic.com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2302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700808"/>
            <a:ext cx="8075240" cy="3672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ประเภทของเช็ค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เช็คแบ่งออกเป็น 4 ประเภท ซึ่ง สมคิด บางโม (2539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76-77) ได้ให้รายละเอียดดังนี้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1.เช็คธรรมดาหรือเช็คส่วนตัว เป็นเช็คที่ผู้มีบัญชีเงินฝากกระแส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รายวันไว้กับธนาคารได้รับจากธนาคาร เพื่อใช้ในการเขียนสั่งจ่ายเงินแก่ผู้รับเงินโดยไม่เกินยอดวงเงินที่ผู้ฝากมีเงินในธนาคาร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012160" y="63308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https://www.sanook.com/home/4877/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10756"/>
            <a:ext cx="2880320" cy="148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600200"/>
            <a:ext cx="8064896" cy="4565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เช็คธนาคาร หรือแคชเชียร์เช็คเป็นเช็คที่ธนาคารเป็นผู้สั่งจ่าย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ให้แก่บุคคลภายนอก เพื่อนำไปจ่ายให้กับผู้อื่นต่อไป เนื่องจากธนาคารเป็นผู้สั่งจ่ายจึงเป็นการประกันได้ว่าผู้รับเช็คจะได้รับเงินแน่นอน จึงเป็นที่เชื่อถือของคนทั่วไปและนิยมใช้กับการชำระเงินจำนวนมากๆแต่ไม่สะดวกในการนำเงินสดติดตัวไป หรือไม่สามารถชำรพด้วยเช็คส่วนตัว ผู้ขอใช้บริการเช็คธนาคารจะต้องเสียค่าธรรมเนียมฉบับละ 5 บาท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80357"/>
            <a:ext cx="1484947" cy="148494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976664" y="630932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https://www.dek-d.com/board/view/3599934/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77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ดราฟต์ธนาคาร บุคคลทั่วไปสามารถขอซื้อดราฟต์ของธนาคารจากธนาคารใดธนาคารหนึ่งเป็นจำนวนเงินตามที่ต้องการ โดยเสียค่าธรรมเนียมให้แก่ธนาคารตามอัตราที่กำหนด และสามารถระบุในดราฟต์ได้ว่าจะจ่ายเงินให้ใคร ธนาคารใด จังหวัดใด ดราฟต์ธนาคารจึงเปรียบเหมือนเช็คของธนาคารที่ธนาคารหนึ่งสั่งให้ธนาคารอื่น(ที่ธนาคารมีเงินฝากไว้)หรือ ธนาคารสาขาของตนจ่ายให้แก่ผู้รับ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https://cdn.marketingoops.com/wp-content/uploads/2017/02/Vijaya-Bank-mobile-banking.png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5905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3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4. เช็คเดินทาง ผู้ที่นิยมการเดินทางจะสนใจซื้อเช็คเดินทางจากธนาคารแทนการนำเงินสดติดตัวไป เช็คเดินทางสามารถซื้อได้จากธนาคารพาณิชย์ทั่วไปธนาคารจะกำหนดมูลค่าเช็คเดินทางไว้แน่นอน 500 บาท 1000 บาท เป็นต้น เช็คเดินทางจึงเป็นเช็คที่ธนาคารสั่งให้ธนาคารสาขาของตน หรือธนาคารมีบัญชีเงินฝากไว้จ่ายให้กับ การใช้เช็ค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617515" y="6273316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smtClean="0"/>
              <a:t>topicstock.pantip.com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2318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กรณีเป็นผู้สั่งจ่ายเช็ค ผู้สั่งจ่ายต้องเป็นผู้เขียนเช็คเอง โดยต้องลงวันที่ที่ต้นขั้วและตัวให้ตรงกัน จำนวนเงินที่เป็นตัวเลขและตัวอักษรชัดเจน ลายเซ็นต้องเหมือนที่ให้ไว้ที่ธนาคารระบุชื่อผู้รับเงินและขีดคำว่าผู้ถือออก และควรจะขีดคร่อมเช็ค เพื่อความปลอดภัย แต่การขีดคร่อมอาจจะเป็นผู้สั่งจ่าย หรือผู้รับขีดคร่อมเองก็ได้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168352" cy="268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444208" y="6338033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smtClean="0"/>
              <a:t>graphic-idea.com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659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กรณีเป็นผู้รับเช็ค ผู้รับเช็คเมื่อได้เช็คแล้วจะต้องตรวจดูวัน เดือน ปี จำนวนเงินให้ตรงกันทั้งตัวเลขและตัวหนังสือ ชื่อผู้รับเงินมีการขีดฆ่า เขียนซ้ำหรือไม่ ถ้าเช็คถูกต้องสมบูรณ์สามารถจะนำไปเบิกเงินได้ถ้าเช็คไม่ได้ขีดคร่อม หรือเข้าบัญชีเงินฝาก หรือถอนให้คนอื่นต่อไป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34" y="3645024"/>
            <a:ext cx="3168352" cy="307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292080" y="6352449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es.123rf.com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7424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การขีดคร่อมเช็ค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เช็คขีดคร่อม หมายถึง เช็คที่มีเส้นขนานคู่ขีดขวางไว้ด้านหน้าของเช็ค ซึ่งในระหว่าง เส้นขนาดนั้นอาจมีข้อความอยู่ในระหว่างเส้นคู่ขนานหรือไม่ก็ได้ การขีดคร่อมแบ่งออกได้เป็น 2 ชนิด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 ขีดคร่อมทั่วไป คือ ในระหว่างเส้นคู่ขนานนั้นไม่มีข้อความใดเขียนไว้เลย หรือคำว่า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&amp; Co.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หรือคำย่อยอื่นๆ ทำนองเดียวกันซึ่งไม่เฉพาะเจาะจง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78769"/>
            <a:ext cx="1584176" cy="158417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64087"/>
            <a:ext cx="4584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3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ขีดคร่อมเฉพาะ คือ ในระหว่างเส้นคู่ขนานจะมีชื่อธนาคารใดธนาคารหนึ่งระบุเฉพาะ เช่น ธนาคารกรุงเทพ สาขาบุรีรัมย์ ผู้ใดได้รับเช็คในลักษณะนี้ต้องนำไปเข้าบัญชีเงินฝากที่ธนาคารที่กำหนดเท่านั้น จะไปเข้าบัญชีเงินฝากที่อื่นไม่ได้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9118"/>
            <a:ext cx="5040560" cy="195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940152" y="5640696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th.pngtree.com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4017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ความหมายของเครดิต(ต่อ)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6928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ในทางเศรษฐศาสตร์ เครดิต หมายถึง การที่บุคคลหนึ่งไปขอยืมเงินจากทรัพย์สินอีกคนหนึ่งเพื่อนำมาประกอบธุรกิจต่างๆ โดยผู้กู้สัญญาว่าจะชำระคืนในเวลาข้างหน้า เช่น นาย ก. ขอกู้ยืมเงินจากธนาคารพาณิชย์เพื่อลงทุนประกอบการค้า ในกรณีนี้ธนาคารพาณิชย์เป็นผู้ให้เครดิต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505">
            <a:off x="4021442" y="3889487"/>
            <a:ext cx="4246637" cy="2503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940152" y="6339855"/>
            <a:ext cx="2970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www.sanook.com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629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การขีดคร่อมเช็คให้ประโยชน์หลายประการ เช่น ป้องกันเช็คหายหรือเช็คโดนขโมยเพราะธนาคารจะไม่จ่ายเงินสดให้แก่ผู้รับเช็คมาขึ้นเงินแต่ต้องนำเงินฝากธนาคารก่อนแล้วจึงถอนเงินสดออกจากธนาคารได้ ประโยชน์อีกประการหนึ่ง คือ ผู้สั่งจ่ายไม่ต้องรับผิดชอบในกรณีที่ธนาคารเจ้าของเช็คไม่ปฏิบัติตามการขีดคร่อมเฉพาะ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304256" cy="234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372200" y="6231742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pt.pngtree.com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4239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ภาพประกอบตัวอย่าง เช็คและการขีดคร่อมเช็ค</a:t>
            </a:r>
          </a:p>
          <a:p>
            <a:pPr marL="0" indent="0"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http://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www.thaiseoboard.com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4" y="1772816"/>
            <a:ext cx="734695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628801"/>
            <a:ext cx="8229600" cy="21602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การสลักหลังเช็ค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การสลักหลังเช็ค คือ การโอนเช็คให้คนอื่นไปรับเงินแทนตนเอง แต่ในฐานะที่เป็นผู้เก็บเงิน จึงต้อง ลงนามด้านหลังเช็ค หรือ “การสลักหลัง” การสลักหลังมี 3 ชนิด คือ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539552" y="4365104"/>
            <a:ext cx="2808312" cy="93610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การสลักหลังลอย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3059832" y="5301208"/>
            <a:ext cx="2880320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 2. เช็คสลักหลังเฉพาะ 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6084168" y="4221088"/>
            <a:ext cx="2648399" cy="115212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3. เช็คสลักหลังห้ามโอน</a:t>
            </a:r>
          </a:p>
        </p:txBody>
      </p:sp>
    </p:spTree>
    <p:extLst>
      <p:ext uri="{BB962C8B-B14F-4D97-AF65-F5344CB8AC3E}">
        <p14:creationId xmlns:p14="http://schemas.microsoft.com/office/powerpoint/2010/main" val="92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ดและมนมุมสี่เหลี่ยมผืนผ้าหนึ่งมุม 6"/>
          <p:cNvSpPr/>
          <p:nvPr/>
        </p:nvSpPr>
        <p:spPr>
          <a:xfrm>
            <a:off x="539552" y="1844824"/>
            <a:ext cx="4176464" cy="136815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1. การสลักหลังลอย เป็นการสั่งจ่ายเช็คให้แก่ผู้ถือเช็คฉบับนั้น ผู้รับเช็คอาจโอนเช็คต่อให้คนอื่นต่อไปอีกได้</a:t>
            </a:r>
          </a:p>
        </p:txBody>
      </p:sp>
      <p:sp>
        <p:nvSpPr>
          <p:cNvPr id="8" name="ตัดและมนมุมสี่เหลี่ยมผืนผ้าหนึ่งมุม 7"/>
          <p:cNvSpPr/>
          <p:nvPr/>
        </p:nvSpPr>
        <p:spPr>
          <a:xfrm>
            <a:off x="2123728" y="3501008"/>
            <a:ext cx="4392488" cy="144016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2. เช็คสลักหลังเฉพาะ เป็นการระบุผู้รับโอนและเซ็นชื่อผู้รับโอน อาจโอนเช็คต่อไปอีกได้</a:t>
            </a:r>
          </a:p>
        </p:txBody>
      </p:sp>
      <p:sp>
        <p:nvSpPr>
          <p:cNvPr id="9" name="ตัดและมนมุมสี่เหลี่ยมผืนผ้าหนึ่งมุม 8"/>
          <p:cNvSpPr/>
          <p:nvPr/>
        </p:nvSpPr>
        <p:spPr>
          <a:xfrm>
            <a:off x="3851920" y="5229200"/>
            <a:ext cx="4536504" cy="1368152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3. เช็คสลักหลังห้ามโอน แสดงว่าผู้สลักหลังไม่ต้องการให้ผู้รับเช็คโอนเช็คต่อไปอีก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" y="317259"/>
            <a:ext cx="8328025" cy="13287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022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493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4. บัตรเครดิต</a:t>
            </a:r>
          </a:p>
          <a:p>
            <a:pPr marL="0" indent="0">
              <a:buNone/>
            </a:pP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บัตรเครดิต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(Credit Card)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ธุรกิจของธนาคารในปัจจุบันอยู่ในภาวการณ์แข่งขันที่รุนแรง ธนาคารต่างๆ ได้พยายามพัฒนาระบบธนาคาร เพื่อที่จะดึงดูดลูกค้าให้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ได้มาก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ที่สุด บัตรเครดิตจึงเป็นบริการอีกรูปแบบหนึ่งที่เกิดจากการพัฒนาของระบบธนาคารเพื่อส่งเสริมการระดมเงินออม ซึ่งเป็นการเพิ่มประเภทตราสารทางการเงินที่เหมาะสมกับสภาพเศรษฐกิจที่กำลังเติบโตมีการใช้จ่ายเพื่อบริโภคขยายตัวรวดเร็ว ประชาชนจึงต้องการความสะดวกสบายในการจับจ่ายใช้สอย ประกอบกับธนาคารพาณิชย์ได้นำระบบการให้บริการทางด้านการเงินเข้าไปเกี่ยวข้องกับธุรกิจอื่นๆอีกด้วย</a:t>
            </a: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824536" y="652534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H SarabunPSK" pitchFamily="34" charset="-34"/>
                <a:cs typeface="TH SarabunPSK" pitchFamily="34" charset="-34"/>
              </a:rPr>
              <a:t>https://www.thairath.co.th/lifestyle/woman/320572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91" y="5217854"/>
            <a:ext cx="2427637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1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32384" y="1556792"/>
            <a:ext cx="7067128" cy="9647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sz="5100" dirty="0" smtClean="0">
                <a:latin typeface="TH SarabunPSK" pitchFamily="34" charset="-34"/>
                <a:cs typeface="TH SarabunPSK" pitchFamily="34" charset="-34"/>
              </a:rPr>
              <a:t>โดยทั่วไปบัตรเครดิตที่ใช้อยู่ในขณะนี้มี 3 แบบ คือ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2708920"/>
            <a:ext cx="684076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1. บัตรเครดิตในประเทศซึ่งออกโดยธนาคารพาณิชย์ของไทย และหลายธนาคารรับเป็นตัวแทนบัตรเครดิตสากล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39752" y="3915053"/>
            <a:ext cx="576064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2. บัตรเครดิตสากล ได้แก่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VISA CARD, MASTER CARD, DINERS CARD, AMERICAN EXPRESS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5229200"/>
            <a:ext cx="820891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3. บัตรเครดิตเฉพาะ ได้แก่ บัตรเครดิตที่ออกโดยมรวัตถุประสงค์เฉพาะให้ได้สิทธิพิเศษมากขึ้นนอกเหนือจากบัตรเครดิตอื่นๆ เช่น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CENTRAL CARD, JIM THOMPSON CARD, GOLF CARD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28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ธนาคารพาณิชย์จะได้รับประโยชน์จากการให้บริการบัตรเครดิตในรูปของค่าธรรมเนียมแรกเข้า ค่าธรรมเนียมร้านค้า ค่าธรรมเนียมเบิกเงินสดล่วงหน้า และดอกเบี้ย แต่ละธนาคารจะออกบัตรเครดิตหลายแบบตามลักษณะของลูกค้า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08784"/>
            <a:ext cx="3879874" cy="239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436096" y="578085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mx.depositphotos.com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6517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เอกสารเครดิต(ต่อ)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37040" y="1343801"/>
            <a:ext cx="5842992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การที่ธนาคารได้ทำการพัฒนาระบบธนาคารเรื่อยมา มีผลทำให้เอกสารเครดิตบางตัวลดบทบาทลง เช่น ตั๋วแลกเงิน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(Draft)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ทั้งนี้เพราะธนาคารส่วนใหญ่หันมาใช้ระบบออนไลน์ สามารถติดต่อกันได้ทั่วประเทศ ข้อมูลต่างๆของลูกค้าจะถูกบรรจุในระบบคอมพิวเตอร์ของธนาคาร ถึงแม้ว่าอัตราค่าบริการของการใช้ระบบออนไลน์ จะแพงกว่าแต่ในการทำธุรกิจที่ต้องการความรวดเร็วในด้านการโอนเงินจึงได้รับความนิยมมากกว่า ส่วนในแง่ของการใช้จ่ายประจำวัน บัตรเครดิตได้เข้ามาเอื้อประโยชน์ต่อประชาชนในสังคมที่มีแบบแผนของการบริโภคที่แปรเปลี่ยนไปตามความก้าวหน้าของเทคโนโลยี ควบคู่ไปกับมาตรฐานการครองชีพที่ดีขึ้น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602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http://nokonoshima.com/wpcms/wp-content/uploads/2015/09/fl01_10.jpg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7" y="3068960"/>
            <a:ext cx="220372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สรุป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รดิตเป็นความเชื่อถือของบุคคลหนึ่งต่อบุคคลหนึ่งให้รับเงินหรือส่งของไปก่อนและจะนำมาชำระให้ในภายหลัง เครดิตที่ใช้ในปัจจุบันได้แก่ เครดิตเพื่อการลงทุน เครดิตเพื่อการค้า เครดิตเพื่อการกสิกรรม และเครดิตเพื่อการบริโภค การตัดสินใจให้แก่บุคคลใดหรือธุรกิจใดกู้เงินผู้ให้เครดิตจะต้องมีความมั่นใจที่จะได้รับการชำระหนี้คืน ดังนั้น ผู้ให้เครดิตจึงต้องกำหนดเกณฑ์ในการกู้เงินขึ้น เช่น พิจารณาจากอุปนิสัย ความรู้ความสามารถของผู้กู้ ฐานะและหลักประกันของผู้กู้ เป็นต้น เอกสารเครดิตที่ธุรกิจนิยมทั่วไป ได้แก่ ตั๋วแลกเงิน ตั๋วสัญญาใช้เงิน และเช็ค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53336"/>
            <a:ext cx="46021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60" y="5088880"/>
            <a:ext cx="1518516" cy="129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5736" y="1997968"/>
            <a:ext cx="5544616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หัวใจ 3"/>
          <p:cNvSpPr/>
          <p:nvPr/>
        </p:nvSpPr>
        <p:spPr>
          <a:xfrm>
            <a:off x="3419872" y="3692824"/>
            <a:ext cx="648072" cy="528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หัวใจ 4"/>
          <p:cNvSpPr/>
          <p:nvPr/>
        </p:nvSpPr>
        <p:spPr>
          <a:xfrm>
            <a:off x="6618421" y="3692824"/>
            <a:ext cx="648072" cy="528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หัวใจ 5"/>
          <p:cNvSpPr/>
          <p:nvPr/>
        </p:nvSpPr>
        <p:spPr>
          <a:xfrm>
            <a:off x="5565086" y="3692824"/>
            <a:ext cx="648072" cy="528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หัวใจ 6"/>
          <p:cNvSpPr/>
          <p:nvPr/>
        </p:nvSpPr>
        <p:spPr>
          <a:xfrm>
            <a:off x="4427984" y="3692824"/>
            <a:ext cx="648072" cy="528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หัวใจ 7"/>
          <p:cNvSpPr/>
          <p:nvPr/>
        </p:nvSpPr>
        <p:spPr>
          <a:xfrm>
            <a:off x="2307523" y="3692824"/>
            <a:ext cx="648072" cy="5282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ความหมายของเครดิต(ต่อ)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ในทางบัญชี เครดิต หมายถึง เจ้าหนี้ เครดิตกับหนี้จึงเป็นของคู่กัน นั่นแสดงว่าเกิดการซื้อเชื่อถือว่ามีการให้เครดิต แต่ถ้าซื้อสินค้าด้วยเงินสดก็ไม่มีการให้เครดิตกัน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ในทางธุรกิจ เครดิต หมายถึง ความเชื่อถือทางการเงิน ดังนั่นถ้านาย ก. เป็นคนที่มีเครดิตดี แสดงว่า นาย ก. มีความสามารถชำระเงินได้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4903"/>
            <a:ext cx="2448272" cy="238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652120" y="632019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www.1213.or.th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0146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455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ความหมายของเครดิต(ต่อ)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กิตติศักดิ์ เทพศรี (2555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1) เครดิต หมายถึง การได้มาซึ่งสิ่งมีค่า โดยแลกกับคำมั่นสัญญาว่าจะชำระเงินคืนทันทีที่ต้องการหรือในอนาคตที่กำหนดแน่นอน สิ่งซึ่งมีค่าเป็นได้ทั้งเงินและสิ่งของต่างๆความหมายนี้ไม่ได้แตกต่างจากความหมายเดิม คือ ข้าพเจ้าเชื่อ เพราะสิ่งมีค่าจะไม่ถูกแลกเปลี่ยนกับคำมั่นสัญญาที่เชื่อถือไม่ได้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60304"/>
            <a:ext cx="414046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012160" y="5716433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</a:t>
            </a:r>
            <a:r>
              <a:rPr lang="en-US" sz="1800" dirty="0"/>
              <a:t>://</a:t>
            </a:r>
            <a:r>
              <a:rPr lang="en-US" sz="2000" dirty="0" smtClean="0"/>
              <a:t>storylog.co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8849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2598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ความหมายของเครดิต(ต่อ)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ประจวบ เพิ่มสุวรรณ (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ม.ป.ป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2) เครดิต คือความเชื่อถือระหว่างลูกหนี้และเจ้าหน้าที่ยอมรับให้มีการแลกเปลี่ยนในมูลค่าปัจจุบันเพื่อจ่ายในอนาคต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กล่าวโดยสรุปได้ว่า เครดิต คือ ความเชื่อถือของบุคคลหนึ่งต่อบุคคลหนึ่งได้รับเงินหรือสิ่งของไปก่อนและจะมาชำระให้ในภายหลัง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23" y="4437112"/>
            <a:ext cx="3105150" cy="209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059973" y="634908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pantip.com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0816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ชนิดของเครดิต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เครดิตที่ใช้กันในปัจจุบันแบ่งออกได้ 4 ประเภท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ตามวัตถุประสงค์ของการใช้เครดิตซึ่ง กิตติศักดิ์ เทพศรี (2553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1) ได้กล่าวถึงคือ</a:t>
            </a:r>
          </a:p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1. เครดิตเพื่อการลงทุน เป็นการให้ยืมแก่ธุรกิจสำหรับการนำไปลงทุน เพื่อก่อสร้างอาคาร หรือซื้ออุปกรณ์โรงงาน รวมทั้งขยายธุรกิจให้กว้างขึ้น ส่วนใหญ่การกู้ลักษณะนี้จะเป็นการกู้ระยะยาวในรูปของเงินกู้ เครดิตชนิดนี้มีผลต่อการเจริญเติบโตทางเศรษฐกิจ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16969"/>
            <a:ext cx="31051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779912" y="6302632"/>
            <a:ext cx="1971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>
                <a:solidFill>
                  <a:prstClr val="black"/>
                </a:solidFill>
              </a:rPr>
              <a:t>https://pantip.com</a:t>
            </a:r>
            <a:endParaRPr lang="th-TH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ชนิดของเครดิต(ต่อ)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2. เครดิตเพื่อการค้า เป็นเครดิตที่ให้กับนักธุรกิจเพื่อดำเนินงานต่างๆ เช่น ลงทุนซื้อสินค้า จัดหาตลาด ใช้เป็นค่าจ้างคนงาน เครดิตเพื่อการค้าจึงมีระยะสั้น เมื่อขายสินค้าได้และจะนำเงินมาชำระหนี้หรืออาจจะเป็นลักษณะการนำสินค้าไปก่อนเพื่อจำหน่ายได้แล้วจึงนำเงินมาชำระภายหลัง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2471936" cy="247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80112" y="5751252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https://</a:t>
            </a:r>
            <a:r>
              <a:rPr lang="en-US" sz="1800" dirty="0" smtClean="0"/>
              <a:t>th.pngtree.com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1227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645</TotalTime>
  <Words>1074</Words>
  <Application>Microsoft Office PowerPoint</Application>
  <PresentationFormat>นำเสนอทางหน้าจอ (4:3)</PresentationFormat>
  <Paragraphs>215</Paragraphs>
  <Slides>49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49</vt:i4>
      </vt:variant>
    </vt:vector>
  </HeadingPairs>
  <TitlesOfParts>
    <vt:vector size="50" baseType="lpstr">
      <vt:lpstr>จุดที่สุด</vt:lpstr>
      <vt:lpstr>บทที่ 8</vt:lpstr>
      <vt:lpstr>การเครดิตและเอกสารเครดิต</vt:lpstr>
      <vt:lpstr>ความหมายของเครดิต</vt:lpstr>
      <vt:lpstr>ความหมายของเครดิต(ต่อ)</vt:lpstr>
      <vt:lpstr>ความหมายของเครดิต(ต่อ)</vt:lpstr>
      <vt:lpstr>ความหมายของเครดิต(ต่อ)</vt:lpstr>
      <vt:lpstr>ความหมายของเครดิต(ต่อ)</vt:lpstr>
      <vt:lpstr>ชนิดของเครดิต</vt:lpstr>
      <vt:lpstr>ชนิดของเครดิต(ต่อ)</vt:lpstr>
      <vt:lpstr>ชนิดของเครดิต(ต่อ)</vt:lpstr>
      <vt:lpstr>ชนิดของเครดิต(ต่อ)</vt:lpstr>
      <vt:lpstr>หลักเกณฑ์การให้เครดิต</vt:lpstr>
      <vt:lpstr>งานนำเสนอ PowerPoint</vt:lpstr>
      <vt:lpstr>งานนำเสนอ PowerPoint</vt:lpstr>
      <vt:lpstr>เอกสารเครดิต</vt:lpstr>
      <vt:lpstr>เอกสารเครดิต(ต่อ)</vt:lpstr>
      <vt:lpstr>เอกสารเครดิต(ต่อ)</vt:lpstr>
      <vt:lpstr>งานนำเสนอ PowerPoint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งานนำเสนอ PowerPoint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งานนำเสนอ PowerPoint</vt:lpstr>
      <vt:lpstr>เอกสารเครดิต(ต่อ)</vt:lpstr>
      <vt:lpstr>เอกสารเครดิต(ต่อ)</vt:lpstr>
      <vt:lpstr>เอกสารเครดิต(ต่อ)</vt:lpstr>
      <vt:lpstr>เอกสารเครดิต(ต่อ)</vt:lpstr>
      <vt:lpstr>สรุป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8</dc:title>
  <dc:creator>User</dc:creator>
  <cp:lastModifiedBy>Windows User</cp:lastModifiedBy>
  <cp:revision>73</cp:revision>
  <dcterms:created xsi:type="dcterms:W3CDTF">2018-10-18T06:18:20Z</dcterms:created>
  <dcterms:modified xsi:type="dcterms:W3CDTF">2019-06-18T07:15:29Z</dcterms:modified>
</cp:coreProperties>
</file>