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66" r:id="rId14"/>
    <p:sldId id="278" r:id="rId15"/>
    <p:sldId id="267" r:id="rId16"/>
    <p:sldId id="279" r:id="rId17"/>
    <p:sldId id="268" r:id="rId18"/>
    <p:sldId id="280" r:id="rId19"/>
    <p:sldId id="281" r:id="rId20"/>
    <p:sldId id="269" r:id="rId21"/>
    <p:sldId id="270" r:id="rId22"/>
    <p:sldId id="271" r:id="rId23"/>
    <p:sldId id="292" r:id="rId24"/>
    <p:sldId id="272" r:id="rId25"/>
    <p:sldId id="290" r:id="rId26"/>
    <p:sldId id="286" r:id="rId27"/>
    <p:sldId id="287" r:id="rId28"/>
    <p:sldId id="291" r:id="rId29"/>
    <p:sldId id="275" r:id="rId30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ตัวแทนวันที่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17" name="ตัวแทนท้ายกระดา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29" name="ตัวแทนหมายเลขภาพนิ่ง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  <p:sp>
        <p:nvSpPr>
          <p:cNvPr id="32" name="สี่เหลี่ยมผืนผ้า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สี่เหลี่ยมผืนผ้า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56" name="สี่เหลี่ยมผืนผ้า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สี่เหลี่ยมผืนผ้า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สี่เหลี่ยมผืนผ้า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สี่เหลี่ยมผืนผ้า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รูปแบบอิสระ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รูปแบบอิสระ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รูปแบบอิสระ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รูปแบบอิสระ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รูปแบบอิสระ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รูปแบบอิสระ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รูปแบบอิสระ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รูปแบบอิสระ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รูปแบบอิสระ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รูปแบบอิสระ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รูปแบบอิสระ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รูปแบบอิสระ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รูปแบบอิสระ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รูปแบบอิสระ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รูปแบบอิสระ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สี่เหลี่ยมผืนผ้า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สี่เหลี่ยมผืนผ้า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สี่เหลี่ยมผืนผ้า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ตัวเชื่อมต่อตรง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กลุ่ม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ตัวเชื่อมต่อตรง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ตัวเชื่อมต่อตรง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grpSp>
        <p:nvGrpSpPr>
          <p:cNvPr id="14" name="กลุ่ม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ตัวเชื่อมต่อตรง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ตัวเชื่อมต่อตรง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กลุ่ม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ตัวเชื่อมต่อตรง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ตัวเชื่อมต่อตรง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ตัวเชื่อมต่อตรง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สี่เหลี่ยมผืนผ้า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แทนชื่อเรื่อง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แทนข้อความ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แทนวันที่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62EED77-483F-4610-B520-1480DF1A3F2D}" type="datetimeFigureOut">
              <a:rPr lang="th-TH" smtClean="0"/>
              <a:t>01/09/62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3" name="ตัวแทน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702D99F-589A-421A-A13D-E094FEEF9E2D}" type="slidenum">
              <a:rPr lang="th-TH" smtClean="0"/>
              <a:t>‹#›</a:t>
            </a:fld>
            <a:endParaRPr lang="th-T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3384376"/>
          </a:xfrm>
        </p:spPr>
        <p:txBody>
          <a:bodyPr/>
          <a:lstStyle/>
          <a:p>
            <a:pPr algn="ctr"/>
            <a:r>
              <a:rPr lang="th-TH" sz="6600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บทที่ </a:t>
            </a:r>
            <a:r>
              <a:rPr lang="en-US" sz="6600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7 </a:t>
            </a:r>
            <a:r>
              <a:rPr lang="th-TH" sz="6600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6600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6600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ความรู้เบื้องต้นเกี่ยวกับการตลาด</a:t>
            </a:r>
            <a:endParaRPr lang="th-TH" sz="6600" dirty="0">
              <a:solidFill>
                <a:srgbClr val="00B0F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61670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https://d8xxy3dl0iwm6.cloudfront.net/wp-content/uploads/2016/05/20160516-mkt.jpg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8" y="3888432"/>
            <a:ext cx="2843808" cy="213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08104" y="6546830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PSK" pitchFamily="34" charset="-34"/>
                <a:cs typeface="TH SarabunPSK" pitchFamily="34" charset="-34"/>
              </a:rPr>
              <a:t>https://blog.sogoodweb.com/Article/Detail/10709</a:t>
            </a:r>
            <a:endParaRPr lang="th-TH" sz="16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116" y="4193496"/>
            <a:ext cx="2418872" cy="2382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76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การพัฒนากลยุทธ์การตลาด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การพัฒนา หมายถึง การปรับปรุงเปลี่ยนแปลงให้ดีขึ้นเพื่อให้ก้าวไปข้างหน้าได้อย่างมั่นคงเหมาะสมกับสถานการณ์ การพัฒนากลยุทธ์ทางการตลาด จึงเป็นการศึกษาเพื่อให้ธุรกิจก้าวไปข้างหน้าอย่างมั่นคง เพราะว่าความมั่นคงจะมีความสำคัญมากของธุรกิจกลางหรือเล็ก</a:t>
            </a:r>
          </a:p>
          <a:p>
            <a:pPr marL="0" indent="0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221088"/>
            <a:ext cx="2773469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602423" y="6453336"/>
            <a:ext cx="35415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http://www.smesreport.com/column.php?id=001997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22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การเลือกตลาดเป้าหมาย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ตลาด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market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หมายถึงปริมาณความต้องการของบุคคลหรือกลุ่มบุคคลที่มีต่อสินค้าหรือบริการอย่างใดอย่างหนึ่ง   มีความเต็มใจซื้อ และมีความสามารถในการซื้อ ขายสินค้าหรือบริการตามที่ต้องการ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3337198" cy="2925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080802" y="6426711"/>
            <a:ext cx="4032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http://pphungbun.blogspot.com/2015/09/blog-post_22.html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601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  <a:endParaRPr lang="th-TH" sz="4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การแบ่งส่วนตลาด (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market segmentation)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 การ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กำหนดตลาดเป้าหมาย และการวางตำแหน่งทางการตลาด เพื่อความได้เปรียบทางการแข่งขัน</a:t>
            </a:r>
          </a:p>
          <a:p>
            <a:pPr marL="68580" indent="0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83" y="3501008"/>
            <a:ext cx="5904656" cy="281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486811" y="627322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https://th.carolchanning.net/biznes/4091-segmentaciya-rynka-eto-neotemlemaya-chast-marketinga.html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098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แนวคิดมุ่งตลาดเฉพาะส่วน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concentration approach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คือ แนวคิดการแบ่งส่วนตลาด โดยที่บริษัททำการพัฒนากลยุทธ์การตลาดเพียงกลยุทธ์เดียว เพื่อใช้กับตลาดเพียงส่วนเดียว</a:t>
            </a:r>
          </a:p>
          <a:p>
            <a:pPr marL="0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816424" cy="264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546140" y="62882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</a:t>
            </a:r>
            <a:r>
              <a:rPr lang="en-US" sz="1600" dirty="0" smtClean="0">
                <a:latin typeface="TH Sarabun New" panose="020B0500040200020003" pitchFamily="34" charset="-34"/>
                <a:cs typeface="TH Sarabun New" panose="020B0500040200020003" pitchFamily="34" charset="-34"/>
              </a:rPr>
              <a:t>encryptedtbn0.gstatic.com/images?q=tbn:ANd9GcTp7A0IS_YKDw37tFYEXqTKbUcTu5MytZ-0pWtXdxavXJw87gyAJA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047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การเลือกตลาด</a:t>
            </a:r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เป้าหมาย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ต่อ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แนวคิดมุ่งตลาดหลายส่วน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multi segment 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approach) </a:t>
            </a: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คือ แนวคิดการแบ่งส่วนตลาด โดยที่นักการตลาดตั้งเป้าหมายความพยายามไว้ที่ตลาดตั้งแต่สองส่วนขึ้นไป โดยการพัฒนากลยุทธ์การตลาดเฉพาะสำหรับตลาดแต่ละส่วน</a:t>
            </a:r>
          </a:p>
          <a:p>
            <a:pPr marL="68580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49080"/>
            <a:ext cx="3236218" cy="214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321429" y="6381328"/>
            <a:ext cx="24412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https://positioningmag.com/1152669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358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หลักเกณฑ์พื้นฐานสำหรับการแบ่งส่วนตลาด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bases for segmenting markets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ธุรกิจสามารถแบ่งส่วนตลาดตามตัวแปรดังนี้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090177"/>
            <a:ext cx="5064224" cy="311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491880" y="6309320"/>
            <a:ext cx="50943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http://ioklogistics.blogspot.com/2018/01/consumer-behavior-and-market.html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796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18" y="2347617"/>
            <a:ext cx="5983604" cy="364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331640" y="1674673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1.ลักษณะทางประชากรศาสตร์ (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demographic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>
              <a:solidFill>
                <a:schemeClr val="accent2">
                  <a:lumMod val="40000"/>
                  <a:lumOff val="6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609329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https://pimkans.wordpress.com/2013/09/17/%E0%B8%81%E0%B8%B2%E0%B8%A3%E0%B8%AA%E0%B8%B3%E0%B8%A3%E0%B8%A7%E0%B8%88%E0%B8%9E%E0%B8%A4%E0%B8%95%E0%B8%B4%E0%B8%81%E0%B8%A3%E0%B8%A3%E0%B8%A1%E0%B9%81%E0%B8%A5%E0%B8%B0%E0%B8%84%E0%B8%A7%E0%B8%B2/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3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ลักษณะทางภูมิศาสตร์ (</a:t>
            </a:r>
            <a:r>
              <a:rPr lang="en-US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geographic</a:t>
            </a:r>
            <a:r>
              <a:rPr lang="th-TH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78738"/>
            <a:ext cx="3516982" cy="372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163850" y="6237312"/>
            <a:ext cx="273288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http://www.gisthai.org/about-gis/gis.html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02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th-TH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3.ลักษณะทางจิตวิทยา (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psychographic)</a:t>
            </a:r>
          </a:p>
          <a:p>
            <a:pPr marL="68580" indent="0" algn="ctr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7678838" cy="368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983943" y="6381328"/>
            <a:ext cx="3798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https://www.slideshare.net/rungtiwasalakan/stp-73349255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3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การเลือกตลาดเป้าหมาย ต่อ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 algn="ctr">
              <a:buNone/>
            </a:pPr>
            <a:r>
              <a:rPr lang="th-TH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4.ลักษณะทางพฤติกรรมศาสตร์ (</a:t>
            </a: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TH SarabunPSK" pitchFamily="34" charset="-34"/>
                <a:cs typeface="TH SarabunPSK" pitchFamily="34" charset="-34"/>
              </a:rPr>
              <a:t>behavioristic)</a:t>
            </a:r>
          </a:p>
          <a:p>
            <a:pPr marL="68580" indent="0" algn="ctr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92896"/>
            <a:ext cx="4813421" cy="345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907704" y="6093296"/>
            <a:ext cx="59046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https://zvaigznutulks.lv/rakstura-ipasibas-un-kaites-uzzini-kurai-ipasibai-atbilst-slimibas/39598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6656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476672"/>
            <a:ext cx="8507288" cy="5649491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การตลาด หมายถึง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การวางแผน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และการตัดสินใจเกี่ยวกับการพัฒนาผลิตภัณฑ์ การกำหนด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ราคา การส่งออก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จำหน่าย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เพื่อให้เกิดการแลกเปลี่ยนเพื่อสร้าง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</a:t>
            </a:r>
            <a:br>
              <a:rPr lang="th-TH" sz="36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พึง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พอใจให้แก่บุคคลในองค์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58754"/>
            <a:ext cx="4870848" cy="34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729054" y="62116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http://janephailin.blogspot.com/2015/10/marketer-marketing-analyst.html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603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การพัฒนาส่วนประสมการตลาด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1)ผลิตภัณฑ์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Product)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เป็นสิ่งที่ธุรกิจนำเสนอขายให้แก่ผู้บริโภคหรือตลาด เพื่อให้เกิดความสนใจและต้องการเป็นเจ้าของที่จะนำมาใช้หรือบริโภค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2) ราคา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Price)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เป็นมูลค่าในการแลกเปลี่ยนซื้อขายผลิตภัณฑ์ และเป็นสิ่งที่ผู้บริโภคใช้พิจารณาประกอบการตัดสินใจซื้อ 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ลูกศรขวา 3"/>
          <p:cNvSpPr/>
          <p:nvPr/>
        </p:nvSpPr>
        <p:spPr>
          <a:xfrm>
            <a:off x="971600" y="1916832"/>
            <a:ext cx="72008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971600" y="3717032"/>
            <a:ext cx="720080" cy="36004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786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การพัฒนาส่วนประสมการตลาด ต่อ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 3) การจัดจำหน่าย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Place)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เป็นโครงสร้างของช่องทางการจัดจำหน่าย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Channel of Distribution)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ที่ประกอบด้วยสถาบันและกิจกรรมต่าง ๆ ที่จะนำผลิตภัณฑ์ออกสู่ตลาดเป้าหมาย</a:t>
            </a:r>
          </a:p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 4) การส่งเสริมการตลาด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Promotion)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เป็นกิจกรรมต่าง ๆ ที่ช่วยในการจัดจำหน่ายผลิตภัณฑ์ และเป็นการแจ้งให้ผู้บริโภคทราบว่ามีผลิตภัณฑ์ออกจำหน่ายในตลาด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ลูกศรขวา 3"/>
          <p:cNvSpPr/>
          <p:nvPr/>
        </p:nvSpPr>
        <p:spPr>
          <a:xfrm>
            <a:off x="1115616" y="1916832"/>
            <a:ext cx="792088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1115616" y="4221088"/>
            <a:ext cx="792088" cy="360040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93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การวิจัยทางการตลาดและระบบสารสนเทศ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การวิจัยการตลาด (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marketing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research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กระบวนการที่กระทำอย่างเป็นระบบ และมีวัตถุประสงค์เพื่อให้ได้ข้อมูลเกี่ยวกับลูกค้าที่มีศักยภาพ เพื่อเป็นแนวทางในการตัดสินใจทางการตลาด</a:t>
            </a:r>
          </a:p>
          <a:p>
            <a:pPr marL="0" indent="0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03244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941168" y="6381328"/>
            <a:ext cx="34381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http://www.coachtawatchai.org/2014/03/6_18.html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754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วงรี 3"/>
          <p:cNvSpPr/>
          <p:nvPr/>
        </p:nvSpPr>
        <p:spPr>
          <a:xfrm>
            <a:off x="755576" y="692696"/>
            <a:ext cx="4248472" cy="17281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/>
              <a:t>การวิจัยทางการตลาดและระบบสารสนเทศ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23928" y="2745571"/>
            <a:ext cx="4716016" cy="138499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th-TH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ข้อมูลปฐมภูมิ (</a:t>
            </a:r>
            <a:r>
              <a:rPr lang="en-US" b="1" u="sng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primary data) </a:t>
            </a: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ข้อมูลทางการตลาด ซึ่งสังเกต จดบันทึก และรวบรวม โดยตรงจากผู้ตอบ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87548" y="4725144"/>
            <a:ext cx="5440636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indent="0">
              <a:buNone/>
            </a:pPr>
            <a:r>
              <a:rPr lang="th-TH" b="1" u="sng" dirty="0">
                <a:latin typeface="TH SarabunPSK" pitchFamily="34" charset="-34"/>
                <a:cs typeface="TH SarabunPSK" pitchFamily="34" charset="-34"/>
              </a:rPr>
              <a:t>ข้อมูลทุติยภูมิ (</a:t>
            </a:r>
            <a:r>
              <a:rPr lang="en-US" b="1" u="sng" dirty="0">
                <a:latin typeface="TH SarabunPSK" pitchFamily="34" charset="-34"/>
                <a:cs typeface="TH SarabunPSK" pitchFamily="34" charset="-34"/>
              </a:rPr>
              <a:t>secondary data)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ข้อมูลที่รวบรวมจากภายในและภายนอกองค์กร เพื่อเป้าหมายบางประการ ซึ่งมิใช่การเปลี่ยนแปลงสถานการณ์ในปัจจุบัน</a:t>
            </a:r>
          </a:p>
        </p:txBody>
      </p:sp>
    </p:spTree>
    <p:extLst>
      <p:ext uri="{BB962C8B-B14F-4D97-AF65-F5344CB8AC3E}">
        <p14:creationId xmlns:p14="http://schemas.microsoft.com/office/powerpoint/2010/main" val="243609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98376"/>
            <a:ext cx="7772400" cy="914400"/>
          </a:xfrm>
        </p:spPr>
        <p:txBody>
          <a:bodyPr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พฤติกรรมการซื้อ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77686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683568" y="5780782"/>
            <a:ext cx="83529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www.bltbangkok.com/CoverStory/%E0%B8%88%E0%B8%B8%E0%B8%94%E0%B8%81%E0%B8%A3%E0%B8%B0%E0%B9%81%E0%B8%AA%E0%B8%95%E0%B8%A5%E0%B8%B2%E0%B8%94%E0%B9%80%E0%B8%88%E0%B8%B2%E0%B8%B0%E0%B8%9E%E0%B8%A4%E0%B8%95%E0%B8%B4%E0%B8%81%E0%B8%A3%E0%B8%A3%E0%B8%A1%E0%B8%9C%E0%B8%B9%E0%B9%89%E0%B8%9A%E0%B8%A3%E0%B8%B4%E0%B9%82%E0%B8%A0%E0%B8%84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094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ตัวแปรทางจิตวิทยาที่มีผลต่อพฤติกรรมการซื้อ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971600" y="1412776"/>
            <a:ext cx="7632848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การรับรู้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perception)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กระบวนการที่บุคคลใช้ในการเลือก จัดระเบียบ และตีความข่าวสารที่ได้รับ โดยอาศัยความรู้สึกของบุคคลนั้น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995871" y="2481201"/>
            <a:ext cx="7632848" cy="7560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การจูงใจ(</a:t>
            </a:r>
            <a:r>
              <a:rPr lang="en-US" dirty="0" smtClean="0">
                <a:latin typeface="TH SarabunPSK" pitchFamily="34" charset="-34"/>
                <a:cs typeface="TH SarabunPSK" pitchFamily="34" charset="-34"/>
              </a:rPr>
              <a:t>motivation</a:t>
            </a:r>
            <a:r>
              <a:rPr lang="th-TH" dirty="0" smtClean="0">
                <a:latin typeface="TH SarabunPSK" pitchFamily="34" charset="-34"/>
                <a:cs typeface="TH SarabunPSK" pitchFamily="34" charset="-34"/>
              </a:rPr>
              <a:t>)แรงขับเคลื่อนภายในกำหนดพฤติกรรมของบุคคลในการมุ่งสู่เป้าหมาย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971600" y="3621174"/>
            <a:ext cx="7632848" cy="73331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การเรียนรู้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learning)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การเปลี่ยนแปลงพฤติกรรมของบุคคล โดยมีพื้นฐานมาจากข้อมูลและประสบการณ์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86925" y="4726810"/>
            <a:ext cx="7632848" cy="73331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ทัศนคติ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attitude)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ความรู้และความรู้สึกด้านบวกและลบเกี่ยวกับสิ่งใดสิ่งหนึ่ง 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95871" y="5805264"/>
            <a:ext cx="7632848" cy="7333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>
                <a:latin typeface="TH SarabunPSK" pitchFamily="34" charset="-34"/>
                <a:cs typeface="TH SarabunPSK" pitchFamily="34" charset="-34"/>
              </a:rPr>
              <a:t>บุคลิกภาพ (</a:t>
            </a:r>
            <a:r>
              <a:rPr lang="en-US" dirty="0">
                <a:latin typeface="TH SarabunPSK" pitchFamily="34" charset="-34"/>
                <a:cs typeface="TH SarabunPSK" pitchFamily="34" charset="-34"/>
              </a:rPr>
              <a:t>personality)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ลักษณะเด่นของบุคคล เช่น คุณลักษณะ ทัศนคติ และนิสัย</a:t>
            </a:r>
          </a:p>
        </p:txBody>
      </p:sp>
    </p:spTree>
    <p:extLst>
      <p:ext uri="{BB962C8B-B14F-4D97-AF65-F5344CB8AC3E}">
        <p14:creationId xmlns:p14="http://schemas.microsoft.com/office/powerpoint/2010/main" val="84646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ตัวแปรทาง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จิตสังคมที่มี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ผลต่อพฤติกรรมการซื้อ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783560"/>
            <a:ext cx="7618040" cy="26535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68580" indent="0" algn="thaiDist">
              <a:buNone/>
            </a:pP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บทบาททางสังคม(</a:t>
            </a:r>
            <a:r>
              <a:rPr lang="en-US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social roles</a:t>
            </a:r>
            <a:r>
              <a:rPr lang="th-TH" sz="3600" b="1" dirty="0" smtClean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) </a:t>
            </a:r>
            <a:r>
              <a:rPr lang="th-TH" sz="3600" dirty="0" smtClean="0">
                <a:latin typeface="TH SarabunPSK" pitchFamily="34" charset="-34"/>
                <a:cs typeface="TH SarabunPSK" pitchFamily="34" charset="-34"/>
              </a:rPr>
              <a:t>ความคาดหวังของบุคคลตามสถานภาพที่เป็นอยู่ ซึ่งแต่ละบทบาทมีผลกระทบต่อพฤติกรรมการซื้อ ดังนั้นพฤติกรรมการซื้อของแต่ละบุคคลได้รับอิทธิพลจากความคิดและประสบการณ์จากครอบครัวและคนรอบข้างจากบทบาทต่างๆ</a:t>
            </a:r>
            <a:endParaRPr lang="th-TH" sz="36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752528" y="63813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PSK" pitchFamily="34" charset="-34"/>
                <a:cs typeface="TH SarabunPSK" pitchFamily="34" charset="-34"/>
              </a:rPr>
              <a:t>https://blog.sogoodweb.com/Article/Detail/10745</a:t>
            </a:r>
            <a:endParaRPr lang="th-TH" sz="1800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s://blog.sogoodweb.com/upload/510/Oqbs2U4Ux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608" y="4335338"/>
            <a:ext cx="2628800" cy="19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4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ตัวแปรทางจิตสังคมที่มีผลต่อพฤติกรรมการ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ซื้อ (ต่อ)</a:t>
            </a:r>
            <a:endParaRPr lang="th-TH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04544" y="1988840"/>
            <a:ext cx="7211872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กลุ่มอ้างอิง (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reference groups)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กลุ่มของคนที่ผู้ซื้อพยายามเลียนแบบ รวมถึงค่านิยมหรือความคิดที่ถูกนำไปใช้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3501008"/>
            <a:ext cx="7200800" cy="86409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ชนชั้นทางสังคม (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social classes)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การจัดระดับบุคคลให้อยู่ในฐานะที่ได้รับความเชื่อถือระดับสูงหรือระดับต่ำ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15616" y="4797152"/>
            <a:ext cx="7200800" cy="9361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วัฒนธรรม (</a:t>
            </a:r>
            <a:r>
              <a:rPr lang="en-US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culture) </a:t>
            </a:r>
            <a:r>
              <a:rPr lang="th-TH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การรวบรวม รูปแบบพฤติกรรมของมนุษย์ซึ่งเป็นที่ยอมรับ รวมถึงความคิด คำพูด ความเชื่อ การกระทำ และวัตถุที่มนุษย์ทำขึ้น</a:t>
            </a:r>
          </a:p>
        </p:txBody>
      </p:sp>
    </p:spTree>
    <p:extLst>
      <p:ext uri="{BB962C8B-B14F-4D97-AF65-F5344CB8AC3E}">
        <p14:creationId xmlns:p14="http://schemas.microsoft.com/office/powerpoint/2010/main" val="304947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th-TH" sz="4800" dirty="0" smtClean="0">
                <a:latin typeface="TH SarabunPSK" pitchFamily="34" charset="-34"/>
                <a:cs typeface="TH SarabunPSK" pitchFamily="34" charset="-34"/>
              </a:rPr>
              <a:t>  สภาพแวดล้อม</a:t>
            </a:r>
            <a:r>
              <a:rPr lang="th-TH" sz="4800" dirty="0">
                <a:latin typeface="TH SarabunPSK" pitchFamily="34" charset="-34"/>
                <a:cs typeface="TH SarabunPSK" pitchFamily="34" charset="-34"/>
              </a:rPr>
              <a:t>ทางการตลาด</a:t>
            </a:r>
            <a:endParaRPr lang="th-TH" sz="48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628800"/>
            <a:ext cx="734481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lvl="2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แรงขับด้านการเมือง กฎหมาย และกฎระเบียบ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ตัวบทกฎหมาย การตีความทางกฎหมาย และการกระทำทางการเมืองของกลุ่มผู้เกี่ยวข้องกับธุรกิจ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3563888" y="2924944"/>
            <a:ext cx="5310336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lvl="2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แรงขับทางสังคม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มติ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มหาชนและทัศนคติของมวลชนเกี่ยวกับเรื่องต่างๆ</a:t>
            </a:r>
            <a:endParaRPr lang="th-TH" sz="32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39552" y="4365104"/>
            <a:ext cx="576064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แรงขับด้านการแข่งขันและเศรษฐกิจ</a:t>
            </a:r>
            <a:r>
              <a:rPr lang="th-TH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dirty="0">
                <a:latin typeface="TH SarabunPSK" pitchFamily="34" charset="-34"/>
                <a:cs typeface="TH SarabunPSK" pitchFamily="34" charset="-34"/>
              </a:rPr>
              <a:t>ความสัมพันธ์เชิงแข่งขัน การว่างงาน อำนาจซื้อ และสภาพเศรษฐกิจทั่วไป</a:t>
            </a:r>
            <a:endParaRPr lang="th-TH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63888" y="5589240"/>
            <a:ext cx="5310337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" lvl="2" indent="0">
              <a:spcBef>
                <a:spcPts val="700"/>
              </a:spcBef>
              <a:buClr>
                <a:schemeClr val="tx2"/>
              </a:buClr>
              <a:buSzPct val="95000"/>
              <a:buNone/>
            </a:pPr>
            <a:r>
              <a:rPr lang="th-TH" sz="3200" b="1" i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แรงขับด้านเทคโนโลยี</a:t>
            </a:r>
            <a:r>
              <a:rPr lang="th-TH" sz="3200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ความก้าวหน้าของคอมพิวเตอร์และเทคโนโลยีอื่นๆ</a:t>
            </a:r>
          </a:p>
        </p:txBody>
      </p:sp>
    </p:spTree>
    <p:extLst>
      <p:ext uri="{BB962C8B-B14F-4D97-AF65-F5344CB8AC3E}">
        <p14:creationId xmlns:p14="http://schemas.microsoft.com/office/powerpoint/2010/main" val="21703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71600" y="2204864"/>
            <a:ext cx="7772400" cy="914400"/>
          </a:xfrm>
        </p:spPr>
        <p:txBody>
          <a:bodyPr/>
          <a:lstStyle/>
          <a:p>
            <a:pPr algn="ctr"/>
            <a:r>
              <a:rPr lang="th-TH" sz="13800" b="1" dirty="0" smtClean="0">
                <a:latin typeface="TH SarabunPSK" pitchFamily="34" charset="-34"/>
                <a:cs typeface="TH SarabunPSK" pitchFamily="34" charset="-34"/>
              </a:rPr>
              <a:t>จบการนำเสนอ</a:t>
            </a:r>
            <a:endParaRPr lang="th-TH" sz="138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001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ลักษณะของการตลาด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สิ่งสำคัญที่ธุรกิจทุกธุรกิจต้องตัดสินใจ คือ การตลาด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Marketin</a:t>
            </a: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ซึ่ง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กลุ่ม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ของกิจกรรมที่ออกแบบขึ้นเพื่อเร่งให้เกิด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ธุรกรรม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โดยการ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สร้างสรรค์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จัดจำหน่าย ส่งเสริมการตลาด และการกำหนดราคาสสินค้า บริการ รวมถึงความคิด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2785512" cy="215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860032" y="6487362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http://anuchit-nuinonsee.blogspot.com/2009/09/supply-chain.html</a:t>
            </a:r>
            <a:endParaRPr lang="th-TH" sz="16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8981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การแลกเปลี่ยน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73367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หัวใจของธุรกิจ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คือ การแลกเปลี่ยน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exchange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ซึ่ง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การ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ให้สิ่ง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ใดสิ่ง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หนึ่ง (เงิน สินเชื่อ แรงงานหรือสินค้า) เพื่อให้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ได้บาง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สิ่งบางอย่างกลับคืนมา (สินค้า บริการ หรือความคิด) ธุรกิจแลกเปลี่ยนสินค้า บริการ หรือความคิดกับเงินหรือสินเชื่อของลูกค้า</a:t>
            </a:r>
          </a:p>
          <a:p>
            <a:pPr marL="0" indent="0" algn="thaiDist">
              <a:buNone/>
            </a:pP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64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568952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659305" y="61825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https://th.pngtree.com/freepng/barter_2934712.html</a:t>
            </a:r>
            <a:endParaRPr lang="th-TH" sz="18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990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อรรถประโยชน์ทางการตลาด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742391" y="3645511"/>
            <a:ext cx="4104456" cy="7200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bg1"/>
              </a:solidFill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63788" y="4509120"/>
            <a:ext cx="6084676" cy="7200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755576" y="5417111"/>
            <a:ext cx="4104456" cy="7200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004048" y="6165304"/>
            <a:ext cx="3744416" cy="5760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99592" y="1412776"/>
            <a:ext cx="7772400" cy="4942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u="sng" dirty="0" smtClean="0">
                <a:latin typeface="TH SarabunPSK" pitchFamily="34" charset="-34"/>
                <a:cs typeface="TH SarabunPSK" pitchFamily="34" charset="-34"/>
              </a:rPr>
              <a:t>อรรถประโยชน์ (</a:t>
            </a:r>
            <a:r>
              <a:rPr lang="en-US" sz="3600" b="1" u="sng" dirty="0" smtClean="0">
                <a:latin typeface="TH SarabunPSK" pitchFamily="34" charset="-34"/>
                <a:cs typeface="TH SarabunPSK" pitchFamily="34" charset="-34"/>
              </a:rPr>
              <a:t>Utility)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หมายถึง  สิ่งต่าง ๆ ที่สามารถตอบสนองความต้องการหรือความ จำเป็นของมนุษย์ได้ การตลาดสามารถสร้างอรรถประโยชน์ให้กับผู้บริโภคได้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  ด้าน 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คือ การตลาด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กับการสร้างอรรถประโยชน์ให้ผู้บริโภค 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  <a:p>
            <a:pPr marL="0" indent="0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ด้านสถานที่(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Place Utility)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ด้านความเป็นเจ้าของ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Possession Utility)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ด้านรูปแบบ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Form Utility)</a:t>
            </a:r>
          </a:p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4.</a:t>
            </a:r>
            <a:r>
              <a:rPr lang="th-TH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ด้านเวลา (</a:t>
            </a:r>
            <a:r>
              <a:rPr lang="en-US" sz="36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Time Utility)</a:t>
            </a:r>
            <a:endParaRPr lang="th-TH" sz="3600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72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หน้าที่ทางการตลาด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55576" y="1556792"/>
            <a:ext cx="7992888" cy="4798768"/>
          </a:xfrm>
        </p:spPr>
        <p:txBody>
          <a:bodyPr>
            <a:normAutofit lnSpcReduction="10000"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หน้าที่ถือว่ามีบทบาททางมากที่จะทำให้สินค้าหรือบริการส่งต่อจากผู้ผลิตไปยังผู้ใช้หรือผู้บริโภค ซึ่งหน้าที่หลักของนั้นสามารถจำแนกได้ออกเป็น  8 หน้าที่ด้วยกัน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การซื้อ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buying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</a:t>
            </a:r>
          </a:p>
          <a:p>
            <a:pPr marL="0" indent="0" algn="thaiDist">
              <a:lnSpc>
                <a:spcPct val="150000"/>
              </a:lnSpc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การขาย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selling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algn="thaiDist">
              <a:lnSpc>
                <a:spcPct val="160000"/>
              </a:lnSpc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การขนส่ง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transporting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 algn="thaiDist"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</a:p>
        </p:txBody>
      </p:sp>
      <p:sp>
        <p:nvSpPr>
          <p:cNvPr id="4" name="เฟรม 3"/>
          <p:cNvSpPr/>
          <p:nvPr/>
        </p:nvSpPr>
        <p:spPr>
          <a:xfrm>
            <a:off x="1187624" y="3284984"/>
            <a:ext cx="3240360" cy="72008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เฟรม 4"/>
          <p:cNvSpPr/>
          <p:nvPr/>
        </p:nvSpPr>
        <p:spPr>
          <a:xfrm>
            <a:off x="1187624" y="4221088"/>
            <a:ext cx="3240360" cy="72008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เฟรม 5"/>
          <p:cNvSpPr/>
          <p:nvPr/>
        </p:nvSpPr>
        <p:spPr>
          <a:xfrm>
            <a:off x="1187624" y="5085184"/>
            <a:ext cx="4104456" cy="648072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หน้าที่ทางการตลาด  ต่อ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14400" y="1628800"/>
            <a:ext cx="7772400" cy="4726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การจัดเก็บ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storing)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การจัดระดับ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grading)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การเงิน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financing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การวิจัยทางการตลาด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marketing research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การเผชิญความเสี่ยง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risk taking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en-US" sz="3600" b="1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เฟรม 3"/>
          <p:cNvSpPr/>
          <p:nvPr/>
        </p:nvSpPr>
        <p:spPr>
          <a:xfrm>
            <a:off x="1547664" y="1484784"/>
            <a:ext cx="3384376" cy="864096"/>
          </a:xfrm>
          <a:prstGeom prst="fram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เฟรม 4"/>
          <p:cNvSpPr/>
          <p:nvPr/>
        </p:nvSpPr>
        <p:spPr>
          <a:xfrm>
            <a:off x="1547664" y="2348880"/>
            <a:ext cx="3528392" cy="864096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6" name="เฟรม 5"/>
          <p:cNvSpPr/>
          <p:nvPr/>
        </p:nvSpPr>
        <p:spPr>
          <a:xfrm>
            <a:off x="1547664" y="3284984"/>
            <a:ext cx="3240360" cy="792088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7" name="เฟรม 6"/>
          <p:cNvSpPr/>
          <p:nvPr/>
        </p:nvSpPr>
        <p:spPr>
          <a:xfrm>
            <a:off x="1547664" y="4221088"/>
            <a:ext cx="6552728" cy="720080"/>
          </a:xfrm>
          <a:prstGeom prst="fram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8" name="เฟรม 7"/>
          <p:cNvSpPr/>
          <p:nvPr/>
        </p:nvSpPr>
        <p:spPr>
          <a:xfrm>
            <a:off x="1547664" y="5085184"/>
            <a:ext cx="4896544" cy="792088"/>
          </a:xfrm>
          <a:prstGeom prst="fram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แนวคิดมุ่งการตลาด 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marketing concept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)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แนวคิดซึ่งองค์กรต้องพยายามสร้างความพึงพอใจ โดยการตอบสนองความต้องการของลูกค้า โดยการรวมกิจกรรมต่างๆ ซึ่งจะทำให้องค์การบรรลุเป้าหมายตามที่ตั้งไว้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10" y="3573015"/>
            <a:ext cx="3816424" cy="278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091476" y="6402914"/>
            <a:ext cx="3421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https://sites.google.com/site/basicseling/hnwy-thi-1</a:t>
            </a:r>
            <a:endParaRPr lang="th-TH" sz="1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4261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ถไฟใต้ดิน">
  <a:themeElements>
    <a:clrScheme name="รถไฟใต้ดิน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รถไฟใต้ดิน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349</TotalTime>
  <Words>551</Words>
  <Application>Microsoft Office PowerPoint</Application>
  <PresentationFormat>นำเสนอทางหน้าจอ (4:3)</PresentationFormat>
  <Paragraphs>101</Paragraphs>
  <Slides>29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29</vt:i4>
      </vt:variant>
    </vt:vector>
  </HeadingPairs>
  <TitlesOfParts>
    <vt:vector size="30" baseType="lpstr">
      <vt:lpstr>รถไฟใต้ดิน</vt:lpstr>
      <vt:lpstr>บทที่ 7  ความรู้เบื้องต้นเกี่ยวกับการตลาด</vt:lpstr>
      <vt:lpstr>งานนำเสนอ PowerPoint</vt:lpstr>
      <vt:lpstr>ลักษณะของการตลาด</vt:lpstr>
      <vt:lpstr>การแลกเปลี่ยน</vt:lpstr>
      <vt:lpstr>งานนำเสนอ PowerPoint</vt:lpstr>
      <vt:lpstr>อรรถประโยชน์ทางการตลาด</vt:lpstr>
      <vt:lpstr>หน้าที่ทางการตลาด</vt:lpstr>
      <vt:lpstr>หน้าที่ทางการตลาด  ต่อ</vt:lpstr>
      <vt:lpstr>แนวคิดมุ่งการตลาด (marketing concept)</vt:lpstr>
      <vt:lpstr>การพัฒนากลยุทธ์การตลาด</vt:lpstr>
      <vt:lpstr>การเลือกตลาดเป้าหมาย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การเลือกตลาดเป้าหมาย ต่อ</vt:lpstr>
      <vt:lpstr>การพัฒนาส่วนประสมการตลาด</vt:lpstr>
      <vt:lpstr>การพัฒนาส่วนประสมการตลาด ต่อ</vt:lpstr>
      <vt:lpstr>การวิจัยทางการตลาดและระบบสารสนเทศ</vt:lpstr>
      <vt:lpstr>งานนำเสนอ PowerPoint</vt:lpstr>
      <vt:lpstr>พฤติกรรมการซื้อ</vt:lpstr>
      <vt:lpstr>ตัวแปรทางจิตวิทยาที่มีผลต่อพฤติกรรมการซื้อ</vt:lpstr>
      <vt:lpstr>ตัวแปรทางจิตสังคมที่มีผลต่อพฤติกรรมการซื้อ</vt:lpstr>
      <vt:lpstr>ตัวแปรทางจิตสังคมที่มีผลต่อพฤติกรรมการซื้อ (ต่อ)</vt:lpstr>
      <vt:lpstr>  สภาพแวดล้อมทางการตลาด</vt:lpstr>
      <vt:lpstr>จบการนำเสนอ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12  ความรู้เบื้องต้นเกี่ยวกับการตลาด</dc:title>
  <dc:creator>User</dc:creator>
  <cp:lastModifiedBy>KKD Windows7 V.11_x64</cp:lastModifiedBy>
  <cp:revision>80</cp:revision>
  <dcterms:created xsi:type="dcterms:W3CDTF">2018-10-20T02:42:30Z</dcterms:created>
  <dcterms:modified xsi:type="dcterms:W3CDTF">2019-09-02T02:41:19Z</dcterms:modified>
</cp:coreProperties>
</file>