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83" r:id="rId6"/>
    <p:sldId id="284" r:id="rId7"/>
    <p:sldId id="286" r:id="rId8"/>
    <p:sldId id="287" r:id="rId9"/>
    <p:sldId id="264" r:id="rId10"/>
    <p:sldId id="265" r:id="rId11"/>
    <p:sldId id="266" r:id="rId12"/>
    <p:sldId id="267" r:id="rId13"/>
    <p:sldId id="268" r:id="rId14"/>
    <p:sldId id="289" r:id="rId15"/>
    <p:sldId id="269" r:id="rId16"/>
    <p:sldId id="270" r:id="rId17"/>
    <p:sldId id="271" r:id="rId18"/>
    <p:sldId id="272" r:id="rId19"/>
    <p:sldId id="273" r:id="rId20"/>
    <p:sldId id="274" r:id="rId21"/>
    <p:sldId id="288" r:id="rId22"/>
    <p:sldId id="276" r:id="rId23"/>
    <p:sldId id="290" r:id="rId24"/>
    <p:sldId id="277" r:id="rId25"/>
    <p:sldId id="278" r:id="rId26"/>
    <p:sldId id="279" r:id="rId27"/>
    <p:sldId id="280" r:id="rId28"/>
    <p:sldId id="281" r:id="rId29"/>
    <p:sldId id="282" r:id="rId30"/>
  </p:sldIdLst>
  <p:sldSz cx="13716000" cy="11430000"/>
  <p:notesSz cx="6858000" cy="9144000"/>
  <p:defaultTextStyle>
    <a:defPPr>
      <a:defRPr lang="th-TH"/>
    </a:defPPr>
    <a:lvl1pPr marL="0" algn="l" defTabSz="1201704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092693B7-A994-44F7-927E-9953E8A6739C}">
          <p14:sldIdLst>
            <p14:sldId id="256"/>
            <p14:sldId id="257"/>
            <p14:sldId id="258"/>
            <p14:sldId id="259"/>
            <p14:sldId id="283"/>
            <p14:sldId id="284"/>
            <p14:sldId id="286"/>
            <p14:sldId id="287"/>
            <p14:sldId id="264"/>
            <p14:sldId id="265"/>
            <p14:sldId id="266"/>
            <p14:sldId id="267"/>
            <p14:sldId id="268"/>
            <p14:sldId id="289"/>
            <p14:sldId id="269"/>
            <p14:sldId id="270"/>
            <p14:sldId id="271"/>
            <p14:sldId id="272"/>
            <p14:sldId id="273"/>
            <p14:sldId id="274"/>
            <p14:sldId id="288"/>
            <p14:sldId id="276"/>
            <p14:sldId id="290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7869" autoAdjust="0"/>
  </p:normalViewPr>
  <p:slideViewPr>
    <p:cSldViewPr>
      <p:cViewPr>
        <p:scale>
          <a:sx n="36" d="100"/>
          <a:sy n="36" d="100"/>
        </p:scale>
        <p:origin x="-1734" y="-252"/>
      </p:cViewPr>
      <p:guideLst>
        <p:guide orient="horz" pos="3600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18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685800"/>
            <a:ext cx="4114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F0B4F-C527-4F50-B22D-9F17FB2AB4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0334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45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2447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2148840" y="599830"/>
            <a:ext cx="11109960" cy="2453641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2148840" y="3083441"/>
            <a:ext cx="11109960" cy="2921000"/>
          </a:xfrm>
        </p:spPr>
        <p:txBody>
          <a:bodyPr tIns="0"/>
          <a:lstStyle>
            <a:lvl1pPr marL="36051" indent="0" algn="l">
              <a:buNone/>
              <a:defRPr sz="34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00852" indent="0" algn="ctr">
              <a:buNone/>
            </a:lvl2pPr>
            <a:lvl3pPr marL="1201704" indent="0" algn="ctr">
              <a:buNone/>
            </a:lvl3pPr>
            <a:lvl4pPr marL="1802557" indent="0" algn="ctr">
              <a:buNone/>
            </a:lvl4pPr>
            <a:lvl5pPr marL="2403409" indent="0" algn="ctr">
              <a:buNone/>
            </a:lvl5pPr>
            <a:lvl6pPr marL="3004261" indent="0" algn="ctr">
              <a:buNone/>
            </a:lvl6pPr>
            <a:lvl7pPr marL="3605113" indent="0" algn="ctr">
              <a:buNone/>
            </a:lvl7pPr>
            <a:lvl8pPr marL="4205966" indent="0" algn="ctr">
              <a:buNone/>
            </a:lvl8pPr>
            <a:lvl9pPr marL="4806818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20" name="ตัวยึด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1A4-309A-49EA-841C-DEFF3414FC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1382150" y="2356337"/>
            <a:ext cx="315468" cy="35052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735764" y="2241694"/>
            <a:ext cx="96012" cy="10668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1A4-309A-49EA-841C-DEFF3414FC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10287000" y="457734"/>
            <a:ext cx="2743200" cy="9752543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714500" y="457735"/>
            <a:ext cx="8343900" cy="975254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1A4-309A-49EA-841C-DEFF3414FC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1A4-309A-49EA-841C-DEFF3414FC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3424335" y="-91"/>
            <a:ext cx="10287000" cy="1143009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67588" y="4333875"/>
            <a:ext cx="9601200" cy="3810000"/>
          </a:xfrm>
        </p:spPr>
        <p:txBody>
          <a:bodyPr anchor="t"/>
          <a:lstStyle>
            <a:lvl1pPr algn="l">
              <a:lnSpc>
                <a:spcPts val="5914"/>
              </a:lnSpc>
              <a:buNone/>
              <a:defRPr sz="53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67588" y="1778001"/>
            <a:ext cx="9601200" cy="2516186"/>
          </a:xfrm>
        </p:spPr>
        <p:txBody>
          <a:bodyPr anchor="b"/>
          <a:lstStyle>
            <a:lvl1pPr marL="24034" indent="0">
              <a:lnSpc>
                <a:spcPts val="3023"/>
              </a:lnSpc>
              <a:spcBef>
                <a:spcPts val="0"/>
              </a:spcBef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1A4-309A-49EA-841C-DEFF3414FC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3429000" y="0"/>
            <a:ext cx="114300" cy="1143009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3258482" y="4691095"/>
            <a:ext cx="315468" cy="35052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3612096" y="4576451"/>
            <a:ext cx="96012" cy="10668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53412" y="457200"/>
            <a:ext cx="11247120" cy="1905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153412" y="2540000"/>
            <a:ext cx="5486400" cy="7772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7914132" y="2540000"/>
            <a:ext cx="5486400" cy="7772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1A4-309A-49EA-841C-DEFF3414FC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8600559"/>
            <a:ext cx="12344400" cy="1905000"/>
          </a:xfrm>
        </p:spPr>
        <p:txBody>
          <a:bodyPr anchor="ctr"/>
          <a:lstStyle>
            <a:lvl1pPr algn="ctr">
              <a:defRPr sz="59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85800" y="547130"/>
            <a:ext cx="6035040" cy="106680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4119" indent="0" algn="l">
              <a:lnSpc>
                <a:spcPct val="100000"/>
              </a:lnSpc>
              <a:spcBef>
                <a:spcPts val="131"/>
              </a:spcBef>
              <a:buNone/>
              <a:defRPr sz="2500" b="0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6995160" y="547130"/>
            <a:ext cx="6035040" cy="106680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4119" indent="0" algn="l">
              <a:lnSpc>
                <a:spcPct val="100000"/>
              </a:lnSpc>
              <a:spcBef>
                <a:spcPts val="131"/>
              </a:spcBef>
              <a:buNone/>
              <a:defRPr sz="2500" b="0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685800" y="1615559"/>
            <a:ext cx="6035040" cy="68580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16733" indent="-360511">
              <a:lnSpc>
                <a:spcPct val="100000"/>
              </a:lnSpc>
              <a:spcBef>
                <a:spcPts val="920"/>
              </a:spcBef>
              <a:defRPr sz="3200"/>
            </a:lvl1pPr>
            <a:lvl2pPr>
              <a:lnSpc>
                <a:spcPct val="100000"/>
              </a:lnSpc>
              <a:spcBef>
                <a:spcPts val="920"/>
              </a:spcBef>
              <a:defRPr sz="2600"/>
            </a:lvl2pPr>
            <a:lvl3pPr>
              <a:lnSpc>
                <a:spcPct val="100000"/>
              </a:lnSpc>
              <a:spcBef>
                <a:spcPts val="920"/>
              </a:spcBef>
              <a:defRPr sz="2400"/>
            </a:lvl3pPr>
            <a:lvl4pPr>
              <a:lnSpc>
                <a:spcPct val="100000"/>
              </a:lnSpc>
              <a:spcBef>
                <a:spcPts val="920"/>
              </a:spcBef>
              <a:defRPr sz="2100"/>
            </a:lvl4pPr>
            <a:lvl5pPr>
              <a:lnSpc>
                <a:spcPct val="100000"/>
              </a:lnSpc>
              <a:spcBef>
                <a:spcPts val="920"/>
              </a:spcBef>
              <a:defRPr sz="21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995160" y="1615559"/>
            <a:ext cx="6035040" cy="68580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16733" indent="-360511">
              <a:lnSpc>
                <a:spcPct val="100000"/>
              </a:lnSpc>
              <a:spcBef>
                <a:spcPts val="920"/>
              </a:spcBef>
              <a:defRPr sz="3200"/>
            </a:lvl1pPr>
            <a:lvl2pPr>
              <a:lnSpc>
                <a:spcPct val="100000"/>
              </a:lnSpc>
              <a:spcBef>
                <a:spcPts val="920"/>
              </a:spcBef>
              <a:defRPr sz="2600"/>
            </a:lvl2pPr>
            <a:lvl3pPr>
              <a:lnSpc>
                <a:spcPct val="100000"/>
              </a:lnSpc>
              <a:spcBef>
                <a:spcPts val="920"/>
              </a:spcBef>
              <a:defRPr sz="2400"/>
            </a:lvl3pPr>
            <a:lvl4pPr>
              <a:lnSpc>
                <a:spcPct val="100000"/>
              </a:lnSpc>
              <a:spcBef>
                <a:spcPts val="920"/>
              </a:spcBef>
              <a:defRPr sz="2100"/>
            </a:lvl4pPr>
            <a:lvl5pPr>
              <a:lnSpc>
                <a:spcPct val="100000"/>
              </a:lnSpc>
              <a:spcBef>
                <a:spcPts val="920"/>
              </a:spcBef>
              <a:defRPr sz="21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1A4-309A-49EA-841C-DEFF3414FC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53412" y="457200"/>
            <a:ext cx="11247120" cy="1905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1A4-309A-49EA-841C-DEFF3414FC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522476" y="0"/>
            <a:ext cx="12193524" cy="11430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1A4-309A-49EA-841C-DEFF3414FC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522476" y="-91"/>
            <a:ext cx="109728" cy="1143009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61297"/>
            <a:ext cx="5715000" cy="1936750"/>
          </a:xfrm>
          <a:ln>
            <a:noFill/>
          </a:ln>
        </p:spPr>
        <p:txBody>
          <a:bodyPr anchor="b"/>
          <a:lstStyle>
            <a:lvl1pPr algn="l">
              <a:lnSpc>
                <a:spcPts val="2628"/>
              </a:lnSpc>
              <a:buNone/>
              <a:defRPr sz="29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2344940"/>
            <a:ext cx="5715000" cy="1164168"/>
          </a:xfrm>
        </p:spPr>
        <p:txBody>
          <a:bodyPr/>
          <a:lstStyle>
            <a:lvl1pPr marL="60085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685800" y="3556000"/>
            <a:ext cx="12230100" cy="6654272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1A4-309A-49EA-841C-DEFF3414FC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830344" y="1778000"/>
            <a:ext cx="4114800" cy="3302000"/>
          </a:xfrm>
        </p:spPr>
        <p:txBody>
          <a:bodyPr anchor="b">
            <a:noAutofit/>
          </a:bodyPr>
          <a:lstStyle>
            <a:lvl1pPr algn="l">
              <a:buNone/>
              <a:defRPr sz="28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1A4-309A-49EA-841C-DEFF3414FC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43000" y="1778000"/>
            <a:ext cx="6858000" cy="7620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20170" tIns="360511" rIns="120170" bIns="60085" rtlCol="0" anchor="t">
            <a:normAutofit/>
          </a:bodyPr>
          <a:lstStyle>
            <a:extLst/>
          </a:lstStyle>
          <a:p>
            <a:pPr marL="0" indent="-372528" algn="l" rtl="0" eaLnBrk="1" latinLnBrk="0" hangingPunct="1">
              <a:lnSpc>
                <a:spcPts val="3943"/>
              </a:lnSpc>
              <a:spcBef>
                <a:spcPts val="789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4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257300" y="1905007"/>
            <a:ext cx="6629400" cy="5857552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20170" tIns="360511" anchor="t"/>
          <a:lstStyle>
            <a:lvl1pPr marL="0" indent="0" algn="l" eaLnBrk="1" latinLnBrk="0" hangingPunct="1">
              <a:buNone/>
              <a:defRPr sz="4200"/>
            </a:lvl1pPr>
            <a:extLst/>
          </a:lstStyle>
          <a:p>
            <a:pPr marL="0" algn="l" eaLnBrk="1" latinLnBrk="0" hangingPunct="1"/>
            <a:r>
              <a:rPr kumimoji="0" lang="th-TH" dirty="0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595088" y="1590569"/>
            <a:ext cx="1028700" cy="34051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7505501" y="1561310"/>
            <a:ext cx="973836" cy="34051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257300" y="8001000"/>
            <a:ext cx="6629400" cy="1270000"/>
          </a:xfrm>
        </p:spPr>
        <p:txBody>
          <a:bodyPr anchor="ctr"/>
          <a:lstStyle>
            <a:lvl1pPr marL="0" indent="0" algn="l">
              <a:lnSpc>
                <a:spcPts val="2103"/>
              </a:lnSpc>
              <a:spcBef>
                <a:spcPts val="0"/>
              </a:spcBef>
              <a:buNone/>
              <a:defRPr sz="1800">
                <a:solidFill>
                  <a:srgbClr val="777777"/>
                </a:solidFill>
              </a:defRPr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1223890" y="-1359869"/>
            <a:ext cx="2458331" cy="2731478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53227" y="35172"/>
            <a:ext cx="2553287" cy="2836984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274322" y="1758462"/>
            <a:ext cx="1688576" cy="1837707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19312" y="-91"/>
            <a:ext cx="12196691" cy="1143009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2153412" y="457730"/>
            <a:ext cx="11247120" cy="1905000"/>
          </a:xfrm>
          <a:prstGeom prst="rect">
            <a:avLst/>
          </a:prstGeom>
        </p:spPr>
        <p:txBody>
          <a:bodyPr lIns="120170" tIns="60085" rIns="120170" bIns="60085"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ข้อความ 8"/>
          <p:cNvSpPr>
            <a:spLocks noGrp="1"/>
          </p:cNvSpPr>
          <p:nvPr>
            <p:ph type="body" idx="1"/>
          </p:nvPr>
        </p:nvSpPr>
        <p:spPr>
          <a:xfrm>
            <a:off x="2153412" y="2413000"/>
            <a:ext cx="11247120" cy="8001000"/>
          </a:xfrm>
          <a:prstGeom prst="rect">
            <a:avLst/>
          </a:prstGeom>
        </p:spPr>
        <p:txBody>
          <a:bodyPr lIns="120170" tIns="60085" rIns="120170" bIns="60085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5372100" y="10509250"/>
            <a:ext cx="3200400" cy="79375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r" eaLnBrk="1" latinLnBrk="0" hangingPunct="1">
              <a:defRPr kumimoji="0" sz="16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8572500" y="10509250"/>
            <a:ext cx="4343400" cy="793750"/>
          </a:xfrm>
          <a:prstGeom prst="rect">
            <a:avLst/>
          </a:prstGeom>
        </p:spPr>
        <p:txBody>
          <a:bodyPr lIns="120170" tIns="60085" rIns="120170" bIns="60085" anchor="b"/>
          <a:lstStyle>
            <a:lvl1pPr eaLnBrk="1" latinLnBrk="0" hangingPunct="1">
              <a:defRPr kumimoji="0" sz="16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12920472" y="10509250"/>
            <a:ext cx="685800" cy="79375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ctr" eaLnBrk="1" latinLnBrk="0" hangingPunct="1">
              <a:defRPr kumimoji="0" sz="16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99AE1A4-309A-49EA-841C-DEFF3414FC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522476" y="-91"/>
            <a:ext cx="109728" cy="1143009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80682" indent="-372528" algn="l" rtl="0" eaLnBrk="1" latinLnBrk="0" hangingPunct="1">
        <a:lnSpc>
          <a:spcPct val="100000"/>
        </a:lnSpc>
        <a:spcBef>
          <a:spcPts val="789"/>
        </a:spcBef>
        <a:buClr>
          <a:schemeClr val="accent1"/>
        </a:buClr>
        <a:buSzPct val="80000"/>
        <a:buFont typeface="Wingdings 2"/>
        <a:buChar char=""/>
        <a:defRPr kumimoji="0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841193" indent="-312443" algn="l" rtl="0" eaLnBrk="1" latinLnBrk="0" hangingPunct="1">
        <a:lnSpc>
          <a:spcPct val="100000"/>
        </a:lnSpc>
        <a:spcBef>
          <a:spcPts val="723"/>
        </a:spcBef>
        <a:buClr>
          <a:schemeClr val="accent1"/>
        </a:buClr>
        <a:buFont typeface="Verdana"/>
        <a:buChar char="◦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165653" indent="-300426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045" indent="-228324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420" indent="-240341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2812" indent="-240341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259204" indent="-24034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2523579" indent="-24034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2799971" indent="-24034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673424" y="4202832"/>
            <a:ext cx="11377264" cy="2286000"/>
          </a:xfrm>
        </p:spPr>
        <p:txBody>
          <a:bodyPr>
            <a:noAutofit/>
          </a:bodyPr>
          <a:lstStyle/>
          <a:p>
            <a:r>
              <a:rPr lang="th-TH" sz="115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การจัดการทรัพยากรมนุษย์</a:t>
            </a:r>
            <a:endParaRPr lang="th-TH" sz="115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76929" y="1682552"/>
            <a:ext cx="5114788" cy="2445057"/>
          </a:xfrm>
          <a:prstGeom prst="rect">
            <a:avLst/>
          </a:prstGeom>
          <a:noFill/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th-TH" sz="151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บทที่  6</a:t>
            </a:r>
            <a:endParaRPr lang="th-TH" sz="151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101919" y="215123"/>
            <a:ext cx="7602533" cy="675341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https://prakal.files.wordpress.com/2014/01/characteristics-of-a-good-employee-small.jpg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06" y="523875"/>
            <a:ext cx="4714875" cy="346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49" y="6205829"/>
            <a:ext cx="5253523" cy="402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578750" y="10467528"/>
            <a:ext cx="6858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http://www.wisdommaxcenter.com/iDetail.php?WP=q09ZxT25Mo7o2OO0MTycrTqjWz0jqmWZZ21CM5O0hJatrTZo7o3Q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10993070"/>
            <a:ext cx="6858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http://www.kdhospital.go.th/index.php?mode=maincontent&amp;group=59&amp;id=193&amp;date_start=&amp;date_end=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3" y="6939136"/>
            <a:ext cx="6096000" cy="328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850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53412" y="457730"/>
            <a:ext cx="8016956" cy="129683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8000" b="1" dirty="0" smtClean="0">
                <a:latin typeface="TH SarabunPSK" pitchFamily="34" charset="-34"/>
                <a:cs typeface="TH SarabunPSK" pitchFamily="34" charset="-34"/>
              </a:rPr>
              <a:t>การพัฒนาพนักงาน</a:t>
            </a:r>
            <a:endParaRPr lang="th-TH" sz="8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1529322" y="2474640"/>
            <a:ext cx="11521366" cy="66247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เมื่อองค์กรคัดเลือกผู้ปฏิบัติงานที่มีคุณสมบัติเหมาะสมเข้ามาทำงานในตำแหน่งต่างๆ แล้ว องค์กรจะมีการแนะนำองค์กรให้พนักงานรู้จักอย่างเป็นทางการ และฝึกอบรมเพื่อให้พนักงานเป็นสมาชิกที่ดีขององค์กร </a:t>
            </a:r>
          </a:p>
          <a:p>
            <a:pPr algn="thaiDist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การปฐมนิเทศ</a:t>
            </a:r>
            <a:r>
              <a:rPr lang="th-TH" sz="4400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คือการทำให้พนักงานใหม่มีความคุ้นเคยกับพนักงานเก่า กฎระเบียบขององค์กร และลักษณะทางกายภาพขององค์กร ซึ่งโดยทั่วไปมักจะมีการนำชมองค์กร แนะนำให้รู้จักผู้บังคับบัญชา เพื่อนร่วมงาน และผู้ใต้บังคับบัญชา รวมถึงแจกคู่มือนโยบายขององค์กร ซึ่งมีรายละเอียดเกี่ยวกับวันหยุด การขาดงาน ช่วงเวลาพัก ผลประโยชน์ที่องค์กรจัดให้และอื่นๆ</a:t>
            </a:r>
            <a:endParaRPr lang="en-US" sz="44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0242376" y="11091446"/>
            <a:ext cx="2736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https://seminardd.com/s/40849</a:t>
            </a:r>
            <a:endParaRPr lang="en-US" sz="1600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10</a:t>
            </a:fld>
            <a:endParaRPr lang="th-TH"/>
          </a:p>
        </p:txBody>
      </p:sp>
      <p:pic>
        <p:nvPicPr>
          <p:cNvPr id="31746" name="Picture 2" descr="à¸à¸¥à¸à¸²à¸£à¸à¹à¸à¸«à¸²à¸£à¸¹à¸à¸ à¸²à¸à¸ªà¸³à¸«à¸£à¸±à¸ à¸à¸²à¸£à¸à¸±à¸à¸à¸²à¸à¸à¸±à¸à¸à¸²à¸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4024" y="8235280"/>
            <a:ext cx="5976664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996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17" y="6075040"/>
            <a:ext cx="5472608" cy="356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77348" y="529738"/>
            <a:ext cx="10321212" cy="11528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การฝึกอบรมและการพัฒนา</a:t>
            </a:r>
            <a:endParaRPr lang="th-TH" sz="6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889448" y="2258616"/>
            <a:ext cx="11233248" cy="3240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การฝึกอบรมทำได้หลายวิธี เช่น การฝึกอบรมระหว่างการทำงาน เป็นวิธีที่ให้พนักงานเรียนรู้โดยการลงมือปฏิบัติจริง ส่วนการฝึกอบรมในห้องเรียน เป็นวิธีสอนพนักงานด้วยการบรรยาย การประชุม การฉาย</a:t>
            </a:r>
            <a:r>
              <a:rPr lang="th-TH" sz="4800" b="1" dirty="0" err="1" smtClean="0">
                <a:latin typeface="TH SarabunPSK" pitchFamily="34" charset="-34"/>
                <a:cs typeface="TH SarabunPSK" pitchFamily="34" charset="-34"/>
              </a:rPr>
              <a:t>วีดิ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ทัศน์กรณีศึกษา และเว็บไซต์</a:t>
            </a:r>
            <a:endParaRPr lang="en-US" sz="4800" b="1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5417840" y="6579096"/>
            <a:ext cx="7704856" cy="4248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4400" b="1" u="sng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คือ การฝึกอบรมเพื่อเพิ่มพูนทักษะและความรู้ให้แก่ผู้จัดการและผู้เชี่ยวชาญ กิจการใช้การฝึกอบรมเพื่อเสริมสร้างทักษะให้พนักงานสำหรับงานในปัจจุบันและใช้การพัฒนาเพื่อเพิ่มพูนทักษะสำหรับความรับผิดชอบในงานมากขึ้น และการเลื่อนตำแหน่งสูงขึ้น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994" y="9603432"/>
            <a:ext cx="4355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https://sites.google.com/site/sayonaraitaji/3/31</a:t>
            </a:r>
            <a:endParaRPr lang="en-US" sz="1600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790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9928" y="7227168"/>
            <a:ext cx="6696744" cy="335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53412" y="457730"/>
            <a:ext cx="8881052" cy="151285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การประเมินผลการปฏิบัติงาน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889448" y="2480724"/>
            <a:ext cx="11466512" cy="61866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การประเมินผลการปฏิบัติงานมีความสำคัญเพราะเป็นสิ่งที่ให้ข้อมูลป้อนกลับแก่พนักงานได้ว่า เขาปฏิบัติงานเป็นอย่างไรและมีสิ่งใดที่ต้องปรับปรุงบ้าง และการประเมินผลการปฏิบัติงานยังใช้เป็นข้อมูลพื้นฐานในการกำหนดการจ่ายค่าตอบแทน และการให้รางวัลแก่พนักงาน รวมถึงยังเป็นสิ่งที่บ่งชี้คุณภาพของระบบการคัดเลือกพนักงาน การฝึกอบรม และการพัฒนาพนักงานได้อีกด้วย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97960" y="10827568"/>
            <a:ext cx="6858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https://th.pngtree.com/freepng/vector-work-conference-elements_3055698.html</a:t>
            </a:r>
            <a:endParaRPr lang="en-US" sz="1600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4264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60848" y="666336"/>
            <a:ext cx="10357792" cy="14482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การหมุนเวียนเปลี่ยนงาน</a:t>
            </a:r>
            <a:endParaRPr lang="th-TH" sz="7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817440" y="2906688"/>
            <a:ext cx="11449272" cy="66967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การหมุนเวียนเปลี่ยนงานทำให้กิจการสูญเสียประสิทธิภาพไป เนื่องจากเมื่อมีตำแหน่งว่างองค์กรจะมีค่าใช้จ่ายในการหาพนักงานใหม่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และสูญเสีย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เวลาในการจัดการ เพื่อไปสัมภาษณ์ ผู้สมัครงาน และมีต้นทุนในการฝึกอบรมพนักงานใหม่ ซึ่งต้นทุนสำหรับการสรรหาและฝึกอบรมพนักงานใหม่เนื่องจากกิจการมีอัตราหมุนเวียนเปลี่ยนงานสูงนั้นย่อมมีผลทำให้กำไรลดลง</a:t>
            </a:r>
            <a:endParaRPr lang="en-US" sz="5400" b="1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65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2260848" y="666336"/>
            <a:ext cx="10357792" cy="14482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การหมุนเวียนเปลี่ยนงาน</a:t>
            </a:r>
            <a:endParaRPr lang="th-TH" sz="7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4"/>
          <p:cNvSpPr/>
          <p:nvPr/>
        </p:nvSpPr>
        <p:spPr>
          <a:xfrm>
            <a:off x="233264" y="3986808"/>
            <a:ext cx="3744416" cy="50405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4400" b="1" u="sng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การเลื่อนตำแหน่ง </a:t>
            </a:r>
          </a:p>
          <a:p>
            <a:pPr algn="thaiDist"/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หมายถึงการก้าวหน้าไปสู่ระดับการทำงานที่สูงขึ้นพร้อมกับอำนาจ หน้าที่ และรายได้ที่สูงขึ้น กิจการหลายกิจการใช้ระบบอาวุโส ซึ่งหมายถึงระยะเวลาที่พนักงานทำงานอย่างใดอย่างหนึ่งในองค์กรเป็นเกณฑ์</a:t>
            </a:r>
            <a:endParaRPr lang="en-US" sz="3400" b="1" dirty="0"/>
          </a:p>
        </p:txBody>
      </p:sp>
      <p:sp>
        <p:nvSpPr>
          <p:cNvPr id="7" name="สี่เหลี่ยมมุมมน 5"/>
          <p:cNvSpPr/>
          <p:nvPr/>
        </p:nvSpPr>
        <p:spPr>
          <a:xfrm>
            <a:off x="4985792" y="3914800"/>
            <a:ext cx="3744416" cy="50405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4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การโยกย้ายงาน </a:t>
            </a:r>
          </a:p>
          <a:p>
            <a:pPr algn="thaiDist"/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หมายถึงการ เปลี่ยนไปทำงานอื่นในกิจการเดิม โดยขั้น และค่าจ้างเท่าเดิม การโยกย้ายงานทำให้พนักงานมีทักษะใหม่ๆ หรือเป็นการหาตำแหน่งใหม่ให้พนักงานในกรณีที่กิจการยกเลิกตำแหน่งเดิม	</a:t>
            </a:r>
            <a:endParaRPr lang="th-TH" sz="3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9666312" y="3986808"/>
            <a:ext cx="3744416" cy="50405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77788" algn="thaiDist"/>
            <a:r>
              <a:rPr lang="th-TH" sz="44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การออกจากงาน</a:t>
            </a:r>
          </a:p>
          <a:p>
            <a:pPr indent="77788" algn="thaiDist"/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เกิดขึ้นเมื่อพนักงานลาออก เกษียณอายุ หมดสัญญาจ้างงาน หรือกิจการให้พนักงานออกจากงาน กิจการจะให้พนักงานออกจากงานได้เมื่อพนักงานคนนั้นมีผลการปฏิบัติงานต่ำกว่ามาตรฐาน</a:t>
            </a:r>
            <a:endParaRPr lang="th-TH" sz="3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ลูกศรขวา 8"/>
          <p:cNvSpPr/>
          <p:nvPr/>
        </p:nvSpPr>
        <p:spPr>
          <a:xfrm>
            <a:off x="3977680" y="5931024"/>
            <a:ext cx="1080120" cy="64807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ลูกศรขวา 9"/>
          <p:cNvSpPr/>
          <p:nvPr/>
        </p:nvSpPr>
        <p:spPr>
          <a:xfrm>
            <a:off x="8730208" y="6003032"/>
            <a:ext cx="936104" cy="5760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4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93304" y="522320"/>
            <a:ext cx="11201400" cy="144826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8000" b="1" dirty="0" smtClean="0">
                <a:latin typeface="TH SarabunPSK" pitchFamily="34" charset="-34"/>
                <a:cs typeface="TH SarabunPSK" pitchFamily="34" charset="-34"/>
              </a:rPr>
              <a:t>ค่าตอบแทนพนักงาน</a:t>
            </a:r>
            <a:endParaRPr lang="th-TH" sz="8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101916" y="10515533"/>
            <a:ext cx="5940660" cy="767674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2100" dirty="0">
                <a:latin typeface="TH SarabunPSK" pitchFamily="34" charset="-34"/>
                <a:cs typeface="TH SarabunPSK" pitchFamily="34" charset="-34"/>
              </a:rPr>
              <a:t>https://www.ghbank.co.th/product-detail/home-thai-deposit</a:t>
            </a:r>
            <a:endParaRPr lang="th-TH" sz="2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52" y="5835014"/>
            <a:ext cx="5369793" cy="419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69268" y="6230864"/>
            <a:ext cx="5832648" cy="767674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2100" dirty="0">
                <a:latin typeface="TH SarabunPSK" pitchFamily="34" charset="-34"/>
                <a:cs typeface="TH SarabunPSK" pitchFamily="34" charset="-34"/>
              </a:rPr>
              <a:t>https://prakal.files.wordpress.com/2014/05/pay-result.jpg</a:t>
            </a:r>
            <a:endParaRPr lang="th-TH" sz="2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41" y="7069187"/>
            <a:ext cx="4050746" cy="344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สี่เหลี่ยมมุมมน 7"/>
          <p:cNvSpPr/>
          <p:nvPr/>
        </p:nvSpPr>
        <p:spPr>
          <a:xfrm>
            <a:off x="1961456" y="2186608"/>
            <a:ext cx="11305256" cy="4044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การวางแผนค่าตอบแทนพนักงานเป็นงานที่สำคัญ เพราะค่าตอบแทนและผลประโยชน์เป็นค่าใช้จ่ายขององค์กร ค่าตอบแทนที่สูงมากมีผลให้ราคาผลิตภัณฑ์สูง ซึ่งทำให้กิจการไม่สามารถแข่งขันในตลาดได้ ส่วนค่าตอบแทนที่ต่ำเกินไปทำให้พนักงานไม่มีกำลังใจและมีผลต่ออัตราการหมุนเวียนเปลี่ยนงาน</a:t>
            </a:r>
            <a:endParaRPr lang="en-US" sz="4400" b="1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664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17440" y="1538536"/>
            <a:ext cx="6480720" cy="1328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ค่าตอบแทนที่เป็นตัวเงิน</a:t>
            </a:r>
            <a:endParaRPr lang="th-TH" sz="6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298160" y="517963"/>
            <a:ext cx="5472608" cy="444509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2100" dirty="0">
                <a:latin typeface="TH SarabunPSK" pitchFamily="34" charset="-34"/>
                <a:cs typeface="TH SarabunPSK" pitchFamily="34" charset="-34"/>
              </a:rPr>
              <a:t>https://www.ncb.co.th/fin-knowledge/4-tips-personal-financial</a:t>
            </a:r>
            <a:endParaRPr lang="th-TH" sz="2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184" y="962472"/>
            <a:ext cx="4536504" cy="279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มุมมน 5"/>
          <p:cNvSpPr/>
          <p:nvPr/>
        </p:nvSpPr>
        <p:spPr>
          <a:xfrm>
            <a:off x="1385392" y="3842792"/>
            <a:ext cx="12169352" cy="6840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ค่าตอบแทนที่เป็นตัวเงินแบ่งออกเป็น 2 ประเภท คือ </a:t>
            </a:r>
          </a:p>
          <a:p>
            <a:pPr algn="thaiDist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ค่าจ้างและเงินเดือน ค่าจ้าง หมายถึง รางวัลที่เป็นเงินซึ่งคิดจากชั่วโมงการทำงาน หรือผลผลิตที่สำเร็จ โดยค่าจ้างที่คิดจากชั่วโมงของการทำงานเรียกว่าค่าจ้างตามเวลา วิธีการคิดค่าจ้างแบบนี้เหมาะกับงานที่ทำเป็นช่วงๆ ต้องหยุดเป็นระยะๆ และคุณภาพของงานสำคัญกว่าปริมาณ เช่น คนงานในสายการผลิต เสมียน และพนักงานซ่อมบำรุง</a:t>
            </a:r>
          </a:p>
          <a:p>
            <a:pPr algn="thaiDist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ข้อดีของวิธีนี้คือคำนวณได้ง่าย แต่ข้อเสียคือไม่สร้างแรงจูงใจให้พนักงานเพราะการจ่ายค่าจ้างแบบนี้อาจทำให้พนักงานปล่อยเวลาให้ผ่านไปโดยไม่ได้ทำงานอย่างเต็มที่ 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10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6" y="4554083"/>
            <a:ext cx="3384376" cy="2241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 descr="à¸à¸¥à¸à¸²à¸£à¸à¹à¸à¸«à¸²à¸£à¸¹à¸à¸ à¸²à¸à¸ªà¸³à¸«à¸£à¸±à¸ à¸à¹à¸²à¸à¸­à¸à¹à¸à¸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8220" y="8235280"/>
            <a:ext cx="4608512" cy="2592289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432" y="554428"/>
            <a:ext cx="2808312" cy="3996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601416" y="674440"/>
            <a:ext cx="7360332" cy="1440160"/>
          </a:xfrm>
          <a:ln w="76200"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ค่าตอบแทนที่เป็นตัวเงิน  (ต่อ)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802216" y="60654"/>
            <a:ext cx="4913784" cy="613786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http://oknation.nationtv.tv/blog/home/blog_data/927/36927/images/9999999911111111.jpg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673424" y="2690664"/>
            <a:ext cx="10009112" cy="12961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ค่าคอม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มิสชั่น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เป็นระบบที่จูงใจพนักงานอีกระบบหนึ่ง ซึ่งจ่ายเงินเป็นจำนวนคงที่จำนวนหนึ่ง หรือจ่ายเป็นร้ายละของยอดขายที่พนักงานทำได้</a:t>
            </a:r>
            <a:endParaRPr lang="en-US" sz="4000" dirty="0"/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3185592" y="5282952"/>
            <a:ext cx="10441160" cy="13681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เงินเดือน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หมายถึงรางวัลที่เป็นเงินซึ่งคำนวณจ่ายเป็นรายสัปดาห์ รายเดือน หรือ รายปี กิจการจ่ายค่าตอบแทนในรูปเงินเดือนให้แก่พนักงานระดับบริหาร</a:t>
            </a:r>
            <a:endParaRPr lang="en-US" sz="4000" dirty="0"/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233264" y="7875240"/>
            <a:ext cx="9865096" cy="33843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โบนัส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ให้ผู้ที่มีผลการปฏิบัติงานเพื่อแสดงความ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‘‘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ขอบคุณ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’’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พนักงานที่ทำงานอย่างดีและเป็นสิ่งที่ส่งเสริมให้ขยันทำงานต่อไป</a:t>
            </a:r>
          </a:p>
          <a:p>
            <a:pPr algn="thaiDist"/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algn="thaiDist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ค่าตอบแทนอีกแบบหนึ่ง คือ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การมีส่วนร่วมในกำไร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หมายถึงการจัดแบ่งกำไรของกิจการให้แก่พนักงานโดยคิดตามอัตราส่วนของกำไรที่พนักงานทำให้กิจการได้</a:t>
            </a:r>
            <a:endParaRPr lang="th-TH" sz="36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686092" y="10827569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https://pathrm.wordpress.com/2015/09/12/reward_effectiveness/</a:t>
            </a:r>
            <a:endParaRPr lang="en-US" sz="1600" dirty="0"/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-202" y="6837926"/>
            <a:ext cx="4481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https://www.heartotexasnews.com/new-articles/when-job-seekers-want-to-ask-about-salary-i-do-not-think-so.html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46179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 w="76200">
            <a:solidFill>
              <a:srgbClr val="C00000"/>
            </a:solidFill>
            <a:prstDash val="lgDashDot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8000" b="1" dirty="0" smtClean="0">
                <a:latin typeface="TH SarabunPSK" pitchFamily="34" charset="-34"/>
                <a:cs typeface="TH SarabunPSK" pitchFamily="34" charset="-34"/>
              </a:rPr>
              <a:t>ผลประโยชน์</a:t>
            </a:r>
            <a:endParaRPr lang="th-TH" sz="8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76" y="6836476"/>
            <a:ext cx="7668852" cy="3775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7002016" y="10662326"/>
            <a:ext cx="3429000" cy="767674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2100" dirty="0">
                <a:latin typeface="TH SarabunPSK" pitchFamily="34" charset="-34"/>
                <a:cs typeface="TH SarabunPSK" pitchFamily="34" charset="-34"/>
              </a:rPr>
              <a:t>https://twitter.com/somnukdee</a:t>
            </a:r>
            <a:endParaRPr lang="th-TH" sz="2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1961456" y="2978696"/>
            <a:ext cx="11017224" cy="381642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ผลประโยชน์ </a:t>
            </a:r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หมายถึง  ค่าตอบแทนที่ไม่เป็นตัวเงินซึ่งกิจการจัดหาให้พนักงาน  เช่น  แผนเงินบำนาญเมื่อเกษียณอายุ การประกันสุขภาพ การประกันทุพลภาพ และประกันชีวิต การจัดให้มีวันหยุดหรือวันลาพักผ่อนหรือวันลาป่วย เป็นต้น</a:t>
            </a:r>
            <a:endParaRPr lang="en-US" sz="5400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31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93304" y="746448"/>
            <a:ext cx="11201400" cy="144826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การจัดการสหภาพแรงงาน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68" y="7083153"/>
            <a:ext cx="11641460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9105714" y="10671356"/>
            <a:ext cx="3584934" cy="767674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2100" dirty="0">
                <a:latin typeface="TH SarabunPSK" pitchFamily="34" charset="-34"/>
                <a:cs typeface="TH SarabunPSK" pitchFamily="34" charset="-34"/>
              </a:rPr>
              <a:t>https://labouredu.blogspot.com/</a:t>
            </a:r>
            <a:endParaRPr lang="th-TH" sz="2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601416" y="2762672"/>
            <a:ext cx="11881320" cy="3744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4900" dirty="0" smtClean="0">
                <a:latin typeface="TH SarabunPSK" pitchFamily="34" charset="-34"/>
                <a:cs typeface="TH SarabunPSK" pitchFamily="34" charset="-34"/>
              </a:rPr>
              <a:t>พนักงานที่ไม่พึงพอใจต่อสภาพการทำงานหรือค่าตอบแทน จะต้องเจรจาต่อรองกับฝ่ายบริหารเพื่อให้เกิดความเปลี่ยนแปลง แต่การที่พนักงาน 1 คนเข้าไปต่อรองกับฝ่ายบริหารมักไม่ได้ผลจึงทำให้พนักงานรวมตัวกันเป็น </a:t>
            </a:r>
            <a:r>
              <a:rPr lang="th-TH" sz="4900" b="1" dirty="0" smtClean="0">
                <a:latin typeface="TH SarabunPSK" pitchFamily="34" charset="-34"/>
                <a:cs typeface="TH SarabunPSK" pitchFamily="34" charset="-34"/>
              </a:rPr>
              <a:t>สหภาพแรงงาน </a:t>
            </a:r>
            <a:r>
              <a:rPr lang="th-TH" sz="4900" dirty="0" smtClean="0">
                <a:latin typeface="TH SarabunPSK" pitchFamily="34" charset="-34"/>
                <a:cs typeface="TH SarabunPSK" pitchFamily="34" charset="-34"/>
              </a:rPr>
              <a:t>เพื่อตกลงกับนายจ้างเพื่อให้มีรายได้ดีขึ้น ชั่วโมงการทำงานที่เหมาะสมขึ้น และสภาพการงานที่ดีขึ้น</a:t>
            </a:r>
            <a:endParaRPr lang="en-US" sz="4900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979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57400" y="314400"/>
            <a:ext cx="11247120" cy="1905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6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ลักษณะของการจัดการทรัพยากรมนุษย์</a:t>
            </a:r>
            <a:endParaRPr lang="th-TH" sz="6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57400" y="2594653"/>
            <a:ext cx="11017224" cy="492054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การจัดการทรัพยากรมนุษย์ </a:t>
            </a:r>
            <a:r>
              <a:rPr lang="th-TH" sz="6000" dirty="0" smtClean="0">
                <a:latin typeface="TH SarabunPSK" pitchFamily="34" charset="-34"/>
                <a:cs typeface="TH SarabunPSK" pitchFamily="34" charset="-34"/>
              </a:rPr>
              <a:t>หมายถึงกิจกรรมทั้งหมดที่เกี่ยวข้องกับการกำหนดความต้องการทรัพยากรมนุษย์ รวมถึงการจัดหาให้ได้บุคคล การฝึกอบรม และการจ่ายค่าตอบแทนแก่บุคคล เพื่อให้ได้ทรัพยากรมนุษย์ตามความต้องการขององค์กร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129808" y="10515533"/>
            <a:ext cx="6858000" cy="767674"/>
          </a:xfrm>
          <a:prstGeom prst="rect">
            <a:avLst/>
          </a:prstGeom>
        </p:spPr>
        <p:txBody>
          <a:bodyPr lIns="120170" tIns="60085" rIns="120170" bIns="60085">
            <a:spAutoFit/>
          </a:bodyPr>
          <a:lstStyle/>
          <a:p>
            <a:r>
              <a:rPr lang="en-US" sz="2100" dirty="0">
                <a:latin typeface="TH SarabunPSK" pitchFamily="34" charset="-34"/>
                <a:cs typeface="TH SarabunPSK" pitchFamily="34" charset="-34"/>
              </a:rPr>
              <a:t>https://raschetniy-schet.ru/yuridicheskoe-litso-o-glavnom-v-detalyah/</a:t>
            </a:r>
            <a:endParaRPr lang="th-TH" sz="2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22" y="7635214"/>
            <a:ext cx="5481861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1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2176" y="2546648"/>
            <a:ext cx="5067563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31560" y="170384"/>
            <a:ext cx="11247120" cy="1905000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latin typeface="TH SarabunPSK" pitchFamily="34" charset="-34"/>
                <a:cs typeface="TH SarabunPSK" pitchFamily="34" charset="-34"/>
              </a:rPr>
              <a:t>การเจรจาต่อรองร่วมกัน</a:t>
            </a:r>
            <a:endParaRPr lang="th-TH" sz="8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889448" y="10440259"/>
            <a:ext cx="3240360" cy="675341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http://empoto.com/archives/1172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60" y="6666971"/>
            <a:ext cx="5184576" cy="351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มุมมน 6"/>
          <p:cNvSpPr/>
          <p:nvPr/>
        </p:nvSpPr>
        <p:spPr>
          <a:xfrm>
            <a:off x="521296" y="2546648"/>
            <a:ext cx="7704856" cy="3600400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การเจรจาต่อรองร่วมกัน </a:t>
            </a:r>
            <a:r>
              <a:rPr lang="th-TH" sz="4800" dirty="0" smtClean="0">
                <a:latin typeface="TH SarabunPSK" pitchFamily="34" charset="-34"/>
                <a:cs typeface="TH SarabunPSK" pitchFamily="34" charset="-34"/>
              </a:rPr>
              <a:t>หมายถึง  กระบวนการเจรจาต่อรองระหว่างฝ่ายบริหารกับสหภาพแรงงาน เพื่อให้เกิดข้อตกลงร่วมกันในเรื่องค่าตอบแทน เวลาทำงานและสภาพการทำงาน</a:t>
            </a:r>
            <a:endParaRPr lang="th-TH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6785992" y="7155160"/>
            <a:ext cx="5832648" cy="288032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วัตถุประสงค์ของการเจรจาต่อรอง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คือ การทำความตกลงเกี่ยวกับ สัญญาแรงงาน (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Labor contract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4800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7146032" y="1898576"/>
            <a:ext cx="6858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smtClean="0"/>
              <a:t>https://th.pngtree.com/freepng/meeting-white-collar_3224270.html</a:t>
            </a:r>
            <a:endParaRPr lang="en-US" sz="1800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75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305272" y="2245842"/>
            <a:ext cx="4032448" cy="59766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Font typeface="Wingdings" pitchFamily="2" charset="2"/>
              <a:buChar char="v"/>
            </a:pPr>
            <a:r>
              <a:rPr lang="th-TH" sz="4000" b="1" u="sng" dirty="0" smtClean="0">
                <a:latin typeface="TH SarabunPSK" pitchFamily="34" charset="-34"/>
                <a:cs typeface="TH SarabunPSK" pitchFamily="34" charset="-34"/>
              </a:rPr>
              <a:t>การปิดล้อมโรงงาน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คือการชุมนุมเพื่อประท้วงฝ่ายบริหารโดยการรวมกลุ่มกันเดินขบวน ที่โรงงานโดยพนักงานที่ปิดล้อมโรงงานหวังว่า จะเรียกร้องความเห็นใจจากสาธารณชนและสหภาพแรงงานกลุ่มอื่นๆ ได้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769768" y="3410744"/>
            <a:ext cx="4176464" cy="59046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Font typeface="Wingdings" pitchFamily="2" charset="2"/>
              <a:buChar char="v"/>
            </a:pPr>
            <a:r>
              <a:rPr lang="th-TH" sz="4000" b="1" u="sng" dirty="0" smtClean="0">
                <a:latin typeface="TH SarabunPSK" pitchFamily="34" charset="-34"/>
                <a:cs typeface="TH SarabunPSK" pitchFamily="34" charset="-34"/>
              </a:rPr>
              <a:t>การนัดหยุดงาน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เป็นอาวุธอย่างหนึ่งที่มีประสิทธิภาพที่สุดของฝ่ายสหภาพแรงงานเมื่อสหภาพแรงงานใช้วิธีนี้มักทำให้ฝ่ายบริหารอ่อนข้อลง แต่ปัจจุบันมีการนัดหยุดงานน้อยมาก</a:t>
            </a: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9378280" y="4778896"/>
            <a:ext cx="3960440" cy="65527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7788" lvl="1" algn="thaiDist">
              <a:buFont typeface="Wingdings" pitchFamily="2" charset="2"/>
              <a:buChar char="v"/>
            </a:pPr>
            <a:r>
              <a:rPr lang="th-TH" sz="4000" b="1" u="sng" dirty="0" smtClean="0">
                <a:latin typeface="TH SarabunPSK" pitchFamily="34" charset="-34"/>
                <a:cs typeface="TH SarabunPSK" pitchFamily="34" charset="-34"/>
              </a:rPr>
              <a:t>การคว่ำบาตร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คือความพยายามที่จะทำให้คนไม่ซื้อผลิตภัณฑ์ของกิจการ โดยเริ่มจากสมาชิกของสหภาพแรงงานก่อน อาจมีมาตรการเก็บค่าปรับจากสมาชิกที่ละเมิดข้อตกลงนี้ และมีการขยายไปขอความร่วมมือจากสาธารณะ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1705272" y="66270"/>
            <a:ext cx="11201400" cy="1328250"/>
          </a:xfrm>
          <a:prstGeom prst="rect">
            <a:avLst/>
          </a:prstGeom>
        </p:spPr>
        <p:txBody>
          <a:bodyPr lIns="120170" tIns="60085" rIns="120170" bIns="60085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การแก้ไขข้อขัดแย้ง</a:t>
            </a:r>
            <a:endParaRPr kumimoji="0" lang="th-TH" sz="8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21296" y="1322512"/>
            <a:ext cx="594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ก.ยุทธวิธีของสหภาพแรงงาน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241376" y="426310"/>
            <a:ext cx="8352928" cy="1328250"/>
          </a:xfrm>
        </p:spPr>
        <p:txBody>
          <a:bodyPr>
            <a:normAutofit/>
          </a:bodyPr>
          <a:lstStyle/>
          <a:p>
            <a:pPr algn="ctr"/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การแก้ไขข้อขัดแย้ง  (ต่อ)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126252" y="606521"/>
            <a:ext cx="4428492" cy="860007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http://www.wisdommaxcenter.com/iDetail.php?WP=q09ZxT25Mo7o2OO0MTycrTqjWz02qmIZZJ1CM5O0hJatrTZo7o3Q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889448" y="2906688"/>
            <a:ext cx="10225136" cy="65527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ข. ยุทธวิธีของฝ่ายบริหาร</a:t>
            </a:r>
          </a:p>
          <a:p>
            <a:pPr lvl="1" algn="thaiDist">
              <a:buFont typeface="Wingdings" pitchFamily="2" charset="2"/>
              <a:buChar char="v"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การสั่งปิดโรงงาน </a:t>
            </a:r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คือการปิดโรงงานโดยคำสั่งของฝ่ายบริหาร ทำให้พนักงานเข้าทำงานไม่ได้ จัดเป็นการหยุดงานของฝ่ายบริหารนั้นเอง</a:t>
            </a:r>
          </a:p>
          <a:p>
            <a:pPr lvl="1" algn="thaiDist">
              <a:buFont typeface="Wingdings" pitchFamily="2" charset="2"/>
              <a:buChar char="v"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คนที่เข้าทำงานแทนพนักงานที่นัดหยุด </a:t>
            </a:r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คือคนที่ฝ่ายบริหารจ้างมาทำงานแทนคนที่นัดหยุดงาน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22</a:t>
            </a:fld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242" y="1262252"/>
            <a:ext cx="4320480" cy="2940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7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23</a:t>
            </a:fld>
            <a:endParaRPr lang="th-TH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329608" y="301121"/>
            <a:ext cx="8352928" cy="1328250"/>
          </a:xfrm>
        </p:spPr>
        <p:txBody>
          <a:bodyPr>
            <a:normAutofit/>
          </a:bodyPr>
          <a:lstStyle/>
          <a:p>
            <a:pPr algn="ctr"/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การแก้ไขข้อขัดแย้ง  (ต่อ)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45432" y="5787008"/>
            <a:ext cx="11305256" cy="5400600"/>
          </a:xfrm>
          <a:prstGeom prst="rect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ค. การแก้ปัญหาโดยบุคคลภายนอก</a:t>
            </a:r>
          </a:p>
          <a:p>
            <a:pPr algn="thaiDist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การที่ข้อขัดแย้งระหว่างสหภาพแรงงานกับฝ่ายบริหารยังไม่ยุติลง แม้ว่าจะมีการต่อรอง การนัดหยุดงาน หรือวิธีอื่นๆ แล้วก็จำเป็นต้องอาศัยบุคคลภายนอกเข้ามาช่วยแก้ปัญหา โดยมีวิธีหลายรูปแบบดังต่อไปนี้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074995" y="2224276"/>
            <a:ext cx="301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https://www.pexels.com/th-th/photo/1469749/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43" y="3154504"/>
            <a:ext cx="4921291" cy="3283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504056" y="5138936"/>
            <a:ext cx="3689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https://www.posttoday.com/market/news/556207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22" y="1970584"/>
            <a:ext cx="4824536" cy="3214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1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673424" y="786350"/>
            <a:ext cx="9709720" cy="1328250"/>
          </a:xfrm>
        </p:spPr>
        <p:txBody>
          <a:bodyPr>
            <a:noAutofit/>
          </a:bodyPr>
          <a:lstStyle/>
          <a:p>
            <a:r>
              <a:rPr lang="th-TH" sz="8000" b="1" dirty="0" smtClean="0">
                <a:latin typeface="TH SarabunPSK" pitchFamily="34" charset="-34"/>
                <a:cs typeface="TH SarabunPSK" pitchFamily="34" charset="-34"/>
              </a:rPr>
              <a:t>การแก้ไขข้อขัดแย้ง  (ต่อ)</a:t>
            </a:r>
            <a:endParaRPr lang="th-TH" sz="8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267" y="1035700"/>
            <a:ext cx="3217553" cy="20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7150590" y="230197"/>
            <a:ext cx="6437357" cy="767674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2100" dirty="0">
                <a:latin typeface="TH SarabunPSK" pitchFamily="34" charset="-34"/>
                <a:cs typeface="TH SarabunPSK" pitchFamily="34" charset="-34"/>
              </a:rPr>
              <a:t>http://makebusinessmine.blogspot.com/2013/10/blog-post_8.html</a:t>
            </a:r>
            <a:endParaRPr lang="th-TH" sz="2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23082" y="3194720"/>
            <a:ext cx="12097344" cy="2304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Font typeface="Wingdings" pitchFamily="2" charset="2"/>
              <a:buChar char="v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การประสานความเข้าใจ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คือการใช้บุคคลที่สามที่มีความเป็นกลางเข้ามาทำให้มีการพูดจาตกลงกันระหว่างฝ่ายบริหารกับสหภาพแรงงาน ผู้ประสานความเข้าใจไม่มีอำนาจอย่างเป็นทางการเหนือทั้ง 2 ฝ่ายเป้าหมายคือ ให้ 2 ฝ่ายตกลงกันในประเด็นที่ขัดแย้งและพยายามไม่ให้การเจรจาล้มเหลว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1840075" y="6363072"/>
            <a:ext cx="11881320" cy="20162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Font typeface="Wingdings" pitchFamily="2" charset="2"/>
              <a:buChar char="v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การประนีประนอม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คือการใช้บุคคลที่สามเป็นกลาง โดยผู้ทำการประนีประนอมนี้ไม่มีอำนาจอย่างเป็นทางการเหนือทั้ง 2 ฝ่าย</a:t>
            </a: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23082" y="9387408"/>
            <a:ext cx="12169352" cy="1944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Font typeface="Wingdings" pitchFamily="2" charset="2"/>
              <a:buChar char="v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การตัดสินโดยอนุญาโตตุลาการ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คือการนำบุคคลที่สามที่มีความเป็นกลางเข้ามาแก้ไขปัญหาข้อโต้แย้งด้วยการบังคับตามกฎหมาย สำหรับค่าธรรมเนียมที่ต้องจ่ายให้แก่อนุญาโตตุลาการนั้น ทั้ง 2 ฝ่ายต้องรับผิดชอบร่วมกัน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24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3863" y="2271390"/>
            <a:ext cx="67521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ค. การแก้ปัญหาโดยบุคคลภายนอก</a:t>
            </a:r>
          </a:p>
        </p:txBody>
      </p:sp>
    </p:spTree>
    <p:extLst>
      <p:ext uri="{BB962C8B-B14F-4D97-AF65-F5344CB8AC3E}">
        <p14:creationId xmlns:p14="http://schemas.microsoft.com/office/powerpoint/2010/main" val="425057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03568" y="170384"/>
            <a:ext cx="11247120" cy="1905000"/>
          </a:xfrm>
        </p:spPr>
        <p:txBody>
          <a:bodyPr>
            <a:normAutofit/>
          </a:bodyPr>
          <a:lstStyle/>
          <a:p>
            <a:pPr algn="ctr"/>
            <a:r>
              <a:rPr lang="th-TH" sz="8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ความแตกต่างของพนักงาน</a:t>
            </a:r>
            <a:endParaRPr lang="th-TH" sz="8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77280" y="2474640"/>
            <a:ext cx="11201400" cy="52906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	ลูกค้า พนักงาน ผู้จัดหา และผู้มีส่วนเกี่ยวข้องในโลกของธุรกิจ มีความแตกต่างกันทั้งในด้าน อายุ เพศ เชื้อชาติ สัญชาติ และความสามารถ จึงเห็นได้ว่าธุรกิจเต็มไปด้วย ความแตกต่าง การทำความเข้าใจเรื่องนี้ต้องอาศัยความเข้าใจ และยอมรับความแตกต่างเพื่อสร้างคุณค่าจากความแตกต่างนี้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3993" y="10671356"/>
            <a:ext cx="4877924" cy="767674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2100" dirty="0">
                <a:latin typeface="TH SarabunPSK" pitchFamily="34" charset="-34"/>
                <a:cs typeface="TH SarabunPSK" pitchFamily="34" charset="-34"/>
              </a:rPr>
              <a:t>https://horoscope.thaiza.com/content/269680/</a:t>
            </a:r>
            <a:endParaRPr lang="th-TH" sz="2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46" y="7476098"/>
            <a:ext cx="4978598" cy="303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25</a:t>
            </a:fld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972" y="6723112"/>
            <a:ext cx="4585692" cy="397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8262156" y="10179496"/>
            <a:ext cx="5292588" cy="767674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2100" dirty="0">
                <a:latin typeface="TH SarabunPSK" pitchFamily="34" charset="-34"/>
                <a:cs typeface="TH SarabunPSK" pitchFamily="34" charset="-34"/>
              </a:rPr>
              <a:t>http://www.mantle.co.nz/new-zealand-leadership/</a:t>
            </a:r>
            <a:endParaRPr lang="th-TH" sz="21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4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33464" y="314400"/>
            <a:ext cx="11247120" cy="165687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8800" b="1" dirty="0" smtClean="0">
                <a:ln/>
                <a:solidFill>
                  <a:schemeClr val="accent3"/>
                </a:solidFill>
                <a:effectLst/>
                <a:latin typeface="TH SarabunPSK" pitchFamily="34" charset="-34"/>
                <a:cs typeface="TH SarabunPSK" pitchFamily="34" charset="-34"/>
              </a:rPr>
              <a:t>ประเภทของความแตกต่าง</a:t>
            </a:r>
            <a:endParaRPr lang="th-TH" sz="8800" b="1" dirty="0">
              <a:ln/>
              <a:solidFill>
                <a:schemeClr val="accent3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673424" y="2618656"/>
            <a:ext cx="11593288" cy="8496944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ความแตกต่างแบ่งเป็น 2 ประเภท คือ </a:t>
            </a:r>
            <a:endParaRPr lang="th-TH" sz="46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4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1. ความแตกต่างตามคุณลักษณะปฐมภูมิ</a:t>
            </a:r>
          </a:p>
          <a:p>
            <a:pPr algn="thaiDist"/>
            <a:r>
              <a:rPr lang="th-TH" sz="4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2. ความแตกต่างตามคุณลักษณะทุติยภูมิ </a:t>
            </a:r>
          </a:p>
          <a:p>
            <a:pPr algn="thaiDist"/>
            <a:r>
              <a:rPr lang="th-TH" sz="4600" dirty="0" smtClean="0">
                <a:latin typeface="TH SarabunPSK" pitchFamily="34" charset="-34"/>
                <a:cs typeface="TH SarabunPSK" pitchFamily="34" charset="-34"/>
              </a:rPr>
              <a:t>จะเห็นว่า อายุ เพศ เชื้อชาติ ชนชาติ ความสามารถ และคุณลักษณะตามเพศ จัดเป็นความแตกต่างด้วยคุณลักษณะปฐมภูมิ นั่นคือเป็นคุณลักษณะที่เป็นตั้งแต่เกิดซึ่งเปลี่ยนแปลงไม่ได้หรือจะเปลี่ยนยาก ส่วนความแตกต่างด้วยคุณลักษณะทุติยภูมิ ซึ่งเกิดขึ้นในภายหลัง และสามารถเปลี่ยนแปลงได้ง่าย ได้แก่ ประสบการณ์การทำงาน รายได้ สถานภาพสมรส สถานภาพทางการทหาร ศาสนา ภูมิภาคที่อยู่อาศัย สถานภาพการมีบุตร และการศึกษา ซึ่งเปลี่ยนแปลงได้เสมอ</a:t>
            </a:r>
          </a:p>
          <a:p>
            <a:pPr algn="thaiDist"/>
            <a:endParaRPr lang="th-TH" sz="4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91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096" y="7011144"/>
            <a:ext cx="5077158" cy="373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33464" y="457730"/>
            <a:ext cx="11247120" cy="1905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itchFamily="34" charset="-34"/>
                <a:cs typeface="TH SarabunPSK" pitchFamily="34" charset="-34"/>
              </a:rPr>
              <a:t>ความสำคัญของความแตกต่างของพนักงาน</a:t>
            </a:r>
            <a:endParaRPr lang="th-TH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279818" y="10395520"/>
            <a:ext cx="4860540" cy="767674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2100" dirty="0">
                <a:latin typeface="TH SarabunPSK" pitchFamily="34" charset="-34"/>
                <a:cs typeface="TH SarabunPSK" pitchFamily="34" charset="-34"/>
              </a:rPr>
              <a:t>https://www.im2market.com/2015/06/16/1434</a:t>
            </a:r>
            <a:endParaRPr lang="th-TH" sz="2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636826" y="2906688"/>
            <a:ext cx="11341854" cy="5472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	ในปัจจุบันกิจการต่างๆ พยายามพัฒนาแผนการจัดการทรัพยากรมนุษย์ เพื่อสรรหา พัฒนา และรักษาพนักงานที่มีลักษณะแตกต่างกันอย่างดีที่สุด   โดยมุ่งหวังว่าจะทำให้สามารถผลิตผลิตภัณฑ์ที่จะสร้างความพึงพอใจได้เหนือคู่แข่งขัน พนักงานเหล่านี้จะดูแลลูกค้าที่มีลักษณะแตกต่างหลากหลายเช่นกัน</a:t>
            </a:r>
            <a:endParaRPr lang="en-US" sz="5400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59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408" y="1322512"/>
            <a:ext cx="3181536" cy="2651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0890448" y="381205"/>
            <a:ext cx="2736304" cy="1229339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http://www.prosofthrmi.com/ArticleInfo.aspx?ArticleTypeID=2135&amp;ArticleID=7836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521295" y="2454884"/>
            <a:ext cx="10196033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Font typeface="Wingdings" pitchFamily="2" charset="2"/>
              <a:buChar char="v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ใช้ทรัพยากรมนุษย์ของกิจการได้อย่างมีผลิตภาพมากขึ้น</a:t>
            </a: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49288" y="8019256"/>
            <a:ext cx="12601400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Font typeface="Wingdings" pitchFamily="2" charset="2"/>
              <a:buChar char="v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ลดความขัดแย้งระหว่างพนักงานที่แตกต่างกันด้วยชนชาติ เชื้อชาติ ศาสนา และคุณลักษณะตามเพศ เนื่องจากพนักงานเรียนรู้ที่จะยอมรับในความแตกต่างของกันและกัน</a:t>
            </a: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449288" y="5210944"/>
            <a:ext cx="11377264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Font typeface="Wingdings" pitchFamily="2" charset="2"/>
              <a:buChar char="v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ีสัมพันธภาพในการทำงานร่วมกันระหว่างพนักงานที่แตกต่างกันดีขึ้นเพราะมีการเรียนรู้และยอมรับกันมากขึ้น</a:t>
            </a: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408923" y="6579096"/>
            <a:ext cx="11993693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Font typeface="Wingdings" pitchFamily="2" charset="2"/>
              <a:buChar char="v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เพิ่มระดับความร่วมมือในการบรรลุเป้าหมายขององค์กรร่วมกัน ระหว่างหนักงานที่แตกต่างจากทุกระดับขององค์กร</a:t>
            </a: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423162" y="9675440"/>
            <a:ext cx="13153043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Font typeface="Wingdings" pitchFamily="2" charset="2"/>
              <a:buChar char="v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เกิดวัตกรรมใหม่ๆ และความคิดสร้างสรรค์จากพนักงานที่มีความแตกต่าง เนื่องจากคนที่แตกต่างกันย่อมมีมุมมองของตนเองในการตัดสินใจและแก้ปัญหาที่เป็นเอกลักษณ์</a:t>
            </a: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480930" y="3757768"/>
            <a:ext cx="10769558" cy="1381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Font typeface="Wingdings" pitchFamily="2" charset="2"/>
              <a:buChar char="v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เพิ่มความสามารถมนการตอบสนองความต้องการของลุกค้าที่มีความแตกต่างกัน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28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29408" y="718572"/>
            <a:ext cx="9522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6600" b="1" cap="none" spc="0" dirty="0" smtClean="0">
                <a:ln/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ประโยชน์ของความแตกต่างของพนักงาน</a:t>
            </a:r>
            <a:endParaRPr lang="th-TH" sz="66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2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1254" y="3626768"/>
            <a:ext cx="11201400" cy="1905000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/>
              <a:t/>
            </a:r>
            <a:br>
              <a:rPr lang="th-TH" sz="4800" b="1" dirty="0"/>
            </a:br>
            <a:r>
              <a:rPr lang="th-TH" sz="16700" b="1" dirty="0">
                <a:latin typeface="TH SarabunPSK" pitchFamily="34" charset="-34"/>
                <a:cs typeface="TH SarabunPSK" pitchFamily="34" charset="-34"/>
              </a:rPr>
              <a:t>จบการ</a:t>
            </a:r>
            <a:r>
              <a:rPr lang="th-TH" sz="16700" b="1" dirty="0" smtClean="0">
                <a:latin typeface="TH SarabunPSK" pitchFamily="34" charset="-34"/>
                <a:cs typeface="TH SarabunPSK" pitchFamily="34" charset="-34"/>
              </a:rPr>
              <a:t>นำเสนอ</a:t>
            </a:r>
            <a:endParaRPr lang="th-TH" sz="167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24" y="6195054"/>
            <a:ext cx="9721080" cy="453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673030" y="10725133"/>
            <a:ext cx="5400600" cy="767674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2100" dirty="0">
                <a:latin typeface="TH SarabunPSK" pitchFamily="34" charset="-34"/>
                <a:cs typeface="TH SarabunPSK" pitchFamily="34" charset="-34"/>
              </a:rPr>
              <a:t>http://hrsau.blogspot.com/2014/04/blog-post.html</a:t>
            </a:r>
            <a:endParaRPr lang="th-TH" sz="2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21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1416" y="458416"/>
            <a:ext cx="11247120" cy="190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การวางแผนความต้องการทรัพยากรมนุษย์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529408" y="3122712"/>
            <a:ext cx="11305256" cy="480053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6000" b="1" dirty="0" smtClean="0">
                <a:latin typeface="TH SarabunPSK" pitchFamily="34" charset="-34"/>
                <a:cs typeface="TH SarabunPSK"/>
              </a:rPr>
              <a:t>ต้องสำรวจจำนวนพนักงานที่มีอยู่ในปัจจุบัน และ</a:t>
            </a:r>
            <a:r>
              <a:rPr lang="th-TH" sz="6000" b="1" dirty="0" smtClean="0">
                <a:latin typeface="TH SarabunPSK" pitchFamily="34" charset="-34"/>
                <a:cs typeface="TH SarabunPSK"/>
              </a:rPr>
              <a:t>ต้องดูว่า</a:t>
            </a:r>
            <a:r>
              <a:rPr lang="th-TH" sz="6000" b="1" dirty="0" smtClean="0">
                <a:latin typeface="TH SarabunPSK" pitchFamily="34" charset="-34"/>
                <a:cs typeface="TH SarabunPSK"/>
              </a:rPr>
              <a:t>มีคนที่จะเกษียณ หรือจะลาออกในช่วงในขณะที่องค์กรวางแผนและพัฒนากลยุทธ์เพื่อให้บรรลุวัตถุประสงค์ที่วางไว้ องค์กรต้องพิจารณาถึงความต้องการด้านทรัพยากรมนุษย์</a:t>
            </a:r>
            <a:endParaRPr lang="th-TH" sz="6000" b="1" dirty="0">
              <a:latin typeface="TH SarabunPSK" pitchFamily="34" charset="-34"/>
              <a:cs typeface="TH SarabunPSK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17440" y="314401"/>
            <a:ext cx="11017224" cy="175455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การสรรหาและการคัดเลือกพนักงานใหม่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025352" y="2402632"/>
            <a:ext cx="6480720" cy="86409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thaiDist"/>
            <a:r>
              <a:rPr lang="th-TH" sz="4800" b="1" dirty="0" smtClean="0">
                <a:latin typeface="TH SarabunPSK" pitchFamily="34" charset="-34"/>
                <a:cs typeface="TH SarabunPSK"/>
              </a:rPr>
              <a:t>หลังจากการพยากรณ์ความต้องการทรัพยากรมนุษย์ในองค์กร และสำรวจทรัพยากรมนุษย์ที่มีอยู่ในองค์กรแล้ว </a:t>
            </a:r>
            <a:r>
              <a:rPr lang="th-TH" sz="4800" b="1" dirty="0" smtClean="0">
                <a:solidFill>
                  <a:srgbClr val="00B050"/>
                </a:solidFill>
                <a:latin typeface="TH SarabunPSK" pitchFamily="34" charset="-34"/>
                <a:cs typeface="TH SarabunPSK"/>
              </a:rPr>
              <a:t>ขั้นต่อไปผู้บริหารทรัพยากรมนุษย์ต้องตัดสินใจว่าองค์กรจะจัดหาพนักงานใหม่จากที่ใด </a:t>
            </a:r>
            <a:r>
              <a:rPr lang="th-TH" sz="4800" b="1" dirty="0" smtClean="0">
                <a:solidFill>
                  <a:srgbClr val="0070C0"/>
                </a:solidFill>
                <a:latin typeface="TH SarabunPSK" pitchFamily="34" charset="-34"/>
                <a:cs typeface="TH SarabunPSK"/>
              </a:rPr>
              <a:t>ผู้บริหารสามารถใช้ข้อมูลที่ได้จากการวิเคราะห์งานช่วยในการสรรหาและคัดเลือกพนักงานที่มีคุณสมบัติเหมาะสมกับตำแหน่งงาน</a:t>
            </a:r>
            <a:endParaRPr lang="th-TH" sz="4800" b="1" dirty="0">
              <a:solidFill>
                <a:srgbClr val="0070C0"/>
              </a:solidFill>
              <a:latin typeface="TH SarabunPSK" pitchFamily="34" charset="-34"/>
              <a:cs typeface="TH SarabunPSK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506072" y="9675441"/>
            <a:ext cx="5993904" cy="983118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thaiDist"/>
            <a:r>
              <a:rPr lang="en-US" sz="1400" dirty="0" smtClean="0">
                <a:cs typeface="TH SarabunPSK"/>
              </a:rPr>
              <a:t>https://th.jobsdb.com/th-th/articles/%E0%B8%A3%E0%B8%B9%E0%B9%89%E0%B8%88%E0%B8%B1%E0%B8%81%E0%B8%A5%E0%B8%B1%E0%B8%81%E0%B8%A9%E0%B8%93%E0%B8%B0%E0%B8%87%E0%B8%B2%E0%B8%99-hr</a:t>
            </a:r>
            <a:endParaRPr lang="en-US" sz="1400" dirty="0">
              <a:cs typeface="TH SarabunPSK"/>
            </a:endParaRPr>
          </a:p>
        </p:txBody>
      </p:sp>
      <p:pic>
        <p:nvPicPr>
          <p:cNvPr id="3891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072" y="5354961"/>
            <a:ext cx="5993904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85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03568" y="497632"/>
            <a:ext cx="11247120" cy="1905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การสรรหาและการคัดเลือกพนักงานใหม่  (ต่อ)</a:t>
            </a:r>
            <a:endParaRPr lang="en-US" sz="6600" dirty="0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457400" y="2714668"/>
            <a:ext cx="11557284" cy="4320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thaiDist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	การสรรหาบุคคล หมายถึง  การจัดให้มีการรวมตัวเพื่อให้ฝ่ายบริหารได้คัดเลือกบุคคลที่มีคุณสมบัติเหมาะสมเข้ามาเป็นพนักงาน การสรรหาบุคคลสามารถทำได้จาก 2 แหล่งสำคัญ คือ </a:t>
            </a:r>
            <a:r>
              <a:rPr lang="th-TH" sz="54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การสรรหาบุคคลจากภายใน </a:t>
            </a:r>
            <a:r>
              <a:rPr lang="th-TH" sz="54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54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br>
              <a:rPr lang="th-TH" sz="54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สรร</a:t>
            </a:r>
            <a:r>
              <a:rPr lang="th-TH" sz="54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หาบุคคลจากภายนอก</a:t>
            </a:r>
            <a:endParaRPr lang="en-US" sz="54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88" y="7155160"/>
            <a:ext cx="6115560" cy="33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5318448" y="10660561"/>
            <a:ext cx="8397552" cy="367565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http://bbrencontre.com/business/maximize-profits-company-hiring-right-employees/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1416" y="497632"/>
            <a:ext cx="11881320" cy="1905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การสรรหาและการคัดเลือกพนักงานใหม่  (ต่อ)</a:t>
            </a:r>
            <a:endParaRPr lang="en-US" sz="7200" dirty="0"/>
          </a:p>
        </p:txBody>
      </p:sp>
      <p:sp>
        <p:nvSpPr>
          <p:cNvPr id="4" name="มนมุมสี่เหลี่ยมหนึ่งมุม 3"/>
          <p:cNvSpPr/>
          <p:nvPr/>
        </p:nvSpPr>
        <p:spPr>
          <a:xfrm>
            <a:off x="1673424" y="4514868"/>
            <a:ext cx="11665296" cy="5304588"/>
          </a:xfrm>
          <a:prstGeom prst="round1Rect">
            <a:avLst/>
          </a:prstGeom>
          <a:ln w="76200">
            <a:solidFill>
              <a:schemeClr val="tx2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thaiDist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การคัดเลือก หมายถึง  </a:t>
            </a: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รวบรวมข้อมูลเกี่ยวกับผู้สมัครงาน และใช้ข้อมูลนั้นเพื่อการตัดสินใจว่าจะจ้างใครเข้าทำงาน โดยขั้นตอนการคัดเลือกพนักงานประกอบด้วยการสมัครงาน การสัมภาษณ์ การทดสอบ และตรวจสอบแหล่งอ้างอิง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73424" y="2978696"/>
            <a:ext cx="3564396" cy="135245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การคัดเลือก</a:t>
            </a:r>
            <a:endParaRPr lang="th-TH" sz="80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à¸à¸¥à¸à¸²à¸£à¸à¹à¸à¸«à¸²à¸£à¸¹à¸à¸ à¸²à¸à¸ªà¸³à¸«à¸£à¸±à¸ à¸à¸²à¸£à¸ªà¸¡à¸±à¸à¸£à¸à¸²à¸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850" y="7731224"/>
            <a:ext cx="6393854" cy="321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65412" y="314400"/>
            <a:ext cx="11917324" cy="1905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การสรรหาและการคัดเลือกพนักงานใหม่  (ต่อ)</a:t>
            </a:r>
            <a:endParaRPr lang="en-US" sz="72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81439" y="2402632"/>
            <a:ext cx="2998250" cy="1137006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th-TH" sz="66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การคัดเลือก</a:t>
            </a:r>
            <a:endParaRPr lang="th-TH" sz="66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ดมุมสี่เหลี่ยมด้านทแยงมุม 4"/>
          <p:cNvSpPr/>
          <p:nvPr/>
        </p:nvSpPr>
        <p:spPr>
          <a:xfrm>
            <a:off x="1457400" y="3554760"/>
            <a:ext cx="11737304" cy="5040560"/>
          </a:xfrm>
          <a:prstGeom prst="snip2Diag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marL="365125" algn="thaiDist"/>
            <a:r>
              <a:rPr lang="th-TH" sz="4800" b="1" u="sng" dirty="0" smtClean="0">
                <a:latin typeface="TH SarabunPSK" pitchFamily="34" charset="-34"/>
                <a:cs typeface="TH SarabunPSK" pitchFamily="34" charset="-34"/>
              </a:rPr>
              <a:t>การสมัครงาน </a:t>
            </a:r>
            <a:r>
              <a:rPr lang="th-TH" sz="4800" dirty="0" smtClean="0">
                <a:latin typeface="TH SarabunPSK" pitchFamily="34" charset="-34"/>
                <a:cs typeface="TH SarabunPSK" pitchFamily="34" charset="-34"/>
              </a:rPr>
              <a:t>เป็นขั้นตอนแรกของกระบวนการคัดเลือกบุคคลโดยให้ผู้สมัครกรอกใบสมัครงาน และในขั้นตอนนี้อาจมีสัมภาษณ์สั้นๆ ใบสมัครจะมีรายละเอียดเกี่ยวกับชื่อผู้สมัคร ที่อยู่ หมายเลขโทรศัพท์ การศึกษา และประสบการณ์การทำทำงาน นอกจากใบสมัครจะบอกถึงข้อมูลที่เห็นได้ชัดเจนดังกล่าวแล้ว ใบสมัครยังให้ข้อมูลโดยนัยบางประการที่ช่วยตัดสินว่าบุคคลนั้นเหมาะกับงานหรือไม่อีกด้วย</a:t>
            </a:r>
            <a:endParaRPr lang="en-US" sz="48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29000" y="10557969"/>
            <a:ext cx="10287000" cy="675341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1800" dirty="0" smtClean="0">
                <a:cs typeface="TH SarabunPSK"/>
              </a:rPr>
              <a:t>https://th.jobsdb.com/th-th/tags/%E0%B8%81%E0%B8%B2%E0%B8%A3%E0%B8%84%E0%B8%B1%E0%B8%94%E0%B9</a:t>
            </a:r>
            <a:endParaRPr lang="en-US" sz="1800" dirty="0">
              <a:cs typeface="TH SarabunPSK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Fond de liste de contrÃ´le dessinÃ© Ã  la main Vecteur grat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88" y="6723112"/>
            <a:ext cx="3140968" cy="396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2296" y="3554760"/>
            <a:ext cx="3816424" cy="288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9388" y="314400"/>
            <a:ext cx="11247120" cy="1905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การสรรหาและการคัดเลือกพนักงานใหม่  (ต่อ)</a:t>
            </a:r>
            <a:endParaRPr lang="en-US" sz="66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45432" y="2402632"/>
            <a:ext cx="2998250" cy="113700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20170" tIns="60085" rIns="120170" bIns="60085">
            <a:spAutoFit/>
          </a:bodyPr>
          <a:lstStyle/>
          <a:p>
            <a:r>
              <a:rPr lang="th-TH" sz="66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การคัดเลือก</a:t>
            </a:r>
            <a:endParaRPr lang="th-TH" sz="66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745432" y="3482752"/>
            <a:ext cx="7776864" cy="268829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thaiDist"/>
            <a:r>
              <a:rPr lang="th-TH" sz="3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การสัมภาษณ์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ขั้นตอนต่อไปของกระบวนการคัดเลือกบุคคล คือ การสัมภาษณ์ผู้สมัครงานการสัมภาษณ์ทำให้ผู้บริหารได้รายละเอียดของข้อมูล เกี่ยวกับประสบการณ์และทักษะของผู้สมัครสาเหตุที่เปลี่ยนงาน และทัศนคติที่มีต่องาน และความคิดที่บ่งบอกว่าผู้สมัครเหมาะสมกับองค์กรหรือไม่</a:t>
            </a:r>
            <a:endParaRPr lang="en-US" sz="3600" b="1" dirty="0"/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3977680" y="7299176"/>
            <a:ext cx="9505056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6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การทดสอบ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การบวนการคิดเลือกบุคคลขั้นต่อไปคือ การทดสอบได้แก่ การทดสอบความสามารถและผลการปฏิบัติงานเพื่อใช้ตัดสินใจว่า ผู้สมัครมีทักษะที่จำเป็นสำหรับการทำงานหรือไม่องค์กรต่างๆ อาจใช้การทดสอบความถนัด การทดสอบระดับสติปัญญา หรือการทดสอบบุคลิกภาพเพื่อประเมินศักยภาพของผู้สมัครว่า จะทำงานได้หรือไม่ และมีความสามารถเหมาะสมกับวัฒนธรรมองค์กรหรือไม่</a:t>
            </a:r>
            <a:endParaRPr lang="en-US" sz="3600" b="1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938120" y="6579096"/>
            <a:ext cx="6858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https://hcm-jinjer.com/thai-media/recruit/190306-job-interview-english/</a:t>
            </a:r>
            <a:endParaRPr lang="en-US" sz="14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457400" y="10827568"/>
            <a:ext cx="6858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https://fr.freepik.com/vecteurs-libre/fond-liste-controle-dessine-main_3903464.htm</a:t>
            </a:r>
            <a:endParaRPr lang="en-US" sz="1400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3864" y="7155160"/>
            <a:ext cx="774706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921296" y="281608"/>
            <a:ext cx="11201400" cy="1905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การสรรหาและการคัดเลือกพนักงานใหม่  (ต่อ)</a:t>
            </a:r>
            <a:endParaRPr lang="th-TH" sz="6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97460" y="2546649"/>
            <a:ext cx="3780420" cy="93610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20170" tIns="60085" rIns="120170" bIns="60085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การคัดเลือก</a:t>
            </a:r>
            <a:endParaRPr lang="th-TH" sz="60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1529408" y="3482752"/>
            <a:ext cx="11089232" cy="44644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การตรวจสอบแหล่งอ้างอิง </a:t>
            </a:r>
            <a:r>
              <a:rPr lang="th-TH" sz="4800" dirty="0" smtClean="0">
                <a:latin typeface="TH SarabunPSK" pitchFamily="34" charset="-34"/>
                <a:cs typeface="TH SarabunPSK" pitchFamily="34" charset="-34"/>
              </a:rPr>
              <a:t>เป็นการหาข้อมูลของผู้สมัครงานเพิ่มเติมโดยสอบถามจากผู้ที่ทำงานในสำนักงานซึ่งผู้สมัครงานเคยทำงานในอดีต หรือบุคคลที่ผู้สมัครงานใช้อ้างอิง เพื่อตรวจสอบข้อมูลเกี่ยวกับผลการศึกษาและประสบการณ์การทำงานที่ผ่านมาของผู้สมัครงาน การตรวจสอบข้อมูลในอดีตมีความสำคัญเพราะข้อมูลในใบสมัครอาจไม่ตรงกับความเป็นจริง</a:t>
            </a:r>
            <a:endParaRPr lang="en-US" sz="4800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641976" y="10827568"/>
            <a:ext cx="6858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http://team.sko.moph.go.th/content/view/?id=206</a:t>
            </a:r>
            <a:endParaRPr lang="en-US" sz="1400" dirty="0"/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1A4-309A-49EA-841C-DEFF3414FC6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88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1297</TotalTime>
  <Words>1847</Words>
  <Application>Microsoft Office PowerPoint</Application>
  <PresentationFormat>กำหนดเอง</PresentationFormat>
  <Paragraphs>154</Paragraphs>
  <Slides>29</Slides>
  <Notes>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จุดที่สุด</vt:lpstr>
      <vt:lpstr>งานนำเสนอ PowerPoint</vt:lpstr>
      <vt:lpstr>ลักษณะของการจัดการทรัพยากรมนุษย์</vt:lpstr>
      <vt:lpstr>การวางแผนความต้องการทรัพยากรมนุษย์</vt:lpstr>
      <vt:lpstr>การสรรหาและการคัดเลือกพนักงานใหม่</vt:lpstr>
      <vt:lpstr>การสรรหาและการคัดเลือกพนักงานใหม่  (ต่อ)</vt:lpstr>
      <vt:lpstr>การสรรหาและการคัดเลือกพนักงานใหม่  (ต่อ)</vt:lpstr>
      <vt:lpstr>การสรรหาและการคัดเลือกพนักงานใหม่  (ต่อ)</vt:lpstr>
      <vt:lpstr>การสรรหาและการคัดเลือกพนักงานใหม่  (ต่อ)</vt:lpstr>
      <vt:lpstr>การสรรหาและการคัดเลือกพนักงานใหม่  (ต่อ)</vt:lpstr>
      <vt:lpstr>การพัฒนาพนักงาน</vt:lpstr>
      <vt:lpstr>การฝึกอบรมและการพัฒนา</vt:lpstr>
      <vt:lpstr>การประเมินผลการปฏิบัติงาน</vt:lpstr>
      <vt:lpstr>การหมุนเวียนเปลี่ยนงาน</vt:lpstr>
      <vt:lpstr>การหมุนเวียนเปลี่ยนงาน</vt:lpstr>
      <vt:lpstr>ค่าตอบแทนพนักงาน</vt:lpstr>
      <vt:lpstr>ค่าตอบแทนที่เป็นตัวเงิน</vt:lpstr>
      <vt:lpstr>ค่าตอบแทนที่เป็นตัวเงิน  (ต่อ)</vt:lpstr>
      <vt:lpstr>ผลประโยชน์</vt:lpstr>
      <vt:lpstr>การจัดการสหภาพแรงงาน</vt:lpstr>
      <vt:lpstr>การเจรจาต่อรองร่วมกัน</vt:lpstr>
      <vt:lpstr>งานนำเสนอ PowerPoint</vt:lpstr>
      <vt:lpstr>การแก้ไขข้อขัดแย้ง  (ต่อ)</vt:lpstr>
      <vt:lpstr>การแก้ไขข้อขัดแย้ง  (ต่อ)</vt:lpstr>
      <vt:lpstr>การแก้ไขข้อขัดแย้ง  (ต่อ)</vt:lpstr>
      <vt:lpstr>ความแตกต่างของพนักงาน</vt:lpstr>
      <vt:lpstr>ประเภทของความแตกต่าง</vt:lpstr>
      <vt:lpstr>ความสำคัญของความแตกต่างของพนักงาน</vt:lpstr>
      <vt:lpstr>งานนำเสนอ PowerPoint</vt:lpstr>
      <vt:lpstr> จบการนำเสนอ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</dc:title>
  <dc:creator>User</dc:creator>
  <cp:lastModifiedBy>KKD Windows7 V.11_x64</cp:lastModifiedBy>
  <cp:revision>105</cp:revision>
  <cp:lastPrinted>2019-07-26T10:55:58Z</cp:lastPrinted>
  <dcterms:created xsi:type="dcterms:W3CDTF">2018-09-12T02:46:07Z</dcterms:created>
  <dcterms:modified xsi:type="dcterms:W3CDTF">2019-08-23T02:44:48Z</dcterms:modified>
</cp:coreProperties>
</file>