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89" r:id="rId7"/>
    <p:sldId id="262" r:id="rId8"/>
    <p:sldId id="263" r:id="rId9"/>
    <p:sldId id="264" r:id="rId10"/>
    <p:sldId id="265" r:id="rId11"/>
    <p:sldId id="266" r:id="rId12"/>
    <p:sldId id="28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0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4E7A7D64-2D66-4B6F-9BB5-DB4B1F050CAA}">
          <p14:sldIdLst>
            <p14:sldId id="256"/>
            <p14:sldId id="257"/>
            <p14:sldId id="258"/>
            <p14:sldId id="259"/>
            <p14:sldId id="260"/>
            <p14:sldId id="289"/>
            <p14:sldId id="262"/>
            <p14:sldId id="263"/>
            <p14:sldId id="264"/>
            <p14:sldId id="265"/>
            <p14:sldId id="266"/>
            <p14:sldId id="288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90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3" autoAdjust="0"/>
    <p:restoredTop sz="94660"/>
  </p:normalViewPr>
  <p:slideViewPr>
    <p:cSldViewPr>
      <p:cViewPr varScale="1">
        <p:scale>
          <a:sx n="65" d="100"/>
          <a:sy n="65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A1A8-3E2C-4624-B3F8-8C7C6B7E55DF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1D9ED-CDE2-4A29-AF67-5656B2BFED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7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1D9ED-CDE2-4A29-AF67-5656B2BFED58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91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19241F-5312-4A28-BBD0-CA0383B5AA54}" type="datetimeFigureOut">
              <a:rPr lang="th-TH" smtClean="0"/>
              <a:t>18/07/62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906099-EFB7-4F6D-9221-FE48772E82A1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99991" y="980728"/>
            <a:ext cx="8229600" cy="1828800"/>
          </a:xfrm>
        </p:spPr>
        <p:txBody>
          <a:bodyPr/>
          <a:lstStyle/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72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 การจัดการ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8" name="Picture 4" descr="http://www.thaiall.com/mis/img/table_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4" y="3645024"/>
            <a:ext cx="398229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11560" y="602128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http://pop-mis.blogspot.com/2015/11/9.html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52528" y="59492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http://alichichi.blogspot.com/p/management-management-information.html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0" name="Picture 6" descr="https://4.bp.blogspot.com/-pSevCp0YN8Y/V95mGgVICvI/AAAAAAAAAEM/BpCTygPsvWoBHopH4-hGOw4qtaArl2JCgCLcB/s1600/globalnet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30" y="3140969"/>
            <a:ext cx="3396482" cy="24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512511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การอำนวยการ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1187624" y="1700808"/>
            <a:ext cx="7128792" cy="2880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thaiDist">
              <a:buNone/>
            </a:pPr>
            <a:r>
              <a:rPr lang="th-TH" dirty="0" smtClean="0"/>
              <a:t>	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การอำนวยการ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(Directing)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คือการจูงใจและชี้นำพนักงานให้บรรลุวัตถุประสงค์ขององค์กรผู้จัดการทุกคนต้องเกี่ยวข้องกับการอำนวยการ แต่จะมีความสำคัญอย่างมากกับผู้จัดการระดับล่างซึ่งเกี่ยวข้องกับการปฏิบัติงานของพนักงานในองค์กรโดยตรง</a:t>
            </a:r>
            <a:endParaRPr lang="th-TH" sz="32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55976" y="62373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https://hcm-jinjer.com/thai-media/orgdevelopment/th-190215whatismanagement/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AutoShape 4" descr="https://hcm-jinjer.com/thai-media/wp/wp-content/uploads/2019/02/shutterstock_500593225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10" y="3933056"/>
            <a:ext cx="3635109" cy="224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512511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การควบคุม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169522" y="1628800"/>
            <a:ext cx="5112568" cy="48965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เมื่อใดก็ตามที่ธุรกิจล้มเหลวในการบรรลุเป้าหมายตามแผนที่วางไว้ ธุรกิจต้องใช้ การควบคุม คือกระบวนการในการประเมินผลและแก้ไขกิจกรรมเพื่อรักษาไว้ซึ่งแนวทางการปฏิบัติงานขององค์กร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24128" y="58003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https://hcm-jinjer.com/thai-media/orgdevelopment/th-190215whatismanagement/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AutoShape 2" descr="https://hcm-jinjer.com/thai-media/wp/wp-content/uploads/2019/02/shutterstock_747522892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857500" cy="32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115238" y="260648"/>
            <a:ext cx="6512511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ประเภทของการจัดการ</a:t>
            </a:r>
            <a:endParaRPr lang="th-TH" sz="4800" dirty="0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632848" cy="29523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ผู้จัดการ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ทุกคนของกิจการทุกขนาด ต้องทำหน้าที่ต่างๆ ของการจัดการ ตามที่ได้กล่าวไปข้างต้น สำหรับกิจการขนาดเล็ก ผู้จัดการ  1 คน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อาจ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ต้องทำหน้าที่ทั้งหมด แต่ในกิจการขนาดใหญ่อาจใช้วิธีแบ่งหน้าที่ความรับผิดชอบระหว่างผู้จัดการ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หลายๆ คน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AutoShape 2" descr="https://hcm-jinjer.com/thai-media/wp/wp-content/uploads/2019/02/shutterstock_747522892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067944" y="62025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http://52010911288.blogspot.com/2012/06/defining-management.html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456384" cy="22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6512511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ระดับของการจัดการ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2771800" y="1844824"/>
            <a:ext cx="5616624" cy="2592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องค์กรบ้างองค์กรใช้การแบ่งความรับผิดชอบตามระดับการจัดการ โดยแบ่งเป็นการจัดระดับสูง การจัดการระดับกลาง การจัดการระดับต้น ระดับของการจัดการชั้นต่างๆ จะเป็นรูปพีระมิด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824536" y="6093296"/>
            <a:ext cx="3563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http://srivilaisukanya.blogspot.com/2017/12/1.html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7" y="3905675"/>
            <a:ext cx="2916831" cy="2043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99593"/>
            <a:ext cx="4535487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92494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ระดับสูง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8520" y="42210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ระดับกลาง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8520" y="5301208"/>
            <a:ext cx="11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ระดับต้น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512511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ขอบเขตของการจัดการ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971600" y="2068420"/>
            <a:ext cx="7344816" cy="25847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ในการจัดการธุรกิจทุกระดับจะมีผู้จัดการที่มีความเชี่ยวชาญในขอบเขตทางธุรกิจแต่ละด้าน ได้แก่ การเงิน การผลิต ทรัพยากรมนุษย์ การตลาด และการบริการ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61565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http://www.prosofthrmi.com/ArticleInfo.aspx?ArticleTypeID=2135&amp;ArticleID=8749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952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512511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การจัดการการเงิน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971600" y="2060848"/>
            <a:ext cx="7344816" cy="26642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การจัดการการเงิน ผู้ที่ทำหน้าที่นี้คือ ผู้จัดการการเงิน ทำหน้าที่จัดหาเงินทุนที่จำเป็นสำหรับการดำเนินงาน และใช้เงินเหล่านั้นไปเพื่อทำให้บรรลุวัตถุประสงค์ขององค์กร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832648" y="63813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https://www.gotoknow.org/posts/514569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40" y="4449960"/>
            <a:ext cx="1787352" cy="178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92088" y="637789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https://www.krungsri.com/bank/th/plearn-plearn/make-a-billion-successful.html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65683"/>
            <a:ext cx="2438206" cy="13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การจัดการการผลิตและการดำเนินการผลิต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3419872" y="1916832"/>
            <a:ext cx="5076056" cy="43924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โดยผู้จัดการผลิตและการดำเนินการผลิตซึ่งทำหน้าที่เปลี่ยนทรัพยากรให้เป็นสินค้าและบริการ วางแผนและออกแบบการใช้เครื่องมือที่เป็นสำหรับการผลิต รวมถึงการจัดซื้อวัตถุดิบ วางแผนการผลิต และการทำให้ให้ผลิตภัณฑ์มีมาตรฐาน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496" y="5373216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http://www.daikinthai.com/daikin-quality/production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969096" cy="28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6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512511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การจัดการทรัพยากรมนุษย์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11560" y="2132856"/>
            <a:ext cx="7992888" cy="2592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ผู้รับผิดชอบคือ ผู้จัดการทรัพยากรมนุษย์ ทำหน้าที่ศึกษาความต้องการขององค์กรในเรื่องที่เกี่ยวกับความต้องการทรัพยากรและดำเนินการสรรหา คัดเลือก ฝึกอบรม เลื่อนขั้นเลื่อนตำแหน่ง ลงโทษ และดูแลเรื่องค่าจ้างเงินเดือน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44616" y="64533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http://singapore.mol.go.th/node/408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32" y="4005064"/>
            <a:ext cx="3157391" cy="24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3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1412776"/>
            <a:ext cx="3776207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การจัดการการตลาด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67544" y="2996952"/>
            <a:ext cx="8280920" cy="3474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   โดย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ผู้จัดการการตลาด ซึ่งรับผิดชอบในด้านการวางแผน การตั้ง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ราคา และการส่งเสริมการตลาด รวมถึงการทำให้ผลิตภัณฑ์ไปถึงมือลูกค้า เช่น ผู้จัดการการตลาดต่างประเทศของบริษัทโทรทัศน์โซนี่ ต้องตัดสินใจเกี่ยวกับขนาดของโทรทัศน์รุ่นใหม่ รูปลักษณ์ภายนอก ราคา และบรรจุภัณฑ์ รวมถึงต้องร่างแผนว่าจะจัดจำหน่ายในร้านค้าประเทใด และจะมีโครงการรณรงค์โฆษณาเพื่อแนะนำโทรทัศน์รุ่นใหม่ให้ลูกค้ารู้จักทางแหล่งใดได้บ้าง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8463" y="2134621"/>
            <a:ext cx="4105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https://cdn.marketingoops.com/wp-content/uploads/2014/01/social_networking.jpg</a:t>
            </a:r>
            <a:endParaRPr lang="th-TH" sz="16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754"/>
            <a:ext cx="2952328" cy="18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5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512511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การจัดการสารสนเทศ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755576" y="2276871"/>
            <a:ext cx="7776864" cy="26552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โดย ผู้จัดการเทคโนโลยีสารสนเทศ ซึ่งรับผิดชอบในด้านการดำเนินการ บำรุงรักษาและควบคุมเครื่องมืออุปกรณ์ทางเทคโนโลยีของธุรกิจ เช่นระบบเครือข่ายคอมพิวเตอร์ จะมีผู้จัดการเทคโนโลยีสารสนเทศของกู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เกิ้ล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031432" y="615584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https://krunomchit.files.wordpress.com/2011/07/original_noc_bak.jpg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499435" cy="1718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2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280263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ลักษณะของการจัดการ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683568" y="1497297"/>
            <a:ext cx="7745505" cy="30963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การจัดการ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(Management)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กระบวนการที่ออกแบบเพื่อบรรลุวัตถุประสงค์ขององค์กรโดยใช้ทรัพยากรอย่างมีประสิทธิภาพในสภาพแวดล้อมที่เปลี่ยนแปลงไปโดยใช้ทรัพยากรน้อยที่สุด ส่วน ผู้จัดการ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(Manager)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หมายถึงบุคคลในองค์กรซึ่งตัดสินใจเกี่ยวกับการใช้ทรัพยากร การวางแผน การจัดองค์กร ภาวะผู้นำ และการควบคุมกิจกรรมในองค์กร เพื่อให้บรรลุเป้าหมายที่ตั้งไว้ การจัดการ คือ ศาสตร์ที่เป็นสากล การจัดการมิได้ใช้ในธุรกิจที่มีเป้าหมายอยู่ที่กำไรเท่านั้น แต่ยังมีการใช้การจัดการในรัฐบาล และหน่วยงานต่างๆ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410236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https://hcm-jinjer.com/thai-media/orgdevelopment/whyimportantmotivation/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AutoShape 2" descr="https://hcm-jinjer.com/thai-media/wp/wp-content/uploads/2019/03/shutterstock_583771270.p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75222"/>
            <a:ext cx="3096344" cy="190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557808"/>
            <a:ext cx="4392488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การจัดการด้านบริหาร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4536504" cy="3240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มีผู้จัดการด้านบริหาร เป็นผู้รับผิดชอบ โดยเป็นผู้ที่ไม่มีความเชี่ยวชาญทางด้านใดด้านหนึ่งแต่เป็นผู้ที่จัดการทั่วทั้งองค์กร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64088" y="5953635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http://www.thailandindustry.com/indust_newweb/articles_preview.php?cid=15513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032448" cy="309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9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2627784" y="2625243"/>
            <a:ext cx="3708412" cy="16678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ทักษะที่จำเป็นสำหรับผู้จัดการ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223628" y="188640"/>
            <a:ext cx="288032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 สร้าง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ความสัมพันธ์กับลูกน้องอย่างมีประสิทธิผล อยู่บนพื้นฐานของความเห็นอกเห็นใจ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436096" y="192251"/>
            <a:ext cx="324036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 ติดต่อสื่อสาร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อย่างมีประสิทธิผล โดยใช้หลาย ๆ ช่องทาง เช่น การพบปะโดยตรงเอกสาร หรือทางอีเมล์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732240" y="2695908"/>
            <a:ext cx="2232248" cy="187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 สร้าง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ทีมงาน และส่งเสริมให้พนักงานร่วมมือกันทำงานให้สำเร็จ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012160" y="5229200"/>
            <a:ext cx="2952328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 ศึกษา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ทำความเข้าใจฐานะทางการเงินของธุรกิจ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663788" y="5013177"/>
            <a:ext cx="3096344" cy="1728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 สร้าง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บรรยากาศการทำงาน ให้พนักงานรู้สึกว่าได้รับการยอมรับและมีกำลังใจ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23528" y="4280084"/>
            <a:ext cx="2088232" cy="15971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 ทำ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ตัวเป็นตัวอย่างที่ดีให้ลูกน้อง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95536" y="2060849"/>
            <a:ext cx="1872208" cy="1800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 สนับสนุน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ให้ลูกน้องเจริญเติบโตและพัฒนา</a:t>
            </a: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H="1" flipV="1">
            <a:off x="3635896" y="2060849"/>
            <a:ext cx="154868" cy="49148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flipV="1">
            <a:off x="4932040" y="2060849"/>
            <a:ext cx="360040" cy="49148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6239508" y="2960949"/>
            <a:ext cx="396044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6012160" y="4293096"/>
            <a:ext cx="425370" cy="64807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4283968" y="4509120"/>
            <a:ext cx="0" cy="37305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flipH="1">
            <a:off x="2555776" y="4208076"/>
            <a:ext cx="468052" cy="22903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 flipH="1" flipV="1">
            <a:off x="2411760" y="2695908"/>
            <a:ext cx="612068" cy="15702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8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ภาวะผู้นำ แบ่งเป็น 3 รูปแบบ ได้แก่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2204864"/>
            <a:ext cx="496855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ผู้นำ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แบบเอกาธิปไตย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คือ ผู้นำ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ที่ตัดสินใจทุกสิ่งทุกอย่างด้วยตนเอง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53996" y="3717032"/>
            <a:ext cx="522631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ผู้นำ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แบบประชาธิปไตย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คือ ผู้นำ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ที่ให้พนักงานมีส่วนร่วมในการตัดสินใจ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59832" y="5229200"/>
            <a:ext cx="5544616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ผู้นำ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แบบให้อำนาจอย่างเต็มที่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คือ ผู้นำ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ที่ให้พนักงานทำงานโดยไม่เข้าไปแทรกแซงมากนัก</a:t>
            </a:r>
          </a:p>
        </p:txBody>
      </p:sp>
    </p:spTree>
    <p:extLst>
      <p:ext uri="{BB962C8B-B14F-4D97-AF65-F5344CB8AC3E}">
        <p14:creationId xmlns:p14="http://schemas.microsoft.com/office/powerpoint/2010/main" val="22511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512511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ความเชี่ยวชาญทางเทคนิค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827584" y="2060848"/>
            <a:ext cx="7776864" cy="20162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เป็นความรู้เฉพาะด้านที่จำเป็นสำหรับการทำงาน ผู้จัดการต้องมีความรู้มากพอที่จะช่วยอบรมพนักงาน ตอบปัญหาในงานที่พนักงานเกิดความสงสัย สามารถชี้แนะแนวทาง และช่วยแก้ปัญหาในการทำงานได้ ทักษะนี้จำเป็นมากที่สุดสำหรับผู้จัดการระดับต้น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https://www.shutterstock.com/th/image-photo/close-business-woman-partner-using-calculator-796894240?src=ugLKdq4ya2p2GGkP6o1CaQ-1-14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55069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5256584" y="625879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https://campus.campus-star.com/education/87461.html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20679"/>
            <a:ext cx="2631304" cy="17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5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31640" y="387821"/>
            <a:ext cx="597666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ทักษะด้านแนวคิด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	คือความสามารถในการคิดโดยสรุป เพื่อจัดการความเหมาะสมของส่วนต่างๆ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5098" y="2492896"/>
            <a:ext cx="5283006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ทักษะด้านการวิเคราะห์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	คือความสามารถในการระบุความสัมพันธ์ของปัญหา ทำความเข้าใจความสัมพันธ์ระหว่างส่วนต่าง ๆ และรู้สาเหตุของเหตุการณ์ที่เกิดขึ้น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13330" y="5013176"/>
            <a:ext cx="4994974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ทักษะด้าน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สัมพันธ์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	คือความสามารถในการติดต่อกับบุคคลทั้งภายในและภายนอกองค์กร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76664" y="438659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https://www.mdsiglobal.com/private-business/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36" y="2405206"/>
            <a:ext cx="28965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4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512511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การสรรหาผู้จัดการขององค์กร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9552" y="1999903"/>
            <a:ext cx="820891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การเป็นผู้จัดการที่ดีมิได้เกิดขึ้นตั้งแต่กำเนิด องค์กรสามารถจัดหาผู้จัดการได้ 3 วิธีคือ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75656" y="3555013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เลื่อน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ตำแหน่งให้พนักงานภายในองค์กรขึ้นเป็นผู้จัดการ </a:t>
            </a:r>
            <a:endParaRPr lang="th-TH" sz="32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75656" y="4287034"/>
            <a:ext cx="5768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สรร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หาผู้จัดการจากองค์กรอื่น </a:t>
            </a:r>
            <a:endParaRPr lang="th-TH" sz="32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75656" y="4994012"/>
            <a:ext cx="5764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สรร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หาผู้จัดการจากสถาบันการศึกษา </a:t>
            </a:r>
          </a:p>
        </p:txBody>
      </p:sp>
    </p:spTree>
    <p:extLst>
      <p:ext uri="{BB962C8B-B14F-4D97-AF65-F5344CB8AC3E}">
        <p14:creationId xmlns:p14="http://schemas.microsoft.com/office/powerpoint/2010/main" val="17507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512511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การตัดสินใจ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3568" y="2381890"/>
            <a:ext cx="7776864" cy="248727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ผู้จัดการต้องสินใจในเรื่องต่าง ๆ มากมายเช่น ชั่วโมงการทำงานที่เหมาะสมควรเป็นเท่าไรจะจ้างพนักงานคนใด ควรแนะนำผลิตภัณฑ์ใดออกสู่ตลาด ควรกำหนดราคาเท่าไร จากตัวอย่างข้างต้นจะเห็นได้ว่าการตัดสินใจมีความสำคัญในหน้าที่การจัดการทุกหน้าที่ และการจัดการในทุกระดับไม่ว่าจะเป็นการตัดสินใจระดับกลยุทธ์ ยุทธวิธี หรือระดับปฏิบัติการ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7504" y="116632"/>
            <a:ext cx="2304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https://th.content.jobsdbcdn.com/th-th/wp-content/uploads/sites/3/2014/08/%E0%B8%9B%E0%B8%B1%E0%B8%8D%E0%B8%AB%E0%B8%B2%E0%B8%81%E0%B8%B2%E0%B8%A3%E0%B8%95%E0%B8%B1%E0%B8%94%E0%B8%AA%E0%B8%B4%E0%B8%99%E0%B9%83%E0%B8%88.jpg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60" y="188640"/>
            <a:ext cx="3021136" cy="1854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6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458669"/>
            <a:ext cx="806489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การตัดสินใจอย่างเป็นทางการระบบต้องดำเนินไปตาม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6 ขั้นตอน ซึ่งจะทำให้ผู้จัดการตัดสินใจได้อย่างมีประสิทธิผลมากขึ้น โดยมีขั้นตอนเป็นดังนี้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27584" y="1844824"/>
            <a:ext cx="666328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1.) รับรู้และกำหนดขอบเขตของสถานการณ์ที่ต้องตัดสินใจ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38981" y="2708920"/>
            <a:ext cx="665261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2.) พัฒนาทางเลือกในการแก้ไขสถานการณ์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38981" y="3501008"/>
            <a:ext cx="66526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3.) วิเคราะห์ทางเลือก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68633" y="4293096"/>
            <a:ext cx="659330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4.) เลือกทางเลือกที่ดีที่สุด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38836" y="4994012"/>
            <a:ext cx="659330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5.) ปฏิบัติตามการตัดสินใจ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95092" y="5805264"/>
            <a:ext cx="659330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6.) ติดตามผลการตัดสินใจ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14" y="3396949"/>
            <a:ext cx="2591090" cy="2382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4499992" y="57768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https://pixabay.com/th/illustrations/%E0%B8%AB%E0%B9%88%E0%B8%B2%E0%B8%87%E0%B8%AD%E0%B8%AD%E0%B8%81%E0%B9%84%E0%B8%9B-%E0%B8%97%E0%B8%B4%E0%B8%A8%E0%B8%97%E0%B8%B2%E0%B8%87-%E0%B8%81%E0%B8%B2%E0%B8%A3%E0%B8%95%E0%B8%B1%E0%B8%94%E0%B8%AA%E0%B8%B4%E0%B8%99%E0%B9%83%E0%B8%88-1015318/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68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รับรู้และกำหนดขอบเขตของสถานการณ์ที่ต้องตัดสินใจ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755576" y="1988840"/>
            <a:ext cx="7632848" cy="2232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หลังจากมีสัญญาณบอกเหตุต่าง ๆ เช่น การลดลงของกำไร ยอดขายลดลงเล็กน้อยจากปีที่ขั้นตอน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แรกในการตัดสินใจ คือ ต้องรับรู้และกำหนดขอบเขต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ของสถานการณ์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ที่ต้องการตัดสินใจโดยสถานการณ์อาจเป็นไปในทางลบ เช่น ยอดขายผลิตภัณฑ์ลดลงจำนวนมาก หรือสถานการณ์ในทางบวก เช่น โอกาสที่จะเพิ่มยอดขาย</a:t>
            </a:r>
          </a:p>
          <a:p>
            <a:pPr marL="45720" indent="0" algn="thaiDist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896544" y="6165304"/>
            <a:ext cx="327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http://i1.wp.com/www.thaismescenter.com/wp-content/uploads/2017/05/yy7.jpg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95954"/>
            <a:ext cx="313671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15816" y="544612"/>
            <a:ext cx="5770657" cy="230832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พัฒนาทางเลือกในการแก้ไขสถานการณ์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ขั้นตอนที่สองนี้ ผู้จัดการต้องกำหนดรายการของการกระทำที่เป็นไปได้ในการแก้ไขสถานการณ์ โดยการกำหนดรายการของการกระทำ ควรมีทั้งการกระทำที่เป็นมาตรฐานและการกระทำที่มีความคิดสร้างสรรค์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3284984"/>
            <a:ext cx="7056784" cy="3170099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การวิเคราะห์ทางเลือก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หลังจากพัฒนาการกระทำที่เป็นไปได้แล้ว ผู้จัดการควรวิเคราะห์ความเป็นไปได้เหมาะสมของแต่ละทางเลือก ทางเลือกบางทางเลือกอาจนำไปใช้จริงไม่ได้ เพราะกิจการขาดทรัพยากรเงิน เช่น กิจการผลิตคอมพิวเตอร์ซึ่งเป็นกิจการขนาดเล็กเห็นโอกาสแนะนำคอมพิวเตอร์แบบใหม่ออกสู่ตลาด แต่ขาดเงินทุน ดั้งนั้นทางเลือกอื่นจึงมีความเป็นไปได้มากกว่า</a:t>
            </a:r>
          </a:p>
        </p:txBody>
      </p:sp>
    </p:spTree>
    <p:extLst>
      <p:ext uri="{BB962C8B-B14F-4D97-AF65-F5344CB8AC3E}">
        <p14:creationId xmlns:p14="http://schemas.microsoft.com/office/powerpoint/2010/main" val="39986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008455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หน้าที่การจัดการ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27649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การประสานการใช้ทรัพยากรต่างๆ เพื่อให้ธุรกิจสมารถพัฒนา สร้าง และขยายผลิตภัณฑ์ได้นั้น ผู้จัดการจะต้องเกี่ยวข้องกับกลุ่มของกิจกรรม ได้แก่ การวางแผน การจัดการองค์กร การจัดตนเข้าทำงาน การอำนวยการ และควบคุม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พิจารณารูป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2" y="3501008"/>
            <a:ext cx="3691136" cy="27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5940152" y="6381328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https://pantip.com/topic/32306043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179513" y="1052736"/>
            <a:ext cx="2304255" cy="165618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เลือกทางเลือกที่ดีที่สุด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47862" y="469177"/>
            <a:ext cx="5616625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เมื่อผู้จัดการวิเคราะห์ทางเลือกแล้ว ขั้นต่อไปต้องเลือกทางเลือกที่ดีที่สุด การคัดเลือกทางเลือกนี้เป็นกระบวนการที่เป็นนามธรรม เพราะสถานการณ์หลายๆ สถานการณ์ไม่สามารถวิเคราะห์เป็นตัวเลขเชิงคณิตคณิตศาสตร์ได้ ผู้จัดการไม่จำเป็นต้องเลือกทางเลือกเพียงทางเดียว ผู้จัดการอาจแก้ไขสถานการณ์โดยใช้ทางเลือกหลายๆ ทางร่วมกัน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7092280" y="4653136"/>
            <a:ext cx="1980873" cy="15977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ปฏิบัติตามการตัดสินใจ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3528" y="4681210"/>
            <a:ext cx="561662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ในขั้นนี้ต้องเริ่มกระทำตามทางเลือกที่ได้เลือกไว้ โดยการปฏิบัติตามแผน อาจเป็นไปแบบง่ายๆ หรือซับซ้อนขึ้นอยู่กับลักษณะการตัดสินใจ</a:t>
            </a:r>
          </a:p>
        </p:txBody>
      </p:sp>
      <p:sp>
        <p:nvSpPr>
          <p:cNvPr id="3" name="ลูกศรขวา 2"/>
          <p:cNvSpPr/>
          <p:nvPr/>
        </p:nvSpPr>
        <p:spPr>
          <a:xfrm>
            <a:off x="2627784" y="1484784"/>
            <a:ext cx="576064" cy="6480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ซ้าย 5"/>
          <p:cNvSpPr/>
          <p:nvPr/>
        </p:nvSpPr>
        <p:spPr>
          <a:xfrm>
            <a:off x="6156174" y="5085184"/>
            <a:ext cx="792090" cy="576064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75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67544" y="2852937"/>
            <a:ext cx="8229600" cy="3528391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หลังจากที่ผู้จัดการปฏิบัติตามการตัดสินใจแล้ว จะต้องตรวจสอบว่าการตัดสินใจทำให้บรรลุผลตามที่ตั้งใจไว้หรือไม่ หากผู้จัดการไม่มีวิธีติดตามผลที่เหมาะสม อาจจะไม่สามารถปรับเปลี่ยนแนวทางการตัดสินใจได้ทันหากมีความผิดพลาด หลังจากติดตามผลแล้วถ้าพบว่าได้ผลตามที่ต้องการผู้จัดการสามารถสรุปได้อย่างมีเหตุผลว่า ตัดสินใจได้อย่างดีแล้ว แต่ถ้าไม่ได้ผลตามที่ต้องการผู้จัดการต้องวิเคราะห์ต่อไปว่า การตัดสินใจผิดพลาดหรือสถานการณ์เปลี่ยนแปลงไปหรือมีทางเลือกอื่นที่ควรนำมาปฏิบัติอีกหรือไม่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463044" y="105560"/>
            <a:ext cx="2952328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ติดตามผลการตัดสินใจ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824536" y="226816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https://www.smebank.co.th/development-entrepreneurs/financial-program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93" y="205124"/>
            <a:ext cx="2458553" cy="193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5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8229600" cy="223224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การจัดการไม่ใช่กระบวนการที่ตายตัว ไม่มีสูตรทางคณิตศาสตร์ใดใช้ในการจัดการได้ แม้ว่าจะมีผู้จัดการจำนวนไม่น้อยหวังว่าจะมีใครคิดขึ้นสักสูตรหนึ่ง การจัดการเป็นกระบวนการคร่าว ๆ ที่จะทำให้บรรลุถึงเป้าหมายขององค์กร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83568" y="478413"/>
            <a:ext cx="4682692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เป็นจริงเกี่ยวกับการจัดการ</a:t>
            </a:r>
            <a:endParaRPr lang="th-TH" sz="4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68050" y="579219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https://sites.google.com/site/managementmeaningwebsite/bth-thi-1-khwam-ru-beuxng-tn-keiyw-kab-xngkhkar-laea-hlak-kar-cadkar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14" y="3284984"/>
            <a:ext cx="2729473" cy="2541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0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267744" y="1556792"/>
            <a:ext cx="464030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sz="7200" dirty="0" smtClean="0"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7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76" y="3146648"/>
            <a:ext cx="3048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71802" y="428604"/>
            <a:ext cx="3000396" cy="100013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ผู้จัดการ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42976" y="1928802"/>
            <a:ext cx="1643074" cy="207170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การวางแผนกิจกรรมที่จะทำให้บรรลุวัตถุประสงค์ขององค์กร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28860" y="4357694"/>
            <a:ext cx="1643074" cy="207170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การจัดองค์กรทรัพยากรและกิจกรรมที่ทำให้บรรลุวัตถุประสงค์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500826" y="1928802"/>
            <a:ext cx="1643074" cy="207170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การควบคุม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กิจกรรมขององค์กรเพื่อให้ดำเนินไปในทางที่ดี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143504" y="4357694"/>
            <a:ext cx="1643074" cy="2071702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การอำนวยการกิจกรรมของพนักงานเพื่อให้บรรลุวัตถุประสงค์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786182" y="1928802"/>
            <a:ext cx="1643074" cy="207170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การจัดคนเข้าทำงาน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จัดคนที่เหมาะสมกับองค์กร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" name="ตัวเชื่อมต่อตรง 11"/>
          <p:cNvCxnSpPr>
            <a:stCxn id="4" idx="1"/>
          </p:cNvCxnSpPr>
          <p:nvPr/>
        </p:nvCxnSpPr>
        <p:spPr>
          <a:xfrm rot="10800000">
            <a:off x="1857356" y="928670"/>
            <a:ext cx="12144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rot="5400000">
            <a:off x="1357290" y="1428736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stCxn id="4" idx="3"/>
          </p:cNvCxnSpPr>
          <p:nvPr/>
        </p:nvCxnSpPr>
        <p:spPr>
          <a:xfrm>
            <a:off x="6072198" y="928670"/>
            <a:ext cx="12144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endCxn id="7" idx="0"/>
          </p:cNvCxnSpPr>
          <p:nvPr/>
        </p:nvCxnSpPr>
        <p:spPr>
          <a:xfrm rot="16200000" flipH="1">
            <a:off x="6804437" y="1410876"/>
            <a:ext cx="1000132" cy="357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stCxn id="6" idx="0"/>
          </p:cNvCxnSpPr>
          <p:nvPr/>
        </p:nvCxnSpPr>
        <p:spPr>
          <a:xfrm rot="5400000" flipH="1" flipV="1">
            <a:off x="1946654" y="3018231"/>
            <a:ext cx="2643206" cy="357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3286116" y="1714488"/>
            <a:ext cx="26432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endCxn id="8" idx="0"/>
          </p:cNvCxnSpPr>
          <p:nvPr/>
        </p:nvCxnSpPr>
        <p:spPr>
          <a:xfrm rot="16200000" flipH="1">
            <a:off x="4625578" y="3018231"/>
            <a:ext cx="2643206" cy="357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>
            <a:stCxn id="4" idx="2"/>
            <a:endCxn id="9" idx="0"/>
          </p:cNvCxnSpPr>
          <p:nvPr/>
        </p:nvCxnSpPr>
        <p:spPr>
          <a:xfrm rot="16200000" flipH="1">
            <a:off x="4339826" y="1660909"/>
            <a:ext cx="500066" cy="357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505653" y="908720"/>
            <a:ext cx="8229600" cy="2520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8900" lvl="1" indent="276225" algn="thaiDist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การวางแผน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(Planning)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คือ กระบวนการในการกำหนดวัตถุประสงค์ขององค์กรและการตัดสินใจว่ากิจการจะบรรลุวัตถุประสงค์ดังกล่าวได้ด้วยวิธีใด การวางแผนจัดว่าเป็นหน้าที่แรกของการจัดการ การวางแผนเป็นกิจกรรมที่สำคัญอย่างยิ่ง เพราะเป็นการออกแบบเค้าโครงแผนเพื่อวางแผนงานที่เป็นพื้นฐานสำหรับองค์กรทั้งองค์กร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9552" y="4365104"/>
            <a:ext cx="813690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lvl="1" indent="36830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(Objectives)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คือ จุดสิ้นสุดหรือผลที่องค์กรต้องการวัตถุประสงค์จะเป็นแนวทางเดียวกับ ภารกิจ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(Mission)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88900" lvl="1" indent="368300" algn="thaiDist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วัตถุประสงค์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ของธุรกิจอาจซับซ้อนหรือง่าย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ก็ตามแต่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วัตถุประสงค์หลักต้องเกี่ยวข้องกับกำไร ความได้เปรียบเชิงแข่งขัน ประสิทธิภาพ และการเติบโต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476672"/>
            <a:ext cx="685800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แผน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(Plans)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แผนที่จะทำให้องค์กรบรรลุวัตถุประสงค์ที่ตั้งไว้แบ่งเป็น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ประเภทคือ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แผนกล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ยุทธ์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แผนยุทธวิธี และแผนปฏิบัติการ โดยผู้จัดการสูงสุดในองค์กรต้องพัฒนา แผนกลยุทธ์ ซึ่งเป็นแผนสำหรับวัตถุประสงค์ระยะยาว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15816" y="2708920"/>
            <a:ext cx="5345832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แผนยุทธวิธี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(tactical plans)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หมายถึงแผนระยะสั้นซึ่งออกแบบการปฏิบัติกิจกรรมและวัตถุประสงค์เฉพาะเจาะจง แผนยุทธวิธีจะมีระยะเวลาไม่เกิน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ปี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6430" y="4611231"/>
            <a:ext cx="6339826" cy="18158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แผนกล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ยุทธ์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ระยะเวลา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ปีของกิจการค้าปลีกกำหนดว่ากิจการจะลงทุน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5,000,000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บาทเพื่อขยายสาขาใหม่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500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สาขา จะทำให้กิจการมีแผนยุทธวิธี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แผน ซึ่งระบุจำนวนเงินที่แน่นอนซึ่งจะต้องจ่ายเพื่อตั้งสาขาใหม่ขึ้นแต่ละสาขา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16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539552" y="332657"/>
            <a:ext cx="8229600" cy="38884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แผนปฏิบัติการ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(Operational Plans)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เป็นแผนระยะสั้นที่สุดซึ่งระบุการกระทำของแต่ละคนกลุ่มงานหรือแผนก/ฝ่ายงาน ซึ่งจำเป็นสำหรับการบรรลุถึงแผนยุทธวิธีและแผนกลยุทธ์ แผนอาจเป็นแผนสำหรับระยะเวลา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เดือน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สัปดาห์ หรือ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วัน ตัวอย่างเช่นกลุ่มงานจะผลิตรายสัปดาห์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พื่อให้มั่นใจว่าจะมีผลิตภัณฑ์จำนวนมากพอสำหรับครองตลาดมากขึ้น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51920" y="6165304"/>
            <a:ext cx="475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http://www.thailandindustry.com/indust_newweb/articles_preview.php?cid=15513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www.thailandindustry.com/UserFiles/standard204-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38150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6512511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การจัดองค์กร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1043608" y="1844824"/>
            <a:ext cx="7632848" cy="28803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thaiDist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องค์กรที่ไม่มีรูปแบบของโครงสร้างองค์กร อาจบรรลุถึงเป้าหมายขององค์กรได้ยาก การจัดองค์กร คือการจัดโครงสร้างของทรัพยากรและกิจกรรมเพื่อให้บรรลุวัตถุประสงค์อย่างมีประสิทธิภาพ ผู้จัดการทำการจัดองค์กรโดยทบทวนแผนและตัดสินใจว่ากิจการจำเป็นต้องปฏิบัติกิจกรรมใดบ้าง จากนั้นแบ่งงานให้เป็นหน่วยเล็กๆ และมอบหมายงานย่อยๆ นั้นให้แก่บุคคล กลุ่ม หรือแผนก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3568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https://humanresource17.files.wordpress.com/2015/09/e0b897e0b8a3e0b8b1e0b89ee0b8a2e0b8b2e0b881e0b8a3e0b8a1e0b899e0b8b8e0b8a9e0b8a2e0b98c.jpg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7535"/>
            <a:ext cx="3528392" cy="1973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67744" y="557808"/>
            <a:ext cx="6512511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การจัดคนเข้าทำงาน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764563" y="1916832"/>
            <a:ext cx="7158541" cy="2088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เมื่อผู้จัดการตัดสินใจว่าองค์กรต้องทำงานอะไร และจัดองค์กรอย่างไรแล้ว ผู้จัดการต้องมั่นใจว่าองค์กรมีพนักงานซึ่งมีทักษะที่เหมาะสมกับการทำงาน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38769" y="627420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http://www.phuketlocal.go.th/images/news/vuypb20180223193746.jpg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www.phuketlocal.go.th/images/news/vuypb20180223193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3" y="4005064"/>
            <a:ext cx="372041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745</TotalTime>
  <Words>856</Words>
  <Application>Microsoft Office PowerPoint</Application>
  <PresentationFormat>นำเสนอทางหน้าจอ (4:3)</PresentationFormat>
  <Paragraphs>127</Paragraphs>
  <Slides>33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4" baseType="lpstr">
      <vt:lpstr>สลิปสตรีม</vt:lpstr>
      <vt:lpstr>บทที่ 4 การจัดการ</vt:lpstr>
      <vt:lpstr>ลักษณะของการจัดการ</vt:lpstr>
      <vt:lpstr>หน้าที่การจัดการ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การจัดองค์กร</vt:lpstr>
      <vt:lpstr>การจัดคนเข้าทำงาน</vt:lpstr>
      <vt:lpstr>การอำนวยการ</vt:lpstr>
      <vt:lpstr>การควบคุม</vt:lpstr>
      <vt:lpstr>ประเภทของการจัดการ</vt:lpstr>
      <vt:lpstr>ระดับของการจัดการ</vt:lpstr>
      <vt:lpstr>ขอบเขตของการจัดการ</vt:lpstr>
      <vt:lpstr>การจัดการการเงิน</vt:lpstr>
      <vt:lpstr>การจัดการการผลิตและการดำเนินการผลิต</vt:lpstr>
      <vt:lpstr>การจัดการทรัพยากรมนุษย์</vt:lpstr>
      <vt:lpstr>การจัดการการตลาด</vt:lpstr>
      <vt:lpstr>การจัดการสารสนเทศ</vt:lpstr>
      <vt:lpstr>การจัดการด้านบริหาร</vt:lpstr>
      <vt:lpstr>งานนำเสนอ PowerPoint</vt:lpstr>
      <vt:lpstr>ภาวะผู้นำ แบ่งเป็น 3 รูปแบบ ได้แก่</vt:lpstr>
      <vt:lpstr>ความเชี่ยวชาญทางเทคนิค</vt:lpstr>
      <vt:lpstr>งานนำเสนอ PowerPoint</vt:lpstr>
      <vt:lpstr>การสรรหาผู้จัดการขององค์กร</vt:lpstr>
      <vt:lpstr>การตัดสินใจ</vt:lpstr>
      <vt:lpstr>งานนำเสนอ PowerPoint</vt:lpstr>
      <vt:lpstr>รับรู้และกำหนดขอบเขตของสถานการณ์ที่ต้องตัดสินใจ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จบการนำเสนอ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7 การจัดการ</dc:title>
  <dc:creator>User</dc:creator>
  <cp:lastModifiedBy>KKD Windows7 V.11_x64</cp:lastModifiedBy>
  <cp:revision>71</cp:revision>
  <dcterms:created xsi:type="dcterms:W3CDTF">2018-08-28T02:21:32Z</dcterms:created>
  <dcterms:modified xsi:type="dcterms:W3CDTF">2019-07-18T06:13:18Z</dcterms:modified>
</cp:coreProperties>
</file>