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6" r:id="rId2"/>
    <p:sldId id="257" r:id="rId3"/>
    <p:sldId id="294" r:id="rId4"/>
    <p:sldId id="300" r:id="rId5"/>
    <p:sldId id="259" r:id="rId6"/>
    <p:sldId id="301" r:id="rId7"/>
    <p:sldId id="302" r:id="rId8"/>
    <p:sldId id="295" r:id="rId9"/>
    <p:sldId id="260" r:id="rId10"/>
    <p:sldId id="323" r:id="rId11"/>
    <p:sldId id="296" r:id="rId12"/>
    <p:sldId id="261" r:id="rId13"/>
    <p:sldId id="297" r:id="rId14"/>
    <p:sldId id="298" r:id="rId15"/>
    <p:sldId id="303" r:id="rId16"/>
    <p:sldId id="299" r:id="rId17"/>
    <p:sldId id="304" r:id="rId18"/>
    <p:sldId id="266" r:id="rId19"/>
    <p:sldId id="268" r:id="rId20"/>
    <p:sldId id="269" r:id="rId21"/>
    <p:sldId id="271" r:id="rId22"/>
    <p:sldId id="305" r:id="rId23"/>
    <p:sldId id="310" r:id="rId24"/>
    <p:sldId id="306" r:id="rId25"/>
    <p:sldId id="273" r:id="rId26"/>
    <p:sldId id="274" r:id="rId27"/>
    <p:sldId id="275" r:id="rId28"/>
    <p:sldId id="308" r:id="rId29"/>
    <p:sldId id="309" r:id="rId30"/>
    <p:sldId id="311" r:id="rId31"/>
    <p:sldId id="278" r:id="rId32"/>
    <p:sldId id="314" r:id="rId33"/>
    <p:sldId id="280" r:id="rId34"/>
    <p:sldId id="281" r:id="rId35"/>
    <p:sldId id="312" r:id="rId36"/>
    <p:sldId id="313" r:id="rId37"/>
    <p:sldId id="285" r:id="rId38"/>
    <p:sldId id="316" r:id="rId39"/>
    <p:sldId id="315" r:id="rId40"/>
    <p:sldId id="318" r:id="rId41"/>
    <p:sldId id="319" r:id="rId42"/>
    <p:sldId id="320" r:id="rId43"/>
    <p:sldId id="292" r:id="rId44"/>
    <p:sldId id="321" r:id="rId45"/>
    <p:sldId id="322" r:id="rId46"/>
    <p:sldId id="293" r:id="rId4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C1837-8333-4D99-BE15-51F121B78B49}" type="datetimeFigureOut">
              <a:rPr lang="th-TH" smtClean="0"/>
              <a:t>08/07/62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F7AE4-50CC-46BD-AE97-F0BBB77EE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983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https://www.dek-d.com/board/view/3086730/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7AE4-50CC-46BD-AE97-F0BBB77EE728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033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5E8D86-2848-4B42-A41A-89F908A444F3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886728" cy="1857388"/>
          </a:xfrm>
        </p:spPr>
        <p:txBody>
          <a:bodyPr>
            <a:normAutofit/>
          </a:bodyPr>
          <a:lstStyle/>
          <a:p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บทที่ 3</a:t>
            </a: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8715404" cy="2596757"/>
          </a:xfrm>
        </p:spPr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รูปแบบการประกอบธุรกิจในประเทศไทย</a:t>
            </a:r>
            <a:endParaRPr lang="th-TH" sz="7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0501" y="6372036"/>
            <a:ext cx="324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http://www.babyboomerinsights.com/</a:t>
            </a:r>
            <a:endParaRPr lang="th-TH" sz="1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76536"/>
            <a:ext cx="2857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275856" y="61565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https://www.kasikornbank.com/th/business/sme/KSMEKnowledge/article/KSMEAnalysis/Pages/Healthy-Food-Business-Growth.aspx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96" y="4761952"/>
            <a:ext cx="3600000" cy="1547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403648" y="34485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ขั้นตอนการจดทะเบียนจัดตั้งห้างหุ้นส่วน</a:t>
            </a:r>
            <a:endParaRPr lang="th-TH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59832" y="1283028"/>
            <a:ext cx="244320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หุ้นส่วนตกลงกัน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491880" y="2494637"/>
            <a:ext cx="1584175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จองชื่อ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499781" y="3646765"/>
            <a:ext cx="1576274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จัดทำตรา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098948" y="4870901"/>
            <a:ext cx="240915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จัดเตรียมคำขอ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098948" y="6023029"/>
            <a:ext cx="240409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ยื่นขอจดทะเบียน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ลง 14"/>
          <p:cNvSpPr/>
          <p:nvPr/>
        </p:nvSpPr>
        <p:spPr>
          <a:xfrm>
            <a:off x="3995936" y="2020730"/>
            <a:ext cx="411172" cy="4122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ลง 15"/>
          <p:cNvSpPr/>
          <p:nvPr/>
        </p:nvSpPr>
        <p:spPr>
          <a:xfrm>
            <a:off x="3995936" y="3202838"/>
            <a:ext cx="411172" cy="4122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ลง 16"/>
          <p:cNvSpPr/>
          <p:nvPr/>
        </p:nvSpPr>
        <p:spPr>
          <a:xfrm>
            <a:off x="3995936" y="4384946"/>
            <a:ext cx="411172" cy="4122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ลง 17"/>
          <p:cNvSpPr/>
          <p:nvPr/>
        </p:nvSpPr>
        <p:spPr>
          <a:xfrm>
            <a:off x="3995936" y="5579102"/>
            <a:ext cx="411172" cy="4122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987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11560" y="1916832"/>
            <a:ext cx="4572000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/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 ชื่อ</a:t>
            </a:r>
            <a:r>
              <a:rPr lang="th-TH" sz="4000" b="1" dirty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ห้างหุ้นส่วนสามัญ</a:t>
            </a:r>
          </a:p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ห้างหุ้นส่วนสามัญที่ตั้งขึ้นจะใส่ชื่ออะไรก็ได้ แต่ต้องไม่ไปพ้องหรือคล้ายคลึงกับชื่อห้างหุ้นส่วนอื่นที่มีอยู่ก่อน จนอาจทำให้บุคคลภายนอกหลงผิดคิดว่าเป็นห้างหุ้นส่วนเดียวกัน</a:t>
            </a:r>
            <a:endParaRPr lang="th-TH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4" y="332656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6516216" y="5805264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https://www.impots-dz.org/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0" y="3166839"/>
            <a:ext cx="28575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7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43808" y="1772816"/>
            <a:ext cx="5842992" cy="460851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4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2. วัตถุประสงค์ของห้างหุ้นส่วนสามัญ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จัดตั้งห้างหุ้นส่วนควรระบุวัตถุประสงค์ในการดำเนินการของห้างไว้ในสัญญาให้ชัดเจนทั้งนี้เพราะความรับผิดชอบของผู้เป็นหุ้นส่วนขึ้นอยู่กับหลักที่ว่ากิจการนั้นเป็นกิจการที่อยู่ภายในขอบเขตวัตถุประสงค์ของห้างหุ้นส่วนนั้นหรือไม่ หากไม่ใช่ ผู้เป็นหุ้นส่วนคนอื่นๆ ก็ไม่ต้องร่ว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รับผิดด้วย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1819" y="5473005"/>
            <a:ext cx="2883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https://www.apornbunchee.com/2018/07/duty-partnership-1.html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8" r="14290"/>
          <a:stretch/>
        </p:blipFill>
        <p:spPr bwMode="auto">
          <a:xfrm>
            <a:off x="35496" y="2492896"/>
            <a:ext cx="273630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2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7544" y="1556792"/>
            <a:ext cx="540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 ทุน</a:t>
            </a: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ที่นำมาลงหุ้น</a:t>
            </a:r>
          </a:p>
          <a:p>
            <a:pPr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ตาม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กฎหมายแล้ว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เป็นหุ้นส่วนทุกคนต้องมีสิ่งหนึ่งสิ่งใดมาลงหุ้น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ด้วย  ใน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ห้างส่วนสิ่งที่นำมาลงหุ้นด้วยนั้น จะ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th-TH" sz="40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“เงิน”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4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“สินทรัพย์อื่น”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4000" b="1" dirty="0" smtClean="0">
                <a:solidFill>
                  <a:srgbClr val="339933"/>
                </a:solidFill>
                <a:latin typeface="TH SarabunPSK" pitchFamily="34" charset="-34"/>
                <a:cs typeface="TH SarabunPSK" pitchFamily="34" charset="-34"/>
              </a:rPr>
              <a:t>“แรงงาน”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ก็ได้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4536504" y="573615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https://moneyhub.in.th/article/%E0%B8%82%E0%B9%89%E0%B8%AD%E0%B8%94%E0%B8%B5%E0%B8%82%E0%B8%AD%E0%B8%87-%E0%B8%81%E0%B8%B2%E0%B8%A3%E0%B8%A5%E0%B8%87%E0%B8%97%E0%B8%B8%E0%B8%99/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94" y="3140968"/>
            <a:ext cx="3013894" cy="2479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39552" y="1582738"/>
            <a:ext cx="60340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4. ผู้</a:t>
            </a:r>
            <a:r>
              <a:rPr lang="th-TH" sz="3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มีอำนาจในการจัดการห้างหุ้นส่วนสามัญ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96331" y="2636912"/>
            <a:ext cx="3888432" cy="18002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400" b="1" u="sng" dirty="0">
                <a:latin typeface="TH SarabunPSK" pitchFamily="34" charset="-34"/>
                <a:cs typeface="TH SarabunPSK" pitchFamily="34" charset="-34"/>
              </a:rPr>
              <a:t>กรณีไม่ได้ตกลงกันไว้ว่าจะให้ใครเป็น</a:t>
            </a:r>
            <a:r>
              <a:rPr lang="th-TH" sz="2400" b="1" u="sng" dirty="0" smtClean="0">
                <a:latin typeface="TH SarabunPSK" pitchFamily="34" charset="-34"/>
                <a:cs typeface="TH SarabunPSK" pitchFamily="34" charset="-34"/>
              </a:rPr>
              <a:t>ผู้จัดการ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ใน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กรณีนี้ หุ้นส่วนทุกคนสามารถมีส่วนในการจัดการธุรกิจ โดยถือว่าหุ้นส่วนทุกคนเป็นผู้จัดการ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716016" y="2636912"/>
            <a:ext cx="4032448" cy="1800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400" b="1" u="sng" dirty="0">
                <a:latin typeface="TH SarabunPSK" pitchFamily="34" charset="-34"/>
                <a:cs typeface="TH SarabunPSK" pitchFamily="34" charset="-34"/>
              </a:rPr>
              <a:t>กรณีตกลงให้จัดการตามเสียงข้าง</a:t>
            </a:r>
            <a:r>
              <a:rPr lang="th-TH" sz="2400" b="1" u="sng" dirty="0" smtClean="0">
                <a:latin typeface="TH SarabunPSK" pitchFamily="34" charset="-34"/>
                <a:cs typeface="TH SarabunPSK" pitchFamily="34" charset="-34"/>
              </a:rPr>
              <a:t>มาก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หาก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มีการตกลงให้การจัดการดำเนินงานเป็นไปตามเสียงข้างมาก ให้ถือว่าหุ้นส่วนทุกคนมี 1 เสียงเท่าๆ กัน โดยไม่คำนึงถึงว่าแต่ละคนถือหุ้นอยู่มากน้อยเท่าไร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123728" y="4653136"/>
            <a:ext cx="4752528" cy="194421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400" b="1" u="sng" dirty="0">
                <a:latin typeface="TH SarabunPSK" pitchFamily="34" charset="-34"/>
                <a:cs typeface="TH SarabunPSK" pitchFamily="34" charset="-34"/>
              </a:rPr>
              <a:t>กรณีตกลงตั้งหุ้นส่วนคนใดคนหนึ่งเป็น</a:t>
            </a:r>
            <a:r>
              <a:rPr lang="th-TH" sz="2400" b="1" u="sng" dirty="0" smtClean="0">
                <a:latin typeface="TH SarabunPSK" pitchFamily="34" charset="-34"/>
                <a:cs typeface="TH SarabunPSK" pitchFamily="34" charset="-34"/>
              </a:rPr>
              <a:t>ผู้จัดการ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กรณี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หุ้นส่วนทั้งหลายตกลงกันมอบหมายให้คนใดคนหนึ่งเพียงคนเดียว เป็นผู้มีอำนาจจัดการ แต่ถึงแม้ว่าหุ้นส่วนคนอื่นจะไม่มีอำนาจจัดการงานของห้าง แต่ยังมีสิทธิ์ที่จะไต่ถามถึงการดำเนินงานของห้างได้</a:t>
            </a:r>
          </a:p>
        </p:txBody>
      </p:sp>
    </p:spTree>
    <p:extLst>
      <p:ext uri="{BB962C8B-B14F-4D97-AF65-F5344CB8AC3E}">
        <p14:creationId xmlns:p14="http://schemas.microsoft.com/office/powerpoint/2010/main" val="19108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683568" y="2420888"/>
            <a:ext cx="3528392" cy="3168352"/>
          </a:xfrm>
          <a:prstGeom prst="round2DiagRect">
            <a:avLst>
              <a:gd name="adj1" fmla="val 34232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คิดตามส่วนที่ลงหุ้น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เป็นกรณีที่ไม่ได้มีการตกลงกันไว้ว่าจะแบ่งปันผลกำไรและขาดทุนกันอย่างไร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83568" y="1578273"/>
            <a:ext cx="4554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 ผล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กำไร-ขาดทุนของห้างหุ้นส่วน</a:t>
            </a:r>
          </a:p>
        </p:txBody>
      </p:sp>
      <p:sp>
        <p:nvSpPr>
          <p:cNvPr id="8" name="มนมุมสี่เหลี่ยมผืนผ้าด้านทแยงมุม 7"/>
          <p:cNvSpPr/>
          <p:nvPr/>
        </p:nvSpPr>
        <p:spPr>
          <a:xfrm>
            <a:off x="4241144" y="3140968"/>
            <a:ext cx="4579328" cy="3528392"/>
          </a:xfrm>
          <a:prstGeom prst="round2DiagRect">
            <a:avLst>
              <a:gd name="adj1" fmla="val 34232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คิดตามข้อตกลง ใช้ในกรณีที่ผู้เป็นหุ้นส่วนคนใดประสงค์จะได้ส่วนแบ่งกำไรมากขึ้น หรือรับภาระการขาดทุนเพียงแค่ตามจำนวนที่กำหนดไว้ระหว่างผู้เป็นหุ้นส่วนด้วยกัน โดยไม่ต้องคิดตามจำนวนทุนที่ลงหุ้น</a:t>
            </a:r>
          </a:p>
        </p:txBody>
      </p:sp>
    </p:spTree>
    <p:extLst>
      <p:ext uri="{BB962C8B-B14F-4D97-AF65-F5344CB8AC3E}">
        <p14:creationId xmlns:p14="http://schemas.microsoft.com/office/powerpoint/2010/main" val="32077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323528" y="1486525"/>
            <a:ext cx="46041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การเลิกกิจการห้างหุ้นส่วนสามัญ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31640" y="234540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ห้างหุ้นส่วนสามัญอาจเลิกกิจการได้ 3 กรณีด้วยกัน คือ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835696" y="2951947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1. การเลิกห้างหุ้นส่วนสามัญโดยบทบัญญัติ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ของกฎหมาย</a:t>
            </a:r>
            <a:endParaRPr lang="th-TH" sz="32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835696" y="3645024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339933"/>
                </a:solidFill>
                <a:latin typeface="TH SarabunPSK" pitchFamily="34" charset="-34"/>
                <a:cs typeface="TH SarabunPSK" pitchFamily="34" charset="-34"/>
              </a:rPr>
              <a:t>2. การเลิกห้างหุ้นส่วนสามัญโดยความประสงค์ของผู้เป็นหุ้นส่วน</a:t>
            </a:r>
            <a:endParaRPr lang="th-TH" sz="3200" b="1" dirty="0">
              <a:solidFill>
                <a:srgbClr val="3399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835696" y="4788441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3. การเลิกห้างหุ้นส่วนสามัญตามคำสั่งศาล</a:t>
            </a:r>
            <a:endParaRPr lang="th-TH" sz="32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796528" y="6516052"/>
            <a:ext cx="2719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https://blog.scholaraccounting.com/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70" y="5289160"/>
            <a:ext cx="2592288" cy="147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3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55576" y="1700808"/>
            <a:ext cx="348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การคำนวณภาษี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852936"/>
            <a:ext cx="7776864" cy="120032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การชำระภาษีของห้างหุ้นส่วนสามัญจะคำนวณภาษีโดยใช้วิธีการประเมินเงินได้บุคคลธรรมดา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279069" y="6474822"/>
            <a:ext cx="3541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https://www.posttoday.com/finance/money/519283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52" y="4509120"/>
            <a:ext cx="4003020" cy="2012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211399" y="4365104"/>
            <a:ext cx="1984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https://www.impots-dz.org/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40349"/>
            <a:ext cx="3622820" cy="190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4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00808"/>
            <a:ext cx="8219256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ห้างหุ้นส่วนสามัญจะจดทะเบียนหรือไม่ก็ได้ หากจดทะเบียนก็จะทำให้ห้างหุ้นส่วนสามัญนั้นมีฐานะเป็น “นิติบุคคล” ซึ่งเรียกห้างหุ้นส่วนสามัญที่ได้จด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ทะเบียนแล้วว่า </a:t>
            </a:r>
            <a:r>
              <a:rPr lang="en-US" sz="3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ห้าง</a:t>
            </a:r>
            <a:r>
              <a:rPr lang="th-TH" sz="36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หุ้นส่วนสามัญนิติ</a:t>
            </a:r>
            <a:r>
              <a:rPr lang="th-TH" sz="3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บุคคล</a:t>
            </a:r>
            <a:r>
              <a:rPr lang="en-US" sz="3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(registered partnership)”</a:t>
            </a:r>
          </a:p>
          <a:p>
            <a:pPr marL="0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514717" y="476672"/>
            <a:ext cx="5798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ห้างหุ้นส่วนสามัญนิติบุคคล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82344" y="6114782"/>
            <a:ext cx="3006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http://www.shuanghor.co.th/marketplan.aspx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818557" cy="209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8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3288637" y="2314209"/>
            <a:ext cx="3528392" cy="15121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วิธีการขอจดทะเบียนห้างหุ้นส่วนสามัญ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492109" y="250287"/>
            <a:ext cx="230425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ชื่อห้างหุ้นส่วน 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63773" y="898359"/>
            <a:ext cx="2808312" cy="76190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วัตถุประสงค์ของห้างหุ้นส่วน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0" y="2600759"/>
            <a:ext cx="2823628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ที่ตั้งสำนักงานใหญ่และ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สาขา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25492" y="4289534"/>
            <a:ext cx="3092573" cy="8676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 ที่อยู่ และอาชีพของผู้เป็นหุ้นส่วนทุกๆ คน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092065" y="5373216"/>
            <a:ext cx="2088232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ชื่อหุ้นส่วนผู้จัดการ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84168" y="1211948"/>
            <a:ext cx="2808312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ตราที่ใช้เป็นสำคัญของห้างหุ้นส่วน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724128" y="5276056"/>
            <a:ext cx="266429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รายการอื่นๆ เช่น จำนวนหุ้น การแบ่งกำไร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6444208" y="3560109"/>
            <a:ext cx="269979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ลายมือชื่อหุ้นส่วนและตราประทับทุกคน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H="1" flipV="1">
            <a:off x="4599819" y="1189910"/>
            <a:ext cx="216024" cy="908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flipV="1">
            <a:off x="5508104" y="1643996"/>
            <a:ext cx="432048" cy="612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flipH="1" flipV="1">
            <a:off x="3414215" y="1744410"/>
            <a:ext cx="721966" cy="512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 flipH="1">
            <a:off x="4355976" y="3973969"/>
            <a:ext cx="207840" cy="118322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>
            <a:off x="5724128" y="3899095"/>
            <a:ext cx="720080" cy="1086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6829673" y="2793965"/>
            <a:ext cx="828092" cy="477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 flipH="1">
            <a:off x="2969748" y="3736806"/>
            <a:ext cx="818117" cy="410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 flipH="1">
            <a:off x="2865058" y="2600759"/>
            <a:ext cx="672602" cy="334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2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69360"/>
            <a:ext cx="8229600" cy="32438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	กิจการเจ้าของคนเดียว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(sole proprietorships)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เป็นธุรกิจที่ผู้เป็นเจ้าของกิจการมีสิทธิ์ขาดแต่เพียงผู้เดียวในการจัดการกิจการทั้งหมด ดั้งนั้นบุคคลผู้เป็นเจ้าของกิจการจึงเป็นเจ้าของทรัพย์สินและหนี้สินทั้งหมดของกิจการ ตลอดจนเป็นผู้ได้รับผลกำไรและมีความเสี่ยงในการประกอบการทั้งหมดควบคู่กัน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กิจการเจ้าของคนเดียว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25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63888" y="431961"/>
            <a:ext cx="5194920" cy="5721499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มีสภาพเป็นนิติบุคคล มีชื่อ สัญชาติ และภูมิลำเนาเป็นของตัวเอง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เมื่อมีการจดทะเบียนแล้ว ห้างหุ้นส่วนและผู้เป็นหุ้นส่วนจะปฏิเสธข้อความเอกสารที่ได้จดทะเบียนไว้แล้วไม่ได้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การถือเอาประโยชน์ต่อบุคคลภายนอก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การค้าขายแข่งกับห้าง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ความรับผิดชอบต่อหนี้สิน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7504" y="48886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h-TH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ผลของการจดทะเบียน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6064" y="4437112"/>
            <a:ext cx="2483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https://cdn.marketingoops.com/wp-content/uploads/2014/12/planning.jpg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024336" cy="2319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6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332657"/>
            <a:ext cx="8640960" cy="37444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การเลิกห้างหุ้นส่วนสามัญจด</a:t>
            </a: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ทะเบียน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ถ้ากำหนดกรณีอันเป็นเหตุให้เลิกกันได้ เมื่อกรณีนั้นเกิดขึ้น ห้างก็จะเลิกกัน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ถ้ากำหนดเวลาไว้ เมื่อถึงเวลานั้น ห้างก็เลิกกัน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ถ้าห้างจัดตั้งขึ้นเพื่อทำกิจการอย่างหนึ่งอย่างใดโดยเฉพาะ เมื่อเสร็จการนั้นห้างก็ต้องเลิกกัน</a:t>
            </a: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0" y="630002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http://burinonline.com/wp-content/uploads/2016/03/reg-1.jpg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burinonline.com/wp-content/uploads/2016/03/re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806323"/>
            <a:ext cx="3553591" cy="23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620688"/>
            <a:ext cx="8496944" cy="396044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การเลิกห้างหุ้นส่วนสามัญจด</a:t>
            </a: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ทะเบียน(ต่อ)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ผู้เป็นหุ้นส่วนคนหนึ่งบอกกล่าวแก่หุ้นส่วนคนอื่นขอเลิกห้าง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2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ผู้เป็นหุ้นส่วนคนหนึ่งตายหรือล้มละลายหรือตกเป็นผู้ไร้ความสามารถ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2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ห้างหุ้นส่วนสามัญนิติบุคคลถูกศาลพิพากษาให้ล้มละลาย</a:t>
            </a:r>
          </a:p>
          <a:p>
            <a:pPr marL="109728" indent="0">
              <a:buNone/>
            </a:pPr>
            <a:endParaRPr lang="th-TH" sz="3200" b="1" dirty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088054" y="640682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https://www.softbankthai.com/Article/Detail/17330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à¸à¸¸à¸£à¸à¸´à¸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81835"/>
            <a:ext cx="394595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2448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 sz="4000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ห้างหุ้นส่วนจำกัด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เป็นหุ้นส่วนคนเดียวหรือหลายคน ซึ่งจำกัดความรับผิดชอบ ไม่เกินจำนวนเงินที่รับจะลงหุ้นในห้างส่วนนั้นจำพวกหนึ่ง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เป็นหุ้นส่วนคนเดียวหรือหลายคน ซึ่งต้องรับผิดชอบร่วมกันในบรรดาหนี้ของห้างหุ้นส่วนอย่าไม่จำกัดจำนวนอีกพวกหนึ่ง</a:t>
            </a:r>
          </a:p>
          <a:p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3284984"/>
            <a:ext cx="7848872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การเลิกห้างหุ้นส่วน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จำกัด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เลิกโดย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กฎหมาย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เลิกด้วยหุ้นส่วน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คำสั่ง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ศาล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หลังจากเลิกแล้วจะต้องมีการชำระบัญชีให้เสร็จสิ้น จึงจะสิ้นสภาพเป็นนิติบุคคล</a:t>
            </a:r>
          </a:p>
          <a:p>
            <a:endParaRPr lang="th-TH" dirty="0" smtClean="0"/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55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0" y="1304764"/>
            <a:ext cx="4104456" cy="514857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39750" indent="-430213" algn="thaiDist">
              <a:buNone/>
            </a:pPr>
            <a:r>
              <a:rPr lang="en-US" sz="33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) ความ</a:t>
            </a:r>
            <a:r>
              <a:rPr lang="th-TH" sz="3300" b="1" dirty="0">
                <a:latin typeface="TH SarabunPSK" pitchFamily="34" charset="-34"/>
                <a:cs typeface="TH SarabunPSK" pitchFamily="34" charset="-34"/>
              </a:rPr>
              <a:t>รับผิดในหนี้อย่างไม่จำกัด</a:t>
            </a:r>
          </a:p>
          <a:p>
            <a:pPr marL="109728" indent="0" algn="thaiDist">
              <a:buNone/>
            </a:pPr>
            <a:r>
              <a:rPr lang="en-US" sz="33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) ความ</a:t>
            </a:r>
            <a:r>
              <a:rPr lang="th-TH" sz="3300" b="1" dirty="0">
                <a:latin typeface="TH SarabunPSK" pitchFamily="34" charset="-34"/>
                <a:cs typeface="TH SarabunPSK" pitchFamily="34" charset="-34"/>
              </a:rPr>
              <a:t>รับผิดชอบต่อธุรกิจ</a:t>
            </a:r>
          </a:p>
          <a:p>
            <a:pPr marL="109728" indent="0" algn="thaiDist">
              <a:buNone/>
            </a:pPr>
            <a:r>
              <a:rPr lang="en-US" sz="33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) ความ</a:t>
            </a:r>
            <a:r>
              <a:rPr lang="th-TH" sz="3300" b="1" dirty="0">
                <a:latin typeface="TH SarabunPSK" pitchFamily="34" charset="-34"/>
                <a:cs typeface="TH SarabunPSK" pitchFamily="34" charset="-34"/>
              </a:rPr>
              <a:t>ต่อเนื่องของธุรกิจ</a:t>
            </a:r>
          </a:p>
          <a:p>
            <a:pPr marL="109728" indent="0" algn="thaiDist">
              <a:buNone/>
            </a:pPr>
            <a:r>
              <a:rPr lang="en-US" sz="33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) การ</a:t>
            </a:r>
            <a:r>
              <a:rPr lang="th-TH" sz="3300" b="1" dirty="0">
                <a:latin typeface="TH SarabunPSK" pitchFamily="34" charset="-34"/>
                <a:cs typeface="TH SarabunPSK" pitchFamily="34" charset="-34"/>
              </a:rPr>
              <a:t>จัดแบ่งกำไร</a:t>
            </a:r>
          </a:p>
          <a:p>
            <a:pPr marL="109728" indent="0">
              <a:buNone/>
            </a:pPr>
            <a:r>
              <a:rPr lang="en-US" sz="33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) แหล่ง</a:t>
            </a:r>
            <a:r>
              <a:rPr lang="th-TH" sz="3300" b="1" dirty="0">
                <a:latin typeface="TH SarabunPSK" pitchFamily="34" charset="-34"/>
                <a:cs typeface="TH SarabunPSK" pitchFamily="34" charset="-34"/>
              </a:rPr>
              <a:t>เงินทุนจำกัด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>
                <a:latin typeface="TH SarabunPSK" pitchFamily="34" charset="-34"/>
                <a:cs typeface="TH SarabunPSK" pitchFamily="34" charset="-34"/>
              </a:rPr>
            </a:b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23528" y="1304764"/>
            <a:ext cx="3960440" cy="5112568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dirty="0"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การ</a:t>
            </a:r>
            <a: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ก่อตั้งธุรกิจได้ง่าย</a:t>
            </a:r>
            <a:b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ความสามารถ</a:t>
            </a:r>
            <a: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ในการรวบรวมเงินทุนและการก่อหนี้</a:t>
            </a:r>
            <a:b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ทักษะ</a:t>
            </a:r>
            <a: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ความรู้หลากหลาย</a:t>
            </a:r>
            <a:b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การ</a:t>
            </a:r>
            <a: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ตัดสินใจ</a:t>
            </a:r>
            <a:b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การ</a:t>
            </a:r>
            <a: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ควบคุมทางกฎหมาย</a:t>
            </a:r>
            <a:b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endParaRPr lang="th-TH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332656"/>
            <a:ext cx="3960440" cy="97210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ข้อดีของการประกอบกิจการในรูปแบบห้างหุ้นส่วน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2000" y="332656"/>
            <a:ext cx="4104456" cy="972108"/>
          </a:xfrm>
          <a:prstGeom prst="rect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ข้อเสียของการประกอบกิจการในรูปแบบห้างหุ้นส่วน</a:t>
            </a:r>
          </a:p>
        </p:txBody>
      </p:sp>
    </p:spTree>
    <p:extLst>
      <p:ext uri="{BB962C8B-B14F-4D97-AF65-F5344CB8AC3E}">
        <p14:creationId xmlns:p14="http://schemas.microsoft.com/office/powerpoint/2010/main" val="11862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620688"/>
            <a:ext cx="8291264" cy="3240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thaiDist">
              <a:buNone/>
            </a:pPr>
            <a:r>
              <a:rPr lang="th-TH" sz="57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บริษัท</a:t>
            </a:r>
          </a:p>
          <a:p>
            <a:pPr marL="0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บริษัทแบ่งออกเป็น 2 ประเภทใหญ่ๆ คือ บริษัทจำกัด และ บริษัทมหาชนจำกัด</a:t>
            </a:r>
          </a:p>
          <a:p>
            <a:pPr marL="0" indent="0" algn="thaiDist">
              <a:buNone/>
            </a:pP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บริษัท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จำกัด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(company limited)</a:t>
            </a:r>
          </a:p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เป็นรูปแบบการร่วมทุนดำเนินธุรกิจการค้าที่ค่อนข้างซับซ้อน โดยเริ่มตั้งแต่การก่อตั้ง การดำเนินการ จนถึงการเลิกกิจการ บริษัทจำกัดเป็นนิติบุคคลหรือรับผิดชอบส่วนตัว จึงเป็นรูปแบบการร่วมลงทุนที่ได้รับความนิยมเป็นอย่างมาก</a:t>
            </a:r>
          </a:p>
          <a:p>
            <a:pPr marL="0" indent="0" algn="thaiDist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15537" y="4325744"/>
            <a:ext cx="8208912" cy="23436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คำจำกัดความของบริษัทจำกัด</a:t>
            </a:r>
          </a:p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	“บุคคลใดๆ ตั้งแต่ 3 คนขึ้นไป จะเริ่มก่อการและจัดตั้งเป็นบริษัทจำกัด ก็ได้ด้วยเข้าชื่อกันทำหนังสือบริคณห์สนธิ และกระทำการอย่างอื่นตามบท บัญญัติแห่งประมวลกฎหมายนี้” </a:t>
            </a:r>
          </a:p>
        </p:txBody>
      </p:sp>
    </p:spTree>
    <p:extLst>
      <p:ext uri="{BB962C8B-B14F-4D97-AF65-F5344CB8AC3E}">
        <p14:creationId xmlns:p14="http://schemas.microsoft.com/office/powerpoint/2010/main" val="36808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404664"/>
            <a:ext cx="4189798" cy="614422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จากบทบัญญัติดังกล่าวพอจะกล่าวได้ว่า รูปแบบของบริษัทจำกัดแบ่งออกเป็นกรณี ดังจะกล่าวต่อไปนี้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ต้องมีคู่สัญญาอย่างน้อย 3 คน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ต้องเป็นกิจการที่มุ่งจะหากำไร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แบ่งทุนเป็นหุ้นแต่ละหุ้นมีมูลค่าเท่าๆ กัน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ผู้ถือหุ้นต้องรับผิดจำกัดเพียงค่าหุ้นที่ยังส่งไม่ครบ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จดทะเบียนต่อนายทะเบียน</a:t>
            </a:r>
            <a:endParaRPr lang="th-TH" sz="3600" b="1" dirty="0">
              <a:solidFill>
                <a:schemeClr val="bg2">
                  <a:lumMod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à¸à¸£à¸°à¹à¸ à¸à¸à¸¸à¸£à¸à¸´à¸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19"/>
            <a:ext cx="4464787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280222" y="5013176"/>
            <a:ext cx="3877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http://suttineecte58.blogspot.com/2015/10/the-daily-classes-monday-at-19102558.html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07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4680519"/>
          </a:xfrm>
          <a:ln>
            <a:solidFill>
              <a:srgbClr val="FF66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การจัดตั้งบริษัทจำกัด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การจัดตั้งบริษัทมีการที่ซับซ้อน เนื่องจากต้องไปตามขั้นตอนตามที่กำหนดไวในกฎหมาย ซึ่งกล่าวโดยหลักแล้วคือ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ผู้เริ่มก่อตั้งกิจการอย่างน้อย 3 คน เข้าชื่อกันทำหนังสือบริคณห์สนธิ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นำหนังสือบริคณห์สนธิไปจดทะเบียน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เปิดให้มีการจองหุ้น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ผู้เริ่มก่อตั้งกิจการนัดหมายประชุมผู้จองหุ้น ซึ่งเรียกว่าประชุมตั้งบริษัท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กรรมการของบริษัทเรียกเก็บเงินค่าหุ้นจากผู้จอง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จดทะเบียนต่อนายทะเบียน</a:t>
            </a:r>
            <a:endParaRPr lang="th-TH" sz="3600" b="1" dirty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067944" y="5944686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https://www.dek-d.com/board/view/3086730/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634994"/>
            <a:ext cx="5072239" cy="11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2"/>
            <a:ext cx="2213992" cy="1555778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764704"/>
            <a:ext cx="7488832" cy="15841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การจัดทำและทะเบียนหนังสือบริคณห์สนธิ</a:t>
            </a:r>
          </a:p>
          <a:p>
            <a:pPr marL="0" indent="0"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บริคณห์สนธิ เป็นเอกสารที่กำหนดวัตถุประสงค์ของบริษัท จำนวนผู้ก่อการ ที่ตั้ง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สำนักงาน  ทุน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จดทะเบียนของบริษัท เป็น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ต้น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7427168" cy="16561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/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dirty="0">
                <a:solidFill>
                  <a:schemeClr val="accent2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เข้าชื่อซื้อ</a:t>
            </a: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หุ้น  </a:t>
            </a:r>
            <a:r>
              <a:rPr lang="th-TH" sz="3200" dirty="0" smtClean="0">
                <a:effectLst/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3200" dirty="0">
                <a:effectLst/>
                <a:latin typeface="TH SarabunPSK" pitchFamily="34" charset="-34"/>
                <a:cs typeface="TH SarabunPSK" pitchFamily="34" charset="-34"/>
              </a:rPr>
              <a:t>หุ้นทั้งหมดซึ่งบริษัทคิดจะจดทะเบียนนั้น ต้องมีผู้เข้าชื่อซื้อหรือออกให้กันเสร็จก่อนการจดทะเบียนของบริษัท </a:t>
            </a:r>
            <a:endParaRPr lang="th-TH" sz="3200" dirty="0">
              <a:effectLst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03948" y="6129569"/>
            <a:ext cx="5598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http://suttineecte58.blogspot.com/2015/10/the-daily-classes-monday-at-19102558.html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96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วงรี 7"/>
          <p:cNvSpPr/>
          <p:nvPr/>
        </p:nvSpPr>
        <p:spPr>
          <a:xfrm>
            <a:off x="2267744" y="116632"/>
            <a:ext cx="4608512" cy="10239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การประชุมตั้งบริษัท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51521" y="1541175"/>
            <a:ext cx="2448272" cy="22478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กิจการ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ที่กระทำในวันประชุม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239852" y="1541174"/>
            <a:ext cx="2448272" cy="22478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ทำ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ความตกลงตั้งข้อบังคับต่างๆ ของบริษัท 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6311781" y="1541174"/>
            <a:ext cx="2436683" cy="22478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ให้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สัตยาบันแก่บรรดาสัญญาซึ่งผู้เริ่มก่อการได้ทำไว้ 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239852" y="4293096"/>
            <a:ext cx="2448272" cy="247927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วาง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กำหนดจำนวนหุ้นบุริมสิทธิทั้งกำหนดสภาพ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300192" y="4293096"/>
            <a:ext cx="2448272" cy="24208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เลือกตั้ง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กรรมการและพนักงานสอบบัญชีอันเป็นชุดแรกของ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บริษัท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51521" y="4293096"/>
            <a:ext cx="2448272" cy="2479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วาง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กำหนดจำนวนซึ่งจะให้แก่ผู้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เริ่มก่อการ ถ้าหาก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มีเจตนาว่าจะให้</a:t>
            </a:r>
          </a:p>
        </p:txBody>
      </p:sp>
    </p:spTree>
    <p:extLst>
      <p:ext uri="{BB962C8B-B14F-4D97-AF65-F5344CB8AC3E}">
        <p14:creationId xmlns:p14="http://schemas.microsoft.com/office/powerpoint/2010/main" val="6603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75656" y="404664"/>
            <a:ext cx="6269665" cy="70788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ข้อดีของการประกอบกิจการเจ้าของคนเดียว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800195" y="2997067"/>
            <a:ext cx="309634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 ก่อตั้ง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ได้ง่ายละมีต้นทุนต่ำ 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575143" y="2996952"/>
            <a:ext cx="2453241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รักษาความลับ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ได้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9552" y="1395933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กิจการเจ้าของคนเดียว เป็นธุรกิจแบบที่เจ้าของมีอำนาจในการจัดการธุรกิจอย่างเต็มที่ ด้วยโครงสร้างการจัดการที่ง่ายๆ ของกิจการ ทำให้มีการตัดสินใจได้อย่างรวดเร็ว นอกจากนี้กิจการรูปแบบนี้ยังไม่ข้อดีในส่วนอื่นๆได้แก่</a:t>
            </a:r>
          </a:p>
        </p:txBody>
      </p:sp>
      <p:sp>
        <p:nvSpPr>
          <p:cNvPr id="8" name="ลูกศรขวา 7"/>
          <p:cNvSpPr/>
          <p:nvPr/>
        </p:nvSpPr>
        <p:spPr>
          <a:xfrm>
            <a:off x="5004048" y="3177087"/>
            <a:ext cx="517414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 rot="5400000">
            <a:off x="6618403" y="3864503"/>
            <a:ext cx="366719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580112" y="4365219"/>
            <a:ext cx="2453241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การกระจายและการใช้กำไร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 rot="10800000">
            <a:off x="4962021" y="4653251"/>
            <a:ext cx="517414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763688" y="4365219"/>
            <a:ext cx="3096344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 การยืดหยุ่น และการควบคุมธุรกิจ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23528" y="5805264"/>
            <a:ext cx="309634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 กฎระเบียบของราชการ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067944" y="5805264"/>
            <a:ext cx="201622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 ภาษี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6660232" y="5805264"/>
            <a:ext cx="20162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7. การเลิกกิจการ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5311552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74231" y="6031631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08547" y="6021289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6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476672"/>
            <a:ext cx="7128792" cy="30243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การจดทะเบียน</a:t>
            </a:r>
            <a:r>
              <a:rPr lang="th-TH" sz="32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ของบริษัท</a:t>
            </a:r>
          </a:p>
          <a:p>
            <a:pPr marL="0" indent="0"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เมื่อมีการประชุมตั้งบริษัทและเลือกกรรมการของบริษัทนั้นแล้ว ผู้เริ่มกิจการต้องส่งมอบงานทั้งหลายพร้อมทั้งเอกสารทั้งหมดให้กรรมการ เพื่อให้ดำเนินการต่อไป เมื่อกรรมการของบริษัทได้รับมอบหมายงานดังกล่าวแล้ว กรรมการต้องเรียกให้ชำระค่าหุ้นครั้งแรก โดยต้องอำนาจไม่น้อยกว่าร้อยละ 25 ของมูลค่าหุ้นแต่ละหุ้น</a:t>
            </a:r>
          </a:p>
          <a:p>
            <a:pPr algn="thaiDist"/>
            <a:endParaRPr lang="th-TH" sz="28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47864" y="4077072"/>
            <a:ext cx="5292080" cy="236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ผลของการจดทะเบียน</a:t>
            </a:r>
          </a:p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ผลของการจดทะเบียน มีผลทำให้บริษัทดังกล่าวเป็นนิติบุคคล แยกต่างหากจากผู้ถือหุ้นมีสิทธิและหน้าที่ต่างหากจากผู้ถือหุ้น ผู้ถือหุ้นมีความรับผิดแยกจากบริษัท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504" y="6108398"/>
            <a:ext cx="3840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http://suttineecte58.blogspot.com/2015/10/the-daily-classes-monday-at-19102558.html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25324"/>
            <a:ext cx="1835924" cy="18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276762"/>
            <a:ext cx="8363272" cy="652534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u="sng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หุ้นและผู้ถือหุ้น</a:t>
            </a:r>
          </a:p>
          <a:p>
            <a:pPr marL="0" indent="0" algn="thaiDist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ลักษะของหุ้นและผู้ถือหุ้น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1.  หุ้นนั้นตามกฎหมายเพ่งและพาณิชย์ จะให้มีมูลค่าต่ำกว่า 5 บาท ไม่ได้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2.  หุ้น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ดังกล่าวแบ่งแยกไม่ได้ แต่ไม่หมายความรวมถึงคนสองคนขึ้นไปถือหุ้นร่วมกัน แต่ต้องการคนใดคนหนึ่งใช้สิทธิแทนผู้ถือหุ้นนั้น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  หุ้น</a:t>
            </a: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ทุกหุ้นนั้นต้องใช้เงินจนเต็มค่า เว้นแต่หุ้นสามัญหรือหุ้นบุริมสิทธิ ซึ่งผู้ถือหุ้นไม่ต้องชำระค่าหุ้นด้วยเงิน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 บริษัทต้องทำใบหุ้นแสดงเป็นหลักฐานเป็นเจ้าของหุ้น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5.  หุ้นบริษัทนั้นอาจโอนกันได้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6.  ผู้ถือหุ้นแต่ละคนนั้นมีสิทธิเท่าเทียมกัน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076056" y="6155775"/>
            <a:ext cx="4474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http://suttineecte58.blogspot.com/2015/10/the-daily-classes-monday-at-19102558.html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https://www.scgchemicals.com/assets/2abb51ff/images/company/Our-Business-Prac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18397"/>
            <a:ext cx="2736304" cy="15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5536" y="620688"/>
            <a:ext cx="7632848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thaiDist">
              <a:buFont typeface="Wingdings" pitchFamily="2" charset="2"/>
              <a:buChar char="Ø"/>
            </a:pP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หุ้นของบริษัทมี 2 ชนิด คือ 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หุ้นสามัญหรือหุ้นธรรมดา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ordinary shares)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ซึ่งเป็นหุ้นที่ผู้ถือหุ้นดังกล่าวทักคนมีสิทธิถือหุ้นเทียบเท่ากับคนอื่นทุกคน เช่น สิทธิในการเข้าประชุมและออกเสียงในที่ประชุม สิทธิที่จะได้รับเงินปันผล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069976" y="3861048"/>
            <a:ext cx="6750496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หุ้นบุริมสิทธิ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preference shares)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คือหุ้นพิเศษที่ทำให้ผู้ถือหุ้นมีสิทธิพิเศษยิ่งกว่าผู้ถือหุ้นธรรมดา โดยเริ่มกิจการมีหน้าที่เสนอต่อที่ประชุมตั้งแต่บริษัทว่าจะให้มีหุ้นบุริมสิทธิจำนวนเท่าใด และมีสิทธิเหนือหุ้นสามัญอย่างไร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7" y="3176429"/>
            <a:ext cx="1666647" cy="24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692697"/>
            <a:ext cx="7869560" cy="41044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40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แบบของ</a:t>
            </a:r>
            <a:r>
              <a:rPr lang="th-TH" sz="40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ใบหุ้น  </a:t>
            </a:r>
            <a:endParaRPr lang="th-TH" sz="4000" b="1" u="sng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ใบหุ้นมี 2 ชนิด คือ</a:t>
            </a:r>
          </a:p>
          <a:p>
            <a:pPr marL="0" indent="0" algn="thaiDist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1.  ใบหุ้นชนิดระบุชื่อผู้ถือหุ้น</a:t>
            </a:r>
          </a:p>
          <a:p>
            <a:pPr marL="0" indent="0" algn="thaiDist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2.  ใบหุ้นชนิดไม่ระบุชื่อผู้ถือ</a:t>
            </a:r>
          </a:p>
          <a:p>
            <a:pPr marL="0" indent="0" algn="thaiDist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ซึ่งหุ้นทั้ง 2 ชนิดดังกล่าว ปกติอาจโอนและเปลี่ยนมือกันได้เสมอ เว้นแต่ในกรณีเป็นหุ้นชนิดระบุผู้ถือหุ้น และในข้อบังคับของบริษัทกำหนดไว้ห้ามไม่ไห้มีการโอน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869160"/>
            <a:ext cx="3456384" cy="114650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843808" y="602954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11738219_1623045761269652_975633812_n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71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2057664"/>
            <a:ext cx="4824536" cy="396362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ในการดำเนินการของบริษัท เพื่อให้เป็นไปตามวัตถุประสงค์หรือข้อบังคับบริษัทนั้น ซึ่งได้กระทำลงโดยกรรมการชองบริษัท อันถือเป็นตัวแทนของบริษัท ซึ่งได้รับการเลือกตั้งจามที่ประชุมตั้งบริษัทกิจการที่ทำโดยกรรมการบริษัทภายใต้วัตถุประสงค์ของบริษัทนั้น ถือได้ว่าเป็นการกระทำของบริษัท กรรมการไม่ต้องรับผิดหรือผูกพันเป็นการส่วนตัว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8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การบริหารงานของบริษัท</a:t>
            </a:r>
            <a:endParaRPr lang="th-TH" sz="48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012160" y="532587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http://www.prepack.co.th/th/career-job/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http://www.prepack.co.th/wp-content/uploads/2016/12/JOB_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2952328" cy="18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เทปเจาะรู 3"/>
          <p:cNvSpPr/>
          <p:nvPr/>
        </p:nvSpPr>
        <p:spPr>
          <a:xfrm>
            <a:off x="3018080" y="2576664"/>
            <a:ext cx="3600400" cy="144016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การควบคุมงานการดำเนินงานของบริษัท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395536" y="548680"/>
            <a:ext cx="3744416" cy="14401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มติที่ประชุมใหญ่ผู้ถือหุ้น</a:t>
            </a:r>
          </a:p>
          <a:p>
            <a:pPr algn="ctr"/>
            <a:endParaRPr lang="th-TH" sz="3200" b="1" dirty="0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 flipV="1">
            <a:off x="2987824" y="2060848"/>
            <a:ext cx="504056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5076056" y="548680"/>
            <a:ext cx="3960440" cy="16201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การตรวจสอบเอกสารและหลักฐานของบริษัทโดยอาศัยเอกสาร</a:t>
            </a:r>
          </a:p>
          <a:p>
            <a:pPr algn="ctr"/>
            <a:endParaRPr lang="th-TH" dirty="0"/>
          </a:p>
        </p:txBody>
      </p:sp>
      <p:sp>
        <p:nvSpPr>
          <p:cNvPr id="9" name="วงรี 8"/>
          <p:cNvSpPr/>
          <p:nvPr/>
        </p:nvSpPr>
        <p:spPr>
          <a:xfrm>
            <a:off x="467544" y="4725144"/>
            <a:ext cx="3600400" cy="19134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การตรวจงานบริษัท โดยผู้ถือหุ่นซึ่งมีหุ้นรวมกันไม่น้อยกว่า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5</a:t>
            </a:r>
          </a:p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5054446" y="4725144"/>
            <a:ext cx="3838034" cy="17008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การสอบ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บัญชี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งบดุล</a:t>
            </a:r>
          </a:p>
          <a:p>
            <a:pPr algn="ctr"/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V="1">
            <a:off x="5508104" y="2060848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6027288" y="3996063"/>
            <a:ext cx="591192" cy="585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flipH="1">
            <a:off x="2627784" y="4095074"/>
            <a:ext cx="360040" cy="558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409321"/>
            <a:ext cx="8229600" cy="1515623"/>
          </a:xfrm>
        </p:spPr>
        <p:txBody>
          <a:bodyPr/>
          <a:lstStyle/>
          <a:p>
            <a:pPr algn="thaiDist">
              <a:buNone/>
            </a:pP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บริษัท มหาชน จำกัด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(public company limited) </a:t>
            </a:r>
            <a:r>
              <a:rPr lang="th-TH" sz="2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คือ</a:t>
            </a:r>
          </a:p>
          <a:p>
            <a:pPr marL="90488" indent="19050" algn="thaiDist"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บริษัท</a:t>
            </a:r>
            <a:r>
              <a:rPr lang="th-TH" sz="2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ประเภทซึ่งตั้งขึ้นด้วยความประสงค์ที่จะเสนอขายหุ้นต่อประชาชน โดย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ผู้ถือหุ้น</a:t>
            </a:r>
            <a:r>
              <a:rPr lang="th-TH" sz="2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มีความรับผิดจำกัดไม่เกินจำนวนเงินค่าหุ้นที่ต้องชำระ</a:t>
            </a:r>
          </a:p>
          <a:p>
            <a:pPr marL="109728" indent="0" algn="thaiDist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บริษัท มหาชน จำกัด</a:t>
            </a:r>
            <a:endParaRPr lang="th-TH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39552" y="3068960"/>
            <a:ext cx="5904656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หุ้นเป็นบริษัทประเภทซึ่งแบ่งทุนออกเป็น</a:t>
            </a:r>
          </a:p>
          <a:p>
            <a:pPr algn="ctr"/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511660" y="4365104"/>
            <a:ext cx="6156684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ผู้ถือหุ้นมีความรับผิดไม่เกินจำนวนเงินค่าหุ้นที่ต้องชำระ</a:t>
            </a:r>
          </a:p>
          <a:p>
            <a:pPr algn="ctr"/>
            <a:endParaRPr lang="th-TH" b="1" dirty="0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411760" y="5589240"/>
            <a:ext cx="619268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บริษัทมีความประสงค์ที่จะเสนอขายหุ้นต่อประชาชน</a:t>
            </a:r>
          </a:p>
          <a:p>
            <a:pPr algn="ctr"/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1589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404664"/>
            <a:ext cx="4176464" cy="62813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การจัดตั้งบริษัท มหาชน มีลักษะคล้ายคลึงกับการจัดตั้งบริษัทจำกัด แต่มีข้อแตกต่างกันคือ การจั้งบริษัท มหาชนเริ่มด้วยผู้ก่อตั้งบริษัทตั้งแต่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คนขึ้นไป ร่วมกันทำจัดทำหนังสือบริคณห์สนธิ และนำไปจดทะเบียนที่กรมพัฒนาธุรกิจการค้า 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60032" y="620688"/>
            <a:ext cx="403244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การจัดตั้งบริษัท มหาชน จำกัด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148064" y="56612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https://www.mdsiglobal.com/private-business/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à¸à¸¸à¸£à¸à¸´à¸à¸ªà¹à¸§à¸à¸à¸±à¸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339752" y="764704"/>
            <a:ext cx="5040560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คุณสมบัติของผู้เริ่มก่อการจัดตั้งบริษัท มหาชน</a:t>
            </a: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H="1">
            <a:off x="1979712" y="2348880"/>
            <a:ext cx="36004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4355976" y="250988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7092280" y="242275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สี่เหลี่ยมผืนผ้า 11"/>
          <p:cNvSpPr/>
          <p:nvPr/>
        </p:nvSpPr>
        <p:spPr>
          <a:xfrm>
            <a:off x="134083" y="3527430"/>
            <a:ext cx="234959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เริ่มก่อการต้องบรรลุนิติภาวะแล้ว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627784" y="3789040"/>
            <a:ext cx="286206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เริ่มก่อการอย่างน้อยครึ่งหนึ่งต้องมีภูมิลำเนาอยู่ใน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ราชอาณาจักร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706380" y="3831184"/>
            <a:ext cx="334786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เป็นคนไร้ความสามารถ คนเสมือนไร้ความสามารถ</a:t>
            </a:r>
          </a:p>
        </p:txBody>
      </p:sp>
    </p:spTree>
    <p:extLst>
      <p:ext uri="{BB962C8B-B14F-4D97-AF65-F5344CB8AC3E}">
        <p14:creationId xmlns:p14="http://schemas.microsoft.com/office/powerpoint/2010/main" val="16721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404665"/>
            <a:ext cx="4762872" cy="295232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r>
              <a:rPr lang="th-TH" sz="36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การควบบริษัท</a:t>
            </a:r>
            <a:endParaRPr lang="th-TH" sz="3600" b="1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ควบบริษัท คือ การที่บริษัทตั้งแต่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บริษัทขึ้นไปมาร่วมกันเป็นบริษัทใหม่เพียงบริษัทเดียว เพื่อทำกิจการร่วมกัน ซึ่งผลของการควบบริษัทใหม่นั้นทำให้บริษัทเดิมสิ้นสภาพไป และเกิดบริษัทใหม่ขึ้นมา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07904" y="3429000"/>
            <a:ext cx="5148064" cy="3231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การเลิกบริษัท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จดทะเบียนจัดตั้งบริษัทนั้น ทำด้วยวัตถุประสงค์เพื่อดำเนินธุรกิจการค้า ถือเป็นการทำสัญญาร่วมกันของผู้ถือหุ้น ซึ่งอาจมีการกำหนดให้ต้องเลิกกัน หรือกำหนดเวลาที่จะเลิกตามที่จดทะเบียนไว้ หรือเลิกโดยผลของกฎหมายในกรณีเกินวิสัยที่บริษัทจะดำรงอยู่ได้</a:t>
            </a:r>
          </a:p>
        </p:txBody>
      </p:sp>
    </p:spTree>
    <p:extLst>
      <p:ext uri="{BB962C8B-B14F-4D97-AF65-F5344CB8AC3E}">
        <p14:creationId xmlns:p14="http://schemas.microsoft.com/office/powerpoint/2010/main" val="25669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68327" y="404664"/>
            <a:ext cx="668804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ข้อเสีย ของ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การประกอบกิจการเจ้าของคนเดียว</a:t>
            </a:r>
          </a:p>
        </p:txBody>
      </p:sp>
      <p:sp>
        <p:nvSpPr>
          <p:cNvPr id="5" name="ลูกศรลง 4"/>
          <p:cNvSpPr/>
          <p:nvPr/>
        </p:nvSpPr>
        <p:spPr>
          <a:xfrm>
            <a:off x="827584" y="162880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1520" y="2132856"/>
            <a:ext cx="1800200" cy="22322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ความรับผิดชอบในหนี้อย่างไม่จำกัด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2627784" y="2132856"/>
            <a:ext cx="432048" cy="432048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051720" y="2636912"/>
            <a:ext cx="1800200" cy="22322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การมีข้อจำกัดในการจัดหาเงินทุน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4427984" y="2852936"/>
            <a:ext cx="432048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923928" y="3429000"/>
            <a:ext cx="1512168" cy="1656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การมีทักษะอย่างจำกัด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ลูกศรลง 11"/>
          <p:cNvSpPr/>
          <p:nvPr/>
        </p:nvSpPr>
        <p:spPr>
          <a:xfrm>
            <a:off x="6084168" y="3429000"/>
            <a:ext cx="432048" cy="432048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580112" y="4041068"/>
            <a:ext cx="1584176" cy="1908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ขาดความต่อเนื่องทางธุรกิจ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ลูกศรลง 13"/>
          <p:cNvSpPr/>
          <p:nvPr/>
        </p:nvSpPr>
        <p:spPr>
          <a:xfrm>
            <a:off x="7812360" y="3933056"/>
            <a:ext cx="432048" cy="43204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308304" y="4473116"/>
            <a:ext cx="1584176" cy="1908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 ขาดพนักงานที่มีคุณสมบัติเหมาะสม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23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476672"/>
            <a:ext cx="30604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การเสนอขายหุ้นต่อประชาชน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71600" y="1051402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การเสนอขายหุ้นต่อประชาชนของบริษัท มหาชน นั้นเป็นไปตามกฎหมายหลักทรัพย์ โดยผู้เริ่มจัดตั้งบริษัท มหาชน ต้องขออนุญาณเสนอขายหุ้นออกใหม่ต่อสำนักงานคณะกรรมการกำกับหลักทรัพย์และตลาดหลักทรัพย์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00202" y="2905780"/>
            <a:ext cx="240963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การประชุมจัดตั้งบริษัท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300202" y="3717032"/>
            <a:ext cx="48721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พิจารณาข้อบังคับของบริษัท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กำหนดลักษะแห่งหุ้นบุริมสิทธิ์ </a:t>
            </a:r>
            <a:r>
              <a:rPr lang="en-US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ถ้ามี</a:t>
            </a:r>
            <a:r>
              <a:rPr lang="en-US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กำหนดจำนวนหุ้นสามัญหรือหุ้นบุริมสิทธิ์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เลือกตั้งกรรมการ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05780"/>
            <a:ext cx="7620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764704"/>
            <a:ext cx="813690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การเรียกให้ชำระค่า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หุ้น</a:t>
            </a:r>
          </a:p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หลังจากการประชุมตั้งบริษัทแล้ว ผู้เริ่มจัดตั้งต้องมอบเอกสารและกิจการของบริษัทให้แก่คณะกรรมการภายใน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วัน นับแต่วันที่เสร็จประชุมจัดตั้งบริษัท </a:t>
            </a:r>
          </a:p>
          <a:p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47664" y="3573016"/>
            <a:ext cx="7344817" cy="2369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การจดทะเบียนบริษัท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มหาชน</a:t>
            </a:r>
          </a:p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คณะกรรมการต้องดำเนินการขอจดทะเบียนบริษัท มหาชน ภายใน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เดือนนับแต่วันประชุมจัดตั้งบริษัทเสร็จสิ้น ซึ่งบริษัท มหาชนที่จะจดทะเบียนนั้น จะมีสภาพเป็นนิติบุคคลนับตั้งแต่วันที่นายทะเบียนรับจดทะเบียนเป็นต้นไป</a:t>
            </a:r>
          </a:p>
          <a:p>
            <a:pPr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5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672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40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มูลค่าของหุ้น</a:t>
            </a:r>
          </a:p>
          <a:p>
            <a:pPr marL="109728" indent="0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หุ้นของบริษัทแต่หุ้นต้องมีมูลค่าเท่าๆกัน และแต่ละหุ้นมีมูลค่าไม่ต่ำกว่าหุ้นละ</a:t>
            </a:r>
            <a:r>
              <a:rPr lang="en-US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109728" indent="0">
              <a:buNone/>
            </a:pPr>
            <a:r>
              <a:rPr lang="th-TH" sz="40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การโอนหุ้น</a:t>
            </a:r>
          </a:p>
          <a:p>
            <a:pPr marL="109728" indent="0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สามารถโอนกันได้ด้วยการสลักหลังใบหุ้น ระบุชื่อผู้รับโอนและลงรามือชื่อผู้โอนกับผู้รับ</a:t>
            </a:r>
            <a:endParaRPr lang="th-TH" sz="3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827584" y="2924944"/>
            <a:ext cx="489204" cy="24231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827584" y="1196752"/>
            <a:ext cx="489204" cy="2423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11229" y="609329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https://cdn.marketingoops.com/wp-content/uploads/2016/04/ThinkstockPhotos-4800700511.jpg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42" y="3789040"/>
            <a:ext cx="3477766" cy="213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481329"/>
            <a:ext cx="4464496" cy="518803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การเลิกบริษัท มหาชน จำกัด จะต้องเลิกเมื่อมีเหตุหนึ่งเหตุใดดังต่อไปนี้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เมื่อที่ประชุมผู้ถือหุ้นลงมติให้เลิกด้วยคะแนนไม่น้อยกว่า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ของเสียงทั้งหมดของผู้ถือหุ้นที่มาประชุม และมีสิทธิออกเสียงลงคะแนน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เมื่อบริษัทล้มละลาย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เมื่อศาลมีคำสั่งให้เลิกบริษัทและคำสั่งศาลดังกล่าวได้ถึงที่สุดแล้ว</a:t>
            </a:r>
            <a:endParaRPr lang="th-TH" sz="3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347048" cy="1143000"/>
          </a:xfr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การเลิกบริษัท มหาชน จำกัด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220072" y="551723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https://www.catdumb.com/my-neighbor-totoro-124/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50" y="2348880"/>
            <a:ext cx="269979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3205963" y="404664"/>
            <a:ext cx="2952328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ข้อดีของการประกอบกิจการในรูปแบบบริษัท</a:t>
            </a:r>
          </a:p>
        </p:txBody>
      </p:sp>
      <p:sp>
        <p:nvSpPr>
          <p:cNvPr id="16" name="วงรี 15"/>
          <p:cNvSpPr/>
          <p:nvPr/>
        </p:nvSpPr>
        <p:spPr>
          <a:xfrm>
            <a:off x="251520" y="2492896"/>
            <a:ext cx="2520280" cy="13023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รับผิดในหนี้อย่างจำกัด</a:t>
            </a:r>
          </a:p>
        </p:txBody>
      </p:sp>
      <p:sp>
        <p:nvSpPr>
          <p:cNvPr id="17" name="วงรี 16"/>
          <p:cNvSpPr/>
          <p:nvPr/>
        </p:nvSpPr>
        <p:spPr>
          <a:xfrm>
            <a:off x="3019989" y="3600077"/>
            <a:ext cx="3296506" cy="12961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โอน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เปลี่ยนความเป็นเจ้าของได้ง่าย</a:t>
            </a:r>
          </a:p>
        </p:txBody>
      </p:sp>
      <p:sp>
        <p:nvSpPr>
          <p:cNvPr id="18" name="วงรี 17"/>
          <p:cNvSpPr/>
          <p:nvPr/>
        </p:nvSpPr>
        <p:spPr>
          <a:xfrm>
            <a:off x="6321552" y="2431672"/>
            <a:ext cx="2736304" cy="142484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ต่อเนื่องในการดำเนินธุรกิจ</a:t>
            </a:r>
          </a:p>
        </p:txBody>
      </p:sp>
      <p:sp>
        <p:nvSpPr>
          <p:cNvPr id="19" name="วงรี 18"/>
          <p:cNvSpPr/>
          <p:nvPr/>
        </p:nvSpPr>
        <p:spPr>
          <a:xfrm>
            <a:off x="395536" y="4896221"/>
            <a:ext cx="2985709" cy="14525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แหล่ง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เงินทุนจากภายนอก</a:t>
            </a:r>
          </a:p>
        </p:txBody>
      </p:sp>
      <p:sp>
        <p:nvSpPr>
          <p:cNvPr id="20" name="วงรี 19"/>
          <p:cNvSpPr/>
          <p:nvPr/>
        </p:nvSpPr>
        <p:spPr>
          <a:xfrm>
            <a:off x="6130243" y="4998595"/>
            <a:ext cx="2810427" cy="144016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ศักยภาพ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ในการเจริญเติบโต</a:t>
            </a:r>
          </a:p>
        </p:txBody>
      </p:sp>
    </p:spTree>
    <p:extLst>
      <p:ext uri="{BB962C8B-B14F-4D97-AF65-F5344CB8AC3E}">
        <p14:creationId xmlns:p14="http://schemas.microsoft.com/office/powerpoint/2010/main" val="20381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131840" y="696397"/>
            <a:ext cx="324036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ข้อเสียของการประกอบกิจการในรูปแบบบริษัท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683568" y="2708920"/>
            <a:ext cx="3168352" cy="144016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</a:t>
            </a:r>
            <a:r>
              <a:rPr lang="th-TH" dirty="0" smtClean="0"/>
              <a:t>ภาษี</a:t>
            </a:r>
            <a:r>
              <a:rPr lang="th-TH" dirty="0"/>
              <a:t>ซ้ำซ้อน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5148064" y="2584699"/>
            <a:ext cx="3312368" cy="14283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</a:t>
            </a:r>
            <a:r>
              <a:rPr lang="th-TH" dirty="0" smtClean="0"/>
              <a:t>การ</a:t>
            </a:r>
            <a:r>
              <a:rPr lang="th-TH" dirty="0"/>
              <a:t>ก่อตั้งธุรกิจ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683568" y="4831649"/>
            <a:ext cx="3024336" cy="129984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</a:t>
            </a:r>
            <a:r>
              <a:rPr lang="th-TH" dirty="0" smtClean="0"/>
              <a:t>การ</a:t>
            </a:r>
            <a:r>
              <a:rPr lang="th-TH" dirty="0"/>
              <a:t>เปิดเผยข้อมูล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5148064" y="4689484"/>
            <a:ext cx="3528392" cy="15841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</a:t>
            </a:r>
            <a:r>
              <a:rPr lang="th-TH" dirty="0" smtClean="0"/>
              <a:t>การ</a:t>
            </a:r>
            <a:r>
              <a:rPr lang="th-TH" dirty="0"/>
              <a:t>แยกกันระหว่างพนักงานกับเจ้าของ</a:t>
            </a:r>
          </a:p>
        </p:txBody>
      </p:sp>
    </p:spTree>
    <p:extLst>
      <p:ext uri="{BB962C8B-B14F-4D97-AF65-F5344CB8AC3E}">
        <p14:creationId xmlns:p14="http://schemas.microsoft.com/office/powerpoint/2010/main" val="41923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14480" y="2428868"/>
            <a:ext cx="6143668" cy="157163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80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8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ดาว 5 แฉก 3"/>
          <p:cNvSpPr/>
          <p:nvPr/>
        </p:nvSpPr>
        <p:spPr>
          <a:xfrm>
            <a:off x="1643042" y="1357298"/>
            <a:ext cx="857256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ดาว 5 แฉก 4"/>
          <p:cNvSpPr/>
          <p:nvPr/>
        </p:nvSpPr>
        <p:spPr>
          <a:xfrm>
            <a:off x="3000364" y="1357298"/>
            <a:ext cx="857256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ดาว 5 แฉก 5"/>
          <p:cNvSpPr/>
          <p:nvPr/>
        </p:nvSpPr>
        <p:spPr>
          <a:xfrm>
            <a:off x="4286248" y="1357298"/>
            <a:ext cx="785818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ดาว 5 แฉก 6"/>
          <p:cNvSpPr/>
          <p:nvPr/>
        </p:nvSpPr>
        <p:spPr>
          <a:xfrm>
            <a:off x="5500694" y="1357298"/>
            <a:ext cx="857256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5 แฉก 8"/>
          <p:cNvSpPr/>
          <p:nvPr/>
        </p:nvSpPr>
        <p:spPr>
          <a:xfrm>
            <a:off x="6715140" y="1357298"/>
            <a:ext cx="857256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933362"/>
            <a:ext cx="7776864" cy="34398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ความหมายของห้างหุ้นส่วน</a:t>
            </a:r>
          </a:p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ตามกฎหมายแพ่งและพาณิชย์ มาตรา 1012  ให้คำนิยามไว้ว่า </a:t>
            </a:r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สัญญาจัดตั้งห้างหุ้นส่วนหรือบริษัท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sz="36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สัญญาซึ่งบุคคลตั้งแต่ 2 คนขึ้นไป ตกลงเข้ากันเพื่อกระทำกิจการร่วมกัน โดยมีวัตถุประสงค์จะแบ่งกำไรอันจะพึงได้จากกิจการนั้น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501182"/>
            <a:ext cx="7772400" cy="98360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ห้างหุ้นส่วน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635896" y="6402814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http://www.thailandindustry.com/indust_newweb/articles_preview.php?cid=17918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869160"/>
            <a:ext cx="2967582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501182"/>
            <a:ext cx="7772400" cy="98360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ห้างหุ้นส่วน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835696" y="1772816"/>
            <a:ext cx="6048672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สัญญาจัดตั้งห้างหุ้นส่วนหรือบริษัท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1115616" y="3068960"/>
            <a:ext cx="3168352" cy="30963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ก. เป็นสัญญาหรือข้อตกลงของบุคคลตั้งแต่ 2 คนขึ้นไป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5004048" y="3068960"/>
            <a:ext cx="3168352" cy="30963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ข. เพื่อจะกระทำกิจการร่วมกัน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กากบาท 7"/>
          <p:cNvSpPr/>
          <p:nvPr/>
        </p:nvSpPr>
        <p:spPr>
          <a:xfrm>
            <a:off x="4367747" y="4365104"/>
            <a:ext cx="576064" cy="468052"/>
          </a:xfrm>
          <a:prstGeom prst="plus">
            <a:avLst>
              <a:gd name="adj" fmla="val 3781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46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75075" y="332656"/>
            <a:ext cx="4782078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ประเภทของห้างหุ้นส่วน</a:t>
            </a:r>
            <a:endParaRPr lang="th-TH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ลูกศรลง 5"/>
          <p:cNvSpPr/>
          <p:nvPr/>
        </p:nvSpPr>
        <p:spPr>
          <a:xfrm rot="1934832">
            <a:off x="3457898" y="1556792"/>
            <a:ext cx="432048" cy="79208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 rot="19938031">
            <a:off x="5276758" y="1539812"/>
            <a:ext cx="432048" cy="79208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มนมุมสี่เหลี่ยมผืนผ้าด้านทแยงมุม 7"/>
          <p:cNvSpPr/>
          <p:nvPr/>
        </p:nvSpPr>
        <p:spPr>
          <a:xfrm>
            <a:off x="446882" y="2348880"/>
            <a:ext cx="3981101" cy="3744416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ห้างหุ้นส่วนสามัญ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general partnership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 ซึ่งผู้เป็นหุ้นส่วนทุกคนต้องร่วมกันรับผิดชอบในหนี้สินของห้างโดยไม่จำกัดจำนวน  และจะจดทะเบียนหรือไม่ก็ได้  ถ้าจดทะเบียนจะมีฐานะเป็น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นิติบุคคล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เรียกว่า “ห้างหุ้นส่วนสามัญนิติบุคคล”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4839371" y="2348880"/>
            <a:ext cx="3981101" cy="3744416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ห้างหุ้นส่วนจำกัด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limited partnership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 ห้างหุ้นส่วนประเภทนี้มีผู้เป็นหุ้นส่วน 2 ประเภทคือ ประเภทจำกัดความรับผิดชอบ  และ ประเภทไม่จำกัดความรับผิดชอบ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41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971600" y="332656"/>
            <a:ext cx="727280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ห้างหุ้นส่วนสามัญ</a:t>
            </a:r>
          </a:p>
          <a:p>
            <a:r>
              <a:rPr lang="th-TH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ลักษณะทั่วไปของห้างหุ้นส่วนสามัญ</a:t>
            </a:r>
            <a:endParaRPr lang="th-TH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มนมุมสี่เหลี่ยมผืนผ้าด้านทแยงมุม 7"/>
          <p:cNvSpPr/>
          <p:nvPr/>
        </p:nvSpPr>
        <p:spPr>
          <a:xfrm>
            <a:off x="683568" y="1861547"/>
            <a:ext cx="4266697" cy="1639461"/>
          </a:xfrm>
          <a:prstGeom prst="round2DiagRect">
            <a:avLst>
              <a:gd name="adj1" fmla="val 39797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 ผู้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เป็นหุ้นส่วนทุกคน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ต้องร่วมกัน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รับผิดใน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หนี้สิน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ห้าง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4499992" y="4365104"/>
            <a:ext cx="4157022" cy="1512168"/>
          </a:xfrm>
          <a:prstGeom prst="round2DiagRect">
            <a:avLst>
              <a:gd name="adj1" fmla="val 39797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เป็นหุ้นส่วนทุกคนต้องรับผิดชอบโดยไม่จำกัด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</a:t>
            </a:r>
            <a:endParaRPr lang="th-TH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5247" y="4458598"/>
            <a:ext cx="3228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http://www.9accounting.com/partnerregis.html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394717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5220072" y="3645024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https://www.smethailandclub.com/human-661-id.html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39571"/>
            <a:ext cx="2878565" cy="1533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2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89248" y="1844823"/>
            <a:ext cx="7643192" cy="28803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สัญญาการเข้าเป็นหุ้นส่วนกันนั้น กฎหมายไม่ได้บังคับว่าทำเป็นหนังสือ แต่ในทางปฏิบัติเพื่อป้องกันข้อขัดแย้งต่างๆ ที่อาจเกิดขั้นภายหลัง จึงควรทำสัญญาลายลักษณ์อักษรไว้เป็นหลักฐาน และควรระบุข้อตกลงกันในแต่ละเรื่อง ดังนี้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331640" y="404664"/>
            <a:ext cx="6624736" cy="936104"/>
          </a:xfrm>
          <a:prstGeom prst="round2DiagRect">
            <a:avLst>
              <a:gd name="adj1" fmla="val 47092"/>
              <a:gd name="adj2" fmla="val 368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การทำสัญญาจัดตั้งห้าง</a:t>
            </a:r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หุ้นส่วน</a:t>
            </a:r>
            <a:endParaRPr lang="th-TH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26160" y="6499831"/>
            <a:ext cx="3726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https://quickbusiness.co.th/pages/regist_partnership.html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48" y="4877674"/>
            <a:ext cx="7814642" cy="1655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1655</TotalTime>
  <Words>1917</Words>
  <Application>Microsoft Office PowerPoint</Application>
  <PresentationFormat>นำเสนอทางหน้าจอ (4:3)</PresentationFormat>
  <Paragraphs>245</Paragraphs>
  <Slides>46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46</vt:i4>
      </vt:variant>
    </vt:vector>
  </HeadingPairs>
  <TitlesOfParts>
    <vt:vector size="47" baseType="lpstr">
      <vt:lpstr>รวมกลุ่ม</vt:lpstr>
      <vt:lpstr>บทที่ 3</vt:lpstr>
      <vt:lpstr>กิจการเจ้าของคนเดียว</vt:lpstr>
      <vt:lpstr>งานนำเสนอ PowerPoint</vt:lpstr>
      <vt:lpstr>งานนำเสนอ PowerPoint</vt:lpstr>
      <vt:lpstr>ห้างหุ้นส่วน</vt:lpstr>
      <vt:lpstr>ห้างหุ้นส่วน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1) การก่อตั้งธุรกิจได้ง่าย 2) ความสามารถในการรวบรวมเงินทุนและการก่อหนี้ 3) ทักษะความรู้หลากหลาย 4) การตัดสินใจ 5) การควบคุมทางกฎหมาย </vt:lpstr>
      <vt:lpstr>งานนำเสนอ PowerPoint</vt:lpstr>
      <vt:lpstr>งานนำเสนอ PowerPoint</vt:lpstr>
      <vt:lpstr>งานนำเสนอ PowerPoint</vt:lpstr>
      <vt:lpstr>การเข้าชื่อซื้อหุ้น  จำนวนหุ้นทั้งหมดซึ่งบริษัทคิดจะจดทะเบียนนั้น ต้องมีผู้เข้าชื่อซื้อหรือออกให้กันเสร็จก่อนการจดทะเบียนของบริษัท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การบริหารงานของบริษัท</vt:lpstr>
      <vt:lpstr>งานนำเสนอ PowerPoint</vt:lpstr>
      <vt:lpstr>บริษัท มหาชน จำกัด</vt:lpstr>
      <vt:lpstr>การจัดตั้งบริษัท มหาชน จำกัด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การเลิกบริษัท มหาชน จำกัด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</dc:title>
  <dc:creator>User</dc:creator>
  <cp:lastModifiedBy>KKD Windows7 V.11_x64</cp:lastModifiedBy>
  <cp:revision>139</cp:revision>
  <dcterms:created xsi:type="dcterms:W3CDTF">2018-08-24T02:52:13Z</dcterms:created>
  <dcterms:modified xsi:type="dcterms:W3CDTF">2019-07-09T03:09:46Z</dcterms:modified>
</cp:coreProperties>
</file>