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86" r:id="rId4"/>
    <p:sldId id="258" r:id="rId5"/>
    <p:sldId id="287" r:id="rId6"/>
    <p:sldId id="259" r:id="rId7"/>
    <p:sldId id="260" r:id="rId8"/>
    <p:sldId id="264" r:id="rId9"/>
    <p:sldId id="265" r:id="rId10"/>
    <p:sldId id="268" r:id="rId11"/>
    <p:sldId id="267" r:id="rId12"/>
    <p:sldId id="266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65" d="100"/>
          <a:sy n="65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0EB4-D8A7-44DF-AEAF-DB66C3EDED25}" type="datetimeFigureOut">
              <a:rPr lang="th-TH" smtClean="0"/>
              <a:t>30/06/62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2A37-6D98-42F6-9D5E-6DFC6E0D2107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0EB4-D8A7-44DF-AEAF-DB66C3EDED25}" type="datetimeFigureOut">
              <a:rPr lang="th-TH" smtClean="0"/>
              <a:t>30/06/62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2A37-6D98-42F6-9D5E-6DFC6E0D2107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0EB4-D8A7-44DF-AEAF-DB66C3EDED25}" type="datetimeFigureOut">
              <a:rPr lang="th-TH" smtClean="0"/>
              <a:t>30/06/62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2A37-6D98-42F6-9D5E-6DFC6E0D2107}" type="slidenum">
              <a:rPr lang="th-TH" smtClean="0"/>
              <a:t>‹#›</a:t>
            </a:fld>
            <a:endParaRPr lang="th-TH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0EB4-D8A7-44DF-AEAF-DB66C3EDED25}" type="datetimeFigureOut">
              <a:rPr lang="th-TH" smtClean="0"/>
              <a:t>30/06/62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2A37-6D98-42F6-9D5E-6DFC6E0D2107}" type="slidenum">
              <a:rPr lang="th-TH" smtClean="0"/>
              <a:t>‹#›</a:t>
            </a:fld>
            <a:endParaRPr lang="th-TH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0EB4-D8A7-44DF-AEAF-DB66C3EDED25}" type="datetimeFigureOut">
              <a:rPr lang="th-TH" smtClean="0"/>
              <a:t>30/06/62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2A37-6D98-42F6-9D5E-6DFC6E0D2107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0EB4-D8A7-44DF-AEAF-DB66C3EDED25}" type="datetimeFigureOut">
              <a:rPr lang="th-TH" smtClean="0"/>
              <a:t>30/06/62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2A37-6D98-42F6-9D5E-6DFC6E0D2107}" type="slidenum">
              <a:rPr lang="th-TH" smtClean="0"/>
              <a:t>‹#›</a:t>
            </a:fld>
            <a:endParaRPr lang="th-TH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0EB4-D8A7-44DF-AEAF-DB66C3EDED25}" type="datetimeFigureOut">
              <a:rPr lang="th-TH" smtClean="0"/>
              <a:t>30/06/62</a:t>
            </a:fld>
            <a:endParaRPr lang="th-T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2A37-6D98-42F6-9D5E-6DFC6E0D2107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0EB4-D8A7-44DF-AEAF-DB66C3EDED25}" type="datetimeFigureOut">
              <a:rPr lang="th-TH" smtClean="0"/>
              <a:t>30/06/62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2A37-6D98-42F6-9D5E-6DFC6E0D2107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0EB4-D8A7-44DF-AEAF-DB66C3EDED25}" type="datetimeFigureOut">
              <a:rPr lang="th-TH" smtClean="0"/>
              <a:t>30/06/62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2A37-6D98-42F6-9D5E-6DFC6E0D2107}" type="slidenum">
              <a:rPr lang="th-TH" smtClean="0"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0EB4-D8A7-44DF-AEAF-DB66C3EDED25}" type="datetimeFigureOut">
              <a:rPr lang="th-TH" smtClean="0"/>
              <a:t>30/06/62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2A37-6D98-42F6-9D5E-6DFC6E0D2107}" type="slidenum">
              <a:rPr lang="th-TH" smtClean="0"/>
              <a:t>‹#›</a:t>
            </a:fld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0EB4-D8A7-44DF-AEAF-DB66C3EDED25}" type="datetimeFigureOut">
              <a:rPr lang="th-TH" smtClean="0"/>
              <a:t>30/06/62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2A37-6D98-42F6-9D5E-6DFC6E0D2107}" type="slidenum">
              <a:rPr lang="th-TH" smtClean="0"/>
              <a:t>‹#›</a:t>
            </a:fld>
            <a:endParaRPr lang="th-T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EFA0EB4-D8A7-44DF-AEAF-DB66C3EDED25}" type="datetimeFigureOut">
              <a:rPr lang="th-TH" smtClean="0"/>
              <a:t>30/06/62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7022A37-6D98-42F6-9D5E-6DFC6E0D2107}" type="slidenum">
              <a:rPr lang="th-TH" smtClean="0"/>
              <a:t>‹#›</a:t>
            </a:fld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1268761"/>
            <a:ext cx="7772400" cy="2376263"/>
          </a:xfrm>
        </p:spPr>
        <p:txBody>
          <a:bodyPr>
            <a:normAutofit/>
          </a:bodyPr>
          <a:lstStyle/>
          <a:p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บทที่ 2 จริยธรรมทางธุรกิจ</a:t>
            </a:r>
            <a:br>
              <a:rPr lang="th-TH" sz="6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และความรับผิดชอบต่อสังคม</a:t>
            </a:r>
            <a:endParaRPr lang="th-TH" sz="66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4646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652736"/>
            <a:ext cx="7920880" cy="4800600"/>
          </a:xfrm>
        </p:spPr>
        <p:txBody>
          <a:bodyPr>
            <a:norm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การตัดสินใจเรื่องจริยธรรมในองค์กรของพนักงานได้รับผลกระทบจากปัจจัยสำคัญ 3 ประการ ได้แก่</a:t>
            </a:r>
          </a:p>
          <a:p>
            <a:pPr lvl="2"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 มาตรฐานด้านศีลธรรมของแต่ละบุคคล</a:t>
            </a:r>
          </a:p>
          <a:p>
            <a:pPr lvl="2"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2. อิทธิพลจากผู้บริหารและเพื่อนร่วมงาน</a:t>
            </a:r>
          </a:p>
          <a:p>
            <a:pPr lvl="2"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3. โอกาสในการประพฤติผิด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การพัฒนาพฤติกรรมที่มีจริยธรรมในธุรกิจ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21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74618" y="332656"/>
            <a:ext cx="8435280" cy="5721499"/>
          </a:xfrm>
        </p:spPr>
        <p:txBody>
          <a:bodyPr>
            <a:normAutofit/>
          </a:bodyPr>
          <a:lstStyle/>
          <a:p>
            <a:pPr marL="0" lvl="1" indent="457200" algn="thaiDist">
              <a:buNone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นอกเหนือเวลาทำงานนอกสถานที่ทำงาน ผู้ที่ควบคุมจริยธรรมส่วนบุคคล คือ ตัวพนักงานเอง แต่ในองค์กร สถานที่ทำงานผู้ที่ควบคุมการตัดสินใจเกี่ยวกับจริยธรรม คือ เพื่อนร่วมงานและผู้บริหาร โดยคุมผ่านอำนาจหน้าที่และการกระทำเป็นตัวอย่าง</a:t>
            </a:r>
          </a:p>
          <a:p>
            <a:pPr marL="457200" lvl="1" indent="0">
              <a:buNone/>
            </a:pP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  <a:p>
            <a:pPr marL="457200" lvl="1" indent="0"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ปัจจัยที่มีผลกระทบต่อจริยธรรมทางธุรกิจ</a:t>
            </a:r>
          </a:p>
          <a:p>
            <a:pPr marL="457200" lvl="1" indent="0">
              <a:buNone/>
            </a:pP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74618" y="3573016"/>
            <a:ext cx="1728192" cy="19673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มาตรฐานและค่านิยมส่วนบุคคล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627784" y="3573016"/>
            <a:ext cx="1728192" cy="194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อิทธิพลจากผู้บริหารและเพื่อนร่วมงาน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788024" y="3573016"/>
            <a:ext cx="1728192" cy="194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โอกาสหลักเกณฑ์และการร้องเรียน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020272" y="3573016"/>
            <a:ext cx="1757148" cy="194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พฤติกรรมที่มีจริยธรรม / ไม่มีจริยธรรมในธุรกิจ</a:t>
            </a:r>
          </a:p>
        </p:txBody>
      </p:sp>
      <p:sp>
        <p:nvSpPr>
          <p:cNvPr id="8" name="บวก 7"/>
          <p:cNvSpPr/>
          <p:nvPr/>
        </p:nvSpPr>
        <p:spPr>
          <a:xfrm>
            <a:off x="2255168" y="4275121"/>
            <a:ext cx="300608" cy="23399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300" y="4275121"/>
            <a:ext cx="216426" cy="2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เท่ากับ 8"/>
          <p:cNvSpPr/>
          <p:nvPr/>
        </p:nvSpPr>
        <p:spPr>
          <a:xfrm>
            <a:off x="6588224" y="4293096"/>
            <a:ext cx="360040" cy="2848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52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620688"/>
            <a:ext cx="8496944" cy="5904656"/>
          </a:xfrm>
        </p:spPr>
        <p:txBody>
          <a:bodyPr>
            <a:norm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หลักเกณฑ์ทางจริยธรรม (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Codes of ethics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หมายถึง  กฎที่เป็นทางการและมาตรฐานซึ่งอธิบายว่ากิจการคาดหวังสิ่งใดจากพนักงานเกี่ยวกับจริยธรรมทางธุรกิจ</a:t>
            </a:r>
          </a:p>
          <a:p>
            <a:pPr marL="0" indent="0" algn="thaiDist">
              <a:buNone/>
            </a:pPr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องค์กรเป็นผู้แสดงบทบาทสำคัญในการสนับสนุนให้เกิดการตัดสินใจอย่างมีจริยธรรมในองค์กรได้ โดยการใช้วิธีการเปิดเผย (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whistleblowing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) หมายถึงการที่พนักงานเปิดเผยสิ่งที่พนักงานคนอื่นทำผิดจริยธรรมแก่บุคลากรภายนอก เช่น การเปิดเผยต่อสื่อมวลชน หรือเปิดเผยต่อรัฐบาล ฯลฯ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9062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5040560"/>
          </a:xfrm>
        </p:spPr>
        <p:txBody>
          <a:bodyPr>
            <a:norm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ปัจจุบันแนวคิดเรื่องความรับผิดชอบต่อสังคมจะได้รับการยอมรับมากขึ้น แค่ยังมีบุคคลบางกลุ่มมีแนวคิดที่ขัดแย้งเกี่ยวกับเรื่องนี้ เป็น 2 แนวทาง คือ </a:t>
            </a:r>
          </a:p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1. แนวคิดที่สนับสนุนให้ธุรกิจรับผิดชอบต่อสังคม กล่าวว่า</a:t>
            </a:r>
          </a:p>
          <a:p>
            <a:pPr lvl="2" algn="thaiDist"/>
            <a:r>
              <a:rPr lang="th-TH" sz="26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1.1 ธุรกิจมีส่วนในการสร้างปัญหาให้เกิดในสังคมปัจจุบัน ดังนั้นธุรกิจจึงควรจะมีบทบาทสำคัญในการแก้ปัญหาเหล่านั้น</a:t>
            </a:r>
          </a:p>
          <a:p>
            <a:pPr lvl="2" algn="thaiDist"/>
            <a:r>
              <a:rPr lang="th-TH" sz="2600" b="1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1.2 ธุรกิจควรต้องรับผิดชอบต่อสังคมมากขึ้น เพราะว่าธุรกิจมีความพร้อมทางด้านการเงินทุนและเทคโนโลยี ซึ่งปัจจัยสำคัญที่จะช่วยแก้ปัญหาในสังคม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ลักษณะของความรับผิดชอบต่อสังคม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9374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1988840"/>
            <a:ext cx="7848872" cy="4176464"/>
          </a:xfrm>
        </p:spPr>
        <p:txBody>
          <a:bodyPr>
            <a:noAutofit/>
          </a:bodyPr>
          <a:lstStyle/>
          <a:p>
            <a:pPr lvl="1" algn="thaiDist"/>
            <a:r>
              <a:rPr lang="th-TH" sz="30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1.3 </a:t>
            </a:r>
            <a:r>
              <a:rPr lang="th-TH" sz="30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ในฐานะที่เป็นสมาชิกของสังคม ธุรกิจจึงมีหน้าที่ช่วยเหลือส่วนอื่นในสังคม</a:t>
            </a:r>
          </a:p>
          <a:p>
            <a:pPr lvl="1" algn="thaiDist"/>
            <a:r>
              <a:rPr lang="th-TH" sz="3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1.4 การตัดสินใจช่วยเหลือสังคมของธุรกิจจะช่วยป้องกันการเข้ามาแทรกแซงของ</a:t>
            </a:r>
            <a:r>
              <a:rPr lang="th-TH" sz="3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รัฐบาล</a:t>
            </a:r>
          </a:p>
          <a:p>
            <a:pPr lvl="1" algn="thaiDist"/>
            <a:r>
              <a:rPr lang="th-TH" sz="30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1.5 การช่วยเหลือสังคม จะทำให้ธุรกิจสามารถสร้างภาพแวดล้อมที่สร้างกำไรในระยะยาวได้ เพราะว่าช่วยให้สังคมมีประชาชนที่จะเป็นพนักงานที่ดี ลูกค้ามีเงินมากพอที่จะซื้อผลิตภัณฑ์ และเจ้าของปัจจัยการผลิตซึ่งมีวัตถุดิบและบริการที่ดี</a:t>
            </a:r>
            <a:endParaRPr lang="th-TH" sz="3000" b="1" dirty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ลักษณะของความรับผิดชอบต่อสังคม  (ต่อ)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949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2132856"/>
            <a:ext cx="7715200" cy="4032448"/>
          </a:xfrm>
        </p:spPr>
        <p:txBody>
          <a:bodyPr>
            <a:no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2. แนวคิดที่ต่อต้านการรับผิดชอบต่อสังคม กล่าวว่า</a:t>
            </a:r>
          </a:p>
          <a:p>
            <a:pPr lvl="2" algn="thaiDist"/>
            <a:r>
              <a:rPr lang="th-TH" sz="32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2.1 เป้าหมายหลักของธุรกิจคือ การสร้างกำไร ดังนั้นการแสดงความรับผิดชอบต่อสังคมจึงเป็นการเพิ่มค่าใช้จ่ายของธุรกิจที่จะส่งผลให้กำไรของธุรกิจลดลง</a:t>
            </a:r>
          </a:p>
          <a:p>
            <a:pPr lvl="2" algn="thaiDist"/>
            <a:r>
              <a:rPr lang="th-TH" sz="32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2.2 ความจริงที่ว่า การเข้าไปมีส่วนร่วมรับผิดชอบต่อสังคมธุรกิจ จะทำให้ธุรกิจมีอำนาจมากขึ้น แต่อาจเป็นอำนาจในส่วนเล็กๆ ส่วนหนึ่งของสังคมเท่านั้น</a:t>
            </a:r>
            <a:endParaRPr lang="th-TH" sz="32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ลักษณะของความรับผิดชอบต่อสังคม  (ต่อ)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8370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20480"/>
          </a:xfrm>
        </p:spPr>
        <p:txBody>
          <a:bodyPr>
            <a:noAutofit/>
          </a:bodyPr>
          <a:lstStyle/>
          <a:p>
            <a:pPr lvl="1"/>
            <a:r>
              <a:rPr lang="th-TH" sz="3200" b="1" dirty="0" smtClean="0">
                <a:solidFill>
                  <a:srgbClr val="FF00FF"/>
                </a:solidFill>
                <a:latin typeface="TH SarabunPSK" pitchFamily="34" charset="-34"/>
                <a:cs typeface="TH SarabunPSK" pitchFamily="34" charset="-34"/>
              </a:rPr>
              <a:t>2.3 ธุรกิจอาจจะไม่มีความเชี่ยวชาญในการแก้ปัญหาสังคม จึงไม่ควรเข้าไปเกี่ยวข้องกับเรื่องนี้</a:t>
            </a:r>
          </a:p>
          <a:p>
            <a:pPr lvl="1"/>
            <a:r>
              <a:rPr lang="th-TH" sz="3200" b="1" dirty="0" smtClean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2.4 การแก้ปัญหาสังคมเป็นหน้าที่ของรัฐบาล</a:t>
            </a:r>
          </a:p>
          <a:p>
            <a:pPr marL="0" indent="0">
              <a:buNone/>
            </a:pPr>
            <a:endParaRPr lang="th-TH" sz="105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การมีความรับผิดชอบต่อสังคมของธุรกิจ แสดงออกได้โดยการเป็นองค์กรที่ดีของสังคม (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Corporate Citizenship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) ซึ่งหมายถึงธุรกิจที่ผู้มีส่วนได้ส่วนเสีย (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Stakeholders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) เห็นว่าดำเนินงานอย่างถูกต้องตามกฎหมาย มีจริยธรรม รับผิดชอบต่อเศรษฐกิจและแสดงความรับผิดชอบต่อสังคมโดยสมัครใจ เป็นองค์กรที่ดีของสังคม 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ลักษณะของความรับผิดชอบต่อสังคม  (ต่อ)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2450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ความรับผิดชอบต่อสังคมทำได้ใน 4 ทิศทาง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มนมุมสี่เหลี่ยมผืนผ้าด้านทแยงมุม 3"/>
          <p:cNvSpPr/>
          <p:nvPr/>
        </p:nvSpPr>
        <p:spPr>
          <a:xfrm>
            <a:off x="166496" y="1556792"/>
            <a:ext cx="2376264" cy="2088232"/>
          </a:xfrm>
          <a:prstGeom prst="round2Diag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1. ความรับผิดชอบทางเศรษฐกิจ</a:t>
            </a:r>
          </a:p>
        </p:txBody>
      </p:sp>
      <p:sp>
        <p:nvSpPr>
          <p:cNvPr id="5" name="มนมุมสี่เหลี่ยมผืนผ้าด้านทแยงมุม 4"/>
          <p:cNvSpPr/>
          <p:nvPr/>
        </p:nvSpPr>
        <p:spPr>
          <a:xfrm>
            <a:off x="2326736" y="2564904"/>
            <a:ext cx="2376264" cy="2088232"/>
          </a:xfrm>
          <a:prstGeom prst="round2Diag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2. ความรับผิดชอบทางกฎหมาย</a:t>
            </a:r>
          </a:p>
        </p:txBody>
      </p:sp>
      <p:sp>
        <p:nvSpPr>
          <p:cNvPr id="6" name="มนมุมสี่เหลี่ยมผืนผ้าด้านทแยงมุม 5"/>
          <p:cNvSpPr/>
          <p:nvPr/>
        </p:nvSpPr>
        <p:spPr>
          <a:xfrm>
            <a:off x="4486976" y="3573016"/>
            <a:ext cx="2376264" cy="2088232"/>
          </a:xfrm>
          <a:prstGeom prst="round2Diag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3. ความรับผิดชอบทางจริยธรรม</a:t>
            </a:r>
          </a:p>
        </p:txBody>
      </p:sp>
      <p:sp>
        <p:nvSpPr>
          <p:cNvPr id="7" name="มนมุมสี่เหลี่ยมผืนผ้าด้านทแยงมุม 6"/>
          <p:cNvSpPr/>
          <p:nvPr/>
        </p:nvSpPr>
        <p:spPr>
          <a:xfrm>
            <a:off x="6648990" y="4653136"/>
            <a:ext cx="2376264" cy="2088232"/>
          </a:xfrm>
          <a:prstGeom prst="round2Diag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4. ความรับผิดชอบโดยสมัครใจ</a:t>
            </a:r>
          </a:p>
        </p:txBody>
      </p:sp>
    </p:spTree>
    <p:extLst>
      <p:ext uri="{BB962C8B-B14F-4D97-AF65-F5344CB8AC3E}">
        <p14:creationId xmlns:p14="http://schemas.microsoft.com/office/powerpoint/2010/main" val="326658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3568" y="1700808"/>
            <a:ext cx="7714104" cy="4800600"/>
          </a:xfrm>
        </p:spPr>
        <p:txBody>
          <a:bodyPr>
            <a:norm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กิจการมักจะประสบปัญหาต่างๆ มากมายเกี่ยวกับความรับผิดชอบต่อสังคมที่กิจการควรให้ความสนใจ คือ เรื่องที่เกี่ยวข้องกับความสัมพันธ์ของธุรกิจกับเจ้าของธุรกิจ ผู้ถือหุ้น พนักงาน ผู้บริโภค สภาพแวดล้อมและชุมชน</a:t>
            </a:r>
          </a:p>
          <a:p>
            <a:pPr marL="82296" indent="0" algn="thaiDist">
              <a:buNone/>
            </a:pP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ความรับผิดชอบต่อสังคม เป็นเรื่องที่สัมพันธ์กับการตอบสนองต่อความต้องการของสังคมที่มีการเปลี่ยนแปลงอยู่เสมอ นอกจากนี้ความรับผิดชอบต่อสังคมธุรกิจยังมีผลต่อการปฏิบัติงานของธุรกิจ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98080" cy="11430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ปัญหาเกี่ยวกับความรับผิดชอบต่อสังคม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533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7584" y="1850512"/>
            <a:ext cx="7776864" cy="3738728"/>
          </a:xfrm>
        </p:spPr>
        <p:txBody>
          <a:bodyPr>
            <a:normAutofit/>
          </a:bodyPr>
          <a:lstStyle/>
          <a:p>
            <a:pPr marL="0" indent="0" algn="thaiDist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ในอันดับแรก ธุรกิจต้องมีความรับผิดชอบต่อเจ้าของธุรกิจ ผู้ซึ่งต้องการให้ธุรกิจมีกำไรหรือได้รับผลตอบแทนจากเงินที่ลงทุนไป สำหรับธุรกิจขนาดกลางและขนาดย่อมนั้น ความรับผิดชอบด้านนี้ทำได้ง่าย เพราะเจ้าของธุรกิจคือผู้จัดการธุรกิจหรือรู้จักกับผู้จัดการอย่างดี </a:t>
            </a:r>
          </a:p>
          <a:p>
            <a:pPr marL="0" indent="0" algn="thaiDist">
              <a:buNone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ทำให้รู้รายละเอียดการดำเนินธุรกิจโดยตลอด  แต่ในธุรกิจขนาดใหญ่นั้น การแสดงความรับผิดชอบต่อเจ้าของทำยากขึ้น เนื่องจากมีเจ้าของเป็นผู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้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ถือหุ้นจำนวนมาก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ความสัมพันธ์กับเจ้าของธุรกิจและผู้ถือหุ้น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8775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556793"/>
            <a:ext cx="8208912" cy="1512167"/>
          </a:xfrm>
        </p:spPr>
        <p:txBody>
          <a:bodyPr>
            <a:noAutofit/>
          </a:bodyPr>
          <a:lstStyle/>
          <a:p>
            <a:pPr marL="279400" lvl="2" indent="303213"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จริยธรรมทางธุรกิจ (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business ethics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) คือ  หลักการหรือมาตรฐานที่ใช้ตัดสินว่าการกระทำของธุรกิจเป็นที่ยอมรับว่าถูกต้องเหมาะสมหรือไม่  ซึ่งผู้ตัดสินใจมีหลายฝ่าย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18864" y="197768"/>
            <a:ext cx="8229600" cy="1143000"/>
          </a:xfrm>
        </p:spPr>
        <p:txBody>
          <a:bodyPr>
            <a:norm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จริยธรรมทางธุรกิจกับความรับผิดชอบต่อสังคม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899592" y="3717032"/>
            <a:ext cx="1800200" cy="11521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ลูกค้า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3343194" y="3718347"/>
            <a:ext cx="1948886" cy="11521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คู่แข่งขัน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5868144" y="3717032"/>
            <a:ext cx="3029006" cy="215494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ผู้บัญญัติกฎระเบียบของรัฐบาล </a:t>
            </a:r>
          </a:p>
        </p:txBody>
      </p:sp>
      <p:sp>
        <p:nvSpPr>
          <p:cNvPr id="10" name="วงรี 9"/>
          <p:cNvSpPr/>
          <p:nvPr/>
        </p:nvSpPr>
        <p:spPr>
          <a:xfrm>
            <a:off x="3847250" y="5445224"/>
            <a:ext cx="1948886" cy="115212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กลุ่มผู้สนใจ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1110946" y="5518567"/>
            <a:ext cx="1948886" cy="11521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ชุมชน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ลูกศรโค้งลง 11"/>
          <p:cNvSpPr/>
          <p:nvPr/>
        </p:nvSpPr>
        <p:spPr>
          <a:xfrm>
            <a:off x="2699792" y="3645024"/>
            <a:ext cx="720080" cy="36004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4" name="ลูกศรโค้งขึ้น 13"/>
          <p:cNvSpPr/>
          <p:nvPr/>
        </p:nvSpPr>
        <p:spPr>
          <a:xfrm>
            <a:off x="5135048" y="4653136"/>
            <a:ext cx="720080" cy="362688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5" name="ลูกศรโค้งซ้าย 14"/>
          <p:cNvSpPr/>
          <p:nvPr/>
        </p:nvSpPr>
        <p:spPr>
          <a:xfrm rot="4051986">
            <a:off x="6027879" y="5674758"/>
            <a:ext cx="432048" cy="722773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7" name="ลูกศรโค้งขวา 16"/>
          <p:cNvSpPr/>
          <p:nvPr/>
        </p:nvSpPr>
        <p:spPr>
          <a:xfrm rot="5400000">
            <a:off x="3188848" y="5261774"/>
            <a:ext cx="432048" cy="785695"/>
          </a:xfrm>
          <a:prstGeom prst="curv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4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3568" y="2060848"/>
            <a:ext cx="7920880" cy="3384376"/>
          </a:xfrm>
        </p:spPr>
        <p:txBody>
          <a:bodyPr>
            <a:norm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ธุรกิจต้องมีความรับผิดชอบต่อพนักงาน เพราะหากไม่มีพนักงาน ธุรกิจย่อมไม่สามารถบรรลุเป้าหมายที่ตั้งไว้ได้</a:t>
            </a:r>
          </a:p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โดยปกติแล้วพนักงานจะคาดหวังว่าธุรกิจจะจัดให้มีสถานที่ทำงานที่ปลอดภัยและจ่ายค่าตอบแทนที่เหมาะสมกับงานที่พนักงานทำให้ธุรกิจ นอกจากนี้พนักงานพนักงานยังเห็นว่าธุรกิจควรให้ข้อมูลว่าสิ่งใดกำลังเกิดขึ้นกับธุรกิจ</a:t>
            </a:r>
          </a:p>
          <a:p>
            <a:pPr marL="0" indent="0" algn="thaiDist">
              <a:buNone/>
            </a:pP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ความสัมพันธ์กับพนักงาน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4694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1940768"/>
            <a:ext cx="7930128" cy="3576464"/>
          </a:xfrm>
        </p:spPr>
        <p:txBody>
          <a:bodyPr>
            <a:norm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ปัญหาสำคัญของธุรกิจในทุกวันนี้ คือการแสดงความรับผิดชอบต่อลูกค้า ซึ่งหวังว่าธุรกิจจะจัดหาผลิตภัณฑ์ที่สร้างความพึงพอใจ มีความปลอดภัย และหวังว่าธุรกิจจะเคารพในสิทธิผู้บริโภค โดยกิจกรรมซึ่งบุคคล กลุ่ม  และองค์กรกระทำเพื่อปกป้องสิทธิของตนเองในฐานะที่เป็นผู้บริโภคเรียกว่า    </a:t>
            </a:r>
            <a:r>
              <a:rPr lang="th-TH" sz="3600" b="1" u="sng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แนวคิดผู้บริโภคนิยม</a:t>
            </a:r>
            <a:endParaRPr lang="th-TH" sz="3600" b="1" u="sng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ความสัมพันธ์กับผู้บริโภค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5711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99592" y="2276872"/>
            <a:ext cx="7715200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ผู้บริโภคควรมีสิทธิพื้นฐาน 4 ประการ 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 สิทธิที่จะมีความปลอดภัย</a:t>
            </a:r>
          </a:p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2. สิทธิที่ได้รับการบอกกล่าว</a:t>
            </a:r>
          </a:p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3. สิทธิที่จะเลือก</a:t>
            </a:r>
          </a:p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4. สิทธิที่จะได้รับการรับฟังจากธุรกิจ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ความสัมพันธ์กับผู้บริโภค  (ต่อ)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273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28051" y="2204864"/>
            <a:ext cx="7804389" cy="4248472"/>
          </a:xfrm>
        </p:spPr>
        <p:txBody>
          <a:bodyPr>
            <a:noAutofit/>
          </a:bodyPr>
          <a:lstStyle/>
          <a:p>
            <a:pPr algn="thaiDist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สิทธิของสัตว์ (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animal rights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) เป็นความรับผิดชอบที่ได้รับที่ได้รับความสนใจมากขึ้นในปัจจุบันโดยเฉพาะอย่างยิ่งในส่วนเกี่ยวข้องกับการทดสอบเครื่องสำอางและยากับสัตว์ ซึ่งอาจทำอันตรายหรือทำให้สัตว์ตายได้</a:t>
            </a:r>
          </a:p>
          <a:p>
            <a:pPr algn="thaiDist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มลพิษ (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pollution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) ปัญหาเกี่ยวกับความรับผิดชอบต่อสิ่งแวดล้อมที่สำคัญอีกด้านหนึ่งคือเรื่องมลพิษ ในปัจจุบันมีปัญหามลพิษทางน้ำอันเกิดจากการทิ้งสารเคมีที่เป็นพิษ และการทิ้งสิ่งปฏิกูลลงในแม่น้ำ ลำคลอง ทะเล มาหาสมุทร นอกจากนี้ยังมาจากน้ำมันที่รั่วจากเรือและการฝังขยะที่เหลือใช้จากอุตสาหกรรม เป็นต้น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ปัญหาเกี่ยวกับสิ่งแวดล้อม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0332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492896"/>
            <a:ext cx="8352928" cy="3384376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มลพิษทางอากาศ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เกิดจากควันและสารที่เป็นพิษอื่น ๆ อันเกิดจากโรงงานอุตสาหกรรมอีกทั้งก๊าซคาร์บอนมอนอกไซด์และไฮโดรคาร์บอนที่เกิดจากยานพาหนะ</a:t>
            </a:r>
          </a:p>
          <a:p>
            <a:pPr marL="0" indent="0" algn="thaiDist">
              <a:buNone/>
            </a:pPr>
            <a:endParaRPr lang="th-TH" sz="2800" dirty="0">
              <a:latin typeface="TH SarabunPSK" pitchFamily="34" charset="-34"/>
              <a:cs typeface="TH SarabunPSK" pitchFamily="34" charset="-34"/>
            </a:endParaRPr>
          </a:p>
          <a:p>
            <a:pPr marL="0" indent="0" algn="thaiDist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มลพิษทางดิน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มีส่วนเกี่ยวข้องโดยตรงกับมลพิษทางน้ำเพราะสารเคมีและสารพิษจำนวนมากที่ทิ้งลงดินจะซึมและละลายไปสู่น้ำในที่สุด</a:t>
            </a:r>
          </a:p>
          <a:p>
            <a:pPr marL="0" indent="0" algn="thaiDist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มลพิษทางดินมักจะเกิดจากการทิ้งของเสียจากบ้านเรือน โรงงานอุตสาหกรรม การทำเหมือนแร่ และไฟไหม้ป่า เป็นต้น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ปัญหาเกี่ยวกับสิ่งแวดล้อม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601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916832"/>
            <a:ext cx="8136904" cy="3312368"/>
          </a:xfrm>
        </p:spPr>
        <p:txBody>
          <a:bodyPr>
            <a:noAutofit/>
          </a:bodyPr>
          <a:lstStyle/>
          <a:p>
            <a:pPr algn="thaiDist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การตอบสนองเกี่ยวกับปัญหาสิ่งแวดล้อม </a:t>
            </a:r>
          </a:p>
          <a:p>
            <a:pPr marL="0" indent="0" algn="thaiDist">
              <a:buNone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response to environmental issue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0" indent="0" algn="thaiDist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	กิจการจำนวนมากไม่ว่าจะมีขนาดเล็กหรือขนาดใหญ่ เช่น </a:t>
            </a:r>
            <a:r>
              <a:rPr lang="th-TH" sz="2800" dirty="0" err="1" smtClean="0">
                <a:latin typeface="TH SarabunPSK" pitchFamily="34" charset="-34"/>
                <a:cs typeface="TH SarabunPSK" pitchFamily="34" charset="-34"/>
              </a:rPr>
              <a:t>วอลท์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err="1" smtClean="0">
                <a:latin typeface="TH SarabunPSK" pitchFamily="34" charset="-34"/>
                <a:cs typeface="TH SarabunPSK" pitchFamily="34" charset="-34"/>
              </a:rPr>
              <a:t>ดิสนีย์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2800" dirty="0" err="1" smtClean="0">
                <a:latin typeface="TH SarabunPSK" pitchFamily="34" charset="-34"/>
                <a:cs typeface="TH SarabunPSK" pitchFamily="34" charset="-34"/>
              </a:rPr>
              <a:t>walt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Disney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800" dirty="0" err="1" smtClean="0">
                <a:latin typeface="TH SarabunPSK" pitchFamily="34" charset="-34"/>
                <a:cs typeface="TH SarabunPSK" pitchFamily="34" charset="-34"/>
              </a:rPr>
              <a:t>เชฟรอน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Chevron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800" dirty="0" err="1" smtClean="0">
                <a:latin typeface="TH SarabunPSK" pitchFamily="34" charset="-34"/>
                <a:cs typeface="TH SarabunPSK" pitchFamily="34" charset="-34"/>
              </a:rPr>
              <a:t>และสก๊อต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Scott paper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) จัดตั้งตำแหน่งผู้บริหารระดับสูงขึ้นใหม่ตำแหน่งหนึ่งคือ รองประธานฝ่ายสิ่งแวดล้อม เพื่อช่วยให้ธุรกิจบรรลุเป้าหมายเกี่ยวกับความรับผิดชอบต่อสิ่งแวดล้อม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ปัญหาเกี่ยวกับสิ่งแวดล้อม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041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2060848"/>
            <a:ext cx="8034096" cy="4032448"/>
          </a:xfrm>
        </p:spPr>
        <p:txBody>
          <a:bodyPr>
            <a:noAutofit/>
          </a:bodyPr>
          <a:lstStyle/>
          <a:p>
            <a:pPr algn="thaiDist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ธุรกิจต้องแสดงความรับผิดชอบต่อสวัสดิการโดยทั่วๆ ไปของชุมชน และสังคมที่กิจการตั้งอยู่ธุรกิจส่วนใหญ่ต้องการทำให้ชุมชนน่าอยู่มากขึ้น ซึ่งวิธีการที่ธุรกิจมักจะเลือกใช้คือ การบริจาคให้แก่องค์กรการกุศลต่าง ๆ หรืออาจก่อตั้งมูลนิธิเพื่อช่วยเหลือคนในชุมชน เช่น บริษัท โพลา</a:t>
            </a:r>
            <a:r>
              <a:rPr lang="th-TH" sz="2800" b="1" dirty="0" err="1" smtClean="0">
                <a:latin typeface="TH SarabunPSK" pitchFamily="34" charset="-34"/>
                <a:cs typeface="TH SarabunPSK" pitchFamily="34" charset="-34"/>
              </a:rPr>
              <a:t>รอยด์</a:t>
            </a: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algn="thaiDist">
              <a:buNone/>
            </a:pP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ิจการหลายกิจการบริจาคเงินให้สถานศึกษาเพื่อซื้ออุปกรณ์เทคโนโลยีที่ทันสมัยมาใช้นักเรียนนักศึกษาเหล่านี้จะกลายเป็นพนักงานลูกจ้างของกิจการต่อไปในอนาคต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ความสัมพันธ์กับชุมชน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571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79624" y="2636912"/>
            <a:ext cx="6448760" cy="1800200"/>
          </a:xfrm>
        </p:spPr>
        <p:txBody>
          <a:bodyPr>
            <a:normAutofit/>
          </a:bodyPr>
          <a:lstStyle/>
          <a:p>
            <a:pPr algn="ctr"/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จบการนำเสนอ</a:t>
            </a:r>
            <a:endParaRPr lang="th-TH" sz="8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331640" y="2132856"/>
            <a:ext cx="669674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115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จบการนำเสนอ</a:t>
            </a:r>
            <a:endParaRPr lang="th-TH" sz="115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344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518864" y="53752"/>
            <a:ext cx="8229600" cy="1143000"/>
          </a:xfrm>
        </p:spPr>
        <p:txBody>
          <a:bodyPr>
            <a:norm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จริยธรรมทางธุรกิจกับความรับผิดชอบต่อสังคม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95536" y="1124744"/>
            <a:ext cx="84249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279400" algn="thaiDist">
              <a:buNone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เนื่องจากบุคคลแต่ละกลุ่มมีความต้องการที่แตกต่างกัน จึงอาจมีมุมมองการตัดสินว่าสิ่งใดถูกต้องเหมาะสมแตกต่างกันไปบ้าง เช่น ประธานบริษัทเอ็นรอน (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Enron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Jeffrey </a:t>
            </a:r>
            <a:r>
              <a:rPr lang="en-US" sz="3200" b="1" dirty="0" err="1">
                <a:latin typeface="TH SarabunPSK" pitchFamily="34" charset="-34"/>
                <a:cs typeface="TH SarabunPSK" pitchFamily="34" charset="-34"/>
              </a:rPr>
              <a:t>K.Skilling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ถูกฟ้องเนื่องจากตกแต่งบัญชีหลอกลวงผู้ถือหุ้น เจ้าหนี้ และทางราชการ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1114719" y="3645024"/>
            <a:ext cx="7128792" cy="720080"/>
          </a:xfrm>
          <a:prstGeom prst="round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ความรับผิดชอบต่อสังคม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Social Responsibility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มนมุมสี่เหลี่ยมผืนผ้าด้านทแยงมุม 6"/>
          <p:cNvSpPr/>
          <p:nvPr/>
        </p:nvSpPr>
        <p:spPr>
          <a:xfrm>
            <a:off x="1114719" y="5085184"/>
            <a:ext cx="7128792" cy="1296144"/>
          </a:xfrm>
          <a:prstGeom prst="round2DiagRect">
            <a:avLst/>
          </a:prstGeom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"Corporate Social Responsibility (CSR)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หมายถึง ความรับผิดชอบต่อสังคมและสิ่งแวดล้อมขององค์กร</a:t>
            </a:r>
          </a:p>
        </p:txBody>
      </p:sp>
    </p:spTree>
    <p:extLst>
      <p:ext uri="{BB962C8B-B14F-4D97-AF65-F5344CB8AC3E}">
        <p14:creationId xmlns:p14="http://schemas.microsoft.com/office/powerpoint/2010/main" val="55558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4525963"/>
          </a:xfrm>
          <a:ln w="57150"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thaiDist"/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บุคคลหรือองค์กรดำเนินธุรกิจอย่างไม่มีจริยธรรมมากขึ้นเท่าใด </a:t>
            </a:r>
            <a:r>
              <a:rPr lang="th-TH" sz="36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รัฐบาล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ก็จะเข้ามาสนใจ</a:t>
            </a:r>
            <a:r>
              <a:rPr lang="th-TH" sz="36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สอดส่องการกระทำ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กิจกรรมของบุคคลหรือองค์กรเหล่านั้นมากขึ้นเท่านั้น  สิ่งนี้เป็นความสำคัญที่ทำให้กิจการต้องทำความเข้าใจเรื่องจริยธรรมทางธุรกิจ </a:t>
            </a:r>
            <a:r>
              <a:rPr lang="th-TH" sz="3600" b="1" u="sng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นอกจากนี้จริยธรรมเป็นสิ่งที่สร้างความเชื่อมั่นระหว่างบุคคลและระหว่างธุรกิจ</a:t>
            </a:r>
            <a:endParaRPr lang="th-TH" sz="3600" b="1" u="sng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บทบาทของจริยธรรม</a:t>
            </a: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97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>
          <a:xfrm>
            <a:off x="827584" y="1412776"/>
            <a:ext cx="3240360" cy="4536504"/>
          </a:xfrm>
          <a:prstGeom prst="ellipse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ความรับผิดชอบต่อสังคม</a:t>
            </a:r>
          </a:p>
          <a:p>
            <a:pPr algn="ctr"/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Social responsibility</a:t>
            </a:r>
            <a:endParaRPr lang="th-TH" sz="3600" b="1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5004048" y="1412776"/>
            <a:ext cx="3240360" cy="4536504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จริยธรรมทางธุรกิจ</a:t>
            </a:r>
          </a:p>
          <a:p>
            <a:pPr algn="ctr"/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PSK" pitchFamily="34" charset="-34"/>
                <a:cs typeface="TH SarabunPSK" pitchFamily="34" charset="-34"/>
              </a:rPr>
              <a:t>Business ethics</a:t>
            </a:r>
            <a:endParaRPr lang="th-TH" sz="3600" b="1" dirty="0">
              <a:solidFill>
                <a:schemeClr val="tx2">
                  <a:lumMod val="60000"/>
                  <a:lumOff val="4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29819" y="477607"/>
            <a:ext cx="45464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ความแตกต่างกันระหว่าง</a:t>
            </a:r>
            <a:endParaRPr lang="th-TH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666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2167880"/>
            <a:ext cx="8034096" cy="3133328"/>
          </a:xfrm>
        </p:spPr>
        <p:txBody>
          <a:bodyPr>
            <a:norm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การเรียนรู้ปัญหาเกี่ยวกับจริยธรรมทางธุรกิจ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ethical issue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 ปัญหา เหตุการณ์ หรือ โอกาสที่มีลักษณะเฉพาะซึ่งผู้ที่เผชิญปัญหาเหตุการณ์หรือโอกาสนั้น ต้องเลือกที่จะกระทำอย่างใดอย่างหนึ่ง ซึ่งการกระทำดังกล่าวอาจถูกมองว่าถูกหรือผิดมีจริยธรรมหรือไม่มีจริยธรรมก็เป็นได้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76072"/>
            <a:ext cx="8229600" cy="1252728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การเรียนรู้ปัญหาเกี่ยวกับจริยธรรมทางธุรกิจ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2354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3568" y="1556792"/>
            <a:ext cx="7890080" cy="79208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 ความขัดแย้งของผลประโยชน์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conflict of interest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ปัญหาเกี่ยวกับจริยธรรมทางธุรกิจ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11788" y="2782669"/>
            <a:ext cx="8208912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* 2. ความ</a:t>
            </a: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ยุติธรรมและความซื่อสัตย์ (</a:t>
            </a:r>
            <a:r>
              <a:rPr lang="en-US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Fairness and honesty)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475656" y="4017258"/>
            <a:ext cx="6408712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* 3. การ</a:t>
            </a:r>
            <a:r>
              <a:rPr lang="th-TH" sz="4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ติดต่อสื่อสาร (</a:t>
            </a:r>
            <a:r>
              <a:rPr lang="en-US" sz="4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communication) </a:t>
            </a:r>
            <a:endParaRPr lang="th-TH" sz="4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115616" y="5230941"/>
            <a:ext cx="705678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* 4. ความสัมพันธ์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ของธุรกิจ (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business relationship) 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7669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772816"/>
            <a:ext cx="7890080" cy="2160240"/>
          </a:xfrm>
        </p:spPr>
        <p:txBody>
          <a:bodyPr>
            <a:normAutofit/>
          </a:bodyPr>
          <a:lstStyle/>
          <a:p>
            <a:pPr algn="thaiDist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การตัดสินใจเกี่ยวกับจริยธรรมเป็นเรื่องที่ทำได้ยาก และ</a:t>
            </a:r>
            <a:r>
              <a:rPr lang="th-TH" sz="4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การตัดสินใจที่ดีต้องพิจารณาตัวปัญหานั้นโดยตรง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ซึ่งแต่ละปัญหามีปัจจัยประกอบแตกต่างกัน</a:t>
            </a:r>
          </a:p>
          <a:p>
            <a:pPr marL="0" indent="0" algn="thaiDist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การตัดสินใจเกี่ยวกับปัญหาทางจริยธรรมของธุรกิจ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56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332656"/>
            <a:ext cx="8136904" cy="6480720"/>
          </a:xfrm>
        </p:spPr>
        <p:txBody>
          <a:bodyPr>
            <a:normAutofit/>
          </a:bodyPr>
          <a:lstStyle/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ตัวอย่าง เช่น คำถามที่ต้องการพิจารณาในการตัดสินใจว่าการกระทำมีจริยธรรม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หรือไม่</a:t>
            </a:r>
          </a:p>
          <a:p>
            <a:pPr algn="thaiDist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1. มีกฎหมายที่ระบุเกี่ยวกับการกระทำหรือสิ่งที่กำลังเป็นปัญหาหรือไม่ ? </a:t>
            </a:r>
          </a:p>
          <a:p>
            <a:pPr algn="thaiDist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2. ในธุรกิจมีหลักเกณฑ์ของจริยธรรมหรือนโยบายเกี่ยวกับการกระทำด้านจริยธรรมหรือไม่ ?</a:t>
            </a:r>
          </a:p>
          <a:p>
            <a:pPr algn="thaiDist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3. สิ่งที่เป็นปัญหานั้นเกิดขึ้นในองค์กรอยู่บ่อย ๆ ใช่หรือไม่ ? มีกลุ่มทางการค้าในอุตสาหกรรมกำหนดแนวทางหรือหลักเกณฑ์ในเรื่องที่เกิดขึ้นไว้บ้างหรือไม่ ?</a:t>
            </a:r>
          </a:p>
          <a:p>
            <a:pPr algn="thaiDist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4. เพื่อนร่วมงานเห็นด้วยกับการกระทำที่เป็นปัญหาหรือไม่ ? ท่านกล้าที่จะนำเรื่องการกระทำหรือผลการตัดสินใจไปอภิปรายอย่างเปิดเผยกับเพื่อนร่วมงาน ผู้จัดการ และกลุ่มผู้ปกป้องชื่อเสียงข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อ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งธุรกิจหรือไม่ ?</a:t>
            </a:r>
          </a:p>
          <a:p>
            <a:pPr algn="thaiDist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5. หากใช้ความเชื่อและค่านิยมของตนเองตัดสินใจ ท่านยอมรับการกระทำ  ที่เป็นปัญหานั้นได้เพียงใด ?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  <a:p>
            <a:pPr algn="thaiDist"/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1088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ูปคลื่น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ูปคลื่น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1816</TotalTime>
  <Words>1510</Words>
  <Application>Microsoft Office PowerPoint</Application>
  <PresentationFormat>นำเสนอทางหน้าจอ (4:3)</PresentationFormat>
  <Paragraphs>109</Paragraphs>
  <Slides>27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8" baseType="lpstr">
      <vt:lpstr>รูปคลื่น</vt:lpstr>
      <vt:lpstr>บทที่ 2 จริยธรรมทางธุรกิจ และความรับผิดชอบต่อสังคม</vt:lpstr>
      <vt:lpstr>จริยธรรมทางธุรกิจกับความรับผิดชอบต่อสังคม</vt:lpstr>
      <vt:lpstr>จริยธรรมทางธุรกิจกับความรับผิดชอบต่อสังคม</vt:lpstr>
      <vt:lpstr>บทบาทของจริยธรรม</vt:lpstr>
      <vt:lpstr>งานนำเสนอ PowerPoint</vt:lpstr>
      <vt:lpstr>การเรียนรู้ปัญหาเกี่ยวกับจริยธรรมทางธุรกิจ</vt:lpstr>
      <vt:lpstr>ปัญหาเกี่ยวกับจริยธรรมทางธุรกิจ</vt:lpstr>
      <vt:lpstr>การตัดสินใจเกี่ยวกับปัญหาทางจริยธรรมของธุรกิจ</vt:lpstr>
      <vt:lpstr>งานนำเสนอ PowerPoint</vt:lpstr>
      <vt:lpstr>การพัฒนาพฤติกรรมที่มีจริยธรรมในธุรกิจ</vt:lpstr>
      <vt:lpstr>งานนำเสนอ PowerPoint</vt:lpstr>
      <vt:lpstr>งานนำเสนอ PowerPoint</vt:lpstr>
      <vt:lpstr>ลักษณะของความรับผิดชอบต่อสังคม</vt:lpstr>
      <vt:lpstr>ลักษณะของความรับผิดชอบต่อสังคม  (ต่อ)</vt:lpstr>
      <vt:lpstr>ลักษณะของความรับผิดชอบต่อสังคม  (ต่อ)</vt:lpstr>
      <vt:lpstr>ลักษณะของความรับผิดชอบต่อสังคม  (ต่อ)</vt:lpstr>
      <vt:lpstr>ความรับผิดชอบต่อสังคมทำได้ใน 4 ทิศทาง</vt:lpstr>
      <vt:lpstr>ปัญหาเกี่ยวกับความรับผิดชอบต่อสังคม</vt:lpstr>
      <vt:lpstr>ความสัมพันธ์กับเจ้าของธุรกิจและผู้ถือหุ้น</vt:lpstr>
      <vt:lpstr>ความสัมพันธ์กับพนักงาน</vt:lpstr>
      <vt:lpstr>ความสัมพันธ์กับผู้บริโภค</vt:lpstr>
      <vt:lpstr>ความสัมพันธ์กับผู้บริโภค  (ต่อ)</vt:lpstr>
      <vt:lpstr>ปัญหาเกี่ยวกับสิ่งแวดล้อม</vt:lpstr>
      <vt:lpstr>ปัญหาเกี่ยวกับสิ่งแวดล้อม</vt:lpstr>
      <vt:lpstr>ปัญหาเกี่ยวกับสิ่งแวดล้อม</vt:lpstr>
      <vt:lpstr>ความสัมพันธ์กับชุมชน</vt:lpstr>
      <vt:lpstr>จบการนำเสนอ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2 จริยธรรมทางธุรกิจ และความรับผิดชอบต่อสังคม</dc:title>
  <dc:creator>User</dc:creator>
  <cp:lastModifiedBy>KKD Windows7 V.11_x64</cp:lastModifiedBy>
  <cp:revision>49</cp:revision>
  <dcterms:created xsi:type="dcterms:W3CDTF">2018-08-17T08:36:31Z</dcterms:created>
  <dcterms:modified xsi:type="dcterms:W3CDTF">2019-07-01T01:51:12Z</dcterms:modified>
</cp:coreProperties>
</file>