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85" r:id="rId20"/>
    <p:sldId id="275" r:id="rId21"/>
    <p:sldId id="276" r:id="rId22"/>
    <p:sldId id="286" r:id="rId23"/>
    <p:sldId id="279" r:id="rId24"/>
    <p:sldId id="287" r:id="rId25"/>
    <p:sldId id="277" r:id="rId26"/>
    <p:sldId id="280" r:id="rId27"/>
    <p:sldId id="288" r:id="rId28"/>
    <p:sldId id="281" r:id="rId29"/>
    <p:sldId id="282" r:id="rId30"/>
    <p:sldId id="283" r:id="rId31"/>
    <p:sldId id="289" r:id="rId32"/>
    <p:sldId id="284" r:id="rId33"/>
    <p:sldId id="290" r:id="rId3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1537F-3E27-4E43-9324-BCCA094DFBD8}" type="datetimeFigureOut">
              <a:rPr lang="th-TH" smtClean="0"/>
              <a:t>26/06/62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A6B8D-4BD7-47B4-9D1A-B96D62A6E00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9834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A6B8D-4BD7-47B4-9D1A-B96D62A6E009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644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7F994BB-CEAB-446E-AF28-39E09F8B26A4}" type="datetimeFigureOut">
              <a:rPr lang="th-TH" smtClean="0"/>
              <a:t>26/06/62</a:t>
            </a:fld>
            <a:endParaRPr lang="th-TH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สี่เหลี่ยมผืนผ้า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สี่เหลี่ยมผืนผ้า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ตัวเชื่อมต่อตรง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ตัวเชื่อมต่อตรง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สี่เหลี่ยมผืนผ้า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วงรี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วงรี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วงรี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79E0933-0D2E-4DDC-A11A-0D53D0FE418C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94BB-CEAB-446E-AF28-39E09F8B26A4}" type="datetimeFigureOut">
              <a:rPr lang="th-TH" smtClean="0"/>
              <a:t>26/06/62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933-0D2E-4DDC-A11A-0D53D0FE418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94BB-CEAB-446E-AF28-39E09F8B26A4}" type="datetimeFigureOut">
              <a:rPr lang="th-TH" smtClean="0"/>
              <a:t>26/06/62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933-0D2E-4DDC-A11A-0D53D0FE418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7F994BB-CEAB-446E-AF28-39E09F8B26A4}" type="datetimeFigureOut">
              <a:rPr lang="th-TH" smtClean="0"/>
              <a:t>26/06/62</a:t>
            </a:fld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79E0933-0D2E-4DDC-A11A-0D53D0FE418C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ตัวแทนท้ายกระดา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7F994BB-CEAB-446E-AF28-39E09F8B26A4}" type="datetimeFigureOut">
              <a:rPr lang="th-TH" smtClean="0"/>
              <a:t>26/06/62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ตัวเชื่อมต่อตรง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ตัวเชื่อมต่อตรง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วงรี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วงรี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วงรี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ตัวเชื่อมต่อตรง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79E0933-0D2E-4DDC-A11A-0D53D0FE418C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94BB-CEAB-446E-AF28-39E09F8B26A4}" type="datetimeFigureOut">
              <a:rPr lang="th-TH" smtClean="0"/>
              <a:t>26/06/62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933-0D2E-4DDC-A11A-0D53D0FE418C}" type="slidenum">
              <a:rPr lang="th-TH" smtClean="0"/>
              <a:t>‹#›</a:t>
            </a:fld>
            <a:endParaRPr lang="th-TH"/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94BB-CEAB-446E-AF28-39E09F8B26A4}" type="datetimeFigureOut">
              <a:rPr lang="th-TH" smtClean="0"/>
              <a:t>26/06/62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933-0D2E-4DDC-A11A-0D53D0FE418C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2" name="ตัวแทนข้อความ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แทนข้อความ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F994BB-CEAB-446E-AF28-39E09F8B26A4}" type="datetimeFigureOut">
              <a:rPr lang="th-TH" smtClean="0"/>
              <a:t>26/06/62</a:t>
            </a:fld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79E0933-0D2E-4DDC-A11A-0D53D0FE418C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94BB-CEAB-446E-AF28-39E09F8B26A4}" type="datetimeFigureOut">
              <a:rPr lang="th-TH" smtClean="0"/>
              <a:t>26/06/62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933-0D2E-4DDC-A11A-0D53D0FE418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วงรี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ตัวแทนเนื้อหา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1" name="ตัวแทนวันที่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7F994BB-CEAB-446E-AF28-39E09F8B26A4}" type="datetimeFigureOut">
              <a:rPr lang="th-TH" smtClean="0"/>
              <a:t>26/06/62</a:t>
            </a:fld>
            <a:endParaRPr lang="th-TH"/>
          </a:p>
        </p:txBody>
      </p:sp>
      <p:sp>
        <p:nvSpPr>
          <p:cNvPr id="22" name="ตัวแทนหมายเลขภาพนิ่ง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79E0933-0D2E-4DDC-A11A-0D53D0FE418C}" type="slidenum">
              <a:rPr lang="th-TH" smtClean="0"/>
              <a:t>‹#›</a:t>
            </a:fld>
            <a:endParaRPr lang="th-TH"/>
          </a:p>
        </p:txBody>
      </p:sp>
      <p:sp>
        <p:nvSpPr>
          <p:cNvPr id="23" name="ตัวแทนท้ายกระดา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วงรี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ตัวเชื่อมต่อตรง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ตัวแทนวันที่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F994BB-CEAB-446E-AF28-39E09F8B26A4}" type="datetimeFigureOut">
              <a:rPr lang="th-TH" smtClean="0"/>
              <a:t>26/06/62</a:t>
            </a:fld>
            <a:endParaRPr lang="th-TH"/>
          </a:p>
        </p:txBody>
      </p:sp>
      <p:sp>
        <p:nvSpPr>
          <p:cNvPr id="18" name="ตัวแทนหมายเลขภาพนิ่ง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79E0933-0D2E-4DDC-A11A-0D53D0FE418C}" type="slidenum">
              <a:rPr lang="th-TH" smtClean="0"/>
              <a:t>‹#›</a:t>
            </a:fld>
            <a:endParaRPr lang="th-TH"/>
          </a:p>
        </p:txBody>
      </p:sp>
      <p:sp>
        <p:nvSpPr>
          <p:cNvPr id="21" name="ตัวแทนท้ายกระดา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7F994BB-CEAB-446E-AF28-39E09F8B26A4}" type="datetimeFigureOut">
              <a:rPr lang="th-TH" smtClean="0"/>
              <a:t>26/06/62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วงรี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79E0933-0D2E-4DDC-A11A-0D53D0FE418C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331640" y="1484784"/>
            <a:ext cx="7524328" cy="2880320"/>
          </a:xfrm>
        </p:spPr>
        <p:txBody>
          <a:bodyPr>
            <a:noAutofit/>
          </a:bodyPr>
          <a:lstStyle/>
          <a:p>
            <a:pPr algn="ctr"/>
            <a:r>
              <a:rPr lang="th-TH" sz="6600" dirty="0" smtClean="0"/>
              <a:t>บทที่ 1</a:t>
            </a:r>
            <a:r>
              <a:rPr lang="en-US" sz="6600" dirty="0" smtClean="0"/>
              <a:t> </a:t>
            </a:r>
            <a:br>
              <a:rPr lang="en-US" sz="6600" dirty="0" smtClean="0"/>
            </a:br>
            <a:r>
              <a:rPr lang="th-TH" sz="6600" dirty="0" smtClean="0"/>
              <a:t>ความรู้เกี่ยวกับองค์การทางธุรกิจ</a:t>
            </a:r>
            <a:endParaRPr lang="th-TH" sz="6600" dirty="0"/>
          </a:p>
        </p:txBody>
      </p:sp>
    </p:spTree>
    <p:extLst>
      <p:ext uri="{BB962C8B-B14F-4D97-AF65-F5344CB8AC3E}">
        <p14:creationId xmlns:p14="http://schemas.microsoft.com/office/powerpoint/2010/main" val="262275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868958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4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4. ผู้จัดหาสินค้า</a:t>
            </a:r>
            <a:endParaRPr lang="th-TH" sz="4400" b="1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147248" cy="455712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ผู้จัดหาสินค้า คือ กลุ่มบุคคลที่จัดหาวัตถุดิบหรือสินค้าป้อนให้กับธุรกิจเพื่อให้ธุรกิจทำการผลิตและจำหน่าย</a:t>
            </a:r>
          </a:p>
          <a:p>
            <a:pPr marL="0" indent="0" algn="thaiDist">
              <a:buNone/>
            </a:pP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ปกติธุรกิจต้องใช้วัตถุดิบในการผลิตสินค้า เช่น บริษัทรถยนต์ ก็ต้องใช้เหล็กกล้าในการผลิตรถยนต์ หรือการสร้างบ้านก็ต้องใช้ซีเมน ใช้ไม้ และวัสดุอื่นๆ     หาองค์กรไม่สามารถหาวัตถุดิบมาป้อนได้ทำให้องค์กรไม่สามารถผลิตสินค้าได้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6"/>
          <a:stretch/>
        </p:blipFill>
        <p:spPr bwMode="auto">
          <a:xfrm>
            <a:off x="3563888" y="4365105"/>
            <a:ext cx="3212976" cy="2469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5940152" y="6033482"/>
            <a:ext cx="31301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https://pixabay.com/th/illustrations/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กัญชา</a:t>
            </a:r>
          </a:p>
        </p:txBody>
      </p:sp>
    </p:spTree>
    <p:extLst>
      <p:ext uri="{BB962C8B-B14F-4D97-AF65-F5344CB8AC3E}">
        <p14:creationId xmlns:p14="http://schemas.microsoft.com/office/powerpoint/2010/main" val="373798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1256" y="471810"/>
            <a:ext cx="2890664" cy="796950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4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5. ลูกค้า</a:t>
            </a:r>
            <a:endParaRPr lang="th-TH" sz="4400" b="1" dirty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059832" y="1196752"/>
            <a:ext cx="5328592" cy="4176464"/>
          </a:xfrm>
        </p:spPr>
        <p:txBody>
          <a:bodyPr>
            <a:normAutofit lnSpcReduction="10000"/>
          </a:bodyPr>
          <a:lstStyle/>
          <a:p>
            <a:pPr marL="0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ลูกค้า คือ กลุ่มผู้บริโภคที่สนใจและซื้อสินค้าของธุรกิจไปใช้ ธุรกิจปัจจุบันให้ความสำคัญต่อลูกค้าอย่างยิ่ง เพราะธุรกิจไม่สามารถดำรงอยู่ได้หากปราศจากลูกค้า</a:t>
            </a:r>
          </a:p>
          <a:p>
            <a:pPr marL="0" indent="0"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เพื่อเป็นการดึงดูดลูกค้า บริษัทผู้ผลิตต้องผลิตสินค้าโดยเป็นธรรม ผลิตออกมามีคุณภาพ  ตอบสนองความต้องการของลูกค้าอย่างเพียงพอ 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ดังนั้นควรมีการติดต่อสื่อสารกับลูกค้าอย่างใกล้ชิด</a:t>
            </a:r>
            <a:endParaRPr lang="th-TH" sz="3200" b="1" u="sng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05282" y="5508521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https://pixabay.com/th/photos/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ซื้อ-ของลูกค้า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38" y="1484784"/>
            <a:ext cx="214198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3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27584" y="413792"/>
            <a:ext cx="74676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ความสัมพันธ์ระหว่างผู้มีเดิมพันหรือมีส่วนได้ส่วนเสียทางธุรกิจ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67544" y="1844824"/>
            <a:ext cx="7776864" cy="1440160"/>
          </a:xfrm>
        </p:spPr>
        <p:txBody>
          <a:bodyPr>
            <a:noAutofit/>
          </a:bodyPr>
          <a:lstStyle/>
          <a:p>
            <a:pPr marL="457200" lvl="1" indent="0" algn="thaiDist"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การปฏิสัมพันธ์ระหว่างเจ้าของธุรกิจ ลูกจ้าง ผู้บริโภค ผู้ป้อนสินค้า  และเจ้าหนี้ การตัดสินใจของผู้บริหารในการบริหารเงินลงทุนที่ได้รับจากผู้ถือหุ้น เงินทุนจากธนาคาร หรือ จากการค้าเพื่อนประโยชน์แก่ลูกค้า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008112" y="3717032"/>
            <a:ext cx="4572000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thaiDist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บริษัทใช้เงินทุนไปสำหรับจัดการทรัพยากร ได้แก่ การจ้างลูกจ้าง การผลิตและเครื่องมือจักรกล การผลิตโฆษณาสินค้า พวกเขาใช้เงินรายได้นำกลับมาชำระหนี้เงินกู้  ในส่วนของเงินที่เหลือมาก็คือกำไร บางส่วนของกำไร (ดอกเบี้ย) สะสมไว้นำกลับมาลงทุนอีกครั้ง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49043"/>
            <a:ext cx="2987824" cy="191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5758827" y="5661248"/>
            <a:ext cx="3006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https://pixabay.com/th/photos/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กลุ่มเป้าหมาย</a:t>
            </a:r>
          </a:p>
        </p:txBody>
      </p:sp>
    </p:spTree>
    <p:extLst>
      <p:ext uri="{BB962C8B-B14F-4D97-AF65-F5344CB8AC3E}">
        <p14:creationId xmlns:p14="http://schemas.microsoft.com/office/powerpoint/2010/main" val="242793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การสร้างธุรกิจตามความคิดฝัน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8064896" cy="4525963"/>
          </a:xfrm>
        </p:spPr>
        <p:txBody>
          <a:bodyPr>
            <a:normAutofit/>
          </a:bodyPr>
          <a:lstStyle/>
          <a:p>
            <a:pPr marL="442913" indent="-442913"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นส่วนใหญ่คิดจะทำธุรกิจด้วยความหวังว่าจะได้รับความสำเร็จจากความพยายามของตนแต่ธุรกิจมีหลายรูปแบบ บางคนแสวงหาโอกาสเพื่อให้ได้รับผลตอบแทนมหาศาล</a:t>
            </a:r>
          </a:p>
          <a:p>
            <a:pPr marL="442913" indent="-442913"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เพื่อให้ประสบความสำเร็จธุรกิจจำเป็นต้องทำการแข่งขันด้าน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อัตถ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ประโยชน์ของสินค้าลักษณะผลิตภัณฑ์พิเศษที่ไม่เหมือนใคร</a:t>
            </a:r>
          </a:p>
          <a:p>
            <a:pPr marL="442913" indent="-442913"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บางธุรกิจสร้างการแข่งขันด้านอัตถประโยชน์ โดยพยายามในการเลียนแบบสินค้าคู่แข่งขันแต่ราคาต่ำกว่า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91780" y="6228020"/>
            <a:ext cx="29883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https://flowaccount.com/blog/?p=310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" t="10674" r="5290" b="10674"/>
          <a:stretch/>
        </p:blipFill>
        <p:spPr bwMode="auto">
          <a:xfrm>
            <a:off x="5652120" y="5160964"/>
            <a:ext cx="3096344" cy="143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23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ผลกระทบของเทคโนโลยีต่อธุรกิจ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536176"/>
            <a:ext cx="7643192" cy="5133184"/>
          </a:xfrm>
        </p:spPr>
        <p:txBody>
          <a:bodyPr>
            <a:normAutofit/>
          </a:bodyPr>
          <a:lstStyle/>
          <a:p>
            <a:pPr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เทคโนโลยีมีส่วนช่วยให้ธุรกิจประสบความสำเร็จ เมื่อเร็วๆ นี้ เทคโนโลยีมีความหมายว่า</a:t>
            </a:r>
            <a:r>
              <a:rPr lang="th-TH" sz="32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เป็นความรู้ หรือเครื่องมือที่ใช้ผลิตสินค้า และบริการต่าง ๆ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ข้อมูลข่าวสารเป็นเทคโนโลยีที่สำคัญเกี่ยวกับการผลิตสินค้าและบริการ</a:t>
            </a:r>
          </a:p>
          <a:p>
            <a:pPr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ความรู้ทางเทคโนโลยี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(Technology Knowledge)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เพื่อใช้ผลิตสินค้าและบริการ ข้อมูลข่าวสารทางเทคโนโลยีสามารถให้ข้อมูลเพื่อใช้ผลิตและบริการข้อมูลทางเทคโนโลยีก่อให้เกิดผลผลิตและทำให้มีความเจริญเติบโตของผลผลิตรวม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45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องค์ประกอบสำคัญของการประกอบธุรกิจ</a:t>
            </a:r>
            <a:endParaRPr lang="th-TH" sz="4000" b="1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63272" cy="4873752"/>
          </a:xfrm>
        </p:spPr>
        <p:txBody>
          <a:bodyPr>
            <a:noAutofit/>
          </a:bodyPr>
          <a:lstStyle/>
          <a:p>
            <a:pPr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หน้าที่หรือกิจกรรมที่ผู้ประกอบธุรกิจพึงปฏิบัติในการประกอบธุรกิจมีอยู่ 5 ประการคือ </a:t>
            </a: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การจัดการ </a:t>
            </a:r>
            <a:r>
              <a:rPr lang="th-TH" sz="32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การตลาด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การเงิน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การบัญชี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และ</a:t>
            </a:r>
            <a:r>
              <a:rPr lang="th-TH" sz="32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ระบบสารสนเทศ	</a:t>
            </a:r>
          </a:p>
          <a:p>
            <a:pPr marL="273050" indent="257175" algn="thaiDist">
              <a:buFont typeface="Wingdings" pitchFamily="2" charset="2"/>
              <a:buChar char="ü"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การจัดการ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คือ งานดูแลกิจกรรมภายในในองค์การที่เกี่ยวข้องกับลูกจ้างและทรัพย์สิน (เช่นเครื่องจักร) ซึ่งใช้ในกิจการ</a:t>
            </a:r>
          </a:p>
          <a:p>
            <a:pPr marL="273050" indent="257175" algn="thaiDist">
              <a:buFont typeface="Wingdings" pitchFamily="2" charset="2"/>
              <a:buChar char="ü"/>
            </a:pPr>
            <a:r>
              <a:rPr lang="th-TH" sz="3200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  การตลาด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เกี่ยวข้องกับ สินค้า (หรือการบริการ) ขึ้นอยู่กับการเจริญเติบโตทางด้านราคา การจำหน่าย และการส่งเสริมรวมไปถึงลูกค้า</a:t>
            </a:r>
          </a:p>
          <a:p>
            <a:pPr algn="thaiDist"/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5105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776808" y="1651592"/>
            <a:ext cx="7467600" cy="4873752"/>
          </a:xfrm>
        </p:spPr>
        <p:txBody>
          <a:bodyPr>
            <a:normAutofit/>
          </a:bodyPr>
          <a:lstStyle/>
          <a:p>
            <a:pPr marL="265113" indent="546100" algn="thaiDist">
              <a:buFont typeface="Wingdings" pitchFamily="2" charset="2"/>
              <a:buChar char="ü"/>
            </a:pPr>
            <a:r>
              <a:rPr lang="th-TH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การเงิน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เกี่ยวข้องกับ สิ่งที่บริษัทซื้อหาและทุนรวมทั้งสิทธิประโยชน์ของธุรกิจที่ดำเนินงานอยู่</a:t>
            </a:r>
          </a:p>
          <a:p>
            <a:pPr marL="265113" indent="546100" algn="thaiDist">
              <a:buFont typeface="Wingdings" pitchFamily="2" charset="2"/>
              <a:buChar char="ü"/>
            </a:pP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การบัญชี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คือ การสรุปและการวิเคราะห์ที่บริษัทใช้เป็นเงื่อนไขเกี่ยวกับการเงินและรวมถึงประโยชน์ของการตัดสินใจผลิตงานทางธุรกิจได้อย่างดี</a:t>
            </a:r>
          </a:p>
          <a:p>
            <a:pPr marL="265113" indent="546100" algn="thaiDist">
              <a:buFont typeface="Wingdings" pitchFamily="2" charset="2"/>
              <a:buChar char="ü"/>
            </a:pPr>
            <a:r>
              <a:rPr lang="th-TH" sz="32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การสื่อสารสาระสนเทศ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เทคโนโลยีสารสนเทศที่นำมาใช้งานในธุรกิจ ซึ่งเกี่ยวข้องกับการทำงานของบุคคลมีความสัมพันธ์ระหว่างหน่วยงานทางธุรกิจ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827584" y="332656"/>
            <a:ext cx="74676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องค์ประกอบสำคัญของการประกอบธุรกิจ</a:t>
            </a:r>
            <a:endParaRPr lang="th-TH" sz="4000" b="1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1974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กลุ่ม 17"/>
          <p:cNvGrpSpPr/>
          <p:nvPr/>
        </p:nvGrpSpPr>
        <p:grpSpPr>
          <a:xfrm>
            <a:off x="179512" y="2060848"/>
            <a:ext cx="8820980" cy="3846676"/>
            <a:chOff x="179512" y="2894692"/>
            <a:chExt cx="8820980" cy="3846676"/>
          </a:xfrm>
        </p:grpSpPr>
        <p:sp>
          <p:nvSpPr>
            <p:cNvPr id="5" name="สี่เหลี่ยมผืนผ้ามุมมน 4"/>
            <p:cNvSpPr/>
            <p:nvPr/>
          </p:nvSpPr>
          <p:spPr>
            <a:xfrm>
              <a:off x="7452320" y="2939697"/>
              <a:ext cx="1310319" cy="54006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dirty="0" smtClean="0"/>
                <a:t>รายได้</a:t>
              </a:r>
              <a:endParaRPr lang="th-TH" dirty="0"/>
            </a:p>
          </p:txBody>
        </p:sp>
        <p:cxnSp>
          <p:nvCxnSpPr>
            <p:cNvPr id="29" name="ลูกศรเชื่อมต่อแบบตรง 28"/>
            <p:cNvCxnSpPr/>
            <p:nvPr/>
          </p:nvCxnSpPr>
          <p:spPr>
            <a:xfrm>
              <a:off x="6862081" y="3209727"/>
              <a:ext cx="518231" cy="0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กลุ่ม 16"/>
            <p:cNvGrpSpPr/>
            <p:nvPr/>
          </p:nvGrpSpPr>
          <p:grpSpPr>
            <a:xfrm>
              <a:off x="179512" y="2894692"/>
              <a:ext cx="8820980" cy="3846676"/>
              <a:chOff x="179512" y="2894692"/>
              <a:chExt cx="8820980" cy="3846676"/>
            </a:xfrm>
          </p:grpSpPr>
          <p:sp>
            <p:nvSpPr>
              <p:cNvPr id="4" name="สี่เหลี่ยมผืนผ้ามุมมน 3"/>
              <p:cNvSpPr/>
              <p:nvPr/>
            </p:nvSpPr>
            <p:spPr>
              <a:xfrm>
                <a:off x="2685617" y="2894692"/>
                <a:ext cx="4176464" cy="63007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th-TH" dirty="0" smtClean="0"/>
                  <a:t>จุดประสงค์ของบริษัทที่มีต่อผลิตภัณฑ์</a:t>
                </a:r>
                <a:endParaRPr lang="th-TH" dirty="0"/>
              </a:p>
            </p:txBody>
          </p:sp>
          <p:sp>
            <p:nvSpPr>
              <p:cNvPr id="6" name="สี่เหลี่ยมผืนผ้ามุมมน 5"/>
              <p:cNvSpPr/>
              <p:nvPr/>
            </p:nvSpPr>
            <p:spPr>
              <a:xfrm>
                <a:off x="323528" y="3717032"/>
                <a:ext cx="2880320" cy="835656"/>
              </a:xfrm>
              <a:prstGeom prst="roundRect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th-TH" dirty="0" smtClean="0"/>
                  <a:t>การตัดสินใจในด้านการบริหาร</a:t>
                </a:r>
                <a:endParaRPr lang="th-TH" dirty="0"/>
              </a:p>
            </p:txBody>
          </p:sp>
          <p:sp>
            <p:nvSpPr>
              <p:cNvPr id="7" name="สี่เหลี่ยมผืนผ้ามุมมน 6"/>
              <p:cNvSpPr/>
              <p:nvPr/>
            </p:nvSpPr>
            <p:spPr>
              <a:xfrm>
                <a:off x="3779912" y="3708484"/>
                <a:ext cx="2746183" cy="648071"/>
              </a:xfrm>
              <a:prstGeom prst="roundRect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th-TH" dirty="0" smtClean="0"/>
                  <a:t>ค่าใช้จ่ายทางด้านผลิตภัณฑ์</a:t>
                </a:r>
                <a:endParaRPr lang="th-TH" dirty="0"/>
              </a:p>
            </p:txBody>
          </p:sp>
          <p:sp>
            <p:nvSpPr>
              <p:cNvPr id="8" name="สี่เหลี่ยมผืนผ้ามุมมน 7"/>
              <p:cNvSpPr/>
              <p:nvPr/>
            </p:nvSpPr>
            <p:spPr>
              <a:xfrm>
                <a:off x="340696" y="4808304"/>
                <a:ext cx="2863152" cy="852944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th-TH" dirty="0" smtClean="0"/>
                  <a:t>การตัดสินใจในด้านการตลาด</a:t>
                </a:r>
                <a:endParaRPr lang="th-TH" dirty="0"/>
              </a:p>
            </p:txBody>
          </p:sp>
          <p:sp>
            <p:nvSpPr>
              <p:cNvPr id="9" name="สี่เหลี่ยมผืนผ้ามุมมน 8"/>
              <p:cNvSpPr/>
              <p:nvPr/>
            </p:nvSpPr>
            <p:spPr>
              <a:xfrm>
                <a:off x="3923927" y="4808304"/>
                <a:ext cx="2938153" cy="708928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th-TH" dirty="0" smtClean="0"/>
                  <a:t>ค่าใช้จ่ายทางด้านการตลาด</a:t>
                </a:r>
                <a:endParaRPr lang="th-TH" dirty="0"/>
              </a:p>
            </p:txBody>
          </p:sp>
          <p:sp>
            <p:nvSpPr>
              <p:cNvPr id="10" name="สี่เหลี่ยมผืนผ้ามุมมน 9"/>
              <p:cNvSpPr/>
              <p:nvPr/>
            </p:nvSpPr>
            <p:spPr>
              <a:xfrm>
                <a:off x="7690173" y="4844994"/>
                <a:ext cx="1310319" cy="584613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th-TH" dirty="0" smtClean="0"/>
                  <a:t>ค่าใช้จ่าย</a:t>
                </a:r>
                <a:endParaRPr lang="th-TH" dirty="0"/>
              </a:p>
            </p:txBody>
          </p:sp>
          <p:sp>
            <p:nvSpPr>
              <p:cNvPr id="11" name="สี่เหลี่ยมผืนผ้ามุมมน 10"/>
              <p:cNvSpPr/>
              <p:nvPr/>
            </p:nvSpPr>
            <p:spPr>
              <a:xfrm>
                <a:off x="323528" y="5949280"/>
                <a:ext cx="2880320" cy="792088"/>
              </a:xfrm>
              <a:prstGeom prst="round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th-TH" dirty="0" smtClean="0"/>
                  <a:t>การตัดสินใจทางด้านการเงิน</a:t>
                </a:r>
                <a:endParaRPr lang="th-TH" dirty="0"/>
              </a:p>
            </p:txBody>
          </p:sp>
          <p:sp>
            <p:nvSpPr>
              <p:cNvPr id="12" name="สี่เหลี่ยมผืนผ้ามุมมน 11"/>
              <p:cNvSpPr/>
              <p:nvPr/>
            </p:nvSpPr>
            <p:spPr>
              <a:xfrm>
                <a:off x="3923927" y="5949280"/>
                <a:ext cx="2938154" cy="648072"/>
              </a:xfrm>
              <a:prstGeom prst="round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th-TH" dirty="0" smtClean="0"/>
                  <a:t>ค่าใช้จ่ายในการลงทุน</a:t>
                </a:r>
                <a:endParaRPr lang="th-TH" dirty="0"/>
              </a:p>
            </p:txBody>
          </p:sp>
          <p:sp>
            <p:nvSpPr>
              <p:cNvPr id="13" name="สี่เหลี่ยมผืนผ้ามุมมน 12"/>
              <p:cNvSpPr/>
              <p:nvPr/>
            </p:nvSpPr>
            <p:spPr>
              <a:xfrm>
                <a:off x="7690173" y="6021288"/>
                <a:ext cx="1310319" cy="576064"/>
              </a:xfrm>
              <a:prstGeom prst="round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th-TH" dirty="0" smtClean="0"/>
                  <a:t>กำไรสุทธิ</a:t>
                </a:r>
                <a:endParaRPr lang="th-TH" dirty="0"/>
              </a:p>
            </p:txBody>
          </p:sp>
          <p:cxnSp>
            <p:nvCxnSpPr>
              <p:cNvPr id="21" name="ลูกศรเชื่อมต่อแบบตรง 20"/>
              <p:cNvCxnSpPr>
                <a:stCxn id="6" idx="3"/>
              </p:cNvCxnSpPr>
              <p:nvPr/>
            </p:nvCxnSpPr>
            <p:spPr>
              <a:xfrm>
                <a:off x="3203848" y="4134860"/>
                <a:ext cx="456025" cy="0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ลูกศรเชื่อมต่อแบบตรง 22"/>
              <p:cNvCxnSpPr>
                <a:stCxn id="8" idx="3"/>
              </p:cNvCxnSpPr>
              <p:nvPr/>
            </p:nvCxnSpPr>
            <p:spPr>
              <a:xfrm>
                <a:off x="3203848" y="5234776"/>
                <a:ext cx="720079" cy="0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ลูกศรเชื่อมต่อแบบตรง 24"/>
              <p:cNvCxnSpPr>
                <a:stCxn id="11" idx="3"/>
              </p:cNvCxnSpPr>
              <p:nvPr/>
            </p:nvCxnSpPr>
            <p:spPr>
              <a:xfrm>
                <a:off x="3203848" y="6345324"/>
                <a:ext cx="72007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ลูกศรเชื่อมต่อแบบตรง 26"/>
              <p:cNvCxnSpPr/>
              <p:nvPr/>
            </p:nvCxnSpPr>
            <p:spPr>
              <a:xfrm>
                <a:off x="179512" y="3209727"/>
                <a:ext cx="2304256" cy="0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ตัวเชื่อมต่อตรง 30"/>
              <p:cNvCxnSpPr/>
              <p:nvPr/>
            </p:nvCxnSpPr>
            <p:spPr>
              <a:xfrm>
                <a:off x="179512" y="3209727"/>
                <a:ext cx="0" cy="20250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ตัวเชื่อมต่อตรง 32"/>
              <p:cNvCxnSpPr>
                <a:endCxn id="8" idx="1"/>
              </p:cNvCxnSpPr>
              <p:nvPr/>
            </p:nvCxnSpPr>
            <p:spPr>
              <a:xfrm>
                <a:off x="179512" y="5234776"/>
                <a:ext cx="161184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ตัวเชื่อมต่อตรง 34"/>
              <p:cNvCxnSpPr>
                <a:stCxn id="7" idx="3"/>
              </p:cNvCxnSpPr>
              <p:nvPr/>
            </p:nvCxnSpPr>
            <p:spPr>
              <a:xfrm>
                <a:off x="6526095" y="4032520"/>
                <a:ext cx="566185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ลูกศรเชื่อมต่อแบบตรง 42"/>
              <p:cNvCxnSpPr>
                <a:stCxn id="9" idx="3"/>
              </p:cNvCxnSpPr>
              <p:nvPr/>
            </p:nvCxnSpPr>
            <p:spPr>
              <a:xfrm>
                <a:off x="6862080" y="5162768"/>
                <a:ext cx="36712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ตัวเชื่อมต่อตรง 44"/>
              <p:cNvCxnSpPr/>
              <p:nvPr/>
            </p:nvCxnSpPr>
            <p:spPr>
              <a:xfrm>
                <a:off x="7092280" y="4032519"/>
                <a:ext cx="0" cy="2240797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ตัวเชื่อมต่อตรง 46"/>
              <p:cNvCxnSpPr>
                <a:stCxn id="12" idx="3"/>
              </p:cNvCxnSpPr>
              <p:nvPr/>
            </p:nvCxnSpPr>
            <p:spPr>
              <a:xfrm>
                <a:off x="6862081" y="6273316"/>
                <a:ext cx="2301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ตัวเชื่อมต่อตรง 50"/>
              <p:cNvCxnSpPr/>
              <p:nvPr/>
            </p:nvCxnSpPr>
            <p:spPr>
              <a:xfrm>
                <a:off x="7380312" y="5157192"/>
                <a:ext cx="10801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ตัวเชื่อมต่อตรง 52"/>
              <p:cNvCxnSpPr/>
              <p:nvPr/>
            </p:nvCxnSpPr>
            <p:spPr>
              <a:xfrm>
                <a:off x="7380312" y="6273316"/>
                <a:ext cx="21602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ตัวเชื่อมต่อตรง 54"/>
              <p:cNvCxnSpPr/>
              <p:nvPr/>
            </p:nvCxnSpPr>
            <p:spPr>
              <a:xfrm>
                <a:off x="7380312" y="6345324"/>
                <a:ext cx="21602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สี่เหลี่ยมผืนผ้ามุมมน 1"/>
          <p:cNvSpPr/>
          <p:nvPr/>
        </p:nvSpPr>
        <p:spPr>
          <a:xfrm>
            <a:off x="1187624" y="260648"/>
            <a:ext cx="6624736" cy="8640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การตัดสินใจของผู้ประกอบการที่มีผลต่อธุรกิจ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8218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676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4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การพัฒนาแผนธุรกิจ</a:t>
            </a:r>
            <a:endParaRPr lang="th-TH" sz="48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889248" y="1772816"/>
            <a:ext cx="7499176" cy="2880320"/>
          </a:xfrm>
        </p:spPr>
        <p:txBody>
          <a:bodyPr>
            <a:normAutofit/>
          </a:bodyPr>
          <a:lstStyle/>
          <a:p>
            <a:pPr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ผู้ประกอบการไม่เพียงแต่สร้างแนวคิดเกี่ยวกับธุรกิจเท่านั้น   พวกเขาจะต้องพิจารณาว่าจะนำไปประยุกต์ใช้กับธุรกิจนั้นให้ประสบผลสำเร็จด้วย และจะต้องสร้างแผนทางธุรกิจขึ้นมา ซึ่งในแผนธุรกิจนั้นประกอบด้วย ลักษณะประเภทของธุรกิจที่น่าสนใจ ลูกค้าเป้าหมาย การแข่งขัน และโรงงานที่จะใช้ในการผลิต</a:t>
            </a:r>
          </a:p>
          <a:p>
            <a:pPr marL="0" indent="0" algn="thaiDist">
              <a:buNone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2900" y="6474822"/>
            <a:ext cx="24728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https://flowaccount.com/blog/?p=3636</a:t>
            </a:r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98"/>
          <a:stretch/>
        </p:blipFill>
        <p:spPr bwMode="auto">
          <a:xfrm>
            <a:off x="1323643" y="4406284"/>
            <a:ext cx="1789308" cy="2047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6052120" y="5204494"/>
            <a:ext cx="30243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https://blog.ourgreenfish.com/th/customer-persona-%E0%B8%84%E0%B8%B7%E0%B8%AD%E0%B8%AD%E0%B8%B0%E0%B9%84%E0%B8%A3</a:t>
            </a:r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4"/>
          <a:stretch/>
        </p:blipFill>
        <p:spPr bwMode="auto">
          <a:xfrm>
            <a:off x="3675856" y="4576827"/>
            <a:ext cx="2376264" cy="1897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48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676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4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การพัฒนาแผนธุรกิจ</a:t>
            </a:r>
            <a:endParaRPr lang="th-TH" sz="48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27584" y="1790814"/>
            <a:ext cx="51125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โดยปกติแผนการธุรกิจจะอธิบายเกี่ยวกับลักษณะการประกอบธุรกิจที่ควรทราบ และกำหนดความสามารถในการนำไปใช้ตามแนวความคิดด้านธุรกิจ เพื่อนำแนวความคิดนี้ไปใช้ให้เกิดผลประโยชน์</a:t>
            </a:r>
            <a:endParaRPr lang="th-TH" sz="3600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572000" y="6381328"/>
            <a:ext cx="2880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https://campzzz.com/2018/10/30/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ฟรี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แลนซ์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-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63" y="4567431"/>
            <a:ext cx="4037977" cy="1876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21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529208" y="1412776"/>
            <a:ext cx="7931224" cy="4497363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ธุรกิจจัดตั้งขึ้น เพื่อ</a:t>
            </a:r>
            <a:r>
              <a:rPr lang="th-TH" sz="36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จัดเตรียมสินค้า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3600" b="1" u="sng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บริการให้ลูกค้า </a:t>
            </a:r>
            <a:r>
              <a:rPr lang="th-TH" sz="3600" b="1" u="sng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ตอบสนองความต้องการ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ของลูกค้า ธุรกิจ</a:t>
            </a:r>
            <a:r>
              <a:rPr lang="th-TH" sz="3600" b="1" u="sng" dirty="0" smtClean="0">
                <a:solidFill>
                  <a:schemeClr val="accent3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สร้างมูลค่า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หรือ</a:t>
            </a:r>
            <a:r>
              <a:rPr lang="th-TH" sz="3600" b="1" u="sng" dirty="0" smtClean="0">
                <a:solidFill>
                  <a:schemeClr val="accent3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อรรถประโยชน์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ให้เกิดขึ้นแก่ปัจจัยการผลิต และทรัพยากรเพื่อให้เป็นสินค้า หรือบริการจนเกิดมูลค่าการซื้อขาย ทำให้เกิดความพึงพอใจในการบริโภค ในด้านการทำความเข้าใจว่าธุรกิจดำเนินการอย่างไร ในการทำหน้าที่ต่างๆ ทางธุรกิจ ซึ่งมีองค์ประกอบ ดั้งนี้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9789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291264" cy="1296144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สิ่งแวดล้อมในที่นี้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หมายถึง สิ่งแวดล้อมทางเศรษฐกิจ สิ่งแวดล้อมทางอุตสาหกรรม และสิ่งแวดล้อมของโลก</a:t>
            </a: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920824" y="260648"/>
            <a:ext cx="74676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การประเมินเกี่ยวกับสิ่งแวดล้อมทางธุรกิจ</a:t>
            </a:r>
            <a:endParaRPr lang="th-TH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11560" y="3311113"/>
            <a:ext cx="7992888" cy="2062103"/>
          </a:xfrm>
          <a:prstGeom prst="rect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สิ่งแวดล้อมทางด้านเศรษฐกิจ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จะประเมินสิ่งแวดล้อมทางเศรษฐกิจ เพื่อทราบถึงความต้องการหรืออุปประสงค์ของผลิตภัณฑ์ที่อาจเปลี่ยนแปลงไปตามสภาวะเศรษฐกิจในอนาคตนั้นเป็นอย่างไร อุปประสงค์ของผลิตภัณฑ์นั้นมีผลอย่างมากต่อความเข้มแข็งของเศรษฐกิจ</a:t>
            </a:r>
          </a:p>
        </p:txBody>
      </p:sp>
    </p:spTree>
    <p:extLst>
      <p:ext uri="{BB962C8B-B14F-4D97-AF65-F5344CB8AC3E}">
        <p14:creationId xmlns:p14="http://schemas.microsoft.com/office/powerpoint/2010/main" val="364997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8136904" cy="3024336"/>
          </a:xfrm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สิ่งแวดล้อมด้านอุตสาหกรรม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จะประเมินสิ่งแวดล้อมทางอุตสาหกรรมเพื่อทราบถึงระดับของการแข่งขัน  หากตลาดสำหรับผลิตภัณฑ์จำเพาะบางอย่างมีเปิดกิจการแค่ 1-3 บริษัท เราก็จะสามารถที่จะเปิดกิจการใหม่ได้อีก การลงทุนเปิดตลาดจะต้องทราบถึงสภาวะของผลิตภัณฑ์ที่คล้ายกัน ความคิดในธุรกิจใหม่มีความเป็นไปได้มากที่จะประสบผลสำเร็จ ถ้าหากมีราคาที่ต่ำหรือมีข้อดีด้านคุณภาพที่เหนือกว่าคู่แข่ง</a:t>
            </a:r>
          </a:p>
          <a:p>
            <a:pPr marL="0" indent="0" algn="thaiDist">
              <a:buNone/>
            </a:pP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</a:t>
            </a: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920824" y="260648"/>
            <a:ext cx="74676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การประเมินเกี่ยวกับสิ่งแวดล้อมทางธุรกิจ</a:t>
            </a:r>
            <a:endParaRPr lang="th-TH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907704" y="6372036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http://smartsocketbypdm.com/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826874"/>
            <a:ext cx="3816424" cy="1986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14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920824" y="260648"/>
            <a:ext cx="74676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การประเมินเกี่ยวกับสิ่งแวดล้อมทางธุรกิจ</a:t>
            </a:r>
            <a:endParaRPr lang="th-TH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85113" y="2132856"/>
            <a:ext cx="8352928" cy="2554545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thaiDi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	สิ่งแวดล้อม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ของโลก </a:t>
            </a:r>
            <a:r>
              <a:rPr lang="th-TH" sz="3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ะประเมินสิ่งแวดล้อมของโลกเพื่อถึงความต้องการหรือจุดประสงค์ของผลิตภัณฑ์ที่อาจเปลี่ยนแปลงไปตามเศรษฐกิจของโลกในอนาคตนั้นเป็นอย่างไร จุดประสงค์สำหรับผลิตภัณฑ์นั้นมีผลอย่างมาก ต่อการเปลี่ยนแปลงของเศรษฐกิจใจต่างประเทศ จำนวนผู้แข่งขัน อัตราแลกเปลี่ยนเงินตราและกฎเกณฑ์ทางด้านการค้าระหว่างประเทศ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195736" y="6381328"/>
            <a:ext cx="2592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https://sites.google.com/site/wikvtkar/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61786"/>
            <a:ext cx="3312368" cy="203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646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48816" y="471810"/>
            <a:ext cx="7467600" cy="7969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แผนการบริหาร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744216"/>
            <a:ext cx="8075240" cy="4061048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แผนการบริหารซึ่งรวมถึงแผนการปฏิบัติการ ซึ่งจะเน้นโครงสร้างองค์การหรือข้อเสนอที่วางแผนไว้ในการผลิตและทรัพยากรบุคคลของบริษัท</a:t>
            </a:r>
          </a:p>
          <a:p>
            <a:pPr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โครงสร้างองค์การ 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ทำให้ทราบถึงบทบาทและความรับผิดชอบของลูกจ้างที่ทาง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บริษัทจ้าง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มา โครงสร้างองค์การของโรงงานใหม่จะมีความซับซ้อนกว่าร้านค้าทั่วไปธุรกิจบางธุรกิจเจ้าของกิจการจะเป็นผู้จัดโครงสร้างองค์การเองพัฒนาแผนโครงสร้างในอนาคตควรจะให้ลูกจ้างทราบลักษณะของงานทั้งกำหนดให้ค่าตอบแทนที่จะให้ลูกจ้างแต่ละคน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509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848816" y="404664"/>
            <a:ext cx="7467600" cy="7969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แผนการบริหาร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2376264"/>
          </a:xfrm>
        </p:spPr>
        <p:txBody>
          <a:bodyPr>
            <a:noAutofit/>
          </a:bodyPr>
          <a:lstStyle/>
          <a:p>
            <a:pPr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การผลิต 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การตัดสินใจมนกระบวนการผลิต เช่น ขนาด </a:t>
            </a:r>
            <a:r>
              <a:rPr lang="th-TH" sz="3200" dirty="0" err="1" smtClean="0">
                <a:latin typeface="TH SarabunPSK" pitchFamily="34" charset="-34"/>
                <a:cs typeface="TH SarabunPSK" pitchFamily="34" charset="-34"/>
              </a:rPr>
              <a:t>ทำเล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(ที่ตั้ง) ของโรงงาน การผลิต และการวางแผนและออกแบบ  การตัดสินใจด้านสถานที่ต้องมีผลกระทบอย่างมากต่อการปฏิบัติการของกิจการ เพราะว่าจะมีอิทธิพลต่อทางการเงินลงทุน</a:t>
            </a:r>
          </a:p>
          <a:p>
            <a:pPr marL="0" indent="0" algn="thaiDist">
              <a:buNone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marL="0" indent="0" algn="thaiDist">
              <a:buNone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	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499992" y="5644367"/>
            <a:ext cx="3384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www.smethailandclub.com/startups-2453-id.html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803" y="3501008"/>
            <a:ext cx="3538759" cy="1990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467544" y="6330806"/>
            <a:ext cx="32403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www.landyhome.co.th/news-detail.php?id=1780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48" y="4149081"/>
            <a:ext cx="3754388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983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2"/>
          <p:cNvSpPr txBox="1">
            <a:spLocks/>
          </p:cNvSpPr>
          <p:nvPr/>
        </p:nvSpPr>
        <p:spPr>
          <a:xfrm>
            <a:off x="395536" y="1772816"/>
            <a:ext cx="8136904" cy="26642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ทรัพยากรมนุษย์ 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(ลูกจ้าง) เป็นส่วนสำคัญของบริษัทธุรกิจจัดตั้งขึ้นในสภาพแวดล้อมที่สามารถกระตุ้นให้ลูกจ้างทำงานให้เกิดความสำเร็จในธุรกิจได้และบริษัทจะต้องพัฒนาแผนงานในการตรวจสอบและการประเมินค่าพนักงานพร้อมทั้งผลตอบแทนให้แก่พนักงานอย่างเหมาะสม จะทำให้ธุรกิจสามารถทำให้ลูกจ้างปฏิบัติงานได้อย่างเต็มที่</a:t>
            </a:r>
          </a:p>
          <a:p>
            <a:pPr marL="0" indent="0" algn="thaiDist">
              <a:buFont typeface="Wingdings"/>
              <a:buNone/>
            </a:pPr>
            <a:endParaRPr lang="th-TH" sz="32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848816" y="471810"/>
            <a:ext cx="7467600" cy="7969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แผนการบริหาร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1009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147248" cy="2736304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	แผนการตลาดจะมุ่งไปที่ตลาดเป้าหมาย และลักษณะของสินค้า   การตั้งราคาการจำหน่าย และการโฆษณา</a:t>
            </a:r>
          </a:p>
          <a:p>
            <a:pPr algn="thaiDist">
              <a:buFont typeface="Wingdings" pitchFamily="2" charset="2"/>
              <a:buChar char="q"/>
            </a:pP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ตลาดเป้าหมาย 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ประวัติของลูกค้าหรือลักษณะของลูกค้าโดยทั่วไปที่ยึดถือ เพศ อายุ งานอดิเรกและอื่น ๆ ที่ควรจะต้องทราบ สิ่งนี้จะช่วยให้ทราบถึงตลาดเป้าหมายได้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275856" y="476672"/>
            <a:ext cx="2686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แผนการตลาด</a:t>
            </a:r>
            <a:endParaRPr lang="th-TH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995936" y="5890456"/>
            <a:ext cx="355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http://www.thaidotcompayment.co.th/2018/10/marketing-5-0-for-business-2019/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928" y="4005064"/>
            <a:ext cx="2513856" cy="188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50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586885" y="1772816"/>
            <a:ext cx="80648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thaiDist">
              <a:buFont typeface="Wingdings" pitchFamily="2" charset="2"/>
              <a:buChar char="q"/>
            </a:pPr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ลักษณะของผลิตภัณฑ์ 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เน้นที่ว่าจะทำให้ผลิตภัณฑ์ดีเลิศเหนือกว่าผลิตภัณฑ์ของคู่แข่ง ผลิตภัณฑ์ที่ดีเยี่ยมเกิดจากมีความสะดวกต่อการใช้งาน มีประสิทธิภาพ มากกว่าหรือใช้ได้นานกว่า และควรทราบถึงข้อดีที่สามารถแข่งขันกับผลิตภัณฑ์ที่คล้าย ๆ กันด้วย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275856" y="476672"/>
            <a:ext cx="2686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แผนการตลาด</a:t>
            </a:r>
            <a:endParaRPr lang="th-TH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491880" y="6309320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https://www.brandbuffet.in.th/2017/08/kantar-worldpanel-brand-footprint-report/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3862578"/>
            <a:ext cx="3672408" cy="2446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106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844825"/>
            <a:ext cx="8229600" cy="158417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42913" indent="-442913" algn="thaiDist">
              <a:buClr>
                <a:srgbClr val="7030A0"/>
              </a:buClr>
              <a:buFont typeface="Wingdings" pitchFamily="2" charset="2"/>
              <a:buChar char="q"/>
            </a:pPr>
            <a:r>
              <a:rPr lang="th-TH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การตั้งราคา 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ราคาที่ตั้งไว้หรือการกำหนดราคาของผลิตภัณฑ์ที่คล้ายกันกับคู่แข่งขันควรจะได้นำมากล่าวถึง ราคาอิทธิพลต่อความต้องการของผลผลิตภัณฑ์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67544" y="4091588"/>
            <a:ext cx="820891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thaiDist">
              <a:buClr>
                <a:srgbClr val="0070C0"/>
              </a:buClr>
              <a:buSzPct val="80000"/>
              <a:buFont typeface="Wingdings" pitchFamily="2" charset="2"/>
              <a:buChar char="q"/>
            </a:pPr>
            <a:r>
              <a:rPr lang="th-TH" sz="32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2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จำหน่าย  </a:t>
            </a:r>
            <a:r>
              <a:rPr lang="th-TH" sz="3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หมายถึง ซึ่งผลิตภัณฑ์ที่จัดจำหน่ายให้ลูกค้าควรให้ความสำคัญด้วยเช่นกัน ผลิตภัณฑ์บางอย่างอาจขายให้ลูกค้าโดยตรงและในขณะเดียวกันผลิตภัณฑ์บางอย่างอาจต้องผ่านทางร้านค้าปลีก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347864" y="638441"/>
            <a:ext cx="2686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แผนการตลาด</a:t>
            </a:r>
            <a:endParaRPr lang="th-TH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99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86696" y="1484784"/>
            <a:ext cx="8229600" cy="158417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thaiDist">
              <a:buClrTx/>
              <a:buFont typeface="Wingdings" pitchFamily="2" charset="2"/>
              <a:buChar char="q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การโฆษณาประชาสัมพันธ์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กลยุทธ์การประชาสัมพันธ์ควรจะสอดคล้องกับลักษณะของลูกค้า ตัวอย่างเช่น ผลิตภัณฑ์ที่นำเสนอขายให้กับนักศึกษามหาวิทยาลัยก็ควรจะมีโฆษณาในหนังสือพิมพ์ของนักศึกษา </a:t>
            </a:r>
          </a:p>
          <a:p>
            <a:pPr marL="0" indent="0" algn="thaiDist">
              <a:buNone/>
            </a:pPr>
            <a:endParaRPr lang="th-TH" sz="32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67544" y="3731548"/>
            <a:ext cx="828092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thaiDist">
              <a:buClr>
                <a:srgbClr val="C00000"/>
              </a:buClr>
              <a:buSzPct val="70000"/>
              <a:buFont typeface="Wingdings" pitchFamily="2" charset="2"/>
              <a:buChar char="q"/>
            </a:pP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แผน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ด้านการเงิน </a:t>
            </a:r>
            <a:r>
              <a:rPr lang="th-TH" sz="3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ควรจะแสดงว่าให้เห็นว่าทำไม เพราะอะไรธุรกิจจึงจะเป็นไปไม่ได้ และควรจะนำเสนอการเงินธุรกิจเป็นอย่างไร หรือ เงินทุนจำนวนมากกว่าจะมาจากเจ้าของธุรกิจและเจ้าหนี้เป็นจำนวนเท่าใด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131840" y="260648"/>
            <a:ext cx="2686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แผนการตลาด</a:t>
            </a:r>
            <a:endParaRPr lang="th-TH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549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779912" y="2718716"/>
            <a:ext cx="1800200" cy="6480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มูลค่าธุรกิจ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115616" y="1400913"/>
            <a:ext cx="2160240" cy="72008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การจัดองค์การธุรกิจ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79512" y="2708920"/>
            <a:ext cx="2520280" cy="96200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สภาพแวดล้อม</a:t>
            </a:r>
          </a:p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ทางธุรกิจ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27584" y="4241723"/>
            <a:ext cx="1944216" cy="7920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การจัดการ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386692" y="4869160"/>
            <a:ext cx="2448272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การบริหารงาน</a:t>
            </a:r>
          </a:p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ทรัพยากรมนุษย์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482863" y="1328905"/>
            <a:ext cx="2448272" cy="7920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การจัดการกิจการอื่นๆ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588224" y="2672528"/>
            <a:ext cx="2232248" cy="8640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การจัดการทางการเงินและบัญชี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6300192" y="4241723"/>
            <a:ext cx="1800200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การตลาด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ลูกศรขวา 14"/>
          <p:cNvSpPr/>
          <p:nvPr/>
        </p:nvSpPr>
        <p:spPr>
          <a:xfrm rot="2677284">
            <a:off x="3275927" y="2029045"/>
            <a:ext cx="867649" cy="2542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ลูกศรซ้าย 15"/>
          <p:cNvSpPr/>
          <p:nvPr/>
        </p:nvSpPr>
        <p:spPr>
          <a:xfrm>
            <a:off x="5652120" y="2962211"/>
            <a:ext cx="864096" cy="2560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ลูกศรขึ้น 16"/>
          <p:cNvSpPr/>
          <p:nvPr/>
        </p:nvSpPr>
        <p:spPr>
          <a:xfrm>
            <a:off x="4470873" y="3717032"/>
            <a:ext cx="245143" cy="9207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ลูกศรขวา 20"/>
          <p:cNvSpPr/>
          <p:nvPr/>
        </p:nvSpPr>
        <p:spPr>
          <a:xfrm>
            <a:off x="2843808" y="2962211"/>
            <a:ext cx="864096" cy="256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ลูกศรขวา 21"/>
          <p:cNvSpPr/>
          <p:nvPr/>
        </p:nvSpPr>
        <p:spPr>
          <a:xfrm rot="19500261">
            <a:off x="2951692" y="3978135"/>
            <a:ext cx="989520" cy="2505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ลูกศรขวา 22"/>
          <p:cNvSpPr/>
          <p:nvPr/>
        </p:nvSpPr>
        <p:spPr>
          <a:xfrm rot="7774890">
            <a:off x="4609782" y="1989893"/>
            <a:ext cx="907559" cy="241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ลูกศรขวา 23"/>
          <p:cNvSpPr/>
          <p:nvPr/>
        </p:nvSpPr>
        <p:spPr>
          <a:xfrm rot="13043647">
            <a:off x="5245561" y="3829663"/>
            <a:ext cx="1091820" cy="227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150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23528" y="1916832"/>
            <a:ext cx="8363272" cy="216024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ความเป็นไปได้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ผลตอบแทนและต้นทุนของธุรกิจจะต้องนำมาคำนวณเพื่อที่จะหาว่ามีโอกาสเป็นไปได้หรือไม่ ผลที่ได้รับจะมีมากกว่าต้นทุน ผู้ที่จะต้องนำมาประเมินความเป็นไปได้ คือ เจ้าของกิจการและเจ้าหน้าที่ให้การสนับสนุนด้านการเงิน</a:t>
            </a:r>
          </a:p>
          <a:p>
            <a:pPr marL="0" indent="0" algn="thaiDist">
              <a:buNone/>
            </a:pPr>
            <a:endParaRPr lang="th-TH" sz="32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131840" y="489446"/>
            <a:ext cx="2686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แผนการตลาด</a:t>
            </a:r>
            <a:endParaRPr lang="th-TH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547664" y="6381328"/>
            <a:ext cx="26146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http://westorage-racking.com/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676" y="3851544"/>
            <a:ext cx="3937620" cy="295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02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95536" y="1484784"/>
            <a:ext cx="8208912" cy="304698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74320" lvl="0" indent="-274320" algn="thaiDi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การให้การสนับสนุนด้านการเงินแก่ธุรกิจ </a:t>
            </a:r>
            <a:r>
              <a:rPr lang="th-TH" sz="3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ธุรกิจจะต้องได้รับการสนับสนุนด้านการเงิน ธุรกิจโดยส่วนใหญ่จำเป็นต้องมีรายจ่ายเบื้องต้นเป็นจำนวนที่มาก ซึ่งจะครอบคลุมการซื้อเครื่องจักร อุปกรณ์ และอาจเป็นอาคาร สถานที่ ปกติแล้วเจ้าของกิจการมักจะใช้เงินทุนของตนเองในการสนับสนุนด้านการเงินของธุรกิจ แต่บางครั้งก็อาจจะจำเป็นที่จะต้องมีเงินทุนเพิ่มเติม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131840" y="260648"/>
            <a:ext cx="2686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แผนการตลาด</a:t>
            </a:r>
            <a:endParaRPr lang="th-TH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6933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การประเมินแผนงานธุรกิจ</a:t>
            </a:r>
            <a:endParaRPr lang="th-TH" sz="4000" b="1" dirty="0">
              <a:solidFill>
                <a:srgbClr val="00B0F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496944" cy="487375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แนวคิดทางธุรกิจจำนวนมากที่ฟังดูแล้วสมเหตุสมผลต่อการลงทุน แต่เนื่องจากเหตุผลหลายประการทำให้แนวคิดเหล่านั้นไม่ได้ถูกนำมาใช้ ซึ่งเหตุผลดังกล่าวอาจได้แก่ ศักยภาพในการลงทุนของบริษัท ความต้องการทางการตลาดของผลิตภัณฑ์น้อยหรือมีความต้องการที่ไม่แน่นอน เหตุผลอื่นอีก เช่น ค่าใช้จ่ายในการผลิต หรือ ดูแลผลิตภัณฑ์ที่สูงเกินไปและในบางครั้งแนวคิดของธุรกิจก็มีหลายทางเลือก เจ้าของกิจการเป็นผู้เลือกทำ</a:t>
            </a:r>
            <a:r>
              <a:rPr lang="th-TH" sz="3200" b="1" smtClean="0">
                <a:latin typeface="TH SarabunPSK" pitchFamily="34" charset="-34"/>
                <a:cs typeface="TH SarabunPSK" pitchFamily="34" charset="-34"/>
              </a:rPr>
              <a:t>ให้บางความคิด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ถูกปฏิเสธไป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905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123728" y="2132856"/>
            <a:ext cx="472757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h-TH" sz="9600" b="1" cap="none" spc="0" dirty="0" smtClean="0">
                <a:ln/>
                <a:solidFill>
                  <a:schemeClr val="accent3"/>
                </a:solidFill>
                <a:effectLst/>
              </a:rPr>
              <a:t>จบการนำเสนอ</a:t>
            </a:r>
            <a:endParaRPr lang="th-TH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059832" y="6453336"/>
            <a:ext cx="2592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http://allideastudio.co.th/tips/tips-24.php</a:t>
            </a:r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009" y="4176861"/>
            <a:ext cx="570547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306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467600" cy="796950"/>
          </a:xfrm>
        </p:spPr>
        <p:txBody>
          <a:bodyPr>
            <a:normAutofit/>
          </a:bodyPr>
          <a:lstStyle/>
          <a:p>
            <a:r>
              <a:rPr lang="th-TH" sz="4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ความหมายของธุรกิจ</a:t>
            </a:r>
            <a:endParaRPr lang="th-TH" sz="4400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19256" cy="491716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ธุรกิจ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(Business)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คือ การกระทำของมนุษย์เพื่อให้เกิดการผลิต การจำหน่าย และการให้บริการตามความต้องการของผู้บริโภค โดย</a:t>
            </a:r>
            <a:br>
              <a:rPr lang="th-TH" sz="36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หวังผลกำไรจากการกระทำนั้น</a:t>
            </a:r>
          </a:p>
          <a:p>
            <a:pPr marL="0" indent="0" algn="thaiDist">
              <a:buNone/>
            </a:pP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“ธุรกิจเป็นกิจกรรมในการแสวงหากำไร และ เป็นกิจกรรมในการผลิตสินค้าและบริการที่จำเป็นในระบบเศรษฐกิจ”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ธุรกิจนอกจากจะแสวงหากำไรแล้ว ยังต้อง</a:t>
            </a:r>
            <a:r>
              <a:rPr lang="th-TH" sz="3600" b="1" u="sng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มีความรับผิดชอบต่อสังคม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ด้วย ซึ่งแนวคิดปัจจุบัน ธุรกิจต้องตอบสนองต่อสิ่งต่างๆ ดังนี้</a:t>
            </a:r>
          </a:p>
          <a:p>
            <a:pPr marL="0" indent="0" algn="thaiDist">
              <a:buNone/>
            </a:pPr>
            <a:endParaRPr lang="th-TH" sz="3600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9690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496944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1.  สนองตอบ</a:t>
            </a:r>
            <a:r>
              <a:rPr lang="th-TH" sz="3600" b="1" dirty="0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ความต้องการ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ของผู้บริโภคทั้งสินค้าและบริการให้มากที่สุด</a:t>
            </a:r>
          </a:p>
          <a:p>
            <a:pPr marL="0" indent="0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2.  ต้องสามารถ</a:t>
            </a:r>
            <a:r>
              <a:rPr lang="th-TH" sz="3600" b="1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สร้างกำไร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ให้กับผู้ถือหุ้นหรือเจ้าของกิจการ</a:t>
            </a:r>
          </a:p>
          <a:p>
            <a:pPr marL="0" indent="0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3.  ต้องสร้าง</a:t>
            </a:r>
            <a:r>
              <a:rPr lang="th-TH" sz="36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ความมั่นคง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ให้แก่กิจการและให้ความมั่นคงทางด้านเศรษฐกิจกับพนักงาน</a:t>
            </a:r>
          </a:p>
          <a:p>
            <a:pPr marL="0" indent="0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4.  ต้อง</a:t>
            </a:r>
            <a:r>
              <a:rPr lang="th-TH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ให้บริการและรับผิดชอบต่อชุมชนและสังคม</a:t>
            </a:r>
          </a:p>
          <a:p>
            <a:pPr marL="0" indent="0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5.  ต้อง</a:t>
            </a:r>
            <a:r>
              <a:rPr lang="th-TH" sz="36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ปฏิบัติตามกฎ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ข้อบังคับของรัฐบาล</a:t>
            </a:r>
          </a:p>
          <a:p>
            <a:pPr marL="0" indent="0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6.  ต้องมี</a:t>
            </a:r>
            <a:r>
              <a:rPr lang="th-TH" sz="3600" b="1" dirty="0" smtClean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จริยธรรม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ในทางธุรกิจ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1835696" y="332656"/>
            <a:ext cx="5400600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การตอบสนองของธุรกิจ</a:t>
            </a:r>
            <a:endParaRPr lang="th-TH" sz="4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1326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5955432" cy="782960"/>
          </a:xfrm>
        </p:spPr>
        <p:txBody>
          <a:bodyPr>
            <a:normAutofit/>
          </a:bodyPr>
          <a:lstStyle/>
          <a:p>
            <a:r>
              <a:rPr lang="th-TH" sz="4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กุญแจสำคัญในการเป็นเจ้าของธุรกิจ</a:t>
            </a:r>
            <a:endParaRPr lang="th-TH" sz="44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352928" cy="2592288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ธุรกิจทุกชนิดทำการแลกเปลี่ยนการค้ากับบุคคลทั่วไป และกลุ่มบุคคลที่เกี่ยวข้องกับธุรกิจนั้นได้รับผลกระทบจากธุรกิจ หรือมีส่วนได้ส่วนเสียทางธุรกิจนั้นและอาจกล่าวได้ว่า บุคคลเหล่านั้นเป็นเจ้าของหุ้นส่วนหรือบุคคลที่เดิมพัน ในธุรกิจ ซึ่งบุคคลดังกล่าวที่เกี่ยวข้องกับธุรกิจมีอยู่ 5 กลุ่มด้วยกัน คือ</a:t>
            </a:r>
          </a:p>
        </p:txBody>
      </p:sp>
      <p:sp>
        <p:nvSpPr>
          <p:cNvPr id="4" name="วงรี 3"/>
          <p:cNvSpPr/>
          <p:nvPr/>
        </p:nvSpPr>
        <p:spPr>
          <a:xfrm>
            <a:off x="251520" y="3717032"/>
            <a:ext cx="2808312" cy="11521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1.  เจ้าของธุรกิจ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Owners)</a:t>
            </a:r>
          </a:p>
        </p:txBody>
      </p:sp>
      <p:sp>
        <p:nvSpPr>
          <p:cNvPr id="5" name="วงรี 4"/>
          <p:cNvSpPr/>
          <p:nvPr/>
        </p:nvSpPr>
        <p:spPr>
          <a:xfrm>
            <a:off x="1259632" y="4869160"/>
            <a:ext cx="2808312" cy="11521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4013" indent="-354013" algn="ctr">
              <a:buAutoNum type="arabicPeriod" startAt="2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เจ้าหนี้ 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 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Creditors)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3347864" y="4005064"/>
            <a:ext cx="2808312" cy="115212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65113" indent="-265113" algn="ctr">
              <a:buAutoNum type="arabicPeriod" startAt="3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ลูกจ้าง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(Employees)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4067944" y="5229200"/>
            <a:ext cx="2808312" cy="11521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65113" indent="-265113" algn="ctr">
              <a:buAutoNum type="arabicPeriod" startAt="4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ผู้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จัดหา 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Suppliers)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วงรี 7"/>
          <p:cNvSpPr/>
          <p:nvPr/>
        </p:nvSpPr>
        <p:spPr>
          <a:xfrm>
            <a:off x="6156176" y="4365104"/>
            <a:ext cx="2808312" cy="11521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65113" indent="-265113" algn="ctr">
              <a:buAutoNum type="arabicPeriod" startAt="5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ลูกค้า 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Customers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153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163344" cy="936104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1. เจ้าของธุรกิจ</a:t>
            </a:r>
            <a:endParaRPr lang="th-TH" sz="4000" b="1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2843808" y="1556792"/>
            <a:ext cx="5770984" cy="48737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เจ้าของธุรกิจ คือ ผู้เริ่มต้นความคิดเกี่ยวกับผลิตภัณฑ์หรือบริการจากบุคคลคนเดียวหรือมากกว่านั้น ที่เรียกว่า เจ้าของกิจการ</a:t>
            </a:r>
          </a:p>
          <a:p>
            <a:pPr marL="0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เจ้าของกิจการส่วนใหญ่สร้างธุรกิจขึ้นตามรูปแบบของกิจการเจ้าของคนเดียวในเริ่มแรก อย่างไรก็ตาม เมื่อธุรกิจเติบโตขึ้น จึงอาจจะต้องการเงินทุนมากกว่าที่เจ้าของกิจการสามารถจัดหาได้</a:t>
            </a:r>
          </a:p>
          <a:p>
            <a:pPr marL="0" indent="0"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08" y="548680"/>
            <a:ext cx="1889956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216024" y="5406315"/>
            <a:ext cx="2555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https://png.pngtree.com/png_detail/20181019/cartoon-business-man-man-png-clipart_2857957.png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6908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3250704" cy="926976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2. เจ้าหนี้</a:t>
            </a:r>
            <a:endParaRPr lang="th-TH" sz="40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136904" cy="3600400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	เจ้าหนี้ คือ ผู้ให้สินเชื่อแก่ธุรกิจ ซึ่งได้แก่ สถาบันการเงินต่างๆ รวมทั้ง เจ้าหนี้การค้า และเงินกู้ยืมจากญาติมิตร เพื่อนฝูง คนใกล้ชิดถือเป็นเจ้าหนี้ทางธุรกิจ</a:t>
            </a:r>
          </a:p>
          <a:p>
            <a:pPr marL="0" indent="0" algn="thaiDist">
              <a:buNone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	บริษัทห้างร้านมากมายจำเป็นต้องขอกู้ยืมเงินทุน จากสถาบันการเงินหรือผู้ที่ปล่อยสินเชื่อ เช่น ธนาคารพาณิชย์ทั้งหลาย ธนาคารก็จะได้รับการชำระเงินต้นพร้อมเงินดอกเบี้ยเงินกู้จากเจ้าของห้างร้าน เงินที่กู้ยืมมาก็เพื่อเพิ่มความมั่นคงให้แก่ธุรกิจ</a:t>
            </a:r>
          </a:p>
          <a:p>
            <a:pPr marL="0" indent="0" algn="thaiDist">
              <a:buNone/>
            </a:pP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	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5076056" y="6319304"/>
            <a:ext cx="2664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https://pixabay.com/th/illustrations/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618115"/>
            <a:ext cx="3384376" cy="170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90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1560" y="341784"/>
            <a:ext cx="3672408" cy="854968"/>
          </a:xfrm>
        </p:spPr>
        <p:txBody>
          <a:bodyPr/>
          <a:lstStyle/>
          <a:p>
            <a:r>
              <a:rPr lang="th-TH" sz="40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3. ลูกจ้าง</a:t>
            </a:r>
            <a:endParaRPr lang="th-TH" sz="4000" b="1" dirty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5112568" cy="25922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ลูกจ้าง คือ ผู้ที่ธุรกิจจัดจ้างมาเพื่อทำให้งานทางธุรกิจดำเนินไป บางห้างร้านก็มีลูกจ้างเพียงเล็กน้อย ในขณะที่บริษัทใหญ่ๆ เช่น เจน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เนอรัล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มอเตอร์ และไอบีเอม มีลูกจ้างมากกว่า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2,000,000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คน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707904" y="4077072"/>
            <a:ext cx="4896544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อีกอย่างผู้จัดการก็จัดให้ลูกจ้างมีหน้าที่รับผิดชอบ และสิ่งสำคัญของผู้จัดการ คือ การตัดสินใจในการทำธุรกิจ ผู้จัดการมีความสำคัญอย่างมากที่จะทำให้ห้างร้านมีความมั่นคง</a:t>
            </a:r>
          </a:p>
        </p:txBody>
      </p:sp>
      <p:sp>
        <p:nvSpPr>
          <p:cNvPr id="5" name="ลูกศรเวียน 4"/>
          <p:cNvSpPr/>
          <p:nvPr/>
        </p:nvSpPr>
        <p:spPr>
          <a:xfrm rot="2650670">
            <a:off x="5308397" y="2732260"/>
            <a:ext cx="1728192" cy="1368152"/>
          </a:xfrm>
          <a:prstGeom prst="circular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80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ฉลียง">
  <a:themeElements>
    <a:clrScheme name="เฉลียง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เฉลียง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เฉลียง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802</TotalTime>
  <Words>1275</Words>
  <Application>Microsoft Office PowerPoint</Application>
  <PresentationFormat>นำเสนอทางหน้าจอ (4:3)</PresentationFormat>
  <Paragraphs>137</Paragraphs>
  <Slides>33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33</vt:i4>
      </vt:variant>
    </vt:vector>
  </HeadingPairs>
  <TitlesOfParts>
    <vt:vector size="34" baseType="lpstr">
      <vt:lpstr>เฉลียง</vt:lpstr>
      <vt:lpstr>บทที่ 1  ความรู้เกี่ยวกับองค์การทางธุรกิจ</vt:lpstr>
      <vt:lpstr>งานนำเสนอ PowerPoint</vt:lpstr>
      <vt:lpstr>งานนำเสนอ PowerPoint</vt:lpstr>
      <vt:lpstr>ความหมายของธุรกิจ</vt:lpstr>
      <vt:lpstr>งานนำเสนอ PowerPoint</vt:lpstr>
      <vt:lpstr>กุญแจสำคัญในการเป็นเจ้าของธุรกิจ</vt:lpstr>
      <vt:lpstr>1. เจ้าของธุรกิจ</vt:lpstr>
      <vt:lpstr>2. เจ้าหนี้</vt:lpstr>
      <vt:lpstr>3. ลูกจ้าง</vt:lpstr>
      <vt:lpstr>4. ผู้จัดหาสินค้า</vt:lpstr>
      <vt:lpstr>5. ลูกค้า</vt:lpstr>
      <vt:lpstr>ความสัมพันธ์ระหว่างผู้มีเดิมพันหรือมีส่วนได้ส่วนเสียทางธุรกิจ</vt:lpstr>
      <vt:lpstr>การสร้างธุรกิจตามความคิดฝัน</vt:lpstr>
      <vt:lpstr>ผลกระทบของเทคโนโลยีต่อธุรกิจ</vt:lpstr>
      <vt:lpstr>องค์ประกอบสำคัญของการประกอบธุรกิจ</vt:lpstr>
      <vt:lpstr>งานนำเสนอ PowerPoint</vt:lpstr>
      <vt:lpstr>งานนำเสนอ PowerPoint</vt:lpstr>
      <vt:lpstr>การพัฒนาแผนธุรกิจ</vt:lpstr>
      <vt:lpstr>การพัฒนาแผนธุรกิจ</vt:lpstr>
      <vt:lpstr>การประเมินเกี่ยวกับสิ่งแวดล้อมทางธุรกิจ</vt:lpstr>
      <vt:lpstr>การประเมินเกี่ยวกับสิ่งแวดล้อมทางธุรกิจ</vt:lpstr>
      <vt:lpstr>การประเมินเกี่ยวกับสิ่งแวดล้อมทางธุรกิจ</vt:lpstr>
      <vt:lpstr>แผนการบริหาร</vt:lpstr>
      <vt:lpstr>แผนการบริหาร</vt:lpstr>
      <vt:lpstr>แผนการบริหาร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การประเมินแผนงานธุรกิจ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1  ความรู้เกี่ยวกับองค์การทางธุรกิจ</dc:title>
  <dc:creator>User</dc:creator>
  <cp:lastModifiedBy>KKD Windows7 V.11_x64</cp:lastModifiedBy>
  <cp:revision>76</cp:revision>
  <dcterms:created xsi:type="dcterms:W3CDTF">2018-08-17T01:59:09Z</dcterms:created>
  <dcterms:modified xsi:type="dcterms:W3CDTF">2019-06-26T09:59:51Z</dcterms:modified>
</cp:coreProperties>
</file>