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3399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D3EEED-8D86-4CDA-B52E-B45E0D1B0EE5}" type="datetimeFigureOut">
              <a:rPr lang="th-TH" smtClean="0"/>
              <a:pPr/>
              <a:t>02/11/61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6BD841-EDF1-4D24-BD23-11F23A24C6B9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439892" y="906362"/>
            <a:ext cx="6114174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88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บทที่ </a:t>
            </a:r>
            <a:r>
              <a:rPr lang="en-US" sz="88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8800" b="1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88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การควบคุม</a:t>
            </a:r>
          </a:p>
          <a:p>
            <a:pPr algn="ctr"/>
            <a:r>
              <a:rPr lang="en-US" sz="8800" b="1" dirty="0" smtClean="0">
                <a:ln/>
                <a:solidFill>
                  <a:schemeClr val="accent3"/>
                </a:solidFill>
                <a:latin typeface="TH SarabunPSK" pitchFamily="34" charset="-34"/>
                <a:cs typeface="TH SarabunPSK" pitchFamily="34" charset="-34"/>
              </a:rPr>
              <a:t>Controlling</a:t>
            </a:r>
            <a:endParaRPr lang="th-TH" sz="8800" b="1" dirty="0">
              <a:ln/>
              <a:solidFill>
                <a:schemeClr val="accent3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4578" name="Picture 2" descr="http://www.vcharkarn.com/uploads/images/7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28100"/>
            <a:ext cx="3071834" cy="2439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สี่เหลี่ยมผืนผ้า 5"/>
          <p:cNvSpPr/>
          <p:nvPr/>
        </p:nvSpPr>
        <p:spPr>
          <a:xfrm>
            <a:off x="500034" y="6286520"/>
            <a:ext cx="32147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http://www.vcharkarn.com/varticle/44316</a:t>
            </a:r>
            <a:endParaRPr lang="th-TH" sz="1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580" name="AutoShape 4" descr="การควบคุมคุณภาพ, ที่มีคุณภาพ, แว่นขยาย, การควบคุ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4582" name="AutoShape 6" descr="การควบคุมคุณภาพ, ที่มีคุณภาพ, แว่นขยาย, การควบคุ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4584" name="Picture 8" descr="ISO 9001 standard for quality management of organizations with an auditor or manager in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8198" y="3643314"/>
            <a:ext cx="3130016" cy="2428892"/>
          </a:xfrm>
          <a:prstGeom prst="rect">
            <a:avLst/>
          </a:prstGeom>
          <a:noFill/>
        </p:spPr>
      </p:pic>
      <p:sp>
        <p:nvSpPr>
          <p:cNvPr id="10" name="สี่เหลี่ยมผืนผ้า 9"/>
          <p:cNvSpPr/>
          <p:nvPr/>
        </p:nvSpPr>
        <p:spPr>
          <a:xfrm>
            <a:off x="4572000" y="6027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https://image.shutterstock.com/z/stock-photo-iso-standard-for-quality-management-of-organizations-with-an-auditor-or-manager-in-background-343293836.jpg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857232"/>
            <a:ext cx="7786742" cy="2431435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4400" b="1" u="sng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งบประมาณ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หมายถึง  การจัดทำประมาณการงบการเงินต่างๆ ขึ้นล่วงหน้า ทั้งงบกำไรขาดทุน หรืองบกระแสเงินสด หรืออาจทำแยกรายละเอียดเป็นงบประมาณยอดขาย  งบประมาณการผลิตหรืออื่นๆ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3997961"/>
            <a:ext cx="7786742" cy="1877437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44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การวิเคราะห์งบการเงิน</a:t>
            </a:r>
            <a:r>
              <a:rPr lang="th-TH" sz="36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หมายถึง  การวิเคราะห์ข้อมูลทางการเงินที่ได้จากงบการเงิน เพื่อใช้สรุปผลการดำเนินงานขององค์การ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มนมุมสี่เหลี่ยมด้านทแยงมุม 1"/>
          <p:cNvSpPr/>
          <p:nvPr/>
        </p:nvSpPr>
        <p:spPr>
          <a:xfrm>
            <a:off x="71406" y="-24"/>
            <a:ext cx="3571900" cy="3571900"/>
          </a:xfrm>
          <a:prstGeom prst="round2DiagRect">
            <a:avLst/>
          </a:prstGeom>
          <a:ln w="57150">
            <a:solidFill>
              <a:srgbClr val="FF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การควบคุมโดยวิธีทางการตลาด</a:t>
            </a:r>
          </a:p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สามารถนำมาใช้ได้ทั้งระดับบริษัท ระดับธุรกิจ และระดับบุคคล 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7686" y="928670"/>
            <a:ext cx="4572032" cy="181588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b="1" u="sng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การใช้ตลาดควบคุมที่ระดับบริษัท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บริษัทแม่ที่มีบริษัทลูกในเครือ ใช้วิธีนี้เพื่อดูผลกำไรของบริษัทในเครือ  หากกำไรต่อหน่วยต่ำ บริษัทอาจขายบริษัทลูกในเครือ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3113316"/>
            <a:ext cx="4572032" cy="3108543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การใช้การตลาดควบคุมที่ระดับธุรกิจ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บริษัทแม่ที่มีบริษัทลูกในเครือหลายบริษัท  ซึ่งแต่ละบริษัทผลิตและส่งวัตถุดิบให้แก่กัน  ทำให้แต่ละบริษัทต้องใช้การตลาดควบคุมที่ระดับธุรกิจ โดยจัดส่งวัตถุดิบที่ดีมีคุณภาพให้แก่กัน  เพื่อป้องกันไม่ใช้บริษัทในเครือไปสั่งซื้อวัตถุดิบกับบริษัทที่ไม่ใช่บริษัทในเครือ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>
            <a:off x="3714744" y="1428736"/>
            <a:ext cx="64294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 rot="16200000" flipH="1">
            <a:off x="3643306" y="2857496"/>
            <a:ext cx="714380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06" y="4042010"/>
            <a:ext cx="4000528" cy="2677656"/>
          </a:xfrm>
          <a:prstGeom prst="rect">
            <a:avLst/>
          </a:prstGeom>
          <a:ln>
            <a:solidFill>
              <a:srgbClr val="33CC33"/>
            </a:solidFill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b="1" u="sng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การใช้การตลาดควบคุมที่ระดับบุคคล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บริษัทพิจารณาจากคุณค่าของบุคคล จากความเชี่ยวชาญเฉพาะ หรือความสามารถ ซึ่งจะส่งผลต่อผลตอบแทน ทำให้ทุกคนต้องพัฒนาความสามารถของตน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 rot="5400000">
            <a:off x="1552574" y="3846456"/>
            <a:ext cx="499272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142976" y="142852"/>
            <a:ext cx="67399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การประเมินโดย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Balance Scorecard</a:t>
            </a:r>
            <a:endParaRPr lang="th-TH" sz="5400" b="1" cap="none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071678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BSC  :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เป็นการควบคุมผลการปฏิบัติงาน โดยการประเมินผลองค์การ ด้วยปัจจัยต่างๆ ประกอบด้วย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1. มุมมองทางด้านการเงิน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2. มุมมองทางด้านลูกค้า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3. มุมมองด้านกระบวนการบริหารขององค์การ</a:t>
            </a:r>
          </a:p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4. มุมมองด้านการเรียนรู้และพัฒนาการ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76" y="1714488"/>
            <a:ext cx="693651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1500" b="1" cap="none" spc="0" dirty="0" smtClean="0">
                <a:ln w="315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33CC3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จบการนำเสนอ</a:t>
            </a:r>
            <a:endParaRPr lang="th-TH" sz="11500" b="1" cap="none" spc="0" dirty="0">
              <a:ln w="315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33CC3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214282" y="571480"/>
            <a:ext cx="4556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การควบคุมองค์การ 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571612"/>
            <a:ext cx="52864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หมายถึง ระบบติดตามและตรวจสอบเพื่อให้การปฏิบัติงานและผลที่ได้เป็นไปตามแผนที่วางไว้ </a:t>
            </a:r>
          </a:p>
          <a:p>
            <a:pPr algn="thaiDist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ซึ่งการควบคุมเกิดขึ้นได้ตั้งแต่ก่อนเริ่มปฏิบัติการ  ระหว่างปฏิบัติการ และเมื่อการปฏิบัติการสิ้นสุดลงแล้ว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3554" name="Picture 2" descr="http://www.thailandindustry.com/dbweb/file_attach/images_contents/20111121103019-contents1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857232"/>
            <a:ext cx="3095644" cy="1857387"/>
          </a:xfrm>
          <a:prstGeom prst="rect">
            <a:avLst/>
          </a:prstGeom>
          <a:noFill/>
        </p:spPr>
      </p:pic>
      <p:sp>
        <p:nvSpPr>
          <p:cNvPr id="7" name="สี่เหลี่ยมผืนผ้า 6"/>
          <p:cNvSpPr/>
          <p:nvPr/>
        </p:nvSpPr>
        <p:spPr>
          <a:xfrm>
            <a:off x="6000760" y="2714620"/>
            <a:ext cx="2857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http://www.thailandindustry.com/indust_newweb/articles_preview.php?cid=15614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3556" name="Picture 4" descr="https://jamekung13.files.wordpress.com/2013/05/29513dc2b055d5a85cfddc8257f1c599-wix_mp_1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857628"/>
            <a:ext cx="2643206" cy="1874688"/>
          </a:xfrm>
          <a:prstGeom prst="rect">
            <a:avLst/>
          </a:prstGeom>
          <a:noFill/>
        </p:spPr>
      </p:pic>
      <p:sp>
        <p:nvSpPr>
          <p:cNvPr id="9" name="สี่เหลี่ยมผืนผ้า 8"/>
          <p:cNvSpPr/>
          <p:nvPr/>
        </p:nvSpPr>
        <p:spPr>
          <a:xfrm>
            <a:off x="5286412" y="5786454"/>
            <a:ext cx="3786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https://jamekung13.files.wordpress.com/2013/05/29513dc2b055d5a85cfddc8257f1c599-wix_mp_1024.jpg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43042" y="500042"/>
            <a:ext cx="5965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การกำหนดแผนการควบคุม</a:t>
            </a:r>
            <a:endParaRPr lang="th-TH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79296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ธุรกิจที่มีการดำเนินการเป็นระบบ  จะพิจารณาจุดเน้นดังนี้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u="sng" dirty="0" smtClean="0">
                <a:solidFill>
                  <a:schemeClr val="accent4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1. การควบคุมก่อนการปฏิบัติงาน</a:t>
            </a:r>
            <a:r>
              <a:rPr lang="th-TH" sz="3600" b="1" dirty="0" smtClean="0">
                <a:solidFill>
                  <a:schemeClr val="accent4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หมายถึง “ระบบการควบคุมที่เกิดขึ้นล่วงหน้าการปฏิบัติงาน”  มีลักษณะหลายรูปแบบ  เช่น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214282" y="3357562"/>
            <a:ext cx="2928958" cy="18573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การคาดการณ์ปัญหาที่จะเกิดขึ้นล่วงหน้า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2786050" y="4500570"/>
            <a:ext cx="2928958" cy="18573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กำหนดวิธีการปฏิบัติให้ปัญหาที่คาดไม่เกิดขึ้น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357818" y="3429000"/>
            <a:ext cx="3643306" cy="1857388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การบริหารความเสี่ยง ในรูปแบบต่างๆ ที่เกิดขึ้นในองค์การ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00100" y="500042"/>
            <a:ext cx="7162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การกำหนดแผนการควบคุม  (ต่อ)</a:t>
            </a:r>
            <a:endParaRPr lang="th-TH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79296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u="sng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2. การควบคุมระหว่างปฏิบัติงาน  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หมายถึง การควบคุมในระหว่างที่กำลังมีการดำเนินการปฏิบัติตามแผน  เช่น การประมาณการยอดขายทั้งที่จะต้องมียอดขาย 1,000 ล้านบาท ธุรกิจย่อมต้องมีการตรวจสอบอย่างต่อเนื่องในระหว่างปฏิบัติงานเพื่อให้ทราบถึงยอดขายที่เกิดขึ้นในขณะนั้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00100" y="500042"/>
            <a:ext cx="7162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การกำหนดแผนการควบคุม  (ต่อ)</a:t>
            </a:r>
            <a:endParaRPr lang="th-TH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785926"/>
            <a:ext cx="79296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000" b="1" u="sng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3. การควบคุมเมื่อการปฏิบัติงานสิ้นสุดลง</a:t>
            </a:r>
          </a:p>
          <a:p>
            <a:pPr algn="thaiDist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หมายถึง  การควบคุมที่มุ่งเน้นผลลัพธ์ในขั้นสุดท้าย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Out puts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โดยทำการประเมินหลังจากการปฏิบัติงานได้สิ้นสุดลงแล้ว  เช่น  การตรวจสอบผลการปฏิบัติงานในด้านต่างๆ ของปีที่ผ่านมา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657411" y="-71462"/>
            <a:ext cx="39148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48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กระบวนการควบคุม</a:t>
            </a:r>
            <a:endParaRPr lang="th-TH" sz="4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สี่เหลี่ยมมุมมน 2"/>
          <p:cNvSpPr/>
          <p:nvPr/>
        </p:nvSpPr>
        <p:spPr>
          <a:xfrm>
            <a:off x="1976419" y="785794"/>
            <a:ext cx="5929354" cy="571504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การกำหนดวัตถุประสงค์ในการประเมิน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976419" y="1643050"/>
            <a:ext cx="5929354" cy="57150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การกำหนดมาตรฐานของความสำเร็จ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976419" y="2500306"/>
            <a:ext cx="5929354" cy="57150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การกำหนดเครื่องมือที่จะใช้ประเมิน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1976419" y="3382506"/>
            <a:ext cx="5929354" cy="57150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4.ทำการประเมิน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976419" y="4239762"/>
            <a:ext cx="5929354" cy="5715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5. ทำการเปรียบเทียบผลการประเมิน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714348" y="5143512"/>
            <a:ext cx="7905805" cy="571504"/>
          </a:xfrm>
          <a:prstGeom prst="round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6. สรุปผลและนำผลการประเมินไปใช้แก้ปัญหาหรือพัฒนา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4572000" y="1397740"/>
            <a:ext cx="285752" cy="214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ลง 9"/>
          <p:cNvSpPr/>
          <p:nvPr/>
        </p:nvSpPr>
        <p:spPr>
          <a:xfrm>
            <a:off x="4572000" y="2245550"/>
            <a:ext cx="285752" cy="214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ลง 10"/>
          <p:cNvSpPr/>
          <p:nvPr/>
        </p:nvSpPr>
        <p:spPr>
          <a:xfrm>
            <a:off x="4572000" y="3102806"/>
            <a:ext cx="285752" cy="214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>
            <a:off x="4572000" y="3991058"/>
            <a:ext cx="285752" cy="214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4572000" y="4873258"/>
            <a:ext cx="285752" cy="2143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71604" y="285728"/>
            <a:ext cx="6001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การวิเคราะห์ผลการประเมิน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85860"/>
            <a:ext cx="8072494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	Evaluation analysis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เป็นขั้นตอนสำคัญของกระบวนการประเมิน  เพราะเป็นการสรุปผลความสำเร็จของการทำงานต่างๆ  ซึ่งผู้บริหารทำการประเมินผล หากประเมินผลคลาดเคลื่อนจะทำให้เกิดผลกระทบต่อองค์การ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857628"/>
            <a:ext cx="8072494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เมื่อผลที่เกิดขึ้นจริงดีกว่ามาตรฐานที่กำหนด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หมายถึง  ผลการดำเนินการจริงดีกว่ามาตรฐานที่กำหนด ซึ่งอาจเกิดขึ้นได้จาก</a:t>
            </a:r>
          </a:p>
          <a:p>
            <a:pPr algn="thaiDist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1. ผู้ปฏิบัติงานมีประสิทธิภาพสูง</a:t>
            </a:r>
          </a:p>
          <a:p>
            <a:pPr algn="thaiDist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2. สถานการณ์ภายนอกเอื้ออำนวยกว่าตอนกำหนดมาตรฐาน</a:t>
            </a:r>
          </a:p>
          <a:p>
            <a:pPr algn="thaiDist"/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3. มาตรฐานที่กำหนดต่ำกว่าความเป็นจริง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71538" y="285728"/>
            <a:ext cx="7074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การวิเคราะห์ผลการประเมิน (ต่อ)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7929618" cy="397031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600" b="1" u="sng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เมื่อผลการดำเนินงานจริงต่ำกว่ามาตรฐานที่กำหนด</a:t>
            </a:r>
            <a:r>
              <a:rPr lang="th-TH" sz="3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หมายถึง  เมื่อประเมินผลออกมาแล้ว ปรากฏว่าการดำเนินงานต่ำกว่ามาตรฐานที่กำหนด  อาจวิเคราะห์ได้จาก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1. ผู้ปฏิบัติงานมีประสิทธิภาพต่ำ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2. สถานการณ์ภายนอกเป็นอุปสรรคกว่าตอนที่กำหนดมาตรฐาน</a:t>
            </a:r>
          </a:p>
          <a:p>
            <a:pPr algn="thaiDist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3. กำหนดมาตรฐานไว้สูงกว่าความน่าจะเป็น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429684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thaiDist"/>
            <a:r>
              <a:rPr lang="th-TH" sz="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เครื่องมือทางการเงินที่ใช้ในการควบคุมทางการบริหาร</a:t>
            </a:r>
            <a:endParaRPr lang="th-TH" sz="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71406" y="1500174"/>
            <a:ext cx="5429288" cy="3000396"/>
          </a:xfrm>
          <a:prstGeom prst="ellipse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งบกำไรขาดทุน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หมายถึง งบที่สรุปการเปรียบเทียบรายได้และค่าใช้จ่ายขององค์การธุรกิจ โดยสรุปเป็นงวดๆ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3428992" y="3714752"/>
            <a:ext cx="5572164" cy="3000396"/>
          </a:xfrm>
          <a:prstGeom prst="ellipse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u="sng" dirty="0" smtClean="0">
                <a:latin typeface="TH SarabunPSK" pitchFamily="34" charset="-34"/>
                <a:cs typeface="TH SarabunPSK" pitchFamily="34" charset="-34"/>
              </a:rPr>
              <a:t>งบดุล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หมายถึง งบที่แสดงสถานะของกิจการในปัจจุบัน โดยประกอบด้วยสินทรัพย์ หนี้สิน และส่วนของเจ้าของ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487</Words>
  <Application>Microsoft Office PowerPoint</Application>
  <PresentationFormat>นำเสนอทางหน้าจอ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ไหลเวียน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25</cp:revision>
  <dcterms:created xsi:type="dcterms:W3CDTF">2017-11-06T13:54:55Z</dcterms:created>
  <dcterms:modified xsi:type="dcterms:W3CDTF">2018-11-02T03:45:38Z</dcterms:modified>
</cp:coreProperties>
</file>