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ลักษณะสีอ่อน 1 - เน้น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5F672CC-1B95-4DAC-967E-8E977CBDDE9F}" type="datetimeFigureOut">
              <a:rPr lang="th-TH" smtClean="0"/>
              <a:pPr/>
              <a:t>08/11/59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D181976-1C0E-4C63-BFE9-66B1F99A9D8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การจูงใ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5249" y="4533921"/>
            <a:ext cx="2409825" cy="1895475"/>
          </a:xfrm>
          <a:prstGeom prst="rect">
            <a:avLst/>
          </a:prstGeom>
          <a:noFill/>
        </p:spPr>
      </p:pic>
      <p:pic>
        <p:nvPicPr>
          <p:cNvPr id="1028" name="Picture 4" descr="ผลการค้นหารูปภาพสำหรับ การจูงใจ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071943"/>
            <a:ext cx="2286016" cy="2357454"/>
          </a:xfrm>
          <a:prstGeom prst="rect">
            <a:avLst/>
          </a:prstGeom>
          <a:noFill/>
        </p:spPr>
      </p:pic>
      <p:pic>
        <p:nvPicPr>
          <p:cNvPr id="1030" name="Picture 6" descr="ผลการค้นหารูปภาพสำหรับ การจูงใจ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1" y="5000636"/>
            <a:ext cx="3114675" cy="1466850"/>
          </a:xfrm>
          <a:prstGeom prst="rect">
            <a:avLst/>
          </a:prstGeom>
          <a:noFill/>
        </p:spPr>
      </p:pic>
      <p:sp>
        <p:nvSpPr>
          <p:cNvPr id="7" name="สี่เหลี่ยมผืนผ้า 6"/>
          <p:cNvSpPr/>
          <p:nvPr/>
        </p:nvSpPr>
        <p:spPr>
          <a:xfrm>
            <a:off x="1643042" y="1071546"/>
            <a:ext cx="5817619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9600" b="1" dirty="0" smtClean="0">
                <a:ln/>
                <a:solidFill>
                  <a:schemeClr val="accent3"/>
                </a:solidFill>
                <a:latin typeface="TH SarabunPSK" pitchFamily="34" charset="-34"/>
                <a:cs typeface="TH SarabunPSK" pitchFamily="34" charset="-34"/>
              </a:rPr>
              <a:t>บทที่ 8 การจูงใจ</a:t>
            </a:r>
            <a:endParaRPr lang="th-TH" sz="9600" b="1" cap="none" spc="0" dirty="0">
              <a:ln/>
              <a:solidFill>
                <a:schemeClr val="accent3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1038" y="500042"/>
            <a:ext cx="8860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ทฤษฎีการจูงใจ  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Motivation Theory  </a:t>
            </a:r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857496"/>
            <a:ext cx="8143932" cy="286232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6600CC"/>
                </a:solidFill>
                <a:latin typeface="TH SarabunPSK" pitchFamily="34" charset="-34"/>
                <a:cs typeface="TH SarabunPSK" pitchFamily="34" charset="-34"/>
              </a:rPr>
              <a:t>คุณค่าของผลตอบแทนมีความแตกต่างกันในแต่ละบุคคล เช่น พนักงานได้รับผลตอบแทนเพิ่มเติมจากการปฏิบัติงานจำนวน 500 บาท ซึ่งมีคุณค่ามากสำหรับพนักงานที่เงินเดือนน้อย  </a:t>
            </a:r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แต่สำหรับผู้บริหารที่มีเงินเดือนมากนั้น เงิน </a:t>
            </a:r>
            <a:r>
              <a:rPr lang="en-US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500</a:t>
            </a:r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บาท อาจไม่มีคุณค่ามากพอสำหรับผู้บริหาร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5720" y="1643050"/>
            <a:ext cx="787587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คุณค่าของผลตอบแทนต่อผู้ปฏิบัติงาน  (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valence</a:t>
            </a:r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)</a:t>
            </a:r>
            <a:endParaRPr lang="th-TH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57158" y="482252"/>
            <a:ext cx="648446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4400" b="1" cap="none" spc="0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ทฤษฎีลำดับขั้นความต้องการของมาส</a:t>
            </a:r>
            <a:r>
              <a:rPr lang="th-TH" sz="4400" b="1" cap="none" spc="0" dirty="0" err="1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โลว์</a:t>
            </a:r>
            <a:endParaRPr lang="th-TH" sz="4400" b="1" cap="none" spc="0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Maslow’s Hierarchy of Needs</a:t>
            </a:r>
            <a:endParaRPr lang="th-TH" sz="4400" b="1" cap="none" spc="0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00240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Abraham  Maslow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เป็นนักจิตวิทยาที่ได้สรุปความต้องการของมนุษย์เป็นลำดับขั้นไว้ 5 ลำดับขั้นจากความต้องการในสิ่งที่จำเป็นต่อชีวิต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42909" y="3286124"/>
          <a:ext cx="8001057" cy="3261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67019"/>
                <a:gridCol w="2667019"/>
                <a:gridCol w="26670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ลำดับขั้นของความต้องการ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สิ่งที่ต้องการ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การตอบสนองจากองค์การธุรกิจ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ความต้องการทางกาย</a:t>
                      </a:r>
                    </a:p>
                    <a:p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Physiological</a:t>
                      </a:r>
                      <a:r>
                        <a:rPr lang="en-US" sz="2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needs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อาหาร</a:t>
                      </a:r>
                      <a:r>
                        <a:rPr lang="th-TH" sz="2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เครื่องนุ่งห่ม  ยารักษาโรค ที่อยู่อาศัย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เงินเดือน</a:t>
                      </a:r>
                      <a:r>
                        <a:rPr lang="th-TH" sz="2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สวัสดิการ และผลประโยชน์ต่างๆ 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ความต้องการความมั่นคงปลอดภัย</a:t>
                      </a:r>
                      <a:r>
                        <a:rPr lang="th-TH" sz="2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safety needs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ความปลอดภัยในชีวิตและทรัพย์สิน</a:t>
                      </a:r>
                      <a:r>
                        <a:rPr lang="th-TH" sz="2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ความมั่นคงในการจ้างงาน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ความมั่นคงในการจ้างงาน สภาพการทำงานที่ปลอดภัย ถูกสุขลักษณะ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38" name="AutoShape 2" descr="ผลการค้นหารูปภาพสำหรับ abraham maslow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ผลการค้นหารูปภาพสำหรับ abraham maslow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4342" name="Picture 6" descr="ผลการค้นหารูปภาพสำหรับ abraham maslow"/>
          <p:cNvPicPr>
            <a:picLocks noChangeAspect="1" noChangeArrowheads="1"/>
          </p:cNvPicPr>
          <p:nvPr/>
        </p:nvPicPr>
        <p:blipFill>
          <a:blip r:embed="rId2"/>
          <a:srcRect l="27607" t="15464" r="31852" b="14948"/>
          <a:stretch>
            <a:fillRect/>
          </a:stretch>
        </p:blipFill>
        <p:spPr bwMode="auto">
          <a:xfrm>
            <a:off x="7143768" y="571480"/>
            <a:ext cx="1214446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302243" y="410814"/>
            <a:ext cx="648446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4400" b="1" cap="none" spc="0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ทฤษฎีลำดับขั้นความต้องการของมาส</a:t>
            </a:r>
            <a:r>
              <a:rPr lang="th-TH" sz="4400" b="1" cap="none" spc="0" dirty="0" err="1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โลว์</a:t>
            </a:r>
            <a:endParaRPr lang="th-TH" sz="4400" b="1" cap="none" spc="0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Maslow’s Hierarchy of Needs   </a:t>
            </a:r>
            <a:r>
              <a:rPr lang="th-TH" sz="4400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4400" b="1" cap="none" spc="0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642909" y="2143116"/>
          <a:ext cx="8001057" cy="4267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67019"/>
                <a:gridCol w="2667019"/>
                <a:gridCol w="26670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ลำดับขั้นของความต้องการ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สิ่งที่ต้องการ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การตอบสนองจากองค์การธุรกิจ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ความต้องการความผูกพันจากผู้อื่น</a:t>
                      </a:r>
                      <a:r>
                        <a:rPr lang="th-TH" sz="2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2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Belonging needs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การยอมรับและความเป็นมิตร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สภาพแวดล้อมทางสังคมการทำงานที่ดี</a:t>
                      </a:r>
                      <a:r>
                        <a:rPr lang="th-TH" sz="2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ความเป็นมิตรในที่ทำงาน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 ความต้องการการยกย่อง</a:t>
                      </a:r>
                      <a:r>
                        <a:rPr lang="th-TH" sz="2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สรรเสริญ </a:t>
                      </a:r>
                      <a:r>
                        <a:rPr lang="en-US" sz="2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Esteem needs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การยกย่องสรรเสริญจากสังคม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การได้รับรางวัล</a:t>
                      </a:r>
                      <a:r>
                        <a:rPr lang="th-TH" sz="2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การได้รับการยกย่องจากฝ่ายบริหาร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5. ความต้องการทำในสิ่งที่ใฝ่ฝัน</a:t>
                      </a:r>
                      <a:r>
                        <a:rPr lang="th-TH" sz="2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Self-actualization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การทำในสิ่งที่ใฝ่ฝันโดยปราศจากการหวังสิ่งตอบแทนในรูปแบบต่างๆ</a:t>
                      </a:r>
                      <a:r>
                        <a:rPr lang="th-TH" sz="2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เสรีภาพและการสนับสนุนในการคิดค้นสิ่งใหม่ๆ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77466" y="768004"/>
            <a:ext cx="692369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ทฤษฎีการจูงใจของ</a:t>
            </a:r>
            <a:r>
              <a:rPr lang="th-TH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เฮร์ซเบิร์ก</a:t>
            </a:r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Herzberg’s Motivator-Hygiene Theory</a:t>
            </a:r>
            <a:endParaRPr lang="th-TH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566942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เป็นทฤษฎีจูงใจที่เกิดจากการวิจัยของ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Frederick Herzberg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และได้สรุปผลที่ต่างจากทฤษฎีทางการจูงใจดั้งเดิมมักสรุปว่า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การให้สิ่งจูงใจที่เพิ่มขึ้น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เช่น รายได้หรือผลตอบแทนต่างๆ จะทำให้พนักงานปฏิบัติงานดีขึ้นตามไปด้วย  ซึ่งทฤษฎีการจูงใจของ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เฮร์ซเบิร์ก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ได้แบ่งสิ่งจูงใจออกเป็น 2 ชนิด ได้แก่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986" name="AutoShape 2" descr="ผลการค้นหารูปภาพสำหรับ Frederick Herzber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5" name="รูปภาพ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480"/>
            <a:ext cx="1285884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42910" y="644894"/>
            <a:ext cx="79079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ทฤษฎีการจูงใจของ</a:t>
            </a:r>
            <a:r>
              <a:rPr lang="th-TH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เฮร์ซเบิร์ก</a:t>
            </a:r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Herzberg’s Motivator-Hygiene Theory  </a:t>
            </a:r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500034" y="2357430"/>
            <a:ext cx="8215370" cy="371477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ปัจจัยพื้นฐาน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hygiene factors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 หรือปัจจัยสุขอนามัย  เป็นปัจจัยที่ทำให้พนักงานไม่เบื่อหน่ายที่จะทำงาน  แต่ก็ไม่ได้จูงใจให้ทำงานอย่างมีประสิทธิภาพเพิ่มขึ้น 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การตอบสนองพนักงานด้วยปัจจัยพื้นฐานเพียงอย่างเดียวก็ไม่อาจทำให้พนักงานทำงานอย่างมีประสิทธิภาพ  เพียงแต่พอใจในงานและไม่ย้ายงานเท่านั้น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42910" y="644894"/>
            <a:ext cx="79079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ทฤษฎีการจูงใจของ</a:t>
            </a:r>
            <a:r>
              <a:rPr lang="th-TH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เฮร์ซเบิร์ก</a:t>
            </a:r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Herzberg’s Motivator-Hygiene Theory  </a:t>
            </a:r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มนมุมสี่เหลี่ยมด้านทแยงมุม 2"/>
          <p:cNvSpPr/>
          <p:nvPr/>
        </p:nvSpPr>
        <p:spPr>
          <a:xfrm>
            <a:off x="500034" y="2357430"/>
            <a:ext cx="8215370" cy="3714776"/>
          </a:xfrm>
          <a:prstGeom prst="round2Diag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ปัจจัยจูงใจ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motivator  factor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 ได้แก่ ปัจจัยที่ทำให้บุคคลมีความปรารถนาจะทำงาน  โดยใช้ความสามารถที่ตนมีอยู่อย่างเต็มความสามารถ  เนื่องจากความท้าทายและความพึงพอใจที่จะทำงาน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42910" y="644894"/>
            <a:ext cx="79079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ทฤษฎีการจูงใจของ</a:t>
            </a:r>
            <a:r>
              <a:rPr lang="th-TH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เฮร์ซเบิร์ก</a:t>
            </a:r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Herzberg’s Motivator-Hygiene Theory  </a:t>
            </a:r>
            <a:r>
              <a:rPr lang="th-TH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571744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ปัจจัยทั้งสองชนิดสรุปได้ดังนี้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14348" y="3429000"/>
          <a:ext cx="7786742" cy="2895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893371"/>
                <a:gridCol w="3893371"/>
              </a:tblGrid>
              <a:tr h="12479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ปัจจัยสุขอนามัย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ปัจจัยจูงใจ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สภาพการทำงานที่ดี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ความสำเร็จในการทำงาน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ความมั่นคงในการทำงาน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การได้รับการยกย่อง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ผลตอบแทน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ความท้าทายของงาน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เพื่อนร่วมงาน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ความพึงพอใจต่องานนั้น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356"/>
            <a:ext cx="8786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ให้นักศึกษาอ่านหลักทฤษฎีและ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วิเคราะห์ว่าแต่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ละคู่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ทฤษฎีมีความสัมพันธ์กันอย่างไร</a:t>
            </a: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1357290" y="2571744"/>
            <a:ext cx="6286544" cy="1571636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ทฤษฎีความต้องการของแมค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เคลย์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แลนด์ </a:t>
            </a:r>
          </a:p>
          <a:p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ทฤษฎีความเสมอภาค</a:t>
            </a: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357290" y="4500570"/>
            <a:ext cx="6286544" cy="1571636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ทฤษฎีการจูงใจแบบมีเงื่อนไข</a:t>
            </a:r>
          </a:p>
          <a:p>
            <a:pPr marL="742950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ทฤษฎี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X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และ ทฤษฎี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Y</a:t>
            </a: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928794" y="2500306"/>
            <a:ext cx="5131534" cy="15696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9600" b="1" dirty="0" smtClean="0">
                <a:ln/>
                <a:solidFill>
                  <a:schemeClr val="accent3"/>
                </a:solidFill>
              </a:rPr>
              <a:t>จบการนำเสนอ</a:t>
            </a:r>
            <a:endParaRPr lang="th-TH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33169" y="500042"/>
            <a:ext cx="583922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การจูงใจ 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Motivation</a:t>
            </a:r>
            <a:endParaRPr lang="th-TH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017463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การจูงใจ  หมายถึง  การที่ผู้นำจะใช้ปัจจัย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ภายนอก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หรือปัจจัย</a:t>
            </a:r>
            <a:r>
              <a:rPr lang="th-TH" sz="4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ภายใน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ของแต่ละบุคคลมาใช้ในการกระตุ้นหรือชักจูงให้พนักงานใช้ศักยภาพที่ตนมีอยู่ในการทำงาน  เพื่อให้ได้ประสิทธิภาพและประสิทธิผลสูง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62" y="500042"/>
            <a:ext cx="731078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การจูงใจ 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Motivation  </a:t>
            </a:r>
            <a:r>
              <a:rPr lang="th-TH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17463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ปัจจัยภายนอกได้แก่สิ่งต่างๆ ที่จะเป็นสิ่งกระตุ้น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stimulus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 จาก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ภายนอก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extrinsic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ทำให้บุคคล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พึงพอใจและนำความสามารถของตนออกมาใช้ในการทำงาน  เช่น 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2285984" y="5143512"/>
            <a:ext cx="1285884" cy="121444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รายได้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3357554" y="4071942"/>
            <a:ext cx="1428760" cy="12144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ผลตอบแทน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4286248" y="5286388"/>
            <a:ext cx="1643074" cy="121444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สวัสดิการต่างๆ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5500694" y="4143380"/>
            <a:ext cx="1643074" cy="121444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การเลื่อนตำแหน่ง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62" y="500042"/>
            <a:ext cx="731078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การจูงใจ 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Motivation  </a:t>
            </a:r>
            <a:r>
              <a:rPr lang="th-TH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17463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ส่วนปัจจัย</a:t>
            </a:r>
            <a:r>
              <a:rPr lang="th-TH" sz="4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ภายใน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intrinsic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 ได้แก่  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2143108" y="2857496"/>
            <a:ext cx="1714512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ความมุ่งหวัง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มนมุมสี่เหลี่ยมด้านทแยงมุม 4"/>
          <p:cNvSpPr/>
          <p:nvPr/>
        </p:nvSpPr>
        <p:spPr>
          <a:xfrm>
            <a:off x="3500430" y="3453944"/>
            <a:ext cx="1928826" cy="928694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ความทะเยอทะยาน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มนมุมสี่เหลี่ยมด้านทแยงมุม 5"/>
          <p:cNvSpPr/>
          <p:nvPr/>
        </p:nvSpPr>
        <p:spPr>
          <a:xfrm>
            <a:off x="5000628" y="2826500"/>
            <a:ext cx="1714512" cy="928694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ความปรารถนา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142976" y="5143512"/>
            <a:ext cx="1928826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การได้เป็นหัวหน้า</a:t>
            </a: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3214678" y="5357826"/>
            <a:ext cx="1928826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การได้เป็นเจ้าของกิจการ</a:t>
            </a: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5286380" y="5143512"/>
            <a:ext cx="2714644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การประสบความสำเร็จในการงาน</a:t>
            </a: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" name="ลูกศรเชื่อมต่อแบบตรง 11"/>
          <p:cNvCxnSpPr>
            <a:stCxn id="5" idx="1"/>
          </p:cNvCxnSpPr>
          <p:nvPr/>
        </p:nvCxnSpPr>
        <p:spPr>
          <a:xfrm rot="5400000">
            <a:off x="4066547" y="4745216"/>
            <a:ext cx="760874" cy="3571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>
            <a:stCxn id="5" idx="1"/>
          </p:cNvCxnSpPr>
          <p:nvPr/>
        </p:nvCxnSpPr>
        <p:spPr>
          <a:xfrm rot="5400000">
            <a:off x="3352167" y="4102274"/>
            <a:ext cx="832312" cy="139304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>
            <a:stCxn id="5" idx="1"/>
          </p:cNvCxnSpPr>
          <p:nvPr/>
        </p:nvCxnSpPr>
        <p:spPr>
          <a:xfrm rot="16200000" flipH="1">
            <a:off x="4566612" y="4280868"/>
            <a:ext cx="760874" cy="9644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ผลการค้นหารูปภาพสำหรับ บ้านเก่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133974"/>
            <a:ext cx="2647950" cy="1724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500034" y="714356"/>
            <a:ext cx="807249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ดังนั้นการจูงใจพนักงานจึงมักมุ่งไปที่การให้ผลตอบแทนโดยตรง รูปแบบพื้นฐานของทฤษฎีการจูงใจในยุคแรกมีดังต่อไปนี้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1285852" y="1928802"/>
            <a:ext cx="2786082" cy="1643074"/>
          </a:xfrm>
          <a:prstGeom prst="rightArrow">
            <a:avLst>
              <a:gd name="adj1" fmla="val 59432"/>
              <a:gd name="adj2" fmla="val 50000"/>
            </a:avLst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ความต้องการด้านต่างๆ ของบุคคล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ลูกศรขวา 4"/>
          <p:cNvSpPr/>
          <p:nvPr/>
        </p:nvSpPr>
        <p:spPr>
          <a:xfrm>
            <a:off x="1928794" y="3714752"/>
            <a:ext cx="2786082" cy="1643074"/>
          </a:xfrm>
          <a:prstGeom prst="rightArrow">
            <a:avLst>
              <a:gd name="adj1" fmla="val 59432"/>
              <a:gd name="adj2" fmla="val 50000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พฤติกรรมเพื่อให้ได้สิ่งที่ต้องการ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2786050" y="5143512"/>
            <a:ext cx="2786082" cy="1643074"/>
          </a:xfrm>
          <a:prstGeom prst="rightArrow">
            <a:avLst>
              <a:gd name="adj1" fmla="val 59432"/>
              <a:gd name="adj2" fmla="val 50000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ผลตอบแทน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486" name="AutoShape 6" descr="ผลการค้นหารูปภาพสำหรับ คนทำงา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488" name="AutoShape 8" descr="ผลการค้นหารูปภาพสำหรับ คนทำงา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0490" name="Picture 10" descr="ผลการค้นหารูปภาพสำหรับ คนทำงา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5963" y="3533787"/>
            <a:ext cx="2619375" cy="1752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2" name="Picture 2" descr="ผลการค้นหารูปภาพสำหรับ บ้านเก่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928802"/>
            <a:ext cx="2628900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62085" y="571480"/>
            <a:ext cx="783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ประโยชน์ของการศึกษาทางด้านการจูงใจ</a:t>
            </a:r>
            <a:endParaRPr lang="th-TH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571612"/>
            <a:ext cx="814393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300" b="1" dirty="0" smtClean="0">
                <a:latin typeface="TH SarabunPSK" pitchFamily="34" charset="-34"/>
                <a:cs typeface="TH SarabunPSK" pitchFamily="34" charset="-34"/>
              </a:rPr>
              <a:t>	ผู้บริหารสามารถทำให้พนักงานใช้ศักยภาพที่มีอยู่ได้อย่างเต็มที่  แต่ไม่สามารถทำได้โดยการบังคับ  แต่ทำได้โดยการจูงใจให้บุคคลกระทำสิ่งต่างๆ จากความสมัครใจ  ซึ่งก่อให้เกิดประโยชน์ดังนี้</a:t>
            </a:r>
            <a:endParaRPr lang="th-TH" sz="33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571604" y="3357562"/>
            <a:ext cx="7072362" cy="571504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1. ทำให้พนักงานมีความพึงพอใจกับการทำงานและการอยู่ร่วมกัน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571604" y="4143380"/>
            <a:ext cx="7072362" cy="857256"/>
          </a:xfrm>
          <a:prstGeom prst="round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2. ทำให้พนักงานใช้ความรู้ความสามารถและประสบการณ์ที่ตนมีอยู่มาใช้ในการทำงานอย่างเต็มความสามารถ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571604" y="5214950"/>
            <a:ext cx="7072362" cy="571504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3. ทำให้กิจการสามารถประหยัดต้นทุนในทุกๆ ด้าน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571604" y="6000768"/>
            <a:ext cx="7072362" cy="571504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4. ทำให้กิจการมีพัฒนาการและความเจริญรุ่งเรือง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72443" y="642918"/>
            <a:ext cx="82429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ทฤษฎีการจูงใจ  </a:t>
            </a:r>
            <a:r>
              <a:rPr lang="en-US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Motivation Theory</a:t>
            </a:r>
            <a:endParaRPr lang="th-TH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643050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ทฤษฎีการจูงใจ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หมายถึง ทฤษฎีต่างๆ ที่เกี่ยวกับการเชื่อมโยงระหว่างปัจจัยที่จะเป็นสิ่งกระตุ้นหรือสิ่งเร้ากับพฤติกรรมหรือทัศนคติในการทำงานของบุคคล ทฤษฎีการจูงใจที่มีบทบาทในวงการบริหารธุรกิจมีดังต่อไปนี้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428596" y="3357562"/>
            <a:ext cx="8143932" cy="3286148"/>
          </a:xfrm>
          <a:prstGeom prst="round2Diag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ทฤษฎีความคาดหวัง (</a:t>
            </a:r>
            <a:r>
              <a:rPr lang="en-US" sz="3000" b="1" dirty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E</a:t>
            </a:r>
            <a:r>
              <a:rPr lang="en-US" sz="3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xpectancy Theory</a:t>
            </a:r>
            <a:r>
              <a:rPr lang="th-TH" sz="30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โดย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Victor H. Vroom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ในค.ศ.1960 เป็นทฤษฎีที่ได้สรุปความสัมพันธ์ระหว่าง การใช้ความพยายามและประสิทธิภาพที่บุคคลมีในการทำงาน  ทฤษฎีความคาดหวังประกอบด้วยสามส่วนได้แก่  ความคาดหวัง (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expectancy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)  ความเชื่อมั่นในผลตอบแทนที่จะได้ (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instrument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)  และคุณค่าที่ผลตอบแทนเหล่านั้นมีต่อพนักงาน (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Valence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) 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1038" y="500042"/>
            <a:ext cx="8860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ทฤษฎีการจูงใจ  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Motivation Theory  </a:t>
            </a:r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57158" y="1719852"/>
            <a:ext cx="6157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ความคาดหวัง (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expectancy</a:t>
            </a:r>
            <a:r>
              <a:rPr lang="th-TH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786058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หมายถึง การที่พนักงานคาดหวังว่า การที่ใช้ความพยายามในการปฏิบัติงานสูงๆ จะส่งผลให้เกิดผลสำเร็จ และประสิทธิภาพในการทำงานที่สูงด้วย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ความคาดหวังในทฤษฎีนี้จึงขึ้นอยู่กับความมั่นใจในตนเองของพนักงานในการปฏิบัติหน้าที่  ซึ่งในความมั่นใจในแต่ละบุคคลนั้นจะมีไม่เท่ากัน</a:t>
            </a:r>
            <a:endParaRPr lang="th-TH" sz="36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1038" y="500042"/>
            <a:ext cx="8860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ทฤษฎีการจูงใจ  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Motivation Theory  </a:t>
            </a:r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857496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	หมายถึง ความเชื่อมั่นในตนเองในการปฏิบัติงานโดยความพยายามจะทำให้ตนได้รับผลตอบแทนอย่างเหมาะสม </a:t>
            </a:r>
          </a:p>
          <a:p>
            <a:pPr algn="thaiDist"/>
            <a:r>
              <a:rPr lang="th-TH" sz="36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ดังนั้นการที่ผู้บริหารมีผลตอบแทนที่ชัดเจน จะช่วยเสริมสร้างความเชื่อมั่นให้แก่พนักงานในการที่จะปฏิบัติหน้าที่อย่างมีประสิทธิภาพ</a:t>
            </a:r>
            <a:endParaRPr lang="th-TH" sz="3600" b="1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8596" y="1730865"/>
            <a:ext cx="8292655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ความเชื่อมั่นในผลตอบแทนที่จะได้  (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instrument</a:t>
            </a:r>
            <a:r>
              <a:rPr lang="th-TH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th-TH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396</TotalTime>
  <Words>773</Words>
  <Application>Microsoft Office PowerPoint</Application>
  <PresentationFormat>นำเสนอทางหน้าจอ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ในเมือง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36</cp:revision>
  <dcterms:created xsi:type="dcterms:W3CDTF">2016-11-04T03:31:10Z</dcterms:created>
  <dcterms:modified xsi:type="dcterms:W3CDTF">2016-11-08T06:59:50Z</dcterms:modified>
</cp:coreProperties>
</file>