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D7FF"/>
    <a:srgbClr val="BBFB6D"/>
    <a:srgbClr val="FFD757"/>
    <a:srgbClr val="C59EE2"/>
    <a:srgbClr val="DEC8E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ลักษณะสีปานกลาง 4 - เน้น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2525D-3E34-4C0C-8844-71504F27F69D}" type="datetimeFigureOut">
              <a:rPr lang="th-TH" smtClean="0"/>
              <a:pPr/>
              <a:t>31/10/60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66F36-E781-44E0-A979-25BA661417E3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ชื่อเรื่อง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cxnSp>
        <p:nvCxnSpPr>
          <p:cNvPr id="8" name="ตัวเชื่อมต่อตรง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ตัวเชื่อมต่อตรง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วงรี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ตัวยึดวันที่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5D1E-6C98-4057-A4BE-B0AD524254A1}" type="datetimeFigureOut">
              <a:rPr lang="th-TH" smtClean="0"/>
              <a:pPr/>
              <a:t>31/10/60</a:t>
            </a:fld>
            <a:endParaRPr lang="th-TH"/>
          </a:p>
        </p:txBody>
      </p:sp>
      <p:sp>
        <p:nvSpPr>
          <p:cNvPr id="16" name="ตัวยึดหมายเลขภาพนิ่ง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BF3A0C-9DFB-488A-B3A7-C92A13D570D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5D1E-6C98-4057-A4BE-B0AD524254A1}" type="datetimeFigureOut">
              <a:rPr lang="th-TH" smtClean="0"/>
              <a:pPr/>
              <a:t>31/10/60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F3A0C-9DFB-488A-B3A7-C92A13D570D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5D1E-6C98-4057-A4BE-B0AD524254A1}" type="datetimeFigureOut">
              <a:rPr lang="th-TH" smtClean="0"/>
              <a:pPr/>
              <a:t>31/10/60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F3A0C-9DFB-488A-B3A7-C92A13D570D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ยึดเนื้อหา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6B5D1E-6C98-4057-A4BE-B0AD524254A1}" type="datetimeFigureOut">
              <a:rPr lang="th-TH" smtClean="0"/>
              <a:pPr/>
              <a:t>31/10/60</a:t>
            </a:fld>
            <a:endParaRPr lang="th-TH"/>
          </a:p>
        </p:txBody>
      </p:sp>
      <p:sp>
        <p:nvSpPr>
          <p:cNvPr id="15" name="ตัวยึดหมายเลขภาพนิ่ง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6BF3A0C-9DFB-488A-B3A7-C92A13D570D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6" name="ตัวยึดท้ายกระดา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7" name="ชื่อเรื่อง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5D1E-6C98-4057-A4BE-B0AD524254A1}" type="datetimeFigureOut">
              <a:rPr lang="th-TH" smtClean="0"/>
              <a:pPr/>
              <a:t>31/10/60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F3A0C-9DFB-488A-B3A7-C92A13D570D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cxnSp>
        <p:nvCxnSpPr>
          <p:cNvPr id="7" name="ตัวเชื่อมต่อตรง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5D1E-6C98-4057-A4BE-B0AD524254A1}" type="datetimeFigureOut">
              <a:rPr lang="th-TH" smtClean="0"/>
              <a:pPr/>
              <a:t>31/10/60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F3A0C-9DFB-488A-B3A7-C92A13D570D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F3A0C-9DFB-488A-B3A7-C92A13D570D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5D1E-6C98-4057-A4BE-B0AD524254A1}" type="datetimeFigureOut">
              <a:rPr lang="th-TH" smtClean="0"/>
              <a:pPr/>
              <a:t>31/10/60</a:t>
            </a:fld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32" name="ตัวยึดเนื้อหา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34" name="ตัวยึดเนื้อหา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ข้อความ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cxnSp>
        <p:nvCxnSpPr>
          <p:cNvPr id="10" name="ตัวเชื่อมต่อตรง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ตัวเชื่อมต่อตรง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5D1E-6C98-4057-A4BE-B0AD524254A1}" type="datetimeFigureOut">
              <a:rPr lang="th-TH" smtClean="0"/>
              <a:pPr/>
              <a:t>31/10/60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F3A0C-9DFB-488A-B3A7-C92A13D570D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5D1E-6C98-4057-A4BE-B0AD524254A1}" type="datetimeFigureOut">
              <a:rPr lang="th-TH" smtClean="0"/>
              <a:pPr/>
              <a:t>31/10/60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F3A0C-9DFB-488A-B3A7-C92A13D570D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ตัวยึดเนื้อหา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31" name="ชื่อเรื่อง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6B5D1E-6C98-4057-A4BE-B0AD524254A1}" type="datetimeFigureOut">
              <a:rPr lang="th-TH" smtClean="0"/>
              <a:pPr/>
              <a:t>31/10/60</a:t>
            </a:fld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6BF3A0C-9DFB-488A-B3A7-C92A13D570D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5D1E-6C98-4057-A4BE-B0AD524254A1}" type="datetimeFigureOut">
              <a:rPr lang="th-TH" smtClean="0"/>
              <a:pPr/>
              <a:t>31/10/60</a:t>
            </a:fld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BF3A0C-9DFB-488A-B3A7-C92A13D570D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ยึดข้อความ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24" name="ตัวยึดวันที่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76B5D1E-6C98-4057-A4BE-B0AD524254A1}" type="datetimeFigureOut">
              <a:rPr lang="th-TH" smtClean="0"/>
              <a:pPr/>
              <a:t>31/10/60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2" name="ตัวยึดหมายเลขภาพนิ่ง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6BF3A0C-9DFB-488A-B3A7-C92A13D570D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5" name="ตัวยึดชื่อเรื่อง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2571736" y="928670"/>
            <a:ext cx="3959738" cy="132343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h-TH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บทที่ 7  </a:t>
            </a:r>
            <a:r>
              <a:rPr lang="th-TH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ผู้นำ</a:t>
            </a:r>
            <a:endParaRPr lang="th-TH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5602" name="Picture 2" descr="ผลการค้นหารูปภาพสำหรับ ผู้น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500306"/>
            <a:ext cx="3214710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604" name="Picture 4" descr="ผลการค้นหารูปภาพสำหรับ ผู้นำ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4357694"/>
            <a:ext cx="1866900" cy="2286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606" name="Picture 6" descr="ผลการค้นหารูปภาพสำหรับ ผู้นำ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2438406"/>
            <a:ext cx="282416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608" name="Picture 8" descr="ผลการค้นหารูปภาพสำหรับ ผู้นำ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4572008"/>
            <a:ext cx="2238375" cy="2047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610" name="Picture 10" descr="ผลการค้นหารูปภาพสำหรับ ผู้นำ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68" y="4572008"/>
            <a:ext cx="2428875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932086" y="341635"/>
            <a:ext cx="7497566" cy="101566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6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การมอบอำนาจ  </a:t>
            </a:r>
            <a:r>
              <a:rPr lang="en-US" sz="6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Empowerment</a:t>
            </a:r>
            <a:endParaRPr lang="th-TH" sz="6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928802"/>
            <a:ext cx="78581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ในการปฏิบัติงานในองค์การธุรกิจนั้น  ในการบริหารงานของผู้บริหารนั้นต้องมีการตัดสินใจในการทำงาน ไม่ว่าจะเป็นธุรกิจขนาดกลางหรือขนาดใหญ่</a:t>
            </a:r>
          </a:p>
          <a:p>
            <a:pPr algn="thaiDist"/>
            <a:r>
              <a:rPr lang="th-TH" sz="4000" b="1" dirty="0">
                <a:solidFill>
                  <a:srgbClr val="BBFB6D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การมอบอำนาจขึ้นอยู่กับลักษณะของผู้บริหารแต่ละคนว่านิยมการมอบอำนาจให้ผู้อื่น หรือมอบอำนาจการตัดสินใจไว้กับตนเอง ซึ่งขึ้นอยู่กับดุลยพินิจของผู้บริหาร หรือสถานการณ์ในการดำเนินงาน</a:t>
            </a:r>
            <a:endParaRPr lang="th-TH" sz="40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642910" y="500042"/>
            <a:ext cx="7843814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th-TH" sz="5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H SarabunPSK" pitchFamily="34" charset="-34"/>
                <a:cs typeface="TH SarabunPSK" pitchFamily="34" charset="-34"/>
              </a:rPr>
              <a:t>ทฤษฎีการเป็นผู้นำ  </a:t>
            </a:r>
            <a:r>
              <a:rPr lang="en-US" sz="5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H SarabunPSK" pitchFamily="34" charset="-34"/>
                <a:cs typeface="TH SarabunPSK" pitchFamily="34" charset="-34"/>
              </a:rPr>
              <a:t>Leadership Theories</a:t>
            </a:r>
            <a:endParaRPr lang="th-TH" sz="50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928802"/>
            <a:ext cx="78581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แนวทางการศึกษาด้านผู้นำ  เริ่มตั้งแต่ยุคแรกของการศึกษาแบบวิทยาศาสตร์จนถึงปัจจุบันที่ศึกษาผู้นำโดยการพิจารณาปัจจัยที่เกี่ยวข้องหลายชนิดร่วมกัน ดังนี้</a:t>
            </a:r>
          </a:p>
          <a:p>
            <a:pPr algn="thaiDist"/>
            <a:r>
              <a:rPr lang="th-TH" sz="40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1. การศึกษาในเชิงคุณลักษณะประจำตัว</a:t>
            </a:r>
          </a:p>
          <a:p>
            <a:pPr algn="thaiDist"/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2. การศึกษาในเชิงพฤติกรรม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500034" y="357166"/>
            <a:ext cx="819980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h-TH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ทฤษฎีพฤติกรรมของมหาวิทยาลัยโอไฮโอ</a:t>
            </a:r>
          </a:p>
          <a:p>
            <a:pPr algn="ctr"/>
            <a:r>
              <a:rPr lang="en-US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The Ohio State Leadership Behaviors</a:t>
            </a:r>
            <a:endParaRPr lang="th-TH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2214554"/>
            <a:ext cx="80010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เป็นการศึกษาเชิงพฤติกรรมของผู้นำที่เริ่มขึ้นในปี ค.ศ.1940 ซึ่งสรุปได้สองมิติ ได้แก่ </a:t>
            </a:r>
            <a:r>
              <a:rPr lang="th-TH" sz="36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พฤติกรรมของผู้นำที่เน้นการสร้างความสัมพันธ์ที่ดีระหว่างตนกับพนักงาน 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และ</a:t>
            </a:r>
            <a:r>
              <a:rPr lang="th-TH" sz="3600" b="1" dirty="0" smtClean="0">
                <a:solidFill>
                  <a:srgbClr val="BBFB6D"/>
                </a:solidFill>
                <a:latin typeface="TH SarabunPSK" pitchFamily="34" charset="-34"/>
                <a:cs typeface="TH SarabunPSK" pitchFamily="34" charset="-34"/>
              </a:rPr>
              <a:t>พฤติกรรมผู้นำที่เน้นความสำเร็จของงาน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 โดยทั้งสองมิติมีความเป็นอิสระต่อกัน นั่นคือผู้นำบางคนอาจมีได้ทั้งสองอย่าง  หรือบางคนอาจมีอย่างใดอย่างหนึ่ง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500034" y="357166"/>
            <a:ext cx="819980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h-TH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ทฤษฎีพฤติกรรมของมหาวิทยาลัยโอไฮโอ  (ต่อ)</a:t>
            </a:r>
          </a:p>
          <a:p>
            <a:pPr algn="ctr"/>
            <a:r>
              <a:rPr lang="en-US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The Ohio State Leadership Behaviors</a:t>
            </a:r>
            <a:endParaRPr lang="th-TH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2214554"/>
            <a:ext cx="80010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solidFill>
                  <a:srgbClr val="65D7FF"/>
                </a:solidFill>
                <a:latin typeface="TH SarabunPSK" pitchFamily="34" charset="-34"/>
                <a:cs typeface="TH SarabunPSK" pitchFamily="34" charset="-34"/>
              </a:rPr>
              <a:t>1. มิติที่พฤติกรรมของผู้นำที่มุ่งงาน  หมายถึง ผู้นำที่มีพฤติกรรมมุ่งความสำเร็จของงาน  เช่น คอยติดตามความสำเร็จของงาน </a:t>
            </a:r>
          </a:p>
          <a:p>
            <a:pPr algn="thaiDist"/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solidFill>
                  <a:schemeClr val="tx2">
                    <a:lumMod val="90000"/>
                  </a:schemeClr>
                </a:solidFill>
                <a:latin typeface="TH SarabunPSK" pitchFamily="34" charset="-34"/>
                <a:cs typeface="TH SarabunPSK" pitchFamily="34" charset="-34"/>
              </a:rPr>
              <a:t>2. มิติที่พฤติกรรมของผู้นำที่มุ่งความสัมพันธ์  หมายถึง ผู้นำที่มีพฤติกรรมมุ่งความสัมพันธ์ที่ดีระหว่างตนเองกับพนักงาน</a:t>
            </a:r>
            <a:endParaRPr lang="th-TH" sz="3600" b="1" dirty="0">
              <a:solidFill>
                <a:schemeClr val="tx2">
                  <a:lumMod val="9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972683" y="142852"/>
            <a:ext cx="752840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h-TH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ทฤษฎีพฤติกรรมของมหาวิทยาลัยโอไฮโอ  (ต่อ)</a:t>
            </a:r>
          </a:p>
          <a:p>
            <a:pPr algn="ctr"/>
            <a:r>
              <a:rPr lang="en-US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The Ohio State Leadership Behaviors</a:t>
            </a:r>
            <a:endParaRPr lang="th-TH" sz="4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714488"/>
            <a:ext cx="7715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พฤติกรรมในแต่ละมิติเมื่อพิจารณาแล้วประกอบด้วยสี่ข้อสรุป ดังนี้ </a:t>
            </a: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1619272" y="2714620"/>
          <a:ext cx="6096000" cy="310896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095604"/>
                <a:gridCol w="3000396"/>
              </a:tblGrid>
              <a:tr h="370840">
                <a:tc>
                  <a:txBody>
                    <a:bodyPr/>
                    <a:lstStyle/>
                    <a:p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มุ่งงานต่ำ</a:t>
                      </a:r>
                    </a:p>
                    <a:p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มุ่งความสัมพันธ์สูง</a:t>
                      </a:r>
                    </a:p>
                    <a:p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มุ่งงานสูง</a:t>
                      </a:r>
                    </a:p>
                    <a:p>
                      <a:pPr algn="r"/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มุ่งความสัมพันธ์สูง</a:t>
                      </a:r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มุ่งงานต่ำ</a:t>
                      </a:r>
                    </a:p>
                    <a:p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มุ่งความสัมพันธ์ต่ำ</a:t>
                      </a:r>
                    </a:p>
                    <a:p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มุ่งงานสูง</a:t>
                      </a:r>
                    </a:p>
                    <a:p>
                      <a:pPr algn="r"/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มุ่งความสัมพันธ์ต่ำ</a:t>
                      </a:r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7224" y="2500306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สูง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5415993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ต่ำ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72396" y="5415993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สูง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71802" y="5987497"/>
            <a:ext cx="3214710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มุ่งความสำเร็จของงาน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123212" y="4004270"/>
            <a:ext cx="2029349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มุ่งความสัมพันธ์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000100" y="357166"/>
            <a:ext cx="7173759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th-TH" sz="4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ทฤษฏีตารางภาวะผู้นำ </a:t>
            </a:r>
            <a:r>
              <a:rPr lang="en-US" sz="4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Leadership Grid</a:t>
            </a:r>
            <a:endParaRPr lang="th-TH" sz="4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126" name="AutoShape 6" descr="ผลการค้นหารูปภาพสำหรับ ทฤษฎีผู้นำ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642910" y="1571612"/>
            <a:ext cx="79296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เป็นทฤษฎีที่พัฒนาโดย 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Robert R. Blake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และ 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Jane S. Mouton  </a:t>
            </a:r>
            <a:r>
              <a:rPr lang="th-TH" sz="36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H SarabunPSK" pitchFamily="34" charset="-34"/>
                <a:cs typeface="TH SarabunPSK" pitchFamily="34" charset="-34"/>
              </a:rPr>
              <a:t>มีมิติคล้ายกับมหาวิทยาลัยโอไฮโอ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แต่ต่างที่ทฤษฏีนี้แสดงพฤติกรรมของผู้นำในรูปตาราง 9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 x 9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ดังนี้</a:t>
            </a: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1,1  มุ่งงานน้อย-มุ่งความสัมพันธ์น้อย</a:t>
            </a: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solidFill>
                  <a:srgbClr val="92D050"/>
                </a:solidFill>
                <a:latin typeface="TH SarabunPSK" pitchFamily="34" charset="-34"/>
                <a:cs typeface="TH SarabunPSK" pitchFamily="34" charset="-34"/>
              </a:rPr>
              <a:t>1,9  มุ่งงานน้อย-มุ่งความสัมพันธ์มาก</a:t>
            </a: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solidFill>
                  <a:srgbClr val="FFD757"/>
                </a:solidFill>
                <a:latin typeface="TH SarabunPSK" pitchFamily="34" charset="-34"/>
                <a:cs typeface="TH SarabunPSK" pitchFamily="34" charset="-34"/>
              </a:rPr>
              <a:t>9,1  มุ่งงานมาก-มุ่งความสัมพันธ์น้อย  (เผด็จการ)</a:t>
            </a: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9,9  มุ่งงานมาก-มุ่งความสัมพันธ์มาก  (ทำงานเป็นทีม)</a:t>
            </a: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5,5  มุ่งงานและความสัมพันธ์ในระดับปานกลาง</a:t>
            </a:r>
            <a:endParaRPr lang="th-TH" sz="3600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422467" y="285728"/>
            <a:ext cx="6364243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h-TH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ทฤษฎีเชิงสถานการณ์</a:t>
            </a:r>
          </a:p>
          <a:p>
            <a:pPr algn="ctr"/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Situational Leadership</a:t>
            </a:r>
            <a:endParaRPr lang="th-TH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2643182"/>
            <a:ext cx="5429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เป็นการพิจารณาภาวะผู้นำโดยพิจารณาจากสถานการณ์ภายนอกเป็นองค์ประกอบด้วย  </a:t>
            </a:r>
            <a:r>
              <a:rPr lang="th-TH" sz="36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เพราะในแต่ละสถานการณ์นั้นผู้นำจะใช้หลักการบริหารที่แตกต่างกันไป</a:t>
            </a:r>
            <a:endParaRPr lang="th-TH" sz="36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102" name="Picture 6" descr="ผลการค้นหารูปภาพสำหรับ ทฤษฎีผู้น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571744"/>
            <a:ext cx="2714644" cy="32861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ผลการค้นหารูปภาพสำหรับ ทฤษฎีผู้น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571744"/>
            <a:ext cx="2524125" cy="21431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สี่เหลี่ยมผืนผ้า 2"/>
          <p:cNvSpPr/>
          <p:nvPr/>
        </p:nvSpPr>
        <p:spPr>
          <a:xfrm>
            <a:off x="1285852" y="428604"/>
            <a:ext cx="65646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ทฤษฎีสถานการณ์ของฟิด</a:t>
            </a:r>
            <a:r>
              <a:rPr lang="th-TH" sz="54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เลอร์</a:t>
            </a:r>
            <a:endParaRPr lang="th-TH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86116" y="1714488"/>
            <a:ext cx="54292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โดยทฤษฎีได้พิจารณาพฤติกรรมของผู้นำที่เหมาะสมร่วมกับสถานการณ์</a:t>
            </a:r>
          </a:p>
          <a:p>
            <a:pPr algn="thaiDist"/>
            <a:r>
              <a:rPr lang="th-TH" sz="36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solidFill>
                  <a:srgbClr val="BBFB6D"/>
                </a:solidFill>
                <a:latin typeface="TH SarabunPSK" pitchFamily="34" charset="-34"/>
                <a:cs typeface="TH SarabunPSK" pitchFamily="34" charset="-34"/>
              </a:rPr>
              <a:t>ดังนั้นผู้นำที่ใช้ทฤษฎีของ </a:t>
            </a:r>
            <a:r>
              <a:rPr lang="en-US" sz="3600" b="1" dirty="0" smtClean="0">
                <a:solidFill>
                  <a:srgbClr val="BBFB6D"/>
                </a:solidFill>
                <a:latin typeface="TH SarabunPSK" pitchFamily="34" charset="-34"/>
                <a:cs typeface="TH SarabunPSK" pitchFamily="34" charset="-34"/>
              </a:rPr>
              <a:t>Fiedler</a:t>
            </a:r>
            <a:r>
              <a:rPr lang="th-TH" sz="3600" b="1" dirty="0" smtClean="0">
                <a:solidFill>
                  <a:srgbClr val="BBFB6D"/>
                </a:solidFill>
                <a:latin typeface="TH SarabunPSK" pitchFamily="34" charset="-34"/>
                <a:cs typeface="TH SarabunPSK" pitchFamily="34" charset="-34"/>
              </a:rPr>
              <a:t>  ต้องคำนึงถึงปัจจัยด้านพฤติกรรมของตนเองว่ามีลักษณะเป็นผู้นำที่มุ่งงาน หรือมุ่งความสัมพันธ์ และต้องวิเคราะห์สถานการณ์ด้านความสัมพันธ์ระหว่าตนกับพนักงาน</a:t>
            </a:r>
            <a:endParaRPr lang="th-TH" sz="3600" b="1" dirty="0">
              <a:solidFill>
                <a:srgbClr val="BBFB6D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500034" y="285728"/>
            <a:ext cx="83423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63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ทฤษฎีสถานการณ์ของ </a:t>
            </a:r>
            <a:r>
              <a:rPr lang="th-TH" sz="5400" b="1" cap="none" spc="0" dirty="0" err="1" smtClean="0">
                <a:ln w="63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เฮอร์</a:t>
            </a:r>
            <a:r>
              <a:rPr lang="th-TH" sz="5400" b="1" cap="none" spc="0" dirty="0" smtClean="0">
                <a:ln w="63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ซี่</a:t>
            </a:r>
            <a:r>
              <a:rPr lang="th-TH" sz="5400" b="1" cap="none" spc="0" dirty="0" err="1" smtClean="0">
                <a:ln w="63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และบ</a:t>
            </a:r>
            <a:r>
              <a:rPr lang="th-TH" sz="5400" b="1" cap="none" spc="0" dirty="0" smtClean="0">
                <a:ln w="63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ลัง</a:t>
            </a:r>
            <a:r>
              <a:rPr lang="th-TH" sz="5400" b="1" cap="none" spc="0" dirty="0" err="1" smtClean="0">
                <a:ln w="63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ชาร์ด</a:t>
            </a:r>
            <a:endParaRPr lang="th-TH" sz="5400" b="1" cap="none" spc="0" dirty="0">
              <a:ln w="63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428736"/>
            <a:ext cx="81439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solidFill>
                  <a:srgbClr val="FFD757"/>
                </a:solidFill>
                <a:latin typeface="TH SarabunPSK" pitchFamily="34" charset="-34"/>
                <a:cs typeface="TH SarabunPSK" pitchFamily="34" charset="-34"/>
              </a:rPr>
              <a:t>เป็นทฤษฎีที่มุ่งเน้นลักษณะของพนักงาน  แล้วจึงเลือกพฤติกรรมที่ผู้นำควรมาใช้  โดยแบ่งพฤติกรรมของพนักงานออกเป็น 4 กลุ่ม</a:t>
            </a: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- มีความสามารถและปรารถนาจะทำงาน (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R4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- มีความสามารถแต่ไม่ต้องการจะทำงาน (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R3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- ไม่มีความสามารถแต่ปรารถนาจะทำงาน (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R2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- ไม่มีความสามารถและไม่ปรารถนาจะทำงาน (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R1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500034" y="285728"/>
            <a:ext cx="836959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cap="none" spc="0" dirty="0" smtClean="0">
                <a:ln w="63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ทฤษฎีสถานการณ์ของ </a:t>
            </a:r>
            <a:r>
              <a:rPr lang="th-TH" sz="4800" b="1" cap="none" spc="0" dirty="0" err="1" smtClean="0">
                <a:ln w="63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เฮอร์</a:t>
            </a:r>
            <a:r>
              <a:rPr lang="th-TH" sz="4800" b="1" cap="none" spc="0" dirty="0" smtClean="0">
                <a:ln w="63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ซี่</a:t>
            </a:r>
            <a:r>
              <a:rPr lang="th-TH" sz="4800" b="1" cap="none" spc="0" dirty="0" err="1" smtClean="0">
                <a:ln w="63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และบ</a:t>
            </a:r>
            <a:r>
              <a:rPr lang="th-TH" sz="4800" b="1" cap="none" spc="0" dirty="0" smtClean="0">
                <a:ln w="63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ลัง</a:t>
            </a:r>
            <a:r>
              <a:rPr lang="th-TH" sz="4800" b="1" cap="none" spc="0" dirty="0" err="1" smtClean="0">
                <a:ln w="63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ชาร์ด</a:t>
            </a:r>
            <a:r>
              <a:rPr lang="th-TH" sz="4800" b="1" cap="none" spc="0" dirty="0" smtClean="0">
                <a:ln w="63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(ต่อ)</a:t>
            </a:r>
            <a:endParaRPr lang="th-TH" sz="4800" b="1" cap="none" spc="0" dirty="0">
              <a:ln w="63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428736"/>
            <a:ext cx="814393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solidFill>
                  <a:srgbClr val="65D7FF"/>
                </a:solidFill>
                <a:latin typeface="TH SarabunPSK" pitchFamily="34" charset="-34"/>
                <a:cs typeface="TH SarabunPSK" pitchFamily="34" charset="-34"/>
              </a:rPr>
              <a:t>พฤติกรรมผู้นำแบ่งออกเป็น 4 รูปแบบ ได้แก่</a:t>
            </a:r>
          </a:p>
          <a:p>
            <a:pPr algn="thaiDist"/>
            <a:r>
              <a:rPr lang="th-TH" sz="3600" b="1" dirty="0" smtClean="0">
                <a:solidFill>
                  <a:srgbClr val="FFD757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1. การบอก ได้แก่ การบอกหรือออกคำสั่งให้พนักงานปฏิบัติ</a:t>
            </a:r>
          </a:p>
          <a:p>
            <a:pPr algn="thaiDist"/>
            <a:r>
              <a:rPr lang="th-TH" sz="3600" b="1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solidFill>
                  <a:srgbClr val="C59EE2"/>
                </a:solidFill>
                <a:latin typeface="TH SarabunPSK" pitchFamily="34" charset="-34"/>
                <a:cs typeface="TH SarabunPSK" pitchFamily="34" charset="-34"/>
              </a:rPr>
              <a:t>2. การเสนอ  ได้แก่  การเสนอแนะและพยายามให้พนักงานเข้าใจว่าเป็นความคิดเห็นของตน</a:t>
            </a:r>
          </a:p>
          <a:p>
            <a:pPr algn="thaiDist"/>
            <a:r>
              <a:rPr lang="th-TH" sz="3600" b="1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solidFill>
                  <a:srgbClr val="92D050"/>
                </a:solidFill>
                <a:latin typeface="TH SarabunPSK" pitchFamily="34" charset="-34"/>
                <a:cs typeface="TH SarabunPSK" pitchFamily="34" charset="-34"/>
              </a:rPr>
              <a:t>3. การแสดงความเห็นร่วมกัน  ได้แก่ การแสดงความเห็นและหาข้อสรุปร่วมกัน</a:t>
            </a:r>
          </a:p>
          <a:p>
            <a:pPr algn="thaiDist"/>
            <a:r>
              <a:rPr lang="th-TH" sz="3600" b="1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4. การมอบอำนาจ  ได้แก่ การมอบหมายความรับผิดชอบและอำนาจในการตัดสินใจให้ผู้ปฏิบัติ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941005" y="642918"/>
            <a:ext cx="5274201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r>
              <a:rPr lang="th-TH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ภาวะผู้นำ  </a:t>
            </a:r>
            <a:r>
              <a:rPr lang="en-US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Leadership</a:t>
            </a:r>
            <a:endParaRPr lang="th-TH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888988"/>
            <a:ext cx="8215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ผู้นำ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หมายถึง  ผู้ที่มีบทบาทหรืออิทธิพลเหนือความคิดหรือการกระทำของผู้อื่น ทั้งโดยทางตรงหรือทางอ้อม หรือโดยอำนาจตามระเบียบข้อบังคับขององค์การ หรือโดยอำนาจอย่างไม่เป็นทางการที่บุคคลมี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2290" name="Picture 2" descr="ผลการค้นหารูปภาพสำหรับ ผู้น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786190"/>
            <a:ext cx="2643206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4000496" y="4002480"/>
            <a:ext cx="47149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u="sng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ภาวะผู้นำ </a:t>
            </a:r>
            <a:r>
              <a:rPr lang="th-TH" sz="3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คือ กระบวนการที่มีอิทธิพลต่อบุคคลและกลุ่ม เพื่อทำให้งานบรรลุเป้าหมายที่กำหนดไว้</a:t>
            </a:r>
            <a:endParaRPr lang="th-TH" sz="3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500166" y="428604"/>
            <a:ext cx="59891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all" dirty="0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ทฤษฎีเส้นทางและเป้าหมาย</a:t>
            </a:r>
            <a:endParaRPr lang="th-TH" sz="5400" b="1" cap="all" spc="0" dirty="0">
              <a:ln w="9000" cmpd="sng">
                <a:solidFill>
                  <a:schemeClr val="bg1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1428736"/>
            <a:ext cx="7858180" cy="452431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เป็นทฤษฎีที่เน้นให้ผู้นำใช้วิธีการจูงใจ เพื่อให้พนักงานต้องการใช้ความสามารถที่มีอยู่ในการทำงาน เพื่อให้บรรลุเป้าหมายขององค์การ ในขณะที่ตนเองก็ได้ผลตอบแทนที่ต้องการ โดยกำหนดพฤติกรรมของผู้นำไว้ 4 ชนิด ดังนี้</a:t>
            </a: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1. สั่งการ</a:t>
            </a: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2. สนับสนุน</a:t>
            </a: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3. ปรึกษาหารือ</a:t>
            </a: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4. ตั้งเป้าหมายความสำเร็จ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000100" y="500042"/>
            <a:ext cx="70134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แนวทางเปรียบเทียบผู้นำยุคปัจจุบัน</a:t>
            </a:r>
            <a:endParaRPr lang="th-TH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5" name="กลุ่ม 4"/>
          <p:cNvGrpSpPr/>
          <p:nvPr/>
        </p:nvGrpSpPr>
        <p:grpSpPr>
          <a:xfrm>
            <a:off x="438042" y="1714488"/>
            <a:ext cx="8205924" cy="4524315"/>
            <a:chOff x="391548" y="1714488"/>
            <a:chExt cx="8205924" cy="4524315"/>
          </a:xfrm>
        </p:grpSpPr>
        <p:sp>
          <p:nvSpPr>
            <p:cNvPr id="3" name="TextBox 2"/>
            <p:cNvSpPr txBox="1"/>
            <p:nvPr/>
          </p:nvSpPr>
          <p:spPr>
            <a:xfrm>
              <a:off x="391548" y="1714488"/>
              <a:ext cx="4071966" cy="3416320"/>
            </a:xfrm>
            <a:prstGeom prst="rect">
              <a:avLst/>
            </a:prstGeom>
            <a:ln w="57150"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thaiDist"/>
              <a:r>
                <a:rPr lang="th-TH" sz="3600" b="1" dirty="0" smtClean="0">
                  <a:solidFill>
                    <a:srgbClr val="C00000"/>
                  </a:solidFill>
                  <a:latin typeface="TH SarabunPSK" pitchFamily="34" charset="-34"/>
                  <a:cs typeface="TH SarabunPSK" pitchFamily="34" charset="-34"/>
                </a:rPr>
                <a:t>1. ผู้นำในรูปแบบดั้งเดิม </a:t>
              </a:r>
            </a:p>
            <a:p>
              <a:pPr algn="thaiDist"/>
              <a:r>
                <a:rPr lang="th-TH" sz="3600" b="1" dirty="0" smtClean="0">
                  <a:latin typeface="TH SarabunPSK" pitchFamily="34" charset="-34"/>
                  <a:cs typeface="TH SarabunPSK" pitchFamily="34" charset="-34"/>
                </a:rPr>
                <a:t>	หมายถึง ผู้นำที่มีความเป็นผู้นำโดยวิธีการดั้งเดิมใช้การจูงใจพนักงานเพื่อให้ปฏิบัติงาน เช่น การเลื่อนตำแหน่ง รายได้ เป็นต้น</a:t>
              </a:r>
              <a:endParaRPr lang="th-TH" sz="36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525506" y="1714488"/>
              <a:ext cx="4071966" cy="4524315"/>
            </a:xfrm>
            <a:prstGeom prst="rect">
              <a:avLst/>
            </a:prstGeom>
            <a:ln w="57150"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thaiDist"/>
              <a:r>
                <a:rPr lang="th-TH" sz="3600" b="1" dirty="0" smtClean="0">
                  <a:solidFill>
                    <a:srgbClr val="002060"/>
                  </a:solidFill>
                  <a:latin typeface="TH SarabunPSK" pitchFamily="34" charset="-34"/>
                  <a:cs typeface="TH SarabunPSK" pitchFamily="34" charset="-34"/>
                </a:rPr>
                <a:t>2. ผู้นำในรูปแบบใหม่</a:t>
              </a:r>
            </a:p>
            <a:p>
              <a:pPr algn="thaiDist"/>
              <a:r>
                <a:rPr lang="th-TH" sz="3600" b="1" dirty="0" smtClean="0">
                  <a:latin typeface="TH SarabunPSK" pitchFamily="34" charset="-34"/>
                  <a:cs typeface="TH SarabunPSK" pitchFamily="34" charset="-34"/>
                </a:rPr>
                <a:t>	หมายถึง ผู้นำที่นำพนักงานด้วยการแสดงตนเป็นตัวอย่างที่ดี  โดยพฤติกรรมที่แสดงออกของผู้นำจะเสริมสร้างความคิดสร้างสรรค์ และสัมพันธภาพที่ดีให้เกิดขึ้นระหว่างผู้นำกับพนักงาน</a:t>
              </a:r>
              <a:endParaRPr lang="th-TH" sz="3600" b="1" dirty="0">
                <a:latin typeface="TH SarabunPSK" pitchFamily="34" charset="-34"/>
                <a:cs typeface="TH SarabunPSK" pitchFamily="34" charset="-34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071972" y="285728"/>
            <a:ext cx="7143366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th-TH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H SarabunPSK" pitchFamily="34" charset="-34"/>
                <a:cs typeface="TH SarabunPSK" pitchFamily="34" charset="-34"/>
              </a:rPr>
              <a:t>ผู้นำกับการบริหารทีมงาน</a:t>
            </a:r>
          </a:p>
          <a:p>
            <a:pPr algn="ctr"/>
            <a:r>
              <a:rPr lang="en-U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H SarabunPSK" pitchFamily="34" charset="-34"/>
                <a:cs typeface="TH SarabunPSK" pitchFamily="34" charset="-34"/>
              </a:rPr>
              <a:t>Leader and Team Management</a:t>
            </a:r>
            <a:endParaRPr lang="th-TH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2500306"/>
            <a:ext cx="835824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การจัดตั้งทีมงานเพื่อรองรับสถานการณ์ต่างๆ เพื่อวัตถุประสงค์ดังนี้</a:t>
            </a:r>
          </a:p>
          <a:p>
            <a:pPr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1. เพิ่มผลผลิต  เป็นการจัดตั้งทีมงานเพื่อเพิ่มผลผลิต หรือเพิ่มยอดขายของกิจการ</a:t>
            </a:r>
          </a:p>
          <a:p>
            <a:pPr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solidFill>
                  <a:srgbClr val="FFC000"/>
                </a:solidFill>
                <a:latin typeface="TH SarabunPSK" pitchFamily="34" charset="-34"/>
                <a:cs typeface="TH SarabunPSK" pitchFamily="34" charset="-34"/>
              </a:rPr>
              <a:t>2. ความจำเป็นในการบริหารคุณภาพ เป็นสิ่งที่องค์การธุรกิจมีนโยบายมุ่งพัฒนาคุณภาพของตนให้ได้มาตรฐาน การจัดตั้งทีมในลักษณะนี้</a:t>
            </a:r>
          </a:p>
          <a:p>
            <a:pPr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3. ความจำเป็นในการลดต้นทุน  มีลักษณะเป็นการจัดตั้งทีมงานทั้งทีมงานใหญ่ และทีมงานย่อย เพื่อลดต้นทุนการผลิตให้ได้ เนื่องจากการแข่งขันในปัจจุบัน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071972" y="285728"/>
            <a:ext cx="7143366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th-TH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H SarabunPSK" pitchFamily="34" charset="-34"/>
                <a:cs typeface="TH SarabunPSK" pitchFamily="34" charset="-34"/>
              </a:rPr>
              <a:t>ผู้นำกับการบริหารทีมงาน  (ต่อ)</a:t>
            </a:r>
          </a:p>
          <a:p>
            <a:pPr algn="ctr"/>
            <a:r>
              <a:rPr lang="en-U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H SarabunPSK" pitchFamily="34" charset="-34"/>
                <a:cs typeface="TH SarabunPSK" pitchFamily="34" charset="-34"/>
              </a:rPr>
              <a:t>Leader and Team Management</a:t>
            </a:r>
            <a:endParaRPr lang="th-TH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2500306"/>
            <a:ext cx="83582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4. ความจำเป็นในด้านเวลา  เป็นความจำเป็นที่ต้องการความเร็วในการให้บริการลูกค้า ทำให้การจัดตั้งทีมงานเพื่อตอบสนองความต้องการดังกล่าวมีมากขึ้น</a:t>
            </a:r>
          </a:p>
          <a:p>
            <a:pPr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5. ความจำเป็นในด้านการพัฒนาผลิตภัณฑ์  เป็นความจำเป็นในด้านการพัฒนาผลิตภัณฑ์ใหม่ๆ  การจัดตั้งทีมงานพัฒนาผลิตภัณฑ์ช่วยให้บุคลากรในทีมสามารถใช้ความสามารถของตนคิดค้นสิ่งใหม่ๆ ได้อย่างอิสระ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528264" y="428604"/>
            <a:ext cx="397256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6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ชนิดของทีมงาน</a:t>
            </a:r>
            <a:endParaRPr lang="th-TH" sz="6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571612"/>
            <a:ext cx="7786742" cy="45243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ในทางปฏิบัติแล้วการจัดทีมงานทำขึ้นเพื่อวัตถุประสงค์อย่างใดอย่างหนึ่งที่ชัดเจน  การเข้ารวมเป็นทีมงานของบุคลากรในองค์การสามารถพิจารณาได้เป็นหลายชนิด ดังนี้		</a:t>
            </a:r>
          </a:p>
          <a:p>
            <a:pPr lvl="1" algn="thaiDist">
              <a:buFontTx/>
              <a:buChar char="-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ทีมทำงาน	</a:t>
            </a:r>
          </a:p>
          <a:p>
            <a:pPr lvl="1" algn="thaiDist">
              <a:buFontTx/>
              <a:buChar char="-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ทีมวิจัยและพัฒนา</a:t>
            </a:r>
          </a:p>
          <a:p>
            <a:pPr lvl="1" algn="thaiDist">
              <a:buFontTx/>
              <a:buChar char="-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ทีมคู่ขนาน</a:t>
            </a:r>
          </a:p>
          <a:p>
            <a:pPr lvl="1" algn="thaiDist">
              <a:buFontTx/>
              <a:buChar char="-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ทีมที่บริหารตนเอง</a:t>
            </a:r>
          </a:p>
          <a:p>
            <a:pPr lvl="1" algn="thaiDist">
              <a:buFontTx/>
              <a:buChar char="-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ทีมบริหาร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643174" y="428604"/>
            <a:ext cx="36936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h-TH" sz="5400" b="1" cap="none" spc="0" dirty="0" smtClean="0">
                <a:ln/>
                <a:solidFill>
                  <a:schemeClr val="accent3"/>
                </a:solidFill>
                <a:effectLst/>
              </a:rPr>
              <a:t>การจัดตั้งทีมงาน</a:t>
            </a:r>
            <a:endParaRPr lang="th-TH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มนมุมสี่เหลี่ยมด้านทแยงมุม 2"/>
          <p:cNvSpPr/>
          <p:nvPr/>
        </p:nvSpPr>
        <p:spPr>
          <a:xfrm>
            <a:off x="500034" y="1357298"/>
            <a:ext cx="8143932" cy="500066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การบริหารให้ประสบความสำเร็จนั้น มีปัจจัยหลายชนิดที่เกี่ยวข้องทั้งปัจจัยในแง่ตัวบุคคล ปัจจัยจากองค์การ  ปัจจัยจากงาน ปัจจัยเหล่านั้นสรุปได้ดังต่อไปนี้</a:t>
            </a: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1. ปัจจัยที่เกี่ยวกับงาน 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ความชัดเจนของวัตถุประสงค์และแผนของทีมงาน</a:t>
            </a: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2. ปัจจัยที่เกี่ยวข้องกับบุคคล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ความพึงพอใจในการทำงานของสมาชิก ความไว้วางใจและสัมพันธภาพที่ดีต่อกัน</a:t>
            </a: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3. ปัจจัยที่เกี่ยวข้องกับองค์การ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ปัจจัยที่สนับสนุนที่เหมาะสม มีสิ่งจูงใจที่ดีให้กับทีมงาน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43042" y="357166"/>
            <a:ext cx="58961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all" spc="0" dirty="0" smtClean="0">
                <a:ln w="9000" cmpd="sng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ขั้นตอนในการจัดตั้งทีมงาน</a:t>
            </a:r>
            <a:endParaRPr lang="th-TH" sz="5400" b="1" cap="all" spc="0" dirty="0">
              <a:ln w="9000" cmpd="sng">
                <a:solidFill>
                  <a:schemeClr val="accent4">
                    <a:lumMod val="60000"/>
                    <a:lumOff val="4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458946"/>
            <a:ext cx="7786742" cy="397031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การจัดตั้งทีมงานที่มีประสิทธิภาพประกอบด้วยขั้นตอนดังต่อไปนี้</a:t>
            </a: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solidFill>
                  <a:srgbClr val="FFD757"/>
                </a:solidFill>
                <a:latin typeface="TH SarabunPSK" pitchFamily="34" charset="-34"/>
                <a:cs typeface="TH SarabunPSK" pitchFamily="34" charset="-34"/>
              </a:rPr>
              <a:t>- ขั้นเริ่มต้น 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เป็นขั้นที่ต้องทำความรู้จักกับบุคคลในทีม  เพิ่มศึกษาพฤติกรรมของผู้อื่นและสมาชิกในทีม ซึ่งการทำงานเป็นทีมนั้น ความสัมพันธ์อย่างไม่เป็นทางการเป็นสิ่งสำคัญยิ่ง ผู้นำต้องมีส่วนในการสนับสนุนให้สมาชิกรู้จัก เข้าใจ และทำงานร่วมกันได้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142976" y="357166"/>
            <a:ext cx="69685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all" spc="0" dirty="0" smtClean="0">
                <a:ln w="9000" cmpd="sng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ขั้นตอนในการจัดตั้งทีมงาน (ต่อ)</a:t>
            </a:r>
            <a:endParaRPr lang="th-TH" sz="5400" b="1" cap="all" spc="0" dirty="0">
              <a:ln w="9000" cmpd="sng">
                <a:solidFill>
                  <a:schemeClr val="accent4">
                    <a:lumMod val="60000"/>
                    <a:lumOff val="4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638248"/>
            <a:ext cx="7786742" cy="286232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-ขั้นของปัญหา 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สมาชิกทำงานร่วมกันได้สักพักหนึ่ง จะพบว่าบางคนในทีมอาจมีพฤติกรรมที่ผู้อื่นไม่ยอมรับ  ทำให้เกิดความขัดแย้งขึ้น  ผู้นำต้องใช้ความสามารถในการให้สมาชิกแสดงออก และไกล่เกลี่ยให้เกิดความเข้าใจในทิศทางที่ทำให้ทีมงานร่วมกันได้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8914" name="Picture 2" descr="ผลการค้นหารูปภาพสำหรับ ทีมงาน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143380"/>
            <a:ext cx="3571900" cy="24288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142976" y="357166"/>
            <a:ext cx="69685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all" spc="0" dirty="0" smtClean="0">
                <a:ln w="9000" cmpd="sng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ขั้นตอนในการจัดตั้งทีมงาน (ต่อ)</a:t>
            </a:r>
            <a:endParaRPr lang="th-TH" sz="5400" b="1" cap="all" spc="0" dirty="0">
              <a:ln w="9000" cmpd="sng">
                <a:solidFill>
                  <a:schemeClr val="accent4">
                    <a:lumMod val="60000"/>
                    <a:lumOff val="4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638248"/>
            <a:ext cx="7786742" cy="230832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-ขั้นเกิดบรรทัดฐาน 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สมาชิกในทีมและผู้นำจะหาทางคลี่คลายปัญหาเหล่านั้น  ซึ่งชักนำไปสู่บรรทัดฐานทั้งการกระทำ การแสดงออกและแม้กระทั่งทัศนคติของทีม ทำให้ปัญหาข้อขัดแย้งลดลง  สมาชิกสามารถทำงานร่วมกันได้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" name="รูปภาพ 3" descr="ดาวน์โหลด (6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4143380"/>
            <a:ext cx="4143404" cy="25003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142976" y="357166"/>
            <a:ext cx="69685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all" spc="0" dirty="0" smtClean="0">
                <a:ln w="9000" cmpd="sng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ขั้นตอนในการจัดตั้งทีมงาน (ต่อ)</a:t>
            </a:r>
            <a:endParaRPr lang="th-TH" sz="5400" b="1" cap="all" spc="0" dirty="0">
              <a:ln w="9000" cmpd="sng">
                <a:solidFill>
                  <a:schemeClr val="accent4">
                    <a:lumMod val="60000"/>
                    <a:lumOff val="4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638248"/>
            <a:ext cx="7786742" cy="230832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-ขั้นแสดงประสิทธิภาพของทีม  </a:t>
            </a:r>
            <a:r>
              <a:rPr lang="th-TH" sz="3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เป็นขั้นที่ความสามารถของสมาชิก และศักยภาพในการทำงานร่วมกันเป็นทีมจะปรากฏออกมาเป็นผลงาน  ปัญหาต่างๆ ถูกสมาชิกร่วมกันแก้ไข และวัตถุประสงค์ของทีมบรรลุ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6866" name="Picture 2" descr="ผลการค้นหารูปภาพสำหรับ ผู้น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214818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000232" y="500043"/>
            <a:ext cx="492154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อำนาจ  </a:t>
            </a:r>
            <a:r>
              <a:rPr lang="en-US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Power</a:t>
            </a:r>
            <a:endParaRPr lang="th-TH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2192246"/>
            <a:ext cx="8215370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หมายถึง การมีอิทธิพลเหนือผู้อื่นในด้านใดด้านหนึ่ง และด้วยวิธีการใดวิธีการหนึ่ง  การที่บุคคลใดมีอิทธิพลทางความคิดหรือการกระทำเหนือบุคคลอื่นได้นั้นมีปัจจัยที่เป็นสาเหตุสนับสนุนห้าประการ  ดังนี้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1266" name="Picture 2" descr="ผลการค้นหารูปภาพสำหรับ ผู้น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4286256"/>
            <a:ext cx="3929090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142976" y="357166"/>
            <a:ext cx="69685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all" spc="0" dirty="0" smtClean="0">
                <a:ln w="9000" cmpd="sng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ขั้นตอนในการจัดตั้งทีมงาน (ต่อ)</a:t>
            </a:r>
            <a:endParaRPr lang="th-TH" sz="5400" b="1" cap="all" spc="0" dirty="0">
              <a:ln w="9000" cmpd="sng">
                <a:solidFill>
                  <a:schemeClr val="accent4">
                    <a:lumMod val="60000"/>
                    <a:lumOff val="4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638248"/>
            <a:ext cx="7786742" cy="175432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-ขั้นเตรียมเลิกทีมงาน  </a:t>
            </a:r>
            <a:r>
              <a:rPr lang="th-TH" sz="3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เป็นงานขั้นสุดท้ายที่ต้องแยกย้ายกลับไปทำหน้าที่ประจำองค์การ  ในขั้นนี้อาจเกิดลักษณะของความผูกพันทางอารมณ์ และอาลัยในทีมงาน 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5842" name="Picture 2" descr="ผลการค้นหารูปภาพสำหรับ ผู้น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929066"/>
            <a:ext cx="3429024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071538" y="285728"/>
            <a:ext cx="70439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การแก้ปัญหาความขัดแย้งในทีมงาน</a:t>
            </a:r>
            <a:endParaRPr lang="th-TH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57356" y="1357298"/>
            <a:ext cx="5429288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สาเหตุของความขัดแย้ง</a:t>
            </a:r>
            <a:endParaRPr lang="th-TH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วงรี 3"/>
          <p:cNvSpPr/>
          <p:nvPr/>
        </p:nvSpPr>
        <p:spPr>
          <a:xfrm>
            <a:off x="285720" y="2285992"/>
            <a:ext cx="2357454" cy="178595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1. ความขัดแย้งส่วนบุคคล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วงรี 4"/>
          <p:cNvSpPr/>
          <p:nvPr/>
        </p:nvSpPr>
        <p:spPr>
          <a:xfrm>
            <a:off x="2214546" y="2428868"/>
            <a:ext cx="3929090" cy="2428892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2. ความขัดแย้งเนื่องจากความแตกต่างในด้านอำนาจและสถานภาพ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วงรี 5"/>
          <p:cNvSpPr/>
          <p:nvPr/>
        </p:nvSpPr>
        <p:spPr>
          <a:xfrm>
            <a:off x="5572132" y="2285992"/>
            <a:ext cx="2857520" cy="178595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3. ความขัดแย้งจากปัญหาด้านการสื่อสาร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วงรี 6"/>
          <p:cNvSpPr/>
          <p:nvPr/>
        </p:nvSpPr>
        <p:spPr>
          <a:xfrm>
            <a:off x="214282" y="4429132"/>
            <a:ext cx="3000396" cy="178595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4. ความขัดแย้งเนื่องจากการขาดแคลนทรัพยากร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วงรี 7"/>
          <p:cNvSpPr/>
          <p:nvPr/>
        </p:nvSpPr>
        <p:spPr>
          <a:xfrm>
            <a:off x="2857488" y="4786322"/>
            <a:ext cx="3000396" cy="17859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5. ความขัดแย้งในด้านการแบ่งงานที่ไม่ชัดเจน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วงรี 8"/>
          <p:cNvSpPr/>
          <p:nvPr/>
        </p:nvSpPr>
        <p:spPr>
          <a:xfrm>
            <a:off x="5572132" y="4429132"/>
            <a:ext cx="3000396" cy="178595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6. ความขัดแย้งในเรื่องของเป้าหมาย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14480" y="2285992"/>
            <a:ext cx="582242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9600" b="1" cap="none" spc="0" dirty="0" smtClean="0">
                <a:ln w="1905">
                  <a:solidFill>
                    <a:srgbClr val="65D7FF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จบการนำเสนอ</a:t>
            </a:r>
            <a:endParaRPr lang="th-TH" sz="9600" b="1" cap="none" spc="0" dirty="0">
              <a:ln w="1905">
                <a:solidFill>
                  <a:srgbClr val="65D7FF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3794" name="Picture 2" descr="ผลการค้นหารูปภาพสำหรับ ผู้น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714356"/>
            <a:ext cx="2847975" cy="1600201"/>
          </a:xfrm>
          <a:prstGeom prst="rect">
            <a:avLst/>
          </a:prstGeom>
          <a:noFill/>
        </p:spPr>
      </p:pic>
      <p:sp>
        <p:nvSpPr>
          <p:cNvPr id="33796" name="AutoShape 4" descr="ผลการค้นหารูปภาพสำหรับ ผู้นำ และความขัดแย้ง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5" name="รูปภาพ 4" descr="ดาวน์โหลด (6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4143380"/>
            <a:ext cx="3071834" cy="1928826"/>
          </a:xfrm>
          <a:prstGeom prst="rect">
            <a:avLst/>
          </a:prstGeom>
        </p:spPr>
      </p:pic>
      <p:pic>
        <p:nvPicPr>
          <p:cNvPr id="33798" name="Picture 6" descr="ผลการค้นหารูปภาพสำหรับ ผู้นำ และความขัดแย้ง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714356"/>
            <a:ext cx="2667000" cy="1571636"/>
          </a:xfrm>
          <a:prstGeom prst="rect">
            <a:avLst/>
          </a:prstGeom>
          <a:noFill/>
        </p:spPr>
      </p:pic>
      <p:pic>
        <p:nvPicPr>
          <p:cNvPr id="33800" name="Picture 8" descr="ผลการค้นหารูปภาพสำหรับ ผู้นำ และความขัดแย้ง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4143380"/>
            <a:ext cx="3500462" cy="1943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928694" y="605363"/>
            <a:ext cx="7143768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อำนาจ  </a:t>
            </a:r>
            <a:r>
              <a:rPr lang="en-US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Power  </a:t>
            </a:r>
            <a:r>
              <a:rPr lang="th-TH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(ต่อ)</a:t>
            </a:r>
            <a:endParaRPr lang="th-TH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2357430"/>
            <a:ext cx="78581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1. อำนาจในการให้สิ่งตอบแทน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Reward Power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)  หมายถึง การที่บุคคลมีบทบาทในการให้สิ่งใดสิ่งหนึ่งที่น่าพอใจต่อผู้อื่น  ทำให้มีอิทธิพลในการทำให้ผู้อื่นปฏิบัติหรือมีทัศนคติตามที่ตนต้องการ  เช่น เงินเดือน สวัสดิการและผลประโยชน์อื่นๆ   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928694" y="605363"/>
            <a:ext cx="7143768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อำนาจ  </a:t>
            </a:r>
            <a:r>
              <a:rPr lang="en-US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Power  </a:t>
            </a:r>
            <a:r>
              <a:rPr lang="th-TH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(ต่อ)</a:t>
            </a:r>
            <a:endParaRPr lang="th-TH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2357430"/>
            <a:ext cx="78581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solidFill>
                  <a:srgbClr val="65D7FF"/>
                </a:solidFill>
                <a:latin typeface="TH SarabunPSK" pitchFamily="34" charset="-34"/>
                <a:cs typeface="TH SarabunPSK" pitchFamily="34" charset="-34"/>
              </a:rPr>
              <a:t>2. อำนาจในการลงโทษ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Coercive Power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)  หมายถึง การที่บุคคลมีบทบาทในการลงโทษหรือทำสิ่งใดสิ่งหนึ่งต่อผู้อื่นที่ปฏิบัติตนไม่ถูกต้องตามกฎกติกาหรือผิดต่อระเบียบวินัยในการทำงาน  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928694" y="605363"/>
            <a:ext cx="7143768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อำนาจ  </a:t>
            </a:r>
            <a:r>
              <a:rPr lang="en-US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Power  </a:t>
            </a:r>
            <a:r>
              <a:rPr lang="th-TH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(ต่อ)</a:t>
            </a:r>
            <a:endParaRPr lang="th-TH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2357430"/>
            <a:ext cx="78581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solidFill>
                  <a:srgbClr val="BBFB6D"/>
                </a:solidFill>
                <a:latin typeface="TH SarabunPSK" pitchFamily="34" charset="-34"/>
                <a:cs typeface="TH SarabunPSK" pitchFamily="34" charset="-34"/>
              </a:rPr>
              <a:t>3. อำนาจตามกฎข้อบังคับ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Legitimate Power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)  เป็นอำนาจอย่างเป็นทางการที่มีตามตำแหน่งและสายการบังคับบัญชา เช่น การที่พนักงานต้องปฏิบัติตามคำสั่งหัวหน้างาน หรือตามกฎเกณฑ์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928694" y="605363"/>
            <a:ext cx="7143768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อำนาจ  </a:t>
            </a:r>
            <a:r>
              <a:rPr lang="en-US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Power  </a:t>
            </a:r>
            <a:r>
              <a:rPr lang="th-TH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(ต่อ)</a:t>
            </a:r>
            <a:endParaRPr lang="th-TH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2357430"/>
            <a:ext cx="78581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solidFill>
                  <a:srgbClr val="FFD757"/>
                </a:solidFill>
                <a:latin typeface="TH SarabunPSK" pitchFamily="34" charset="-34"/>
                <a:cs typeface="TH SarabunPSK" pitchFamily="34" charset="-34"/>
              </a:rPr>
              <a:t>4. อำนาจอ้างอิง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Reference Power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) หมายถึง การที่บุคคลชื่นชมในตัวบุคคลหนึ่งและคอยปฏิบัติตัวตามหรือรับความคิดเห็นของบุคคลที่ชื่นชมเข้ามาเป็นความคิดของตน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928694" y="605363"/>
            <a:ext cx="7143768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อำนาจ  </a:t>
            </a:r>
            <a:r>
              <a:rPr lang="en-US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Power  </a:t>
            </a:r>
            <a:r>
              <a:rPr lang="th-TH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(ต่อ)</a:t>
            </a:r>
            <a:endParaRPr lang="th-TH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2357430"/>
            <a:ext cx="78581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solidFill>
                  <a:srgbClr val="DEC8EE"/>
                </a:solidFill>
                <a:latin typeface="TH SarabunPSK" pitchFamily="34" charset="-34"/>
                <a:cs typeface="TH SarabunPSK" pitchFamily="34" charset="-34"/>
              </a:rPr>
              <a:t>5. อำนาจแห่งความรู้ความสามารถ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Expert Power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) หมายถึง การที่บุคคลมีความรู้ความสามารถเฉพาะอย่าง  ทำให้บุคคลนั้นเป็นที่ชื่นชมและยอมรับ และบุคคลนั้นสามารถมีอิทธิพลเหนือผู้อื่น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928694" y="605363"/>
            <a:ext cx="7143768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อำนาจ  </a:t>
            </a:r>
            <a:r>
              <a:rPr lang="en-US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Power  </a:t>
            </a:r>
            <a:r>
              <a:rPr lang="th-TH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(ต่อ)</a:t>
            </a:r>
            <a:endParaRPr lang="th-TH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2357430"/>
            <a:ext cx="78581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นอกจากนี้อำนาจยังแบ่งออกได้เป็นอำนาจที่บุคคลมีเนื่องมาจากกฎระเบียบข้อบังคับขององค์การ หรืออำนาจที่มาจากบารมี ดังนี้</a:t>
            </a:r>
          </a:p>
          <a:p>
            <a:pPr algn="thaiDist"/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b="1" dirty="0" smtClean="0">
                <a:solidFill>
                  <a:srgbClr val="FFC000"/>
                </a:solidFill>
                <a:latin typeface="TH SarabunPSK" pitchFamily="34" charset="-34"/>
                <a:cs typeface="TH SarabunPSK" pitchFamily="34" charset="-34"/>
              </a:rPr>
              <a:t>1. อำนาจตามข้อบังคับขององค์การ (</a:t>
            </a:r>
            <a:r>
              <a:rPr lang="en-US" sz="4000" b="1" dirty="0" smtClean="0">
                <a:solidFill>
                  <a:srgbClr val="FFC000"/>
                </a:solidFill>
                <a:latin typeface="TH SarabunPSK" pitchFamily="34" charset="-34"/>
                <a:cs typeface="TH SarabunPSK" pitchFamily="34" charset="-34"/>
              </a:rPr>
              <a:t>Authority</a:t>
            </a:r>
            <a:r>
              <a:rPr lang="th-TH" sz="4000" b="1" dirty="0" smtClean="0">
                <a:solidFill>
                  <a:srgbClr val="FFC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algn="thaiDist"/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b="1" dirty="0" smtClean="0">
                <a:solidFill>
                  <a:srgbClr val="BBFB6D"/>
                </a:solidFill>
                <a:latin typeface="TH SarabunPSK" pitchFamily="34" charset="-34"/>
                <a:cs typeface="TH SarabunPSK" pitchFamily="34" charset="-34"/>
              </a:rPr>
              <a:t>2. อำนาจอย่างไม่เป็นทางการ  (</a:t>
            </a:r>
            <a:r>
              <a:rPr lang="en-US" sz="4000" b="1" dirty="0" smtClean="0">
                <a:solidFill>
                  <a:srgbClr val="BBFB6D"/>
                </a:solidFill>
                <a:latin typeface="TH SarabunPSK" pitchFamily="34" charset="-34"/>
                <a:cs typeface="TH SarabunPSK" pitchFamily="34" charset="-34"/>
              </a:rPr>
              <a:t>Power</a:t>
            </a:r>
            <a:r>
              <a:rPr lang="th-TH" sz="4000" b="1" dirty="0" smtClean="0">
                <a:solidFill>
                  <a:srgbClr val="BBFB6D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sz="4000" b="1" dirty="0">
              <a:solidFill>
                <a:srgbClr val="BBFB6D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กระดาษ">
  <a:themeElements>
    <a:clrScheme name="กระดาษ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กระดาษ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กระดา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456</TotalTime>
  <Words>770</Words>
  <Application>Microsoft Office PowerPoint</Application>
  <PresentationFormat>นำเสนอทางหน้าจอ (4:3)</PresentationFormat>
  <Paragraphs>128</Paragraphs>
  <Slides>32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32</vt:i4>
      </vt:variant>
    </vt:vector>
  </HeadingPairs>
  <TitlesOfParts>
    <vt:vector size="33" baseType="lpstr">
      <vt:lpstr>กระดาษ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  <vt:lpstr>ภาพนิ่ง 18</vt:lpstr>
      <vt:lpstr>ภาพนิ่ง 19</vt:lpstr>
      <vt:lpstr>ภาพนิ่ง 20</vt:lpstr>
      <vt:lpstr>ภาพนิ่ง 21</vt:lpstr>
      <vt:lpstr>ภาพนิ่ง 22</vt:lpstr>
      <vt:lpstr>ภาพนิ่ง 23</vt:lpstr>
      <vt:lpstr>ภาพนิ่ง 24</vt:lpstr>
      <vt:lpstr>ภาพนิ่ง 25</vt:lpstr>
      <vt:lpstr>ภาพนิ่ง 26</vt:lpstr>
      <vt:lpstr>ภาพนิ่ง 27</vt:lpstr>
      <vt:lpstr>ภาพนิ่ง 28</vt:lpstr>
      <vt:lpstr>ภาพนิ่ง 29</vt:lpstr>
      <vt:lpstr>ภาพนิ่ง 30</vt:lpstr>
      <vt:lpstr>ภาพนิ่ง 31</vt:lpstr>
      <vt:lpstr>ภาพนิ่ง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User</dc:creator>
  <cp:lastModifiedBy>User</cp:lastModifiedBy>
  <cp:revision>71</cp:revision>
  <dcterms:created xsi:type="dcterms:W3CDTF">2016-10-26T06:29:43Z</dcterms:created>
  <dcterms:modified xsi:type="dcterms:W3CDTF">2017-10-31T05:56:39Z</dcterms:modified>
</cp:coreProperties>
</file>