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1675DE-5B62-4F97-A280-7215EEB19978}" type="datetimeFigureOut">
              <a:rPr lang="th-TH" smtClean="0"/>
              <a:pPr/>
              <a:t>09/10/59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51DFC4-EB85-4DCF-9943-1A3B8E3939F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5984" y="1500174"/>
            <a:ext cx="55467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6600" b="1" dirty="0" smtClean="0">
                <a:ln/>
                <a:solidFill>
                  <a:schemeClr val="accent3"/>
                </a:solidFill>
              </a:rPr>
              <a:t>บทที่ 6</a:t>
            </a:r>
          </a:p>
          <a:p>
            <a:pPr algn="ctr"/>
            <a:r>
              <a:rPr lang="th-TH" sz="6600" b="1" dirty="0" smtClean="0">
                <a:ln/>
                <a:solidFill>
                  <a:schemeClr val="accent3"/>
                </a:solidFill>
              </a:rPr>
              <a:t>การสื่อสารภายในองค์การ</a:t>
            </a:r>
            <a:endParaRPr lang="th-TH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รูปภาพ 4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714884"/>
            <a:ext cx="2809875" cy="1571625"/>
          </a:xfrm>
          <a:prstGeom prst="rect">
            <a:avLst/>
          </a:prstGeom>
        </p:spPr>
      </p:pic>
      <p:pic>
        <p:nvPicPr>
          <p:cNvPr id="6" name="รูปภาพ 5" descr="ดาวน์โหลด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14342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ดาวน์โหลด (4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571876"/>
            <a:ext cx="2143125" cy="2143125"/>
          </a:xfrm>
          <a:prstGeom prst="rect">
            <a:avLst/>
          </a:prstGeom>
        </p:spPr>
      </p:pic>
      <p:pic>
        <p:nvPicPr>
          <p:cNvPr id="27650" name="Picture 2" descr="ผลการค้นหารูปภาพสำหรับ การสื่อสาร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85766"/>
            <a:ext cx="2543175" cy="180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285728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รูปแบบของการสื่อสาร  (ต่อ)</a:t>
            </a:r>
            <a:endParaRPr lang="th-TH" sz="5400" b="1" cap="none" spc="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601789"/>
            <a:ext cx="8393113" cy="2470153"/>
          </a:xfrm>
        </p:spPr>
        <p:txBody>
          <a:bodyPr>
            <a:normAutofit/>
          </a:bodyPr>
          <a:lstStyle/>
          <a:p>
            <a:pPr algn="thaiDist" eaLnBrk="1" hangingPunct="1"/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2. การสื่อสารแบบวงล้อ  </a:t>
            </a: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เป็นการสื่อสารจากผู้นำกลุ่มไปยังสมาชิก  แต่สมาชิกไม่ได้ทำการสื่อสารกัน  ทำให้ผู้นำกลุ่มมีบทบาทสูงอาจพบได้มากในผู้นำที่มีการรวมอำนาจ </a:t>
            </a:r>
          </a:p>
          <a:p>
            <a:pPr algn="thaiDist" eaLnBrk="1" hangingPunct="1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714480" y="3357563"/>
            <a:ext cx="5214974" cy="3357585"/>
            <a:chOff x="1643042" y="3286124"/>
            <a:chExt cx="5214974" cy="3357585"/>
          </a:xfrm>
        </p:grpSpPr>
        <p:pic>
          <p:nvPicPr>
            <p:cNvPr id="4" name="รูปภาพ 3" descr="DSCN2109.JPG"/>
            <p:cNvPicPr>
              <a:picLocks noChangeAspect="1"/>
            </p:cNvPicPr>
            <p:nvPr/>
          </p:nvPicPr>
          <p:blipFill>
            <a:blip r:embed="rId2" cstate="print"/>
            <a:srcRect l="26563" t="10416" r="42187" b="41667"/>
            <a:stretch>
              <a:fillRect/>
            </a:stretch>
          </p:blipFill>
          <p:spPr>
            <a:xfrm>
              <a:off x="5643570" y="3286124"/>
              <a:ext cx="1214446" cy="1396613"/>
            </a:xfrm>
            <a:prstGeom prst="ellipse">
              <a:avLst/>
            </a:prstGeom>
            <a:ln w="635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รูปภาพ 4" descr="IMG_0456.JPG"/>
            <p:cNvPicPr>
              <a:picLocks noChangeAspect="1"/>
            </p:cNvPicPr>
            <p:nvPr/>
          </p:nvPicPr>
          <p:blipFill>
            <a:blip r:embed="rId3" cstate="print"/>
            <a:srcRect l="26563" t="7812" r="48437" b="41797"/>
            <a:stretch>
              <a:fillRect/>
            </a:stretch>
          </p:blipFill>
          <p:spPr>
            <a:xfrm>
              <a:off x="1643042" y="5286388"/>
              <a:ext cx="1071570" cy="1321603"/>
            </a:xfrm>
            <a:prstGeom prst="ellipse">
              <a:avLst/>
            </a:prstGeom>
            <a:ln w="6350" cap="rnd">
              <a:solidFill>
                <a:srgbClr val="00206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รูปภาพ 5" descr="DSCN2107.JPG"/>
            <p:cNvPicPr>
              <a:picLocks noChangeAspect="1"/>
            </p:cNvPicPr>
            <p:nvPr/>
          </p:nvPicPr>
          <p:blipFill>
            <a:blip r:embed="rId4" cstate="print"/>
            <a:srcRect l="51562" t="7292" r="17969" b="33333"/>
            <a:stretch>
              <a:fillRect/>
            </a:stretch>
          </p:blipFill>
          <p:spPr>
            <a:xfrm>
              <a:off x="3571868" y="4000504"/>
              <a:ext cx="1285884" cy="15716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รูปภาพ 6" descr="DSCN2106.JPG"/>
            <p:cNvPicPr>
              <a:picLocks noChangeAspect="1"/>
            </p:cNvPicPr>
            <p:nvPr/>
          </p:nvPicPr>
          <p:blipFill>
            <a:blip r:embed="rId5" cstate="print"/>
            <a:srcRect l="35156" t="10416" r="35937" b="36458"/>
            <a:stretch>
              <a:fillRect/>
            </a:stretch>
          </p:blipFill>
          <p:spPr>
            <a:xfrm>
              <a:off x="1714480" y="3286124"/>
              <a:ext cx="1071570" cy="1285884"/>
            </a:xfrm>
            <a:prstGeom prst="ellipse">
              <a:avLst/>
            </a:prstGeom>
            <a:ln w="635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รูปภาพ 9" descr="DSCN2108.JPG"/>
            <p:cNvPicPr>
              <a:picLocks noChangeAspect="1"/>
            </p:cNvPicPr>
            <p:nvPr/>
          </p:nvPicPr>
          <p:blipFill>
            <a:blip r:embed="rId6" cstate="print"/>
            <a:srcRect l="54687" t="17708" r="13281" b="26041"/>
            <a:stretch>
              <a:fillRect/>
            </a:stretch>
          </p:blipFill>
          <p:spPr>
            <a:xfrm>
              <a:off x="5643570" y="5214950"/>
              <a:ext cx="1143008" cy="1428759"/>
            </a:xfrm>
            <a:prstGeom prst="ellipse">
              <a:avLst/>
            </a:prstGeom>
            <a:ln w="63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ลูกศรเชื่อมต่อแบบตรง 11"/>
            <p:cNvCxnSpPr/>
            <p:nvPr/>
          </p:nvCxnSpPr>
          <p:spPr>
            <a:xfrm rot="10800000">
              <a:off x="2786050" y="4071942"/>
              <a:ext cx="714380" cy="6429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/>
            <p:nvPr/>
          </p:nvCxnSpPr>
          <p:spPr>
            <a:xfrm rot="10800000" flipV="1">
              <a:off x="2714612" y="5143512"/>
              <a:ext cx="857258" cy="5000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/>
            <p:nvPr/>
          </p:nvCxnSpPr>
          <p:spPr>
            <a:xfrm flipV="1">
              <a:off x="4897400" y="4071942"/>
              <a:ext cx="715174" cy="6437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4857752" y="5143512"/>
              <a:ext cx="714380" cy="6429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357166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รูปแบบของการสื่อสาร  (ต่อ)</a:t>
            </a:r>
            <a:endParaRPr lang="th-TH" sz="5400" b="1" cap="none" spc="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>
          <a:xfrm>
            <a:off x="214282" y="1673227"/>
            <a:ext cx="4606927" cy="4184665"/>
          </a:xfrm>
        </p:spPr>
        <p:txBody>
          <a:bodyPr>
            <a:normAutofit lnSpcReduction="10000"/>
          </a:bodyPr>
          <a:lstStyle/>
          <a:p>
            <a:pPr algn="thaiDist" eaLnBrk="1" hangingPunct="1"/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3. การสื่อสารแบบกลุ่ม  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หมายถึง การสื่อสารผ่านผู้นำกลุ่มย่อยไปยังพนักงาน  การเดินทางของข้อมูลจึงมีลักษณะเป็นหลายขั้นกว่าจะลงไปยังระดับล่าง  ผู้นำกลุ่มย่อมมีบทบาทในการสื่อสาร และบทบาททางความคิดด้านต่างๆ </a:t>
            </a:r>
            <a:endParaRPr lang="th-TH" sz="3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hangingPunct="1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7" name="กลุ่ม 26"/>
          <p:cNvGrpSpPr/>
          <p:nvPr/>
        </p:nvGrpSpPr>
        <p:grpSpPr>
          <a:xfrm>
            <a:off x="5000628" y="1357298"/>
            <a:ext cx="3929090" cy="3857652"/>
            <a:chOff x="4857752" y="1357298"/>
            <a:chExt cx="3929090" cy="3857652"/>
          </a:xfrm>
        </p:grpSpPr>
        <p:pic>
          <p:nvPicPr>
            <p:cNvPr id="6" name="รูปภาพ 5" descr="IMG_0340.JPG"/>
            <p:cNvPicPr>
              <a:picLocks noChangeAspect="1"/>
            </p:cNvPicPr>
            <p:nvPr/>
          </p:nvPicPr>
          <p:blipFill>
            <a:blip r:embed="rId2" cstate="print"/>
            <a:srcRect l="31250" t="1953" r="36719" b="45312"/>
            <a:stretch>
              <a:fillRect/>
            </a:stretch>
          </p:blipFill>
          <p:spPr>
            <a:xfrm>
              <a:off x="6643702" y="1357298"/>
              <a:ext cx="1071570" cy="12144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รูปภาพ 6" descr="IMG_0385.JPG"/>
            <p:cNvPicPr>
              <a:picLocks noChangeAspect="1"/>
            </p:cNvPicPr>
            <p:nvPr/>
          </p:nvPicPr>
          <p:blipFill>
            <a:blip r:embed="rId3" cstate="print"/>
            <a:srcRect l="18750" t="5468" r="49219" b="38281"/>
            <a:stretch>
              <a:fillRect/>
            </a:stretch>
          </p:blipFill>
          <p:spPr>
            <a:xfrm>
              <a:off x="5500694" y="2357430"/>
              <a:ext cx="991202" cy="116043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รูปภาพ 7" descr="DSCN2105.JPG"/>
            <p:cNvPicPr>
              <a:picLocks noChangeAspect="1"/>
            </p:cNvPicPr>
            <p:nvPr/>
          </p:nvPicPr>
          <p:blipFill>
            <a:blip r:embed="rId4" cstate="print"/>
            <a:srcRect l="30469" t="15625" r="35937" b="26041"/>
            <a:stretch>
              <a:fillRect/>
            </a:stretch>
          </p:blipFill>
          <p:spPr>
            <a:xfrm>
              <a:off x="7786710" y="2357430"/>
              <a:ext cx="1000132" cy="1214446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รูปภาพ 8" descr="DSCN2095.JPG"/>
            <p:cNvPicPr>
              <a:picLocks noChangeAspect="1"/>
            </p:cNvPicPr>
            <p:nvPr/>
          </p:nvPicPr>
          <p:blipFill>
            <a:blip r:embed="rId5" cstate="print"/>
            <a:srcRect l="58594" t="29166" r="15625" b="28125"/>
            <a:stretch>
              <a:fillRect/>
            </a:stretch>
          </p:blipFill>
          <p:spPr>
            <a:xfrm>
              <a:off x="4857752" y="3643314"/>
              <a:ext cx="928694" cy="115383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รูปภาพ 11" descr="IMG_0410.JPG"/>
            <p:cNvPicPr>
              <a:picLocks noChangeAspect="1"/>
            </p:cNvPicPr>
            <p:nvPr/>
          </p:nvPicPr>
          <p:blipFill>
            <a:blip r:embed="rId6" cstate="print"/>
            <a:srcRect l="45312" t="26562" r="36719" b="33594"/>
            <a:stretch>
              <a:fillRect/>
            </a:stretch>
          </p:blipFill>
          <p:spPr>
            <a:xfrm>
              <a:off x="6215074" y="3683756"/>
              <a:ext cx="928694" cy="1143008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รูปภาพ 12" descr="IMG_0345.JPG"/>
            <p:cNvPicPr>
              <a:picLocks noChangeAspect="1"/>
            </p:cNvPicPr>
            <p:nvPr/>
          </p:nvPicPr>
          <p:blipFill>
            <a:blip r:embed="rId7" cstate="print"/>
            <a:srcRect l="40625" t="3125" r="34375" b="59375"/>
            <a:stretch>
              <a:fillRect/>
            </a:stretch>
          </p:blipFill>
          <p:spPr>
            <a:xfrm>
              <a:off x="7715272" y="4000504"/>
              <a:ext cx="928694" cy="1214446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5" name="ลูกศรเชื่อมต่อแบบตรง 14"/>
            <p:cNvCxnSpPr/>
            <p:nvPr/>
          </p:nvCxnSpPr>
          <p:spPr>
            <a:xfrm rot="10800000" flipV="1">
              <a:off x="6224520" y="1995516"/>
              <a:ext cx="357190" cy="39290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/>
            <p:nvPr/>
          </p:nvCxnSpPr>
          <p:spPr>
            <a:xfrm rot="16200000" flipH="1">
              <a:off x="7723020" y="1936550"/>
              <a:ext cx="469072" cy="3726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/>
            <p:nvPr/>
          </p:nvCxnSpPr>
          <p:spPr>
            <a:xfrm rot="10800000" flipV="1">
              <a:off x="5286380" y="3301622"/>
              <a:ext cx="285752" cy="2857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ลูกศรเชื่อมต่อแบบตรง 21"/>
            <p:cNvCxnSpPr/>
            <p:nvPr/>
          </p:nvCxnSpPr>
          <p:spPr>
            <a:xfrm rot="16200000" flipH="1">
              <a:off x="6353189" y="3362324"/>
              <a:ext cx="366713" cy="2143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 rot="5400000">
              <a:off x="8052241" y="3781468"/>
              <a:ext cx="357191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357166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รูปแบบของการสื่อสาร  (ต่อ)</a:t>
            </a:r>
            <a:endParaRPr lang="th-TH" sz="5400" b="1" cap="none" spc="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>
          <a:xfrm>
            <a:off x="214282" y="1673227"/>
            <a:ext cx="8072494" cy="2470153"/>
          </a:xfrm>
        </p:spPr>
        <p:txBody>
          <a:bodyPr>
            <a:normAutofit/>
          </a:bodyPr>
          <a:lstStyle/>
          <a:p>
            <a:pPr algn="thaiDist" eaLnBrk="1" hangingPunct="1"/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4. การสื่อสารแบบวงกลม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เป็นการสื่อสารกับสมาชิกที่มีลักษณะคล้ายกัน ในด้านคุณสมบัติส่วนตัว หรือรสนิยมความชอบพอต่างๆ ทำให้การสื่อสารจำกัดอยู่เฉพาะคนในกลุ่ม </a:t>
            </a:r>
          </a:p>
          <a:p>
            <a:pPr algn="thaiDist" eaLnBrk="1" hangingPunct="1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1500166" y="3500438"/>
            <a:ext cx="4000528" cy="3357562"/>
            <a:chOff x="1500166" y="3500438"/>
            <a:chExt cx="4000528" cy="3357562"/>
          </a:xfrm>
        </p:grpSpPr>
        <p:sp>
          <p:nvSpPr>
            <p:cNvPr id="19" name="วงรี 18"/>
            <p:cNvSpPr/>
            <p:nvPr/>
          </p:nvSpPr>
          <p:spPr>
            <a:xfrm>
              <a:off x="2000232" y="3857628"/>
              <a:ext cx="2857520" cy="27860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รูปภาพ 4" descr="P8180212.JPG"/>
            <p:cNvPicPr>
              <a:picLocks noChangeAspect="1"/>
            </p:cNvPicPr>
            <p:nvPr/>
          </p:nvPicPr>
          <p:blipFill>
            <a:blip r:embed="rId2" cstate="print"/>
            <a:srcRect t="10156" r="45312" b="24219"/>
            <a:stretch>
              <a:fillRect/>
            </a:stretch>
          </p:blipFill>
          <p:spPr>
            <a:xfrm rot="5400000">
              <a:off x="1373368" y="4127302"/>
              <a:ext cx="1268016" cy="1014419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รูปภาพ 6" descr="P8180195.JPG"/>
            <p:cNvPicPr>
              <a:picLocks noChangeAspect="1"/>
            </p:cNvPicPr>
            <p:nvPr/>
          </p:nvPicPr>
          <p:blipFill>
            <a:blip r:embed="rId3" cstate="print"/>
            <a:srcRect l="39063" t="39453" r="44531" b="31250"/>
            <a:stretch>
              <a:fillRect/>
            </a:stretch>
          </p:blipFill>
          <p:spPr>
            <a:xfrm>
              <a:off x="2928926" y="3500438"/>
              <a:ext cx="1071570" cy="128588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รูปภาพ 7" descr="P8180221.JPG"/>
            <p:cNvPicPr>
              <a:picLocks noChangeAspect="1"/>
            </p:cNvPicPr>
            <p:nvPr/>
          </p:nvPicPr>
          <p:blipFill>
            <a:blip r:embed="rId4" cstate="print"/>
            <a:srcRect l="1562" t="19531" r="49219" b="30078"/>
            <a:stretch>
              <a:fillRect/>
            </a:stretch>
          </p:blipFill>
          <p:spPr>
            <a:xfrm rot="5400000">
              <a:off x="4286248" y="4071942"/>
              <a:ext cx="1357322" cy="107157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รูปภาพ 12" descr="1469533893047.jpg"/>
            <p:cNvPicPr>
              <a:picLocks noChangeAspect="1"/>
            </p:cNvPicPr>
            <p:nvPr/>
          </p:nvPicPr>
          <p:blipFill>
            <a:blip r:embed="rId5"/>
            <a:srcRect l="27344" t="11278" r="50781" b="52347"/>
            <a:stretch>
              <a:fillRect/>
            </a:stretch>
          </p:blipFill>
          <p:spPr>
            <a:xfrm>
              <a:off x="2214546" y="5429264"/>
              <a:ext cx="1138399" cy="1428736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รูปภาพ 17" descr="P8180092.JPG"/>
            <p:cNvPicPr>
              <a:picLocks noChangeAspect="1"/>
            </p:cNvPicPr>
            <p:nvPr/>
          </p:nvPicPr>
          <p:blipFill>
            <a:blip r:embed="rId6" cstate="print"/>
            <a:srcRect t="18359" r="77344" b="52344"/>
            <a:stretch>
              <a:fillRect/>
            </a:stretch>
          </p:blipFill>
          <p:spPr>
            <a:xfrm rot="5400000">
              <a:off x="3660567" y="5589377"/>
              <a:ext cx="1428736" cy="110851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357166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รูปแบบของการสื่อสาร  (ต่อ)</a:t>
            </a:r>
            <a:endParaRPr lang="th-TH" sz="5400" b="1" cap="none" spc="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>
          <a:xfrm>
            <a:off x="4500562" y="1744665"/>
            <a:ext cx="3857652" cy="4327541"/>
          </a:xfrm>
        </p:spPr>
        <p:txBody>
          <a:bodyPr>
            <a:normAutofit lnSpcReduction="10000"/>
          </a:bodyPr>
          <a:lstStyle/>
          <a:p>
            <a:pPr algn="thaiDist" eaLnBrk="1" hangingPunct="1"/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5. การสื่อสารแบบทุกทิศทุกทาง  </a:t>
            </a: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สมาชิกทุกคนสามารถสื่อสารกันได้อย่างเป็นอิสระ  ในปัจจุบันการสื่อสารใช้คอมพิวเตอร์เป็นเครื่องมือสื่อสารช่วยให้เกิดการสื่อสารในลักษณะนี้ได้เพิ่มขึ้น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 eaLnBrk="1" hangingPunct="1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00034" y="2285992"/>
            <a:ext cx="3929090" cy="3357562"/>
            <a:chOff x="1500166" y="3500438"/>
            <a:chExt cx="4000528" cy="3357562"/>
          </a:xfrm>
        </p:grpSpPr>
        <p:sp>
          <p:nvSpPr>
            <p:cNvPr id="5" name="วงรี 4"/>
            <p:cNvSpPr/>
            <p:nvPr/>
          </p:nvSpPr>
          <p:spPr>
            <a:xfrm>
              <a:off x="2000232" y="3857628"/>
              <a:ext cx="2857520" cy="27860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รูปภาพ 5" descr="P8180212.JPG"/>
            <p:cNvPicPr>
              <a:picLocks noChangeAspect="1"/>
            </p:cNvPicPr>
            <p:nvPr/>
          </p:nvPicPr>
          <p:blipFill>
            <a:blip r:embed="rId2" cstate="print"/>
            <a:srcRect t="10156" r="45312" b="24219"/>
            <a:stretch>
              <a:fillRect/>
            </a:stretch>
          </p:blipFill>
          <p:spPr>
            <a:xfrm rot="5400000">
              <a:off x="1373368" y="4127302"/>
              <a:ext cx="1268016" cy="1014419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รูปภาพ 6" descr="P8180195.JPG"/>
            <p:cNvPicPr>
              <a:picLocks noChangeAspect="1"/>
            </p:cNvPicPr>
            <p:nvPr/>
          </p:nvPicPr>
          <p:blipFill>
            <a:blip r:embed="rId3" cstate="print"/>
            <a:srcRect l="39063" t="39453" r="44531" b="31250"/>
            <a:stretch>
              <a:fillRect/>
            </a:stretch>
          </p:blipFill>
          <p:spPr>
            <a:xfrm>
              <a:off x="2928926" y="3500438"/>
              <a:ext cx="1071570" cy="128588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รูปภาพ 7" descr="P8180221.JPG"/>
            <p:cNvPicPr>
              <a:picLocks noChangeAspect="1"/>
            </p:cNvPicPr>
            <p:nvPr/>
          </p:nvPicPr>
          <p:blipFill>
            <a:blip r:embed="rId4" cstate="print"/>
            <a:srcRect l="1562" t="19531" r="49219" b="30078"/>
            <a:stretch>
              <a:fillRect/>
            </a:stretch>
          </p:blipFill>
          <p:spPr>
            <a:xfrm rot="5400000">
              <a:off x="4286248" y="4071942"/>
              <a:ext cx="1357322" cy="107157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รูปภาพ 8" descr="1469533893047.jpg"/>
            <p:cNvPicPr>
              <a:picLocks noChangeAspect="1"/>
            </p:cNvPicPr>
            <p:nvPr/>
          </p:nvPicPr>
          <p:blipFill>
            <a:blip r:embed="rId5"/>
            <a:srcRect l="27344" t="11278" r="50781" b="52347"/>
            <a:stretch>
              <a:fillRect/>
            </a:stretch>
          </p:blipFill>
          <p:spPr>
            <a:xfrm>
              <a:off x="2214546" y="5429264"/>
              <a:ext cx="1138399" cy="1428736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รูปภาพ 9" descr="P8180092.JPG"/>
            <p:cNvPicPr>
              <a:picLocks noChangeAspect="1"/>
            </p:cNvPicPr>
            <p:nvPr/>
          </p:nvPicPr>
          <p:blipFill>
            <a:blip r:embed="rId6" cstate="print"/>
            <a:srcRect t="18359" r="77344" b="52344"/>
            <a:stretch>
              <a:fillRect/>
            </a:stretch>
          </p:blipFill>
          <p:spPr>
            <a:xfrm rot="5400000">
              <a:off x="3660567" y="5589377"/>
              <a:ext cx="1428736" cy="110851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cxnSp>
        <p:nvCxnSpPr>
          <p:cNvPr id="12" name="ลูกศรเชื่อมต่อแบบตรง 11"/>
          <p:cNvCxnSpPr>
            <a:endCxn id="7" idx="4"/>
          </p:cNvCxnSpPr>
          <p:nvPr/>
        </p:nvCxnSpPr>
        <p:spPr>
          <a:xfrm rot="5400000" flipH="1" flipV="1">
            <a:off x="1892600" y="3678714"/>
            <a:ext cx="643736" cy="43006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rot="16200000" flipV="1">
            <a:off x="2428860" y="3643314"/>
            <a:ext cx="642942" cy="5000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2071670" y="3571876"/>
            <a:ext cx="1270386" cy="78581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1500166" y="3643314"/>
            <a:ext cx="1428760" cy="7143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500298" y="0"/>
            <a:ext cx="431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ผังการสื่อสารในองค์การ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0" name="กลุ่ม 129"/>
          <p:cNvGrpSpPr/>
          <p:nvPr/>
        </p:nvGrpSpPr>
        <p:grpSpPr>
          <a:xfrm>
            <a:off x="428596" y="857232"/>
            <a:ext cx="8358246" cy="3214710"/>
            <a:chOff x="428596" y="857232"/>
            <a:chExt cx="8358246" cy="3214710"/>
          </a:xfrm>
        </p:grpSpPr>
        <p:cxnSp>
          <p:nvCxnSpPr>
            <p:cNvPr id="119" name="ตัวเชื่อมต่อตรง 118"/>
            <p:cNvCxnSpPr/>
            <p:nvPr/>
          </p:nvCxnSpPr>
          <p:spPr>
            <a:xfrm rot="10800000">
              <a:off x="796104" y="3641726"/>
              <a:ext cx="7633548" cy="158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/>
            <p:cNvCxnSpPr/>
            <p:nvPr/>
          </p:nvCxnSpPr>
          <p:spPr>
            <a:xfrm rot="10800000">
              <a:off x="1071540" y="3786190"/>
              <a:ext cx="7000923" cy="1"/>
            </a:xfrm>
            <a:prstGeom prst="line">
              <a:avLst/>
            </a:prstGeom>
            <a:ln w="5080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/>
            <p:cNvCxnSpPr/>
            <p:nvPr/>
          </p:nvCxnSpPr>
          <p:spPr>
            <a:xfrm rot="10800000" flipV="1">
              <a:off x="1876336" y="2755062"/>
              <a:ext cx="5481747" cy="1"/>
            </a:xfrm>
            <a:prstGeom prst="line">
              <a:avLst/>
            </a:prstGeom>
            <a:ln w="5080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/>
            <p:cNvCxnSpPr/>
            <p:nvPr/>
          </p:nvCxnSpPr>
          <p:spPr>
            <a:xfrm rot="10800000" flipV="1">
              <a:off x="1785918" y="1857362"/>
              <a:ext cx="5429289" cy="1"/>
            </a:xfrm>
            <a:prstGeom prst="line">
              <a:avLst/>
            </a:prstGeom>
            <a:ln w="50800" cmpd="dbl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สี่เหลี่ยมผืนผ้า 9"/>
            <p:cNvSpPr/>
            <p:nvPr/>
          </p:nvSpPr>
          <p:spPr>
            <a:xfrm>
              <a:off x="3929058" y="857232"/>
              <a:ext cx="1285884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382234" y="1643050"/>
              <a:ext cx="928694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739556" y="1643050"/>
              <a:ext cx="928694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4096878" y="1643050"/>
              <a:ext cx="928694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5454200" y="1643050"/>
              <a:ext cx="928694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6811522" y="1643050"/>
              <a:ext cx="928694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428596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1285852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2143108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3000364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5643570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500826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358082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8215338" y="2571744"/>
              <a:ext cx="57150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714348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1357290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2000232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6786578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7429520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8072462" y="3429000"/>
              <a:ext cx="357190" cy="6429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33" name="ตัวเชื่อมต่อตรง 32"/>
            <p:cNvCxnSpPr>
              <a:stCxn id="10" idx="2"/>
              <a:endCxn id="13" idx="0"/>
            </p:cNvCxnSpPr>
            <p:nvPr/>
          </p:nvCxnSpPr>
          <p:spPr>
            <a:xfrm rot="5400000">
              <a:off x="4352299" y="1423349"/>
              <a:ext cx="428628" cy="10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 rot="10800000" flipV="1">
              <a:off x="1785920" y="1357299"/>
              <a:ext cx="5429289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/>
            <p:nvPr/>
          </p:nvCxnSpPr>
          <p:spPr>
            <a:xfrm rot="5400000">
              <a:off x="1660979" y="1496561"/>
              <a:ext cx="285794" cy="7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 rot="5400000">
              <a:off x="3068189" y="1496603"/>
              <a:ext cx="285794" cy="7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rot="5400000">
              <a:off x="5782833" y="1496603"/>
              <a:ext cx="285794" cy="7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/>
            <p:cNvCxnSpPr/>
            <p:nvPr/>
          </p:nvCxnSpPr>
          <p:spPr>
            <a:xfrm rot="5400000">
              <a:off x="7047167" y="1496603"/>
              <a:ext cx="285794" cy="7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/>
            <p:cNvCxnSpPr/>
            <p:nvPr/>
          </p:nvCxnSpPr>
          <p:spPr>
            <a:xfrm rot="5400000">
              <a:off x="1604630" y="2104704"/>
              <a:ext cx="214314" cy="53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 rot="5400000">
              <a:off x="7105355" y="2104704"/>
              <a:ext cx="214314" cy="53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/>
            <p:cNvCxnSpPr/>
            <p:nvPr/>
          </p:nvCxnSpPr>
          <p:spPr>
            <a:xfrm rot="10800000">
              <a:off x="637524" y="2214554"/>
              <a:ext cx="2648595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/>
            <p:cNvCxnSpPr/>
            <p:nvPr/>
          </p:nvCxnSpPr>
          <p:spPr>
            <a:xfrm rot="10800000">
              <a:off x="5923933" y="2214554"/>
              <a:ext cx="2648595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/>
            <p:cNvCxnSpPr/>
            <p:nvPr/>
          </p:nvCxnSpPr>
          <p:spPr>
            <a:xfrm rot="5400000">
              <a:off x="480607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/>
            <p:cNvCxnSpPr/>
            <p:nvPr/>
          </p:nvCxnSpPr>
          <p:spPr>
            <a:xfrm rot="5400000">
              <a:off x="1519593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/>
            <p:cNvCxnSpPr/>
            <p:nvPr/>
          </p:nvCxnSpPr>
          <p:spPr>
            <a:xfrm rot="5400000">
              <a:off x="2249471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 rot="5400000">
              <a:off x="3091229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/>
            <p:cNvCxnSpPr/>
            <p:nvPr/>
          </p:nvCxnSpPr>
          <p:spPr>
            <a:xfrm rot="5400000">
              <a:off x="5757573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 rot="5400000">
              <a:off x="6608777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/>
            <p:cNvCxnSpPr/>
            <p:nvPr/>
          </p:nvCxnSpPr>
          <p:spPr>
            <a:xfrm rot="5400000">
              <a:off x="7479943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/>
            <p:cNvCxnSpPr/>
            <p:nvPr/>
          </p:nvCxnSpPr>
          <p:spPr>
            <a:xfrm rot="5400000">
              <a:off x="8377641" y="239235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 rot="16200000" flipH="1">
              <a:off x="1321571" y="3178967"/>
              <a:ext cx="500068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 rot="16200000" flipH="1">
              <a:off x="7393799" y="3178967"/>
              <a:ext cx="500068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/>
            <p:cNvCxnSpPr/>
            <p:nvPr/>
          </p:nvCxnSpPr>
          <p:spPr>
            <a:xfrm rot="10800000">
              <a:off x="851836" y="3143248"/>
              <a:ext cx="129127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/>
            <p:cNvCxnSpPr/>
            <p:nvPr/>
          </p:nvCxnSpPr>
          <p:spPr>
            <a:xfrm rot="5400000">
              <a:off x="729053" y="3269833"/>
              <a:ext cx="285752" cy="15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/>
            <p:cNvCxnSpPr/>
            <p:nvPr/>
          </p:nvCxnSpPr>
          <p:spPr>
            <a:xfrm rot="5400000">
              <a:off x="1983941" y="3285331"/>
              <a:ext cx="285752" cy="15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ตัวเชื่อมต่อตรง 82"/>
            <p:cNvCxnSpPr/>
            <p:nvPr/>
          </p:nvCxnSpPr>
          <p:spPr>
            <a:xfrm rot="10800000">
              <a:off x="6995504" y="3143248"/>
              <a:ext cx="129127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ตัวเชื่อมต่อตรง 83"/>
            <p:cNvCxnSpPr/>
            <p:nvPr/>
          </p:nvCxnSpPr>
          <p:spPr>
            <a:xfrm rot="5400000">
              <a:off x="6857223" y="3269833"/>
              <a:ext cx="285752" cy="15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/>
            <p:cNvCxnSpPr/>
            <p:nvPr/>
          </p:nvCxnSpPr>
          <p:spPr>
            <a:xfrm rot="5400000">
              <a:off x="8127609" y="3285331"/>
              <a:ext cx="285752" cy="15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/>
            <p:cNvCxnSpPr/>
            <p:nvPr/>
          </p:nvCxnSpPr>
          <p:spPr>
            <a:xfrm>
              <a:off x="2285984" y="2000240"/>
              <a:ext cx="4500594" cy="57150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>
              <a:stCxn id="12" idx="2"/>
              <a:endCxn id="20" idx="1"/>
            </p:cNvCxnSpPr>
            <p:nvPr/>
          </p:nvCxnSpPr>
          <p:spPr>
            <a:xfrm rot="16200000" flipH="1">
              <a:off x="4048687" y="1155455"/>
              <a:ext cx="750099" cy="243966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>
              <a:stCxn id="23" idx="0"/>
              <a:endCxn id="15" idx="3"/>
            </p:cNvCxnSpPr>
            <p:nvPr/>
          </p:nvCxnSpPr>
          <p:spPr>
            <a:xfrm rot="16200000" flipV="1">
              <a:off x="7745604" y="1816258"/>
              <a:ext cx="750099" cy="76087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102"/>
            <p:cNvCxnSpPr>
              <a:stCxn id="18" idx="0"/>
              <a:endCxn id="13" idx="2"/>
            </p:cNvCxnSpPr>
            <p:nvPr/>
          </p:nvCxnSpPr>
          <p:spPr>
            <a:xfrm rot="5400000" flipH="1" flipV="1">
              <a:off x="3209290" y="1219810"/>
              <a:ext cx="571504" cy="213236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105"/>
            <p:cNvCxnSpPr>
              <a:stCxn id="23" idx="0"/>
            </p:cNvCxnSpPr>
            <p:nvPr/>
          </p:nvCxnSpPr>
          <p:spPr>
            <a:xfrm rot="16200000" flipV="1">
              <a:off x="4572000" y="-1357346"/>
              <a:ext cx="1588" cy="785818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ตัวเชื่อมต่อตรง 107"/>
            <p:cNvCxnSpPr>
              <a:stCxn id="24" idx="0"/>
            </p:cNvCxnSpPr>
            <p:nvPr/>
          </p:nvCxnSpPr>
          <p:spPr>
            <a:xfrm rot="5400000" flipH="1" flipV="1">
              <a:off x="1125116" y="2696761"/>
              <a:ext cx="500066" cy="96441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/>
            <p:cNvCxnSpPr/>
            <p:nvPr/>
          </p:nvCxnSpPr>
          <p:spPr>
            <a:xfrm rot="5400000" flipH="1" flipV="1">
              <a:off x="2553876" y="2696761"/>
              <a:ext cx="500066" cy="96441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ตัวเชื่อมต่อตรง 111"/>
            <p:cNvCxnSpPr>
              <a:stCxn id="27" idx="0"/>
              <a:endCxn id="16" idx="2"/>
            </p:cNvCxnSpPr>
            <p:nvPr/>
          </p:nvCxnSpPr>
          <p:spPr>
            <a:xfrm rot="16200000" flipV="1">
              <a:off x="3589728" y="53554"/>
              <a:ext cx="500066" cy="625082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ตัวเชื่อมต่อตรง 114"/>
            <p:cNvCxnSpPr>
              <a:stCxn id="29" idx="0"/>
            </p:cNvCxnSpPr>
            <p:nvPr/>
          </p:nvCxnSpPr>
          <p:spPr>
            <a:xfrm rot="16200000" flipV="1">
              <a:off x="5625711" y="803653"/>
              <a:ext cx="571504" cy="467918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ตัวเชื่อมต่อตรง 120"/>
          <p:cNvCxnSpPr/>
          <p:nvPr/>
        </p:nvCxnSpPr>
        <p:spPr>
          <a:xfrm rot="10800000">
            <a:off x="928662" y="4927610"/>
            <a:ext cx="129127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285984" y="4558737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การสื่อสารอย่างเป็นทางการตามสายการบังคับบัญชา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3" name="ตัวเชื่อมต่อตรง 122"/>
          <p:cNvCxnSpPr/>
          <p:nvPr/>
        </p:nvCxnSpPr>
        <p:spPr>
          <a:xfrm rot="10800000">
            <a:off x="928666" y="5572140"/>
            <a:ext cx="1285881" cy="1588"/>
          </a:xfrm>
          <a:prstGeom prst="line">
            <a:avLst/>
          </a:prstGeom>
          <a:ln w="508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285984" y="5201679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การสื่อสารอย่างเป็นทางการระหว่างแผนก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7" name="ตัวเชื่อมต่อตรง 126"/>
          <p:cNvCxnSpPr/>
          <p:nvPr/>
        </p:nvCxnSpPr>
        <p:spPr>
          <a:xfrm rot="10800000">
            <a:off x="948504" y="6284932"/>
            <a:ext cx="1266042" cy="158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5984" y="5916059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การสื่อสารอย่างไม่เป็นทางการ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96080" y="0"/>
            <a:ext cx="71192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การสื่อสารส่วนบุคคล</a:t>
            </a:r>
          </a:p>
          <a:p>
            <a:pPr algn="ctr"/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Personal  communication</a:t>
            </a:r>
            <a:endParaRPr lang="th-TH" sz="6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28868"/>
            <a:ext cx="8358246" cy="206210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หมายถึง  การที่บุคคลสื่อสารกับผู้อื่นด้วยข้อความต่างๆ อย่างไม่เป็นทางการ  เช่น การสนทนา  การยิ้มหรือการสื่อสารด้วยวิธีต่างๆ สามารถใช้ได้ทั้งภาษาพูดและภาษาเขียน ที่ทุกคนสามารถเข้าใจได้ และมีทั้งภาษาอื่นที่ไม่ใช่ภาษาพูดหรือเขียน  เช่น  สัญลักษณ์หรือท่าทางต่างๆ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ดาวน์โหลด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5143512"/>
            <a:ext cx="2762250" cy="1657350"/>
          </a:xfrm>
          <a:prstGeom prst="rect">
            <a:avLst/>
          </a:prstGeom>
        </p:spPr>
      </p:pic>
      <p:sp>
        <p:nvSpPr>
          <p:cNvPr id="2050" name="AutoShape 2" descr="ผลการค้นหารูปภาพสำหรับ การสื่อสารส่วนบุคคล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5" descr="ดาวน์โหลด (4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9" y="4543445"/>
            <a:ext cx="2619375" cy="1743075"/>
          </a:xfrm>
          <a:prstGeom prst="rect">
            <a:avLst/>
          </a:prstGeom>
        </p:spPr>
      </p:pic>
      <p:pic>
        <p:nvPicPr>
          <p:cNvPr id="2052" name="Picture 4" descr="ผลการค้นหารูปภาพสำหรับ การสื่อสารส่วนบุคค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91" y="507207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1857364"/>
            <a:ext cx="500970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องค์ประกอบของการสื่อสารส่วนบุคคล</a:t>
            </a:r>
            <a:endParaRPr lang="th-TH" sz="4000" b="0" cap="none" spc="0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96080" y="0"/>
            <a:ext cx="71192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การสื่อสารส่วนบุคคล  (ต่อ)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Personal  communication</a:t>
            </a:r>
            <a:endParaRPr lang="th-TH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857496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ความต้องการต่างๆ ที่อยู่ภายในจิตใจของแต่ละคน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พื้นฐานของพัฒนาการด้านต่างๆ เช่น ชีวิตครอบครัว การศึกษา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สถานการณ์ชีวิตในปัจจุบัน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ปัญหาส่วนบุคคลของแต่ละบุคคล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โลกทัศน์ส่วนบุคคล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ปัจจัยอื่นๆ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5786" y="240549"/>
            <a:ext cx="7585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การสื่อสารด้วยภาษาสัญลักษณ์และภาษาท่าทาง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358246" cy="292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ภาษาท่าทางประกอบด้วย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1. สายตาและการสบตา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2. การแสดงออกด้วยมือ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3. ระยะห่างระหว่างบุคคล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4. กิริยาท่าทางและการแสดงสีหน้า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794" name="Picture 2" descr="ผลการค้นหารูปภาพสำหรับ การสื่อสารส่วนบุคค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466975" cy="1847850"/>
          </a:xfrm>
          <a:prstGeom prst="rect">
            <a:avLst/>
          </a:prstGeom>
          <a:noFill/>
        </p:spPr>
      </p:pic>
      <p:pic>
        <p:nvPicPr>
          <p:cNvPr id="33796" name="Picture 4" descr="ผลการค้นหารูปภาพสำหรับ การสื่อสารส่วนบุคค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524125" cy="1800226"/>
          </a:xfrm>
          <a:prstGeom prst="rect">
            <a:avLst/>
          </a:prstGeom>
          <a:noFill/>
        </p:spPr>
      </p:pic>
      <p:pic>
        <p:nvPicPr>
          <p:cNvPr id="33798" name="Picture 6" descr="ผลการค้นหารูปภาพสำหรับ การสื่อสารส่วนบุคค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1488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285728"/>
            <a:ext cx="606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การสื่อสารด้วยเทคโนโลยีสมัยใหม่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ข้อมูล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data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และ สารสนเทศ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information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ระบบสารสนเทศ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information system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เทคโนโลยีสื่อสารอิเลคทรอนิคส์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electronic information technology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Voice mail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Fax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Electronic Mail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e-mail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Electronic Conference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Software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Internet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Intranet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00100" y="357166"/>
            <a:ext cx="7181774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การบริหารฐานข้อมูลและระบบการสื่อสาร</a:t>
            </a:r>
            <a:endParaRPr lang="th-TH" sz="5400" b="1" cap="none" spc="0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ปัจจัยที่เกี่ยวข้องกับการบริหารสารสนเทศในองค์กรธุรกิจที่ควรทราบมีดังนี้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Transaction Processing System &lt;TPS&gt;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เป็นระบบที่ออกแบบขึ้นมาเพื่อใช้ในรายการปฏิบัติงานประจำวัน เช่น การสั่งซื้อสินค้าของลูกค้าผ่านอินเตอร์เน็ท การจองตั๋วเครื่องบิน หรืออื่นๆ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Management Information System &lt;MIS&gt;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หมายถึง ระบบที่ถูกออกแบบขึ้นเพื่อเก็บรวบรวมข้อมูลไว้ใช้ในการตัดสินใจในองค์การ ครอบคลุมถึง รายงาน ตารางกำหนดการ แผนการ งบประมาณต่างๆ รวมทั้งการรายงานผล</a:t>
            </a:r>
            <a:r>
              <a:rPr lang="th-TH" sz="32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การปฏิบัติการ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55390" y="571480"/>
            <a:ext cx="477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ความหมายของการสื่อสาร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6715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การสื่อสาร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การสื่อข้อความในรูปแบบใดรูปแบบหนึ่งระหว่างบุคคลตั้งแต่สองบุคคลขึ้นไปหรือระหว่างกลุ่มต่างๆ หรือระหว่างองค์การต่างๆ เพื่อให้เกิดความรู้และความเข้าใจที่ตรงกันในเรื่องที่กำลังสื่อสาร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เพราะฉะนั้นการสื่อสารจึงประกอบด้วยสองฝ่าย ได้แก่  ผู้ส่งสาร  (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sender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 ผู้รับสาร  (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receiver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 เนื้อหาหรือข่าวสาร (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massage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 และ ช่องทาง (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channel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7224" y="357166"/>
            <a:ext cx="742062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การบริหารฐานข้อมูลและระบบการ</a:t>
            </a:r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สื่อสาร (ต่อ)</a:t>
            </a:r>
            <a:endParaRPr lang="th-TH" sz="4800" b="1" cap="none" spc="0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1537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3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Decision Support System &lt;DSS&gt;</a:t>
            </a:r>
            <a:r>
              <a:rPr lang="th-TH" sz="3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เป็นระบบที่ก้าวหน้ากว่าระบบ </a:t>
            </a:r>
            <a:r>
              <a:rPr lang="en-US" sz="3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MIS</a:t>
            </a:r>
            <a:r>
              <a:rPr lang="th-TH" sz="3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โดยระบบใช้รวบรวมข้อมูลจากหลายฝ่าย และระบบจะทำหน้าที่ในการสรุป และเสนอแนะให้ด้วย เช่น การผลิตสินค้าของบริษัทที่จะก่อให้เกิดกำไรสูงสุด แต่มีหลายปัจจัยที่ส่งผลต่อการผลิตเข้ามาเกี่ยวข้องมากกว่า 1 ปัจจัย ระบบมีความสามารถในการช่วยแก้ปัญหา และเสนอแนะได้</a:t>
            </a:r>
            <a:endParaRPr lang="th-TH" sz="32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1.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929198"/>
            <a:ext cx="2928958" cy="1646203"/>
          </a:xfrm>
          <a:prstGeom prst="rect">
            <a:avLst/>
          </a:prstGeom>
        </p:spPr>
      </p:pic>
      <p:pic>
        <p:nvPicPr>
          <p:cNvPr id="5" name="รูปภาพ 4" descr="images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500570"/>
            <a:ext cx="257175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7224" y="357166"/>
            <a:ext cx="742062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การบริหารฐานข้อมูลและระบบการ</a:t>
            </a:r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สื่อสาร (ต่อ)</a:t>
            </a:r>
            <a:endParaRPr lang="th-TH" sz="4800" b="1" cap="none" spc="0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1537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	4. </a:t>
            </a:r>
            <a:r>
              <a:rPr lang="en-US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Executive Information System &lt;EIS&gt; </a:t>
            </a:r>
            <a:r>
              <a:rPr lang="th-TH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เป็นฐานข้อมูลที่จัดเตรียมสำหรับผู้บริหาร ซึ่งเป็นข้อมูลทั้งจากภายนอกและภายในประสานกันอย่างรวดเร็วและเหมาะสม เพื่อให้ผู้บริหารได้ใช้ในการตัดสินใจในกลยุทธ์ต่าง ๆ</a:t>
            </a:r>
            <a:endParaRPr lang="th-TH" sz="3200" b="1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ดาวน์โหลด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017657"/>
            <a:ext cx="2586049" cy="2340301"/>
          </a:xfrm>
          <a:prstGeom prst="rect">
            <a:avLst/>
          </a:prstGeom>
        </p:spPr>
      </p:pic>
      <p:pic>
        <p:nvPicPr>
          <p:cNvPr id="5" name="รูปภาพ 4" descr="ดาวน์โหลด (3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429132"/>
            <a:ext cx="317182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7224" y="357166"/>
            <a:ext cx="742062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การบริหารฐานข้อมูลและระบบการ</a:t>
            </a:r>
            <a:r>
              <a:rPr lang="th-TH" sz="48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สื่อสาร (ต่อ)</a:t>
            </a:r>
            <a:endParaRPr lang="th-TH" sz="4800" b="1" cap="none" spc="0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1537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5.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 Group Decision Support System &lt;GDSS&gt;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เป็นการแลกเปลี่ยนข้อมูลผ่านระบบคอมพิวเตอร์เพื่อช่วยในการตัดสินใจตั้งแต่ทีมขนาดเล็กที่สมาชิกรู้จักกัน จนถึงทีมขนาดใหญ่ที่สมาชิกเป็นพนักงานทั้งบริษัทและทุกสาขา โดยสมาชิกในทีมอาจไม่รู้จักกันและไม่เคยเห็นหน้ากัน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ดาวน์โหลด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429132"/>
            <a:ext cx="3076587" cy="2111606"/>
          </a:xfrm>
          <a:prstGeom prst="rect">
            <a:avLst/>
          </a:prstGeom>
        </p:spPr>
      </p:pic>
      <p:pic>
        <p:nvPicPr>
          <p:cNvPr id="6" name="รูปภาพ 5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572008"/>
            <a:ext cx="31051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28860" y="357166"/>
            <a:ext cx="414340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ระบบฐานข้อมูลอื่น</a:t>
            </a:r>
            <a:endParaRPr lang="th-TH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Executive Support System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&lt;ESS&gt;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เป็นระบบฐานข้อมูลสำหรับผู้บริหารระดับสูง การเข้าถึงข้อมูลต้อง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รวดเร็ว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และมี</a:t>
            </a:r>
            <a:r>
              <a:rPr lang="th-TH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 </a:t>
            </a:r>
            <a:r>
              <a:rPr lang="en-US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update</a:t>
            </a:r>
            <a:r>
              <a:rPr lang="th-TH" sz="32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อย่างต่อเนื่อง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857628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Enterprise Resource Planning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&lt;ERP&gt;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ระบบฐานข้อมูลที่ผู้บริหารต้องใช้ประโยชน์ในด้านต่างๆ มาก  การเชื่อมฐานข้อมูลที่เกี่ยวกับกิจกรรมในองค์การธุรกิจเข้าด้วยกัน เพื่อให้เกิดการใช้ทรัพยากรที่มีจำกัดในการทำงานให้ได้รับประโยชน์สูงสุด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14480" y="357166"/>
            <a:ext cx="521497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ระบบฐานข้อมูลอื่น (ต่อ)</a:t>
            </a:r>
            <a:endParaRPr lang="th-TH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57158" y="1857364"/>
            <a:ext cx="1928826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พนักงานขายรับคำสั่งซื้อ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16" y="1857364"/>
            <a:ext cx="1928826" cy="1857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ERP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ตรวจสอบสินค้าคงเหลือ  สั่งผลิต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286512" y="1857364"/>
            <a:ext cx="1928826" cy="9286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ผลิตสินค้า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286512" y="4643446"/>
            <a:ext cx="1928826" cy="928694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ลูกค้ารายใหญ่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143240" y="5643578"/>
            <a:ext cx="2286016" cy="107157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วางแผนกลยุทธ์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71406" y="4643446"/>
            <a:ext cx="1428760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จ้างพนักงาน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500166" y="4643446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สั่งซื้อวัตถุดิบ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2372920" y="207167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5357818" y="207167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 rot="5400000">
            <a:off x="6929454" y="3536157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rot="5400000">
            <a:off x="4000496" y="3214686"/>
            <a:ext cx="2786082" cy="19288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10800000" flipV="1">
            <a:off x="5500694" y="5500702"/>
            <a:ext cx="785818" cy="7143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5400000">
            <a:off x="3071802" y="4714884"/>
            <a:ext cx="1857388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1500166" y="5715016"/>
            <a:ext cx="1571636" cy="7143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rot="5400000">
            <a:off x="572266" y="3785396"/>
            <a:ext cx="1857388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rot="10800000">
            <a:off x="1785918" y="2857496"/>
            <a:ext cx="4429156" cy="2428892"/>
          </a:xfrm>
          <a:prstGeom prst="straightConnector1">
            <a:avLst/>
          </a:prstGeom>
          <a:ln w="76200" cmpd="tri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3042" y="2138456"/>
            <a:ext cx="56252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จบการนำเสนอ</a:t>
            </a:r>
            <a:endParaRPr lang="th-TH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ผลการค้นหารูปภาพสำหรับ การสื่อสาร องค์กา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ผลการค้นหารูปภาพสำหรับ การสื่อสาร องค์กา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6"/>
            <a:ext cx="2628900" cy="1743075"/>
          </a:xfrm>
          <a:prstGeom prst="rect">
            <a:avLst/>
          </a:prstGeom>
          <a:noFill/>
        </p:spPr>
      </p:pic>
      <p:pic>
        <p:nvPicPr>
          <p:cNvPr id="1030" name="Picture 6" descr="ผลการค้นหารูปภาพสำหรับ การสื่อสาร องค์กา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2962275" cy="1543050"/>
          </a:xfrm>
          <a:prstGeom prst="rect">
            <a:avLst/>
          </a:prstGeom>
          <a:noFill/>
        </p:spPr>
      </p:pic>
      <p:pic>
        <p:nvPicPr>
          <p:cNvPr id="1032" name="Picture 8" descr="ผลการค้นหารูปภาพสำหรับ การสื่อสาร องค์การ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3071834" cy="2047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5720" y="2500306"/>
            <a:ext cx="4378848" cy="1428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1. การสื่อสารทางเดียว</a:t>
            </a:r>
          </a:p>
          <a:p>
            <a:pPr marL="742950" indent="-742950"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One – Way Communication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071934" y="4643446"/>
            <a:ext cx="4572032" cy="14287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2. การสื่อสารสองทาง</a:t>
            </a:r>
          </a:p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Two – Way Communication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com 1 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85992"/>
            <a:ext cx="3286148" cy="1779749"/>
          </a:xfrm>
          <a:prstGeom prst="rect">
            <a:avLst/>
          </a:prstGeom>
        </p:spPr>
      </p:pic>
      <p:pic>
        <p:nvPicPr>
          <p:cNvPr id="7" name="รูปภาพ 6" descr="ดาวน์โหลด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357694"/>
            <a:ext cx="3571900" cy="203835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357290" y="214290"/>
            <a:ext cx="628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spc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กระบวนการสื่อสาร </a:t>
            </a:r>
            <a:r>
              <a:rPr lang="en-US" sz="5400" b="1" cap="all" spc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communication process</a:t>
            </a:r>
            <a:r>
              <a:rPr lang="th-TH" sz="5400" b="1" cap="all" spc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5400" b="1" cap="all" spc="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21059" y="291092"/>
            <a:ext cx="389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ผังกระบวนการสื่อสาร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2714612" y="1500174"/>
            <a:ext cx="3276624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รูปแบบการสื่อสารสองทาง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Two-way communication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714353" y="2928934"/>
            <a:ext cx="7500985" cy="3183861"/>
            <a:chOff x="571472" y="2571744"/>
            <a:chExt cx="7500985" cy="3183861"/>
          </a:xfrm>
        </p:grpSpPr>
        <p:sp>
          <p:nvSpPr>
            <p:cNvPr id="5" name="สี่เหลี่ยมมุมมน 4"/>
            <p:cNvSpPr/>
            <p:nvPr/>
          </p:nvSpPr>
          <p:spPr>
            <a:xfrm>
              <a:off x="571472" y="3857628"/>
              <a:ext cx="1571631" cy="5592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ผู้ส่งสาร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สี่เหลี่ยมมุมมน 5"/>
            <p:cNvSpPr/>
            <p:nvPr/>
          </p:nvSpPr>
          <p:spPr>
            <a:xfrm>
              <a:off x="1214414" y="2714620"/>
              <a:ext cx="1571631" cy="55925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แปลงสาร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1214414" y="5072074"/>
              <a:ext cx="1571631" cy="5592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ข้อความ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สี่เหลี่ยมมุมมน 7"/>
            <p:cNvSpPr/>
            <p:nvPr/>
          </p:nvSpPr>
          <p:spPr>
            <a:xfrm>
              <a:off x="3357554" y="2571744"/>
              <a:ext cx="1571631" cy="68353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เครื่องมือ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/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ตัวกลาง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สี่เหลี่ยมมุมมน 8"/>
            <p:cNvSpPr/>
            <p:nvPr/>
          </p:nvSpPr>
          <p:spPr>
            <a:xfrm>
              <a:off x="5500694" y="2714620"/>
              <a:ext cx="1571631" cy="5592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ข้อความ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สี่เหลี่ยมมุมมน 9"/>
            <p:cNvSpPr/>
            <p:nvPr/>
          </p:nvSpPr>
          <p:spPr>
            <a:xfrm>
              <a:off x="6500826" y="3857628"/>
              <a:ext cx="1571631" cy="5592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ผู้รับสาร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สี่เหลี่ยมมุมมน 10"/>
            <p:cNvSpPr/>
            <p:nvPr/>
          </p:nvSpPr>
          <p:spPr>
            <a:xfrm>
              <a:off x="5500694" y="5072074"/>
              <a:ext cx="1571631" cy="55925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แปลงสาร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3357554" y="5072074"/>
              <a:ext cx="1571631" cy="68353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เครื่องมือ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/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ตัวกลาง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ลูกศรขึ้น 13"/>
            <p:cNvSpPr/>
            <p:nvPr/>
          </p:nvSpPr>
          <p:spPr>
            <a:xfrm>
              <a:off x="1285852" y="3429000"/>
              <a:ext cx="285751" cy="31069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ลูกศรขึ้น 14"/>
            <p:cNvSpPr/>
            <p:nvPr/>
          </p:nvSpPr>
          <p:spPr>
            <a:xfrm rot="5400000">
              <a:off x="2936748" y="2803180"/>
              <a:ext cx="248557" cy="35718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ลูกศรขึ้น 15"/>
            <p:cNvSpPr/>
            <p:nvPr/>
          </p:nvSpPr>
          <p:spPr>
            <a:xfrm rot="5400000">
              <a:off x="5095386" y="2803180"/>
              <a:ext cx="248557" cy="35718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ลูกศรขึ้น 16"/>
            <p:cNvSpPr/>
            <p:nvPr/>
          </p:nvSpPr>
          <p:spPr>
            <a:xfrm rot="10800000">
              <a:off x="6786578" y="3435052"/>
              <a:ext cx="285751" cy="31069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ลูกศรขึ้น 17"/>
            <p:cNvSpPr/>
            <p:nvPr/>
          </p:nvSpPr>
          <p:spPr>
            <a:xfrm rot="10800000">
              <a:off x="6786579" y="4618502"/>
              <a:ext cx="285751" cy="31069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ลูกศรขึ้น 18"/>
            <p:cNvSpPr/>
            <p:nvPr/>
          </p:nvSpPr>
          <p:spPr>
            <a:xfrm rot="16200000">
              <a:off x="5085940" y="5232072"/>
              <a:ext cx="248557" cy="35718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ลูกศรขึ้น 19"/>
            <p:cNvSpPr/>
            <p:nvPr/>
          </p:nvSpPr>
          <p:spPr>
            <a:xfrm rot="16200000">
              <a:off x="2942800" y="5232073"/>
              <a:ext cx="248557" cy="35718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ลูกศรขึ้น 20"/>
            <p:cNvSpPr/>
            <p:nvPr/>
          </p:nvSpPr>
          <p:spPr>
            <a:xfrm>
              <a:off x="1285852" y="4627948"/>
              <a:ext cx="285751" cy="31069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85786" y="214290"/>
            <a:ext cx="770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285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การสื่อสารอย่างเป็นทางการในองค์การธุรกิจ</a:t>
            </a:r>
            <a:endParaRPr lang="th-TH" sz="5400" b="1" cap="none" spc="0" dirty="0">
              <a:ln w="285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2868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การสื่อสารจากระดับสูงสู่ระดับล่าง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72787"/>
            <a:ext cx="82868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การสื่อสารจากระดับล่างสู่ระดับสูงกว่า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844357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การสื่อสารระหว่างฝ่ายต่างๆ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 descr="ดาวน์โหลด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29" y="1285860"/>
            <a:ext cx="2466975" cy="1847850"/>
          </a:xfrm>
          <a:prstGeom prst="rect">
            <a:avLst/>
          </a:prstGeom>
        </p:spPr>
      </p:pic>
      <p:pic>
        <p:nvPicPr>
          <p:cNvPr id="9" name="รูปภาพ 8" descr="ดาวน์โหลด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36" y="3429000"/>
            <a:ext cx="268605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 descr="ดาวน์โหลด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714884"/>
            <a:ext cx="2928958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728" y="285728"/>
            <a:ext cx="6826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3175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การสื่อสารอย่างไม่เป็นทางการ</a:t>
            </a:r>
            <a:endParaRPr lang="th-TH" sz="5400" b="1" cap="none" spc="0" dirty="0">
              <a:ln w="3175" cmpd="sng">
                <a:solidFill>
                  <a:srgbClr val="7030A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Informal  Communication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การสื่อสารในองค์การธุรกิจต้องมีการสื่อสารอื่นนอกเหนือจากการสื่อสารที่เป็นทางการ  โดยการสื่อสารแบบไม่เป็นทางการ ยกตัวอย่างเช่น การสนทนาตามปกติในการอยู่ร่วมกัน  การสื่อสารแบบไม่เป็นทางการนั้นมีทั้งผลดีและผลเสียต่อความสำเร็จขององค์การ  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ผลดี ได้แก่ เป็นการสื่อสารที่ช่วยให้การสื่อสารแบบเป็นทางการดำเนินไปได้อย่างสะดวกมีประสิทธิภาพ  เกิดการทำงานเป็นทีม และองค์การประสบความสำเร็จ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ผลเสีย ได้แก่ เกิดกลุ่มที่ไม่เป็นทางการที่มีทัศนคติทางลบต่อองค์การและเป็นปฏิปักษ์ต่อการดำเนินงาน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28662" y="214290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เครือข่ายการสื่อสาร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Communication  network</a:t>
            </a:r>
            <a:endParaRPr lang="th-TH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มนมุมสี่เหลี่ยมด้านทแยงมุม 4"/>
          <p:cNvSpPr/>
          <p:nvPr/>
        </p:nvSpPr>
        <p:spPr>
          <a:xfrm>
            <a:off x="428596" y="2285992"/>
            <a:ext cx="8143932" cy="264320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เทคนิคการสื่อสารทั่วๆ ไป 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management by wandering around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เป็นการสื่อสารเพื่อแลกเปลี่ยนข้อมูลระหว่างผู้บริหารกับพนักงานทั่วไปในองค์การ หรือระหว่างพนักงานกับพนักงานด้วยกันในทุกระดับ อาจเป็นการกล่าวคำทักทายและให้ความสนิทสนม และยังเป็นการสื่อสารสองทาง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ผลการค้นหารูปภาพสำหรับ การสื่อสารในบริษัทต่าง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0570"/>
            <a:ext cx="2219325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8662" y="214290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เครือข่ายการสื่อสาร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Communication  network</a:t>
            </a:r>
            <a:endParaRPr lang="th-TH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428596" y="2285992"/>
            <a:ext cx="8143932" cy="264320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การสื่อสารแบบไม่เป็นทางการ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grapevine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เป็นการสื่อสารแบบไม่เป็นทางการทำให้ข่าวสารข้อมูลเผยแพร่ต่อไป เกิดจากการพูดคุยทั้งเรื่องงานและไม่ใช่เรื่องงาน  และบทบาทการเข้าสังคมของคนในองค์การ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 descr="ผลการค้นหารูปภาพสำหรับ การสื่อสารในบริษัทต่าง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2413415" cy="1600199"/>
          </a:xfrm>
          <a:prstGeom prst="rect">
            <a:avLst/>
          </a:prstGeom>
          <a:noFill/>
        </p:spPr>
      </p:pic>
      <p:pic>
        <p:nvPicPr>
          <p:cNvPr id="9220" name="Picture 4" descr="ผลการค้นหารูปภาพสำหรับ การสื่อสารในบริษัทต่าง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214950"/>
            <a:ext cx="2428892" cy="1616317"/>
          </a:xfrm>
          <a:prstGeom prst="rect">
            <a:avLst/>
          </a:prstGeom>
          <a:noFill/>
        </p:spPr>
      </p:pic>
      <p:pic>
        <p:nvPicPr>
          <p:cNvPr id="9222" name="Picture 6" descr="ผลการค้นหารูปภาพสำหรับ สำนักงาน goo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1202" y="422087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285728"/>
            <a:ext cx="4015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รูปแบบของการสื่อสาร</a:t>
            </a:r>
            <a:endParaRPr lang="th-TH" sz="5400" b="1" cap="none" spc="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601789"/>
            <a:ext cx="8393113" cy="2470153"/>
          </a:xfrm>
        </p:spPr>
        <p:txBody>
          <a:bodyPr>
            <a:normAutofit/>
          </a:bodyPr>
          <a:lstStyle/>
          <a:p>
            <a:pPr algn="thaiDist" eaLnBrk="1" hangingPunct="1"/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1. ข่ายการสื่อสารแบบลูกโซ่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เป็นข่ายการสื่อสารที่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สมาชิกในกลุ่มติดต่อได้เฉพาะคนที่อยู่ถัดไปเท่านั้น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ซึ่งพบได้ในการทำงานในโรงงานที่ผู้ปฏิบัติงานต้องรับช่วงงานต่อจากกัน  การสื่อสารแบบนี้ผู้ปฏิบัติจะมีความใกล้ชิดและพึ่งพากันได้ </a:t>
            </a:r>
          </a:p>
          <a:p>
            <a:pPr algn="thaiDist" eaLnBrk="1" hangingPunct="1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214282" y="4286256"/>
            <a:ext cx="8572560" cy="1571636"/>
            <a:chOff x="214282" y="4286256"/>
            <a:chExt cx="8572560" cy="1571636"/>
          </a:xfrm>
        </p:grpSpPr>
        <p:pic>
          <p:nvPicPr>
            <p:cNvPr id="5" name="รูปภาพ 4" descr="P8180006.JPG"/>
            <p:cNvPicPr>
              <a:picLocks noChangeAspect="1"/>
            </p:cNvPicPr>
            <p:nvPr/>
          </p:nvPicPr>
          <p:blipFill>
            <a:blip r:embed="rId2" cstate="print"/>
            <a:srcRect l="781" t="26563" r="57031" b="17188"/>
            <a:stretch>
              <a:fillRect/>
            </a:stretch>
          </p:blipFill>
          <p:spPr>
            <a:xfrm rot="5400000">
              <a:off x="214282" y="4357694"/>
              <a:ext cx="1428760" cy="142876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รูปภาพ 9" descr="P8180036.JPG"/>
            <p:cNvPicPr>
              <a:picLocks noChangeAspect="1"/>
            </p:cNvPicPr>
            <p:nvPr/>
          </p:nvPicPr>
          <p:blipFill>
            <a:blip r:embed="rId3" cstate="print"/>
            <a:srcRect l="3124" t="28906" r="54688" b="27735"/>
            <a:stretch>
              <a:fillRect/>
            </a:stretch>
          </p:blipFill>
          <p:spPr>
            <a:xfrm rot="5400000">
              <a:off x="1928794" y="4429132"/>
              <a:ext cx="1500198" cy="135732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รูปภาพ 6" descr="P8180019.JPG"/>
            <p:cNvPicPr>
              <a:picLocks noChangeAspect="1"/>
            </p:cNvPicPr>
            <p:nvPr/>
          </p:nvPicPr>
          <p:blipFill>
            <a:blip r:embed="rId4" cstate="print"/>
            <a:srcRect l="781" t="30077" r="57031" b="24219"/>
            <a:stretch>
              <a:fillRect/>
            </a:stretch>
          </p:blipFill>
          <p:spPr>
            <a:xfrm rot="5400000">
              <a:off x="3714744" y="4429132"/>
              <a:ext cx="1500198" cy="135732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รูปภาพ 10" descr="P8180049.JPG"/>
            <p:cNvPicPr>
              <a:picLocks noChangeAspect="1"/>
            </p:cNvPicPr>
            <p:nvPr/>
          </p:nvPicPr>
          <p:blipFill>
            <a:blip r:embed="rId5" cstate="print"/>
            <a:srcRect l="1562" t="26562" r="53906" b="30078"/>
            <a:stretch>
              <a:fillRect/>
            </a:stretch>
          </p:blipFill>
          <p:spPr>
            <a:xfrm rot="5400000">
              <a:off x="5500694" y="4429132"/>
              <a:ext cx="1500198" cy="135732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รูปภาพ 11" descr="DSCN2110.JPG"/>
            <p:cNvPicPr>
              <a:picLocks noChangeAspect="1"/>
            </p:cNvPicPr>
            <p:nvPr/>
          </p:nvPicPr>
          <p:blipFill>
            <a:blip r:embed="rId6" cstate="print"/>
            <a:srcRect l="38282" t="19791" r="35156" b="29167"/>
            <a:stretch>
              <a:fillRect/>
            </a:stretch>
          </p:blipFill>
          <p:spPr>
            <a:xfrm>
              <a:off x="7358082" y="4286256"/>
              <a:ext cx="1428760" cy="1571636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4" name="ลูกศรเชื่อมต่อแบบตรง 13"/>
            <p:cNvCxnSpPr/>
            <p:nvPr/>
          </p:nvCxnSpPr>
          <p:spPr>
            <a:xfrm>
              <a:off x="1643042" y="5000636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ลูกศรเชื่อมต่อแบบตรง 14"/>
            <p:cNvCxnSpPr/>
            <p:nvPr/>
          </p:nvCxnSpPr>
          <p:spPr>
            <a:xfrm>
              <a:off x="3397996" y="5000636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5159002" y="5000636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/>
            <p:nvPr/>
          </p:nvCxnSpPr>
          <p:spPr>
            <a:xfrm>
              <a:off x="6985394" y="5000636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544</TotalTime>
  <Words>838</Words>
  <Application>Microsoft Office PowerPoint</Application>
  <PresentationFormat>นำเสนอทางหน้าจอ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เฉลียง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63</cp:revision>
  <dcterms:created xsi:type="dcterms:W3CDTF">2016-10-08T06:01:24Z</dcterms:created>
  <dcterms:modified xsi:type="dcterms:W3CDTF">2016-10-09T17:03:44Z</dcterms:modified>
</cp:coreProperties>
</file>