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260" r:id="rId4"/>
    <p:sldId id="281" r:id="rId5"/>
    <p:sldId id="285" r:id="rId6"/>
    <p:sldId id="262" r:id="rId7"/>
    <p:sldId id="264" r:id="rId8"/>
    <p:sldId id="265" r:id="rId9"/>
    <p:sldId id="266" r:id="rId10"/>
    <p:sldId id="267" r:id="rId11"/>
    <p:sldId id="268" r:id="rId12"/>
    <p:sldId id="271" r:id="rId13"/>
    <p:sldId id="286" r:id="rId14"/>
    <p:sldId id="289" r:id="rId15"/>
    <p:sldId id="294" r:id="rId16"/>
    <p:sldId id="295" r:id="rId17"/>
    <p:sldId id="297" r:id="rId18"/>
    <p:sldId id="298" r:id="rId19"/>
    <p:sldId id="308" r:id="rId20"/>
    <p:sldId id="299" r:id="rId21"/>
    <p:sldId id="300" r:id="rId22"/>
    <p:sldId id="301" r:id="rId23"/>
    <p:sldId id="307" r:id="rId24"/>
    <p:sldId id="309" r:id="rId25"/>
    <p:sldId id="310" r:id="rId26"/>
    <p:sldId id="311" r:id="rId27"/>
    <p:sldId id="312" r:id="rId28"/>
    <p:sldId id="313" r:id="rId29"/>
    <p:sldId id="314" r:id="rId30"/>
    <p:sldId id="315" r:id="rId31"/>
    <p:sldId id="316" r:id="rId32"/>
    <p:sldId id="317" r:id="rId33"/>
    <p:sldId id="318" r:id="rId34"/>
    <p:sldId id="319" r:id="rId35"/>
    <p:sldId id="320" r:id="rId36"/>
    <p:sldId id="321" r:id="rId37"/>
    <p:sldId id="322" r:id="rId38"/>
  </p:sldIdLst>
  <p:sldSz cx="9144000" cy="6858000" type="screen4x3"/>
  <p:notesSz cx="9926638" cy="679767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ลักษณะสีปานกลาง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645C0-EC5B-43E2-830F-C6E678B77FA8}" type="datetimeFigureOut">
              <a:rPr lang="th-TH" smtClean="0"/>
              <a:t>19/11/61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4CA4E-C37A-43DD-A9D0-364CA373C4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6164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31458-C4DC-4BA6-B833-DE22428C01A3}" type="datetimeFigureOut">
              <a:rPr lang="th-TH" smtClean="0"/>
              <a:t>19/11/61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52E25-91E6-46F2-AD73-D5B553EEEB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69852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kumimoji="0" lang="th-TH" dirty="0" smtClean="0"/>
              <a:t>คลิกเพื่อแก้ไขลักษณะชื่อเรื่องต้นแบบ</a:t>
            </a:r>
            <a:endParaRPr kumimoji="0" lang="en-US" dirty="0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dirty="0" smtClean="0"/>
              <a:t>คลิกเพื่อแก้ไขลักษณะชื่อเรื่องรองต้นแบบ</a:t>
            </a:r>
            <a:endParaRPr kumimoji="0" lang="en-US" dirty="0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A04C96B-51E5-4C1D-AB6F-78442CB7A346}" type="datetimeFigureOut">
              <a:rPr lang="th-TH" smtClean="0"/>
              <a:t>19/11/61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สี่เหลี่ยมผืนผ้า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สี่เหลี่ยมผืนผ้า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19/11/61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19/11/61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สามเหลี่ยมหน้าจั่ว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kumimoji="0" lang="th-TH" dirty="0" smtClean="0"/>
              <a:t>คลิกเพื่อแก้ไขลักษณะชื่อเรื่องต้นแบบ</a:t>
            </a:r>
            <a:endParaRPr kumimoji="0" lang="en-US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19/11/61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 eaLnBrk="1" latinLnBrk="0" hangingPunct="1"/>
            <a:r>
              <a:rPr lang="th-TH" dirty="0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dirty="0" smtClean="0"/>
              <a:t>ระดับที่สอง</a:t>
            </a:r>
          </a:p>
          <a:p>
            <a:pPr lvl="2" eaLnBrk="1" latinLnBrk="0" hangingPunct="1"/>
            <a:r>
              <a:rPr lang="th-TH" dirty="0" smtClean="0"/>
              <a:t>ระดับที่สาม</a:t>
            </a:r>
          </a:p>
          <a:p>
            <a:pPr lvl="3" eaLnBrk="1" latinLnBrk="0" hangingPunct="1"/>
            <a:r>
              <a:rPr lang="th-TH" dirty="0" smtClean="0"/>
              <a:t>ระดับที่สี่</a:t>
            </a:r>
          </a:p>
          <a:p>
            <a:pPr lvl="4" eaLnBrk="1" latinLnBrk="0" hangingPunct="1"/>
            <a:r>
              <a:rPr lang="th-TH" dirty="0" smtClean="0"/>
              <a:t>ระดับที่ห้า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A04C96B-51E5-4C1D-AB6F-78442CB7A346}" type="datetimeFigureOut">
              <a:rPr lang="th-TH" smtClean="0"/>
              <a:t>19/11/61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19/11/61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19/11/61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kumimoji="0" lang="th-TH" dirty="0" smtClean="0"/>
              <a:t>คลิกเพื่อแก้ไขลักษณะชื่อเรื่องต้นแบบ</a:t>
            </a:r>
            <a:endParaRPr kumimoji="0" lang="en-US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19/11/61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6" name="สามเหลี่ยมหน้าจั่ว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19/11/61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5" name="ตัวเชื่อมต่อตรง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สามเหลี่ยมหน้าจั่ว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19/11/61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สามเหลี่ยมหน้าจั่ว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แทนเนื้อหา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 eaLnBrk="1" latinLnBrk="0" hangingPunct="1"/>
            <a:r>
              <a:rPr lang="th-TH" dirty="0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dirty="0" smtClean="0"/>
              <a:t>ระดับที่สอง</a:t>
            </a:r>
          </a:p>
          <a:p>
            <a:pPr lvl="2" eaLnBrk="1" latinLnBrk="0" hangingPunct="1"/>
            <a:r>
              <a:rPr lang="th-TH" dirty="0" smtClean="0"/>
              <a:t>ระดับที่สาม</a:t>
            </a:r>
          </a:p>
          <a:p>
            <a:pPr lvl="3" eaLnBrk="1" latinLnBrk="0" hangingPunct="1"/>
            <a:r>
              <a:rPr lang="th-TH" dirty="0" smtClean="0"/>
              <a:t>ระดับที่สี่</a:t>
            </a:r>
          </a:p>
          <a:p>
            <a:pPr lvl="4" eaLnBrk="1" latinLnBrk="0" hangingPunct="1"/>
            <a:r>
              <a:rPr lang="th-TH" dirty="0" smtClean="0"/>
              <a:t>ระดับที่ห้า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19/11/61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สามเหลี่ยมหน้าจั่ว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h-TH" dirty="0" smtClean="0"/>
              <a:t>คลิกเพื่อแก้ไขลักษณะชื่อเรื่องต้นแบบ</a:t>
            </a:r>
            <a:endParaRPr kumimoji="0" lang="en-US" dirty="0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dirty="0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dirty="0" smtClean="0"/>
              <a:t>ระดับที่สอง</a:t>
            </a:r>
          </a:p>
          <a:p>
            <a:pPr lvl="2" eaLnBrk="1" latinLnBrk="0" hangingPunct="1"/>
            <a:r>
              <a:rPr kumimoji="0" lang="th-TH" dirty="0" smtClean="0"/>
              <a:t>ระดับที่สาม</a:t>
            </a:r>
          </a:p>
          <a:p>
            <a:pPr lvl="3" eaLnBrk="1" latinLnBrk="0" hangingPunct="1"/>
            <a:r>
              <a:rPr kumimoji="0" lang="th-TH" dirty="0" smtClean="0"/>
              <a:t>ระดับที่สี่</a:t>
            </a:r>
          </a:p>
          <a:p>
            <a:pPr lvl="4" eaLnBrk="1" latinLnBrk="0" hangingPunct="1"/>
            <a:r>
              <a:rPr kumimoji="0" lang="th-TH" dirty="0" smtClean="0"/>
              <a:t>ระดับที่ห้า</a:t>
            </a:r>
            <a:endParaRPr kumimoji="0" lang="en-US" dirty="0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A04C96B-51E5-4C1D-AB6F-78442CB7A346}" type="datetimeFigureOut">
              <a:rPr lang="th-TH" smtClean="0"/>
              <a:t>19/11/61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28" name="ตัวเชื่อมต่อตรง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ตัวเชื่อมต่อตรง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ามเหลี่ยมหน้าจั่ว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4134201</a:t>
            </a:r>
            <a:endParaRPr lang="th-TH" sz="54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บทที่ </a:t>
            </a:r>
            <a:r>
              <a:rPr lang="th-TH" b="1" dirty="0" smtClean="0"/>
              <a:t>6 การ</a:t>
            </a:r>
            <a:r>
              <a:rPr lang="th-TH" b="1" dirty="0"/>
              <a:t>เข้ารหัสข้อมูล </a:t>
            </a:r>
            <a:r>
              <a:rPr lang="en-US" b="1" dirty="0" smtClean="0"/>
              <a:t>(Cryptography)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40898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Substitution Cipher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4937760"/>
          </a:xfrm>
        </p:spPr>
        <p:txBody>
          <a:bodyPr>
            <a:normAutofit lnSpcReduction="10000"/>
          </a:bodyPr>
          <a:lstStyle/>
          <a:p>
            <a:r>
              <a:rPr lang="th-TH" b="1" dirty="0"/>
              <a:t>ระบบรหัสลับแบบสับเปลี่ยน (</a:t>
            </a:r>
            <a:r>
              <a:rPr lang="en-US" b="1" dirty="0"/>
              <a:t>Substitution Cipher) </a:t>
            </a:r>
            <a:r>
              <a:rPr lang="en-US" dirty="0"/>
              <a:t/>
            </a:r>
            <a:br>
              <a:rPr lang="en-US" dirty="0"/>
            </a:br>
            <a:r>
              <a:rPr lang="th-TH" dirty="0"/>
              <a:t>หลักการก็</a:t>
            </a:r>
            <a:r>
              <a:rPr lang="th-TH" dirty="0" smtClean="0"/>
              <a:t>คือ ต้อง</a:t>
            </a:r>
            <a:r>
              <a:rPr lang="th-TH" dirty="0"/>
              <a:t>สับเปลี่ยนแต่ละตัวอักษรใน </a:t>
            </a:r>
            <a:r>
              <a:rPr lang="en-US" dirty="0"/>
              <a:t>plaintext </a:t>
            </a:r>
            <a:r>
              <a:rPr lang="th-TH" dirty="0"/>
              <a:t>ด้วยตัวอักษรอื่น แต่ก่อนอื่นต้องเลือกก่อนว่าจะแทนแต่ละตัวอักษรด้วยอะไร อย่างเช่น </a:t>
            </a:r>
            <a:r>
              <a:rPr lang="en-US" dirty="0"/>
              <a:t>A </a:t>
            </a:r>
            <a:r>
              <a:rPr lang="th-TH" dirty="0"/>
              <a:t>แทนด้วย </a:t>
            </a:r>
            <a:r>
              <a:rPr lang="en-US" dirty="0"/>
              <a:t>T, B </a:t>
            </a:r>
            <a:r>
              <a:rPr lang="th-TH" dirty="0"/>
              <a:t>แทนด้วย </a:t>
            </a:r>
            <a:r>
              <a:rPr lang="en-US" dirty="0"/>
              <a:t>P </a:t>
            </a:r>
            <a:r>
              <a:rPr lang="th-TH" dirty="0" smtClean="0"/>
              <a:t>เป็นต้น</a:t>
            </a:r>
          </a:p>
          <a:p>
            <a:endParaRPr lang="th-TH" dirty="0"/>
          </a:p>
          <a:p>
            <a:endParaRPr lang="th-TH" dirty="0" smtClean="0"/>
          </a:p>
          <a:p>
            <a:endParaRPr lang="th-TH" dirty="0"/>
          </a:p>
          <a:p>
            <a:endParaRPr lang="th-TH" dirty="0" smtClean="0"/>
          </a:p>
          <a:p>
            <a:r>
              <a:rPr lang="en-US" dirty="0" smtClean="0"/>
              <a:t>Cipher </a:t>
            </a:r>
            <a:r>
              <a:rPr lang="en-US" dirty="0"/>
              <a:t>Text : </a:t>
            </a:r>
            <a:r>
              <a:rPr lang="th-TH" dirty="0" err="1"/>
              <a:t>LAG</a:t>
            </a:r>
            <a:r>
              <a:rPr lang="th-TH" dirty="0"/>
              <a:t> </a:t>
            </a:r>
            <a:r>
              <a:rPr lang="th-TH" dirty="0" err="1"/>
              <a:t>TEM</a:t>
            </a:r>
            <a:r>
              <a:rPr lang="th-TH" dirty="0"/>
              <a:t> </a:t>
            </a:r>
            <a:r>
              <a:rPr lang="th-TH" dirty="0" err="1"/>
              <a:t>KA</a:t>
            </a:r>
            <a:r>
              <a:rPr lang="th-TH" dirty="0"/>
              <a:t> </a:t>
            </a:r>
            <a:r>
              <a:rPr lang="th-TH" dirty="0" err="1"/>
              <a:t>PMTGDXHGI</a:t>
            </a:r>
            <a:r>
              <a:rPr lang="th-TH" dirty="0"/>
              <a:t> </a:t>
            </a:r>
            <a:r>
              <a:rPr lang="th-TH" dirty="0" err="1"/>
              <a:t>DA</a:t>
            </a:r>
            <a:r>
              <a:rPr lang="th-TH" dirty="0"/>
              <a:t> </a:t>
            </a:r>
            <a:r>
              <a:rPr lang="th-TH" dirty="0" err="1"/>
              <a:t>VM</a:t>
            </a:r>
            <a:endParaRPr lang="th-TH" dirty="0"/>
          </a:p>
          <a:p>
            <a:r>
              <a:rPr lang="en-US" dirty="0"/>
              <a:t>Plaintext </a:t>
            </a:r>
            <a:r>
              <a:rPr lang="en-US" dirty="0" smtClean="0"/>
              <a:t>:</a:t>
            </a:r>
            <a:endParaRPr lang="th-TH" dirty="0"/>
          </a:p>
        </p:txBody>
      </p:sp>
      <p:pic>
        <p:nvPicPr>
          <p:cNvPr id="4" name="Picture 5" descr="A1075p1x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996952"/>
            <a:ext cx="7812088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1964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Substitution Cipher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ระบบรหัสลับแบบสับเปลี่ยนนี้มีหลายหลากแบบ  เพราะมีการนำไปดัดแปลงกัน  เพื่อให้ </a:t>
            </a:r>
            <a:r>
              <a:rPr lang="en-US" dirty="0"/>
              <a:t>key </a:t>
            </a:r>
            <a:r>
              <a:rPr lang="th-TH" dirty="0"/>
              <a:t>ดูง่ายจำง่ายขึ้น อย่างเช่นในกรณีของ </a:t>
            </a:r>
            <a:r>
              <a:rPr lang="en-US" dirty="0"/>
              <a:t>Caesar shift cipher </a:t>
            </a:r>
            <a:r>
              <a:rPr lang="th-TH" dirty="0"/>
              <a:t>หรืออาจจะเพื่อตบตาคนดูว่าเป็นภาษาอื่น หรือ ไม่ใช่ภาษาอะไร</a:t>
            </a:r>
            <a:r>
              <a:rPr lang="th-TH" dirty="0" smtClean="0"/>
              <a:t>เลย</a:t>
            </a:r>
            <a:endParaRPr lang="th-TH" b="1" dirty="0"/>
          </a:p>
        </p:txBody>
      </p:sp>
      <p:pic>
        <p:nvPicPr>
          <p:cNvPr id="4" name="Picture 5" descr="A1075p1x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429000"/>
            <a:ext cx="6909287" cy="2324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4197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Caesar cipher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การเข้ารหัสของ </a:t>
            </a:r>
            <a:r>
              <a:rPr lang="en-US" dirty="0"/>
              <a:t>Caesar </a:t>
            </a:r>
            <a:r>
              <a:rPr lang="th-TH" dirty="0"/>
              <a:t>จะใช้การเทียบตัวอักษรปกติ (</a:t>
            </a:r>
            <a:r>
              <a:rPr lang="en-US" dirty="0"/>
              <a:t>Plain) </a:t>
            </a:r>
            <a:r>
              <a:rPr lang="th-TH" dirty="0"/>
              <a:t>กับ </a:t>
            </a:r>
            <a:r>
              <a:rPr lang="en-US" dirty="0"/>
              <a:t>Cipher </a:t>
            </a:r>
            <a:r>
              <a:rPr lang="th-TH" dirty="0"/>
              <a:t>เช่น</a:t>
            </a:r>
          </a:p>
          <a:p>
            <a:r>
              <a:rPr lang="en-US" dirty="0"/>
              <a:t>Plaintext :     I LOVE YOU</a:t>
            </a:r>
          </a:p>
          <a:p>
            <a:r>
              <a:rPr lang="en-US" dirty="0" err="1"/>
              <a:t>Ciphertext</a:t>
            </a:r>
            <a:r>
              <a:rPr lang="en-US" dirty="0"/>
              <a:t> :  L ORYH BRX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842180"/>
              </p:ext>
            </p:extLst>
          </p:nvPr>
        </p:nvGraphicFramePr>
        <p:xfrm>
          <a:off x="251504" y="3645024"/>
          <a:ext cx="8568967" cy="1019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7617"/>
                <a:gridCol w="296975"/>
                <a:gridCol w="296975"/>
                <a:gridCol w="296975"/>
                <a:gridCol w="296975"/>
                <a:gridCol w="296975"/>
                <a:gridCol w="296975"/>
                <a:gridCol w="296975"/>
                <a:gridCol w="296975"/>
                <a:gridCol w="296975"/>
                <a:gridCol w="296975"/>
                <a:gridCol w="296975"/>
                <a:gridCol w="296975"/>
                <a:gridCol w="296975"/>
                <a:gridCol w="296975"/>
                <a:gridCol w="296975"/>
                <a:gridCol w="296975"/>
                <a:gridCol w="296975"/>
                <a:gridCol w="296975"/>
                <a:gridCol w="296975"/>
                <a:gridCol w="296975"/>
                <a:gridCol w="296975"/>
                <a:gridCol w="296975"/>
                <a:gridCol w="296975"/>
                <a:gridCol w="296975"/>
                <a:gridCol w="296975"/>
                <a:gridCol w="296975"/>
              </a:tblGrid>
              <a:tr h="37355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Plain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B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C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D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G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H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I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J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K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M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O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Q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R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T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U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V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W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X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Z</a:t>
                      </a:r>
                      <a:endParaRPr lang="th-TH" sz="2400" b="1" dirty="0"/>
                    </a:p>
                  </a:txBody>
                  <a:tcPr/>
                </a:tc>
              </a:tr>
              <a:tr h="562554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Cipher</a:t>
                      </a:r>
                      <a:endParaRPr lang="th-TH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D</a:t>
                      </a:r>
                      <a:endParaRPr lang="th-TH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E</a:t>
                      </a:r>
                      <a:endParaRPr lang="th-TH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F</a:t>
                      </a:r>
                      <a:endParaRPr lang="th-TH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G</a:t>
                      </a:r>
                      <a:endParaRPr lang="th-TH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H</a:t>
                      </a:r>
                      <a:endParaRPr lang="th-TH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I</a:t>
                      </a:r>
                      <a:endParaRPr lang="th-TH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J</a:t>
                      </a:r>
                      <a:endParaRPr lang="th-TH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K</a:t>
                      </a:r>
                      <a:endParaRPr lang="th-TH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L</a:t>
                      </a:r>
                      <a:endParaRPr lang="th-TH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M</a:t>
                      </a:r>
                      <a:endParaRPr lang="th-TH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N</a:t>
                      </a:r>
                      <a:endParaRPr lang="th-TH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O</a:t>
                      </a:r>
                      <a:endParaRPr lang="th-TH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P</a:t>
                      </a:r>
                      <a:endParaRPr lang="th-TH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Q</a:t>
                      </a:r>
                      <a:endParaRPr lang="th-TH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R</a:t>
                      </a:r>
                      <a:endParaRPr lang="th-TH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S</a:t>
                      </a:r>
                      <a:endParaRPr lang="th-TH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T</a:t>
                      </a:r>
                      <a:endParaRPr lang="th-TH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U</a:t>
                      </a:r>
                      <a:endParaRPr lang="th-TH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V</a:t>
                      </a:r>
                      <a:endParaRPr lang="th-TH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W</a:t>
                      </a:r>
                      <a:endParaRPr lang="th-TH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X</a:t>
                      </a:r>
                      <a:endParaRPr lang="th-TH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Y</a:t>
                      </a:r>
                      <a:endParaRPr lang="th-TH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Z</a:t>
                      </a:r>
                      <a:endParaRPr lang="th-TH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A</a:t>
                      </a:r>
                      <a:endParaRPr lang="th-TH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B</a:t>
                      </a:r>
                      <a:endParaRPr lang="th-TH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C</a:t>
                      </a:r>
                      <a:endParaRPr lang="th-TH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603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Caesar cipher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>
                <a:latin typeface="Angsana New" panose="02020603050405020304" pitchFamily="18" charset="-34"/>
              </a:rPr>
              <a:t>จุดสังเกตของ </a:t>
            </a:r>
            <a:r>
              <a:rPr lang="en-US" dirty="0">
                <a:latin typeface="Angsana New" panose="02020603050405020304" pitchFamily="18" charset="-34"/>
              </a:rPr>
              <a:t>Caesar</a:t>
            </a:r>
            <a:r>
              <a:rPr lang="th-TH" dirty="0">
                <a:latin typeface="Angsana New" panose="02020603050405020304" pitchFamily="18" charset="-34"/>
              </a:rPr>
              <a:t> </a:t>
            </a:r>
            <a:r>
              <a:rPr lang="en-US" dirty="0">
                <a:latin typeface="Angsana New" panose="02020603050405020304" pitchFamily="18" charset="-34"/>
              </a:rPr>
              <a:t>Cipher</a:t>
            </a:r>
            <a:r>
              <a:rPr lang="th-TH" dirty="0">
                <a:latin typeface="Angsana New" panose="02020603050405020304" pitchFamily="18" charset="-34"/>
              </a:rPr>
              <a:t> คือ </a:t>
            </a:r>
            <a:r>
              <a:rPr lang="en-US" dirty="0">
                <a:latin typeface="Angsana New" panose="02020603050405020304" pitchFamily="18" charset="-34"/>
              </a:rPr>
              <a:t>Key </a:t>
            </a:r>
            <a:r>
              <a:rPr lang="th-TH" dirty="0">
                <a:latin typeface="Angsana New" panose="02020603050405020304" pitchFamily="18" charset="-34"/>
              </a:rPr>
              <a:t>ที่ใช้ จะเป็น </a:t>
            </a:r>
            <a:r>
              <a:rPr lang="en-US" dirty="0">
                <a:latin typeface="Angsana New" panose="02020603050405020304" pitchFamily="18" charset="-34"/>
              </a:rPr>
              <a:t>Key D </a:t>
            </a:r>
            <a:r>
              <a:rPr lang="th-TH" dirty="0">
                <a:latin typeface="Angsana New" panose="02020603050405020304" pitchFamily="18" charset="-34"/>
              </a:rPr>
              <a:t>เนื่องจาก ตัวอักษรตัวแรกของภาษาอังกฤษคือตัว </a:t>
            </a:r>
            <a:r>
              <a:rPr lang="en-US" dirty="0">
                <a:latin typeface="Angsana New" panose="02020603050405020304" pitchFamily="18" charset="-34"/>
              </a:rPr>
              <a:t>A </a:t>
            </a:r>
            <a:r>
              <a:rPr lang="th-TH" dirty="0">
                <a:latin typeface="Angsana New" panose="02020603050405020304" pitchFamily="18" charset="-34"/>
              </a:rPr>
              <a:t>เมื่อผ่านการเข้ารหัสจะถูกแทนที่ด้วยตัว </a:t>
            </a:r>
            <a:r>
              <a:rPr lang="en-US" dirty="0">
                <a:latin typeface="Angsana New" panose="02020603050405020304" pitchFamily="18" charset="-34"/>
              </a:rPr>
              <a:t>D </a:t>
            </a:r>
            <a:r>
              <a:rPr lang="th-TH" dirty="0">
                <a:latin typeface="Angsana New" panose="02020603050405020304" pitchFamily="18" charset="-34"/>
              </a:rPr>
              <a:t>ดังนั้นจะเห็นว่า </a:t>
            </a:r>
            <a:r>
              <a:rPr lang="en-US" dirty="0">
                <a:latin typeface="Angsana New" panose="02020603050405020304" pitchFamily="18" charset="-34"/>
              </a:rPr>
              <a:t>Cipher </a:t>
            </a:r>
            <a:r>
              <a:rPr lang="th-TH" dirty="0">
                <a:latin typeface="Angsana New" panose="02020603050405020304" pitchFamily="18" charset="-34"/>
              </a:rPr>
              <a:t>ของ </a:t>
            </a:r>
            <a:r>
              <a:rPr lang="en-US" dirty="0">
                <a:latin typeface="Angsana New" panose="02020603050405020304" pitchFamily="18" charset="-34"/>
              </a:rPr>
              <a:t>Caesar </a:t>
            </a:r>
            <a:r>
              <a:rPr lang="th-TH" dirty="0">
                <a:latin typeface="Angsana New" panose="02020603050405020304" pitchFamily="18" charset="-34"/>
              </a:rPr>
              <a:t>จะขึ้นต้นด้วยตัว </a:t>
            </a:r>
            <a:r>
              <a:rPr lang="en-US" dirty="0">
                <a:latin typeface="Angsana New" panose="02020603050405020304" pitchFamily="18" charset="-34"/>
              </a:rPr>
              <a:t>D</a:t>
            </a:r>
            <a:endParaRPr lang="th-TH" dirty="0">
              <a:latin typeface="Angsana New" panose="02020603050405020304" pitchFamily="18" charset="-34"/>
            </a:endParaRPr>
          </a:p>
          <a:p>
            <a:endParaRPr lang="th-TH" dirty="0"/>
          </a:p>
          <a:p>
            <a:endParaRPr lang="en-US" b="1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074"/>
          <a:stretch/>
        </p:blipFill>
        <p:spPr bwMode="auto">
          <a:xfrm>
            <a:off x="825745" y="2996953"/>
            <a:ext cx="7775575" cy="2114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309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Caesar cipher </a:t>
            </a:r>
            <a:endParaRPr lang="th-TH" dirty="0"/>
          </a:p>
        </p:txBody>
      </p:sp>
      <p:pic>
        <p:nvPicPr>
          <p:cNvPr id="6" name="Picture 5" descr="caesark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576" y="1412776"/>
            <a:ext cx="7848600" cy="46085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21759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Caesar cipher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ข้อดีของการเข้ารหัสแบบซี</a:t>
            </a:r>
            <a:r>
              <a:rPr lang="th-TH" dirty="0" err="1"/>
              <a:t>ซาร์</a:t>
            </a:r>
            <a:r>
              <a:rPr lang="th-TH" dirty="0"/>
              <a:t> (</a:t>
            </a:r>
            <a:r>
              <a:rPr lang="en-US" dirty="0"/>
              <a:t>Caesar)</a:t>
            </a:r>
          </a:p>
          <a:p>
            <a:r>
              <a:rPr lang="th-TH" dirty="0"/>
              <a:t>คือ ความง่ายในการเข้ารหัส แต่ก็มีข้อเสียคือการที่สามารถจะทำการวิเคราะห์หาข้อความเดิมจาก </a:t>
            </a:r>
            <a:r>
              <a:rPr lang="en-US" dirty="0"/>
              <a:t>Cipher Text </a:t>
            </a:r>
            <a:r>
              <a:rPr lang="th-TH" dirty="0"/>
              <a:t>ได้ง่าย</a:t>
            </a:r>
          </a:p>
          <a:p>
            <a:r>
              <a:rPr lang="th-TH" dirty="0"/>
              <a:t>ซึ่งการเข้ารหัสที่ดีนั้นจะต้องหลีกเลี่ยงการถูกวิเคราะห์โดยง่ายนี้ให้ได้</a:t>
            </a:r>
          </a:p>
          <a:p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87342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Caesar cipher</a:t>
            </a:r>
            <a:r>
              <a:rPr lang="th-TH" dirty="0"/>
              <a:t>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/>
              <a:t>การแกะรหัส </a:t>
            </a:r>
            <a:r>
              <a:rPr lang="en-US" b="1" dirty="0"/>
              <a:t>Caesar Cipher</a:t>
            </a:r>
          </a:p>
          <a:p>
            <a:r>
              <a:rPr lang="th-TH" dirty="0"/>
              <a:t>เราสามารถที่จะถอดรหัสของ </a:t>
            </a:r>
            <a:r>
              <a:rPr lang="en-US" dirty="0"/>
              <a:t>Caesar </a:t>
            </a:r>
            <a:r>
              <a:rPr lang="th-TH" dirty="0"/>
              <a:t>ได้โดยง่ายแม้ไม่รู้ </a:t>
            </a:r>
            <a:r>
              <a:rPr lang="en-US" dirty="0"/>
              <a:t>Key </a:t>
            </a:r>
            <a:r>
              <a:rPr lang="th-TH" dirty="0"/>
              <a:t>โดยการกระทำที่เรียกว่า </a:t>
            </a:r>
            <a:r>
              <a:rPr lang="en-US" dirty="0"/>
              <a:t>Brute Force Attack </a:t>
            </a:r>
            <a:r>
              <a:rPr lang="th-TH" dirty="0"/>
              <a:t>ซึ่งสามารถแกะรหัสได้โดยไล่สุ่ม </a:t>
            </a:r>
            <a:r>
              <a:rPr lang="en-US" dirty="0"/>
              <a:t>Key </a:t>
            </a:r>
            <a:r>
              <a:rPr lang="th-TH" dirty="0"/>
              <a:t>เพียงไม่เกิน 25 ครั้งเท่านั้น</a:t>
            </a:r>
          </a:p>
        </p:txBody>
      </p:sp>
      <p:graphicFrame>
        <p:nvGraphicFramePr>
          <p:cNvPr id="6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0062522"/>
              </p:ext>
            </p:extLst>
          </p:nvPr>
        </p:nvGraphicFramePr>
        <p:xfrm>
          <a:off x="971600" y="3212976"/>
          <a:ext cx="7416824" cy="326143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643626"/>
                <a:gridCol w="3773198"/>
              </a:tblGrid>
              <a:tr h="434739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Decryption</a:t>
                      </a:r>
                      <a:r>
                        <a:rPr kumimoji="0" lang="th-TH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shift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Candidate plaintext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5" marB="45725" horzOverflow="overflow"/>
                </a:tc>
              </a:tr>
              <a:tr h="38359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r>
                        <a:rPr kumimoji="0" lang="th-TH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(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Ciphertext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LORYHBRX</a:t>
                      </a:r>
                      <a:endParaRPr lang="en-US" sz="2400" dirty="0" smtClean="0">
                        <a:solidFill>
                          <a:srgbClr val="0070C0"/>
                        </a:solidFill>
                      </a:endParaRPr>
                    </a:p>
                  </a:txBody>
                  <a:tcPr marT="45725" marB="45725" horzOverflow="overflow"/>
                </a:tc>
              </a:tr>
              <a:tr h="38359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  (Key B)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KNQXGAQW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5" marB="45725" horzOverflow="overflow"/>
                </a:tc>
              </a:tr>
              <a:tr h="38359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 (Key C)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JMPWFZPV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5" marB="45725" horzOverflow="overflow"/>
                </a:tc>
              </a:tr>
              <a:tr h="38359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 (Key D)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ILOVEYOU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5" marB="45725" horzOverflow="overflow"/>
                </a:tc>
              </a:tr>
              <a:tr h="38359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...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5" marB="45725" horzOverflow="overflow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8359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25 (Key Z)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5" marB="45725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552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Caesar </a:t>
            </a:r>
            <a:r>
              <a:rPr lang="en-US" dirty="0" smtClean="0"/>
              <a:t>cipher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การทำ </a:t>
            </a:r>
            <a:r>
              <a:rPr lang="en-US" dirty="0"/>
              <a:t>Brute Force Attack </a:t>
            </a:r>
            <a:r>
              <a:rPr lang="th-TH" dirty="0"/>
              <a:t>ยังถือว่าเป็นการเสียเวลา เพราะต้องไล่สุ่ม </a:t>
            </a:r>
            <a:r>
              <a:rPr lang="en-US" dirty="0"/>
              <a:t>Key </a:t>
            </a:r>
            <a:r>
              <a:rPr lang="th-TH" dirty="0"/>
              <a:t>ไปเรื่อยๆ จนกว่าจะเจอ</a:t>
            </a:r>
          </a:p>
          <a:p>
            <a:r>
              <a:rPr lang="th-TH" dirty="0"/>
              <a:t>ต่อมาจึงมีการคิดค้นวิธีต่างๆ ที่จะช่วยให้เราสามารถคาดเดารหัสได้ง่ายและเร็วขึ้น โดยใช้กระบวนการทางสถิติต่างๆ เช่น </a:t>
            </a:r>
            <a:r>
              <a:rPr lang="en-US" dirty="0"/>
              <a:t>Frequency Analysis</a:t>
            </a:r>
          </a:p>
          <a:p>
            <a:r>
              <a:rPr lang="th-TH" dirty="0"/>
              <a:t>วิธีการเดาจะเริ่มจากการค้นหาตัวอักษรที่ซ้ำๆ กันก่อน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237448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Vigenere</a:t>
            </a:r>
            <a:r>
              <a:rPr lang="en-US" dirty="0"/>
              <a:t> cipher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Vigenere</a:t>
            </a:r>
            <a:r>
              <a:rPr lang="en-US" dirty="0"/>
              <a:t> cipher </a:t>
            </a:r>
            <a:r>
              <a:rPr lang="th-TH" dirty="0"/>
              <a:t>เป็นการเข้ารหัสแบบ</a:t>
            </a:r>
            <a:r>
              <a:rPr lang="th-TH" dirty="0" err="1"/>
              <a:t>ซีเคร็ท</a:t>
            </a:r>
            <a:r>
              <a:rPr lang="th-TH" dirty="0"/>
              <a:t>คีย์ (</a:t>
            </a:r>
            <a:r>
              <a:rPr lang="en-US" dirty="0"/>
              <a:t>Secret Key) </a:t>
            </a:r>
            <a:r>
              <a:rPr lang="th-TH" dirty="0"/>
              <a:t>หรือ </a:t>
            </a:r>
            <a:r>
              <a:rPr lang="en-US" dirty="0"/>
              <a:t>Symmetric Key Cryptography </a:t>
            </a:r>
            <a:r>
              <a:rPr lang="th-TH" dirty="0"/>
              <a:t>ที่อาศัยพื้นฐานเดียวกันกับ </a:t>
            </a:r>
            <a:r>
              <a:rPr lang="en-US" dirty="0"/>
              <a:t>Caesar</a:t>
            </a:r>
          </a:p>
          <a:p>
            <a:endParaRPr lang="en-US" dirty="0"/>
          </a:p>
          <a:p>
            <a:r>
              <a:rPr lang="th-TH" dirty="0"/>
              <a:t>หลักการของ </a:t>
            </a:r>
            <a:r>
              <a:rPr lang="en-US" dirty="0" err="1"/>
              <a:t>Vigenere</a:t>
            </a:r>
            <a:r>
              <a:rPr lang="en-US" dirty="0"/>
              <a:t> cipher </a:t>
            </a:r>
            <a:r>
              <a:rPr lang="th-TH" dirty="0"/>
              <a:t>คือ จะใช้ </a:t>
            </a:r>
            <a:r>
              <a:rPr lang="en-US" dirty="0"/>
              <a:t>Key </a:t>
            </a:r>
            <a:r>
              <a:rPr lang="th-TH" dirty="0"/>
              <a:t>ที่เป็นคำมาเรียงต่อๆ กัน แล้วเข้ารหัสโดยสร้าง </a:t>
            </a:r>
            <a:r>
              <a:rPr lang="en-US" dirty="0"/>
              <a:t>Caesar Cipher </a:t>
            </a:r>
            <a:r>
              <a:rPr lang="th-TH" dirty="0"/>
              <a:t>จากตัวอักษรที่ปรากฏอยู่ใน </a:t>
            </a:r>
            <a:r>
              <a:rPr lang="en-US" dirty="0"/>
              <a:t>Key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435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2.wp.com/upload.wikimedia.org/wikipedia/commons/thumb/2/25/Vigen%C3%A8re_square.svg/500px-Vigen%C3%A8re_squar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8640"/>
            <a:ext cx="6538566" cy="6538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2842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การเข้ารหัสข้อมูล </a:t>
            </a:r>
            <a:r>
              <a:rPr lang="en-US" dirty="0" smtClean="0"/>
              <a:t>(Cryptography)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การเข้ารหัสข้อมูลเป็นการปกป้องข้อมูลที่กำลังสื่อสารกันผ่านเครือข่ายสาธารณะ </a:t>
            </a:r>
          </a:p>
          <a:p>
            <a:r>
              <a:rPr lang="th-TH" dirty="0"/>
              <a:t>การซ่อนพรางข้อมูล</a:t>
            </a:r>
            <a:r>
              <a:rPr lang="th-TH" dirty="0" err="1"/>
              <a:t>หรือส</a:t>
            </a:r>
            <a:r>
              <a:rPr lang="th-TH" dirty="0"/>
              <a:t>เต</a:t>
            </a:r>
            <a:r>
              <a:rPr lang="th-TH" dirty="0" err="1"/>
              <a:t>กาโนกราฟี</a:t>
            </a:r>
            <a:r>
              <a:rPr lang="th-TH" dirty="0"/>
              <a:t> (</a:t>
            </a:r>
            <a:r>
              <a:rPr lang="en-US" dirty="0"/>
              <a:t>Steganography) </a:t>
            </a:r>
            <a:r>
              <a:rPr lang="th-TH" dirty="0"/>
              <a:t>เป็นการซ่อนข้อมูลไปกับข้อมูลอื่นๆ เช่น รูปภาพ เสียง หรือวิดีโอ</a:t>
            </a:r>
          </a:p>
          <a:p>
            <a:r>
              <a:rPr lang="th-TH" dirty="0"/>
              <a:t>การสื่อสารผ่านอินเทอร์เน็ตนั้นจะใช้โปรโตคอล </a:t>
            </a:r>
            <a:r>
              <a:rPr lang="en-US" dirty="0"/>
              <a:t>TCP/IP </a:t>
            </a:r>
            <a:r>
              <a:rPr lang="th-TH" dirty="0"/>
              <a:t>เป็นโปรโตคอลมาตรฐาน มีความยืดหยุ่นสูงทำให้ได้รับความนิยมใช้งานทั่วโลก ทำให้เกิดความเสี่ยงในการที่บุคคลที่สามสามารถแอบดักฟังหรือขัดขวางการสื่อสารผ่านอินเทอร์เน็ตนี้ได้</a:t>
            </a:r>
          </a:p>
        </p:txBody>
      </p:sp>
    </p:spTree>
    <p:extLst>
      <p:ext uri="{BB962C8B-B14F-4D97-AF65-F5344CB8AC3E}">
        <p14:creationId xmlns:p14="http://schemas.microsoft.com/office/powerpoint/2010/main" val="24200241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Vigenere</a:t>
            </a:r>
            <a:r>
              <a:rPr lang="en-US" dirty="0"/>
              <a:t> cipher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/>
              <a:t>เรามี </a:t>
            </a:r>
            <a:r>
              <a:rPr lang="en-US" dirty="0"/>
              <a:t>Plaintext : ATTACK AT DAWN </a:t>
            </a:r>
            <a:r>
              <a:rPr lang="th-TH" dirty="0"/>
              <a:t>และเลือกใช้ </a:t>
            </a:r>
            <a:r>
              <a:rPr lang="en-US" dirty="0"/>
              <a:t>Keyword : LEMON</a:t>
            </a:r>
          </a:p>
          <a:p>
            <a:r>
              <a:rPr lang="th-TH" dirty="0"/>
              <a:t>นำ </a:t>
            </a:r>
            <a:r>
              <a:rPr lang="en-US" dirty="0"/>
              <a:t>Plaintext </a:t>
            </a:r>
            <a:r>
              <a:rPr lang="th-TH" dirty="0"/>
              <a:t>มาเรียงคู่กับ </a:t>
            </a:r>
            <a:r>
              <a:rPr lang="en-US" dirty="0"/>
              <a:t>Keyword </a:t>
            </a:r>
            <a:r>
              <a:rPr lang="th-TH" dirty="0"/>
              <a:t>ให้ได้ความยาวเท่ากันดังนี้</a:t>
            </a:r>
          </a:p>
          <a:p>
            <a:pPr>
              <a:tabLst>
                <a:tab pos="989013" algn="l"/>
              </a:tabLst>
            </a:pPr>
            <a:r>
              <a:rPr lang="th-TH" dirty="0"/>
              <a:t>	</a:t>
            </a:r>
            <a:r>
              <a:rPr lang="en-US" dirty="0"/>
              <a:t>Plaintext  	:     ATTACK 	AT 	DAWN</a:t>
            </a:r>
            <a:br>
              <a:rPr lang="en-US" dirty="0"/>
            </a:br>
            <a:r>
              <a:rPr lang="en-US" dirty="0" smtClean="0"/>
              <a:t>	Key        </a:t>
            </a:r>
            <a:r>
              <a:rPr lang="en-US" dirty="0"/>
              <a:t>	:     LEMONL 	EM 	ONLE</a:t>
            </a:r>
            <a:br>
              <a:rPr lang="en-US" dirty="0"/>
            </a:br>
            <a:r>
              <a:rPr lang="en-US" dirty="0" smtClean="0"/>
              <a:t>	</a:t>
            </a:r>
            <a:r>
              <a:rPr lang="en-US" dirty="0" err="1" smtClean="0"/>
              <a:t>Ciphertext</a:t>
            </a:r>
            <a:r>
              <a:rPr lang="en-US" dirty="0" smtClean="0"/>
              <a:t> </a:t>
            </a:r>
            <a:r>
              <a:rPr lang="en-US" dirty="0"/>
              <a:t>	:     LXFOPV 	EF 	RNHR </a:t>
            </a:r>
          </a:p>
          <a:p>
            <a:r>
              <a:rPr lang="th-TH" dirty="0"/>
              <a:t>ตัวอักษรตัวแรก - </a:t>
            </a:r>
            <a:r>
              <a:rPr lang="en-US" dirty="0"/>
              <a:t>A </a:t>
            </a:r>
            <a:r>
              <a:rPr lang="th-TH" dirty="0"/>
              <a:t>จะถูกเข้ารหัสด้วย </a:t>
            </a:r>
            <a:r>
              <a:rPr lang="en-US" dirty="0"/>
              <a:t>Caesar Cipher Key L</a:t>
            </a:r>
          </a:p>
          <a:p>
            <a:r>
              <a:rPr lang="th-TH" dirty="0"/>
              <a:t>ตัวอักษรตัวที่ 2 - </a:t>
            </a:r>
            <a:r>
              <a:rPr lang="en-US" dirty="0"/>
              <a:t>T </a:t>
            </a:r>
            <a:r>
              <a:rPr lang="th-TH" dirty="0"/>
              <a:t>จะถูกเข้ารหัสด้วย </a:t>
            </a:r>
            <a:r>
              <a:rPr lang="en-US" dirty="0"/>
              <a:t>Caesar Cipher Key E</a:t>
            </a:r>
          </a:p>
          <a:p>
            <a:r>
              <a:rPr lang="th-TH" dirty="0"/>
              <a:t>ตัวอักษรตัวที่ 3 - </a:t>
            </a:r>
            <a:r>
              <a:rPr lang="en-US" dirty="0"/>
              <a:t>T </a:t>
            </a:r>
            <a:r>
              <a:rPr lang="th-TH" dirty="0"/>
              <a:t>จะถูกเข้ารหัสด้วย </a:t>
            </a:r>
            <a:r>
              <a:rPr lang="en-US" dirty="0"/>
              <a:t>Caesar Cipher Key M</a:t>
            </a:r>
          </a:p>
          <a:p>
            <a:r>
              <a:rPr lang="th-TH" dirty="0"/>
              <a:t>ตัวอักษรตัวที่ 4 - </a:t>
            </a:r>
            <a:r>
              <a:rPr lang="en-US" dirty="0"/>
              <a:t>A </a:t>
            </a:r>
            <a:r>
              <a:rPr lang="th-TH" dirty="0"/>
              <a:t>จะถูกเข้ารหัสด้วย </a:t>
            </a:r>
            <a:r>
              <a:rPr lang="en-US" dirty="0"/>
              <a:t>Caesar Cipher Key O</a:t>
            </a:r>
          </a:p>
          <a:p>
            <a:r>
              <a:rPr lang="th-TH" dirty="0"/>
              <a:t>ตัวอักษรตัวที่ 5 - </a:t>
            </a:r>
            <a:r>
              <a:rPr lang="en-US" dirty="0"/>
              <a:t>C </a:t>
            </a:r>
            <a:r>
              <a:rPr lang="th-TH" dirty="0"/>
              <a:t>จะถูกเข้ารหัสด้วย </a:t>
            </a:r>
            <a:r>
              <a:rPr lang="en-US" dirty="0"/>
              <a:t>Caesar Cipher Key N</a:t>
            </a:r>
          </a:p>
          <a:p>
            <a:r>
              <a:rPr lang="th-TH" dirty="0" smtClean="0"/>
              <a:t>และ</a:t>
            </a:r>
            <a:r>
              <a:rPr lang="th-TH" dirty="0"/>
              <a:t>เรียงต่อไปเรื่อยๆ จนกว่าจะครบประโยค</a:t>
            </a:r>
          </a:p>
        </p:txBody>
      </p:sp>
    </p:spTree>
    <p:extLst>
      <p:ext uri="{BB962C8B-B14F-4D97-AF65-F5344CB8AC3E}">
        <p14:creationId xmlns:p14="http://schemas.microsoft.com/office/powerpoint/2010/main" val="31312064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Vigenere</a:t>
            </a:r>
            <a:r>
              <a:rPr lang="en-US" dirty="0"/>
              <a:t> cipher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06144"/>
          </a:xfrm>
        </p:spPr>
        <p:txBody>
          <a:bodyPr>
            <a:normAutofit fontScale="92500" lnSpcReduction="20000"/>
          </a:bodyPr>
          <a:lstStyle/>
          <a:p>
            <a:r>
              <a:rPr lang="th-TH" dirty="0"/>
              <a:t>การถอดรหัสก็ให้ทำกระบวนการย้อนกลับเหมือนกับของ </a:t>
            </a:r>
            <a:r>
              <a:rPr lang="en-US" dirty="0"/>
              <a:t>Caesar </a:t>
            </a:r>
            <a:r>
              <a:rPr lang="th-TH" dirty="0"/>
              <a:t>แต่ต้องรู้ </a:t>
            </a:r>
            <a:r>
              <a:rPr lang="en-US" dirty="0"/>
              <a:t>Keyword </a:t>
            </a:r>
          </a:p>
          <a:p>
            <a:r>
              <a:rPr lang="en-US" dirty="0" err="1"/>
              <a:t>Ciphertext</a:t>
            </a:r>
            <a:r>
              <a:rPr lang="en-US" dirty="0"/>
              <a:t> : LXFOPV EF RNHR </a:t>
            </a:r>
            <a:r>
              <a:rPr lang="th-TH" dirty="0"/>
              <a:t>และ </a:t>
            </a:r>
            <a:r>
              <a:rPr lang="en-US" dirty="0"/>
              <a:t>Keyword : LEMON</a:t>
            </a:r>
          </a:p>
          <a:p>
            <a:r>
              <a:rPr lang="th-TH" dirty="0"/>
              <a:t>นำ </a:t>
            </a:r>
            <a:r>
              <a:rPr lang="en-US" dirty="0" err="1"/>
              <a:t>Ciphertext</a:t>
            </a:r>
            <a:r>
              <a:rPr lang="en-US" dirty="0"/>
              <a:t> </a:t>
            </a:r>
            <a:r>
              <a:rPr lang="th-TH" dirty="0"/>
              <a:t>มาเรียงคู่กับ </a:t>
            </a:r>
            <a:r>
              <a:rPr lang="en-US" dirty="0"/>
              <a:t>Keyword </a:t>
            </a:r>
            <a:r>
              <a:rPr lang="th-TH" dirty="0"/>
              <a:t>ให้ได้ความยาวเท่ากันดังนี้</a:t>
            </a:r>
          </a:p>
          <a:p>
            <a:pPr>
              <a:tabLst>
                <a:tab pos="989013" algn="l"/>
                <a:tab pos="2159000" algn="l"/>
              </a:tabLst>
            </a:pPr>
            <a:r>
              <a:rPr lang="th-TH" dirty="0"/>
              <a:t>	</a:t>
            </a:r>
            <a:r>
              <a:rPr lang="en-US" dirty="0" err="1"/>
              <a:t>Ciphertext</a:t>
            </a:r>
            <a:r>
              <a:rPr lang="en-US" dirty="0"/>
              <a:t> </a:t>
            </a:r>
            <a:r>
              <a:rPr lang="en-US" dirty="0" smtClean="0"/>
              <a:t>	: </a:t>
            </a:r>
            <a:r>
              <a:rPr lang="en-US" dirty="0"/>
              <a:t>LXFOPV EF RNHR </a:t>
            </a:r>
          </a:p>
          <a:p>
            <a:pPr>
              <a:tabLst>
                <a:tab pos="989013" algn="l"/>
                <a:tab pos="2159000" algn="l"/>
              </a:tabLst>
            </a:pPr>
            <a:r>
              <a:rPr lang="en-US" dirty="0"/>
              <a:t>	Key        </a:t>
            </a:r>
            <a:r>
              <a:rPr lang="en-US" dirty="0" smtClean="0"/>
              <a:t>	: </a:t>
            </a:r>
            <a:r>
              <a:rPr lang="en-US" dirty="0"/>
              <a:t>LEMONL EM ONLE </a:t>
            </a:r>
          </a:p>
          <a:p>
            <a:pPr>
              <a:tabLst>
                <a:tab pos="989013" algn="l"/>
                <a:tab pos="2159000" algn="l"/>
              </a:tabLst>
            </a:pPr>
            <a:r>
              <a:rPr lang="en-US" dirty="0"/>
              <a:t>	Plaintext  </a:t>
            </a:r>
            <a:r>
              <a:rPr lang="en-US" dirty="0" smtClean="0"/>
              <a:t>	: </a:t>
            </a:r>
            <a:r>
              <a:rPr lang="en-US" dirty="0"/>
              <a:t>ATTACK AT DAWN</a:t>
            </a:r>
          </a:p>
          <a:p>
            <a:r>
              <a:rPr lang="th-TH" dirty="0"/>
              <a:t>ตัวอักษรตัวแรก - </a:t>
            </a:r>
            <a:r>
              <a:rPr lang="en-US" dirty="0"/>
              <a:t>L </a:t>
            </a:r>
            <a:r>
              <a:rPr lang="th-TH" dirty="0"/>
              <a:t>จะถูกถอดรหัสด้วย </a:t>
            </a:r>
            <a:r>
              <a:rPr lang="en-US" dirty="0"/>
              <a:t>Caesar Cipher Key L</a:t>
            </a:r>
          </a:p>
          <a:p>
            <a:r>
              <a:rPr lang="th-TH" dirty="0"/>
              <a:t>ตัวอักษรตัวที่ 2 - </a:t>
            </a:r>
            <a:r>
              <a:rPr lang="en-US" dirty="0"/>
              <a:t>X </a:t>
            </a:r>
            <a:r>
              <a:rPr lang="th-TH" dirty="0"/>
              <a:t>จะถูกถอดรหัสด้วย </a:t>
            </a:r>
            <a:r>
              <a:rPr lang="en-US" dirty="0"/>
              <a:t>Caesar Cipher Key E</a:t>
            </a:r>
          </a:p>
          <a:p>
            <a:r>
              <a:rPr lang="th-TH" dirty="0"/>
              <a:t>ตัวอักษรตัวที่ 3 - </a:t>
            </a:r>
            <a:r>
              <a:rPr lang="en-US" dirty="0"/>
              <a:t>F </a:t>
            </a:r>
            <a:r>
              <a:rPr lang="th-TH" dirty="0"/>
              <a:t>จะถูกถอดรหัสด้วย </a:t>
            </a:r>
            <a:r>
              <a:rPr lang="en-US" dirty="0"/>
              <a:t>Caesar Cipher Key M</a:t>
            </a:r>
          </a:p>
          <a:p>
            <a:r>
              <a:rPr lang="th-TH" dirty="0"/>
              <a:t>ตัวอักษรตัวที่ 4 - </a:t>
            </a:r>
            <a:r>
              <a:rPr lang="en-US" dirty="0"/>
              <a:t>O </a:t>
            </a:r>
            <a:r>
              <a:rPr lang="th-TH" dirty="0"/>
              <a:t>จะถูกถอดรหัสด้วย </a:t>
            </a:r>
            <a:r>
              <a:rPr lang="en-US" dirty="0"/>
              <a:t>Caesar Cipher Key O</a:t>
            </a:r>
          </a:p>
          <a:p>
            <a:r>
              <a:rPr lang="th-TH" dirty="0"/>
              <a:t>ตัวอักษรตัวที่ 5 - </a:t>
            </a:r>
            <a:r>
              <a:rPr lang="en-US" dirty="0"/>
              <a:t>P </a:t>
            </a:r>
            <a:r>
              <a:rPr lang="th-TH" dirty="0"/>
              <a:t>จะถูกถอดรหัสด้วย </a:t>
            </a:r>
            <a:r>
              <a:rPr lang="en-US" dirty="0"/>
              <a:t>Caesar Cipher Key N</a:t>
            </a:r>
          </a:p>
          <a:p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088342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Vigenere</a:t>
            </a:r>
            <a:r>
              <a:rPr lang="en-US" dirty="0"/>
              <a:t> cipher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4762500" y="1219200"/>
            <a:ext cx="4129980" cy="4937760"/>
          </a:xfrm>
        </p:spPr>
        <p:txBody>
          <a:bodyPr/>
          <a:lstStyle/>
          <a:p>
            <a:pPr>
              <a:tabLst>
                <a:tab pos="1528763" algn="l"/>
              </a:tabLst>
            </a:pPr>
            <a:r>
              <a:rPr lang="en-US" dirty="0"/>
              <a:t>Plaintext </a:t>
            </a:r>
            <a:r>
              <a:rPr lang="en-US" dirty="0" smtClean="0"/>
              <a:t>	: INFORMATION </a:t>
            </a:r>
          </a:p>
          <a:p>
            <a:pPr>
              <a:tabLst>
                <a:tab pos="1528763" algn="l"/>
              </a:tabLst>
            </a:pPr>
            <a:r>
              <a:rPr lang="en-US" dirty="0" smtClean="0"/>
              <a:t>Key       	: LEMON</a:t>
            </a:r>
            <a:endParaRPr lang="en-US" dirty="0"/>
          </a:p>
          <a:p>
            <a:pPr>
              <a:tabLst>
                <a:tab pos="1528763" algn="l"/>
              </a:tabLst>
            </a:pPr>
            <a:r>
              <a:rPr lang="en-US" dirty="0" err="1" smtClean="0"/>
              <a:t>Ciphertext</a:t>
            </a:r>
            <a:r>
              <a:rPr lang="en-US" dirty="0" smtClean="0"/>
              <a:t> 	:</a:t>
            </a:r>
            <a:endParaRPr lang="th-TH" dirty="0"/>
          </a:p>
        </p:txBody>
      </p:sp>
      <p:pic>
        <p:nvPicPr>
          <p:cNvPr id="4" name="Picture 2" descr="https://i2.wp.com/upload.wikimedia.org/wikipedia/commons/thumb/2/25/Vigen%C3%A8re_square.svg/500px-Vigen%C3%A8re_squar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01356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Polyalphabetic Cipher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tabLst>
                <a:tab pos="1438275" algn="l"/>
              </a:tabLst>
            </a:pPr>
            <a:r>
              <a:rPr lang="en-US" dirty="0"/>
              <a:t>Plaintext  </a:t>
            </a:r>
            <a:r>
              <a:rPr lang="en-US" dirty="0" smtClean="0"/>
              <a:t>	: FEEDBACK</a:t>
            </a:r>
            <a:endParaRPr lang="en-US" dirty="0"/>
          </a:p>
          <a:p>
            <a:pPr>
              <a:tabLst>
                <a:tab pos="1438275" algn="l"/>
              </a:tabLst>
            </a:pPr>
            <a:r>
              <a:rPr lang="en-US" dirty="0" smtClean="0"/>
              <a:t>Key  	: 3241</a:t>
            </a:r>
          </a:p>
          <a:p>
            <a:pPr>
              <a:tabLst>
                <a:tab pos="1438275" algn="l"/>
              </a:tabLst>
            </a:pPr>
            <a:r>
              <a:rPr lang="en-US" dirty="0" smtClean="0"/>
              <a:t>Cipher</a:t>
            </a:r>
            <a:r>
              <a:rPr lang="en-US" dirty="0"/>
              <a:t> </a:t>
            </a:r>
            <a:r>
              <a:rPr lang="en-US" dirty="0" smtClean="0"/>
              <a:t>	: </a:t>
            </a:r>
            <a:endParaRPr lang="th-TH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003291"/>
              </p:ext>
            </p:extLst>
          </p:nvPr>
        </p:nvGraphicFramePr>
        <p:xfrm>
          <a:off x="179512" y="3140968"/>
          <a:ext cx="8153401" cy="2378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849"/>
                <a:gridCol w="299252"/>
                <a:gridCol w="299252"/>
                <a:gridCol w="299252"/>
                <a:gridCol w="299252"/>
                <a:gridCol w="299252"/>
                <a:gridCol w="299252"/>
                <a:gridCol w="299252"/>
                <a:gridCol w="299252"/>
                <a:gridCol w="299252"/>
                <a:gridCol w="299252"/>
                <a:gridCol w="299252"/>
                <a:gridCol w="299252"/>
                <a:gridCol w="299252"/>
                <a:gridCol w="299252"/>
                <a:gridCol w="299252"/>
                <a:gridCol w="299252"/>
                <a:gridCol w="299252"/>
                <a:gridCol w="299252"/>
                <a:gridCol w="299252"/>
                <a:gridCol w="299252"/>
                <a:gridCol w="299252"/>
                <a:gridCol w="299252"/>
                <a:gridCol w="299252"/>
                <a:gridCol w="299252"/>
                <a:gridCol w="299252"/>
                <a:gridCol w="299252"/>
              </a:tblGrid>
              <a:tr h="396346">
                <a:tc>
                  <a:txBody>
                    <a:bodyPr/>
                    <a:lstStyle/>
                    <a:p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A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B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C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D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E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F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G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H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I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J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K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L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M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N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O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P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Q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R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S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T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U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V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W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X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Y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Z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</a:tr>
              <a:tr h="39634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1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Z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A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B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C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D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E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F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G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H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I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J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K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L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M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N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O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P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Q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R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S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T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U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V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W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X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Y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</a:tr>
              <a:tr h="39634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2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Y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Z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A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B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C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D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E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F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G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H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I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J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K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L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M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N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O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P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Q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R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S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T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U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V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W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X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</a:tr>
              <a:tr h="39634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3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X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Y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Z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A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B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C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D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E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F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G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H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I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J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K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L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M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N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O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P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Q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R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S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T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U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V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W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</a:tr>
              <a:tr h="39634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4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W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X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Y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Z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A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B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C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D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E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F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G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H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I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J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K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L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M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N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O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P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Q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R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S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T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U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V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</a:tr>
              <a:tr h="39634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n-cs"/>
                        </a:rPr>
                        <a:t>…</a:t>
                      </a:r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th-TH" sz="200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th-TH" sz="200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th-TH" sz="200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th-TH" sz="200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th-TH" sz="200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th-TH" sz="200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th-TH" sz="200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th-TH" sz="200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th-TH" sz="200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th-TH" sz="200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th-TH" sz="200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th-TH" sz="200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th-TH" sz="200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th-TH" sz="200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th-TH" sz="200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th-TH" sz="200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th-TH" sz="200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th-TH" sz="200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th-TH" sz="200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th-TH" sz="200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th-TH" sz="200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th-TH" sz="200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th-TH" sz="200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th-TH" sz="2000">
                        <a:cs typeface="+mn-cs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th-TH" sz="2000" dirty="0">
                        <a:cs typeface="+mn-cs"/>
                      </a:endParaRPr>
                    </a:p>
                  </a:txBody>
                  <a:tcPr marT="45732" marB="4573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80813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Transposition Cipher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คือ การ </a:t>
            </a:r>
            <a:r>
              <a:rPr lang="en-US" dirty="0"/>
              <a:t>transpose(</a:t>
            </a:r>
            <a:r>
              <a:rPr lang="th-TH" dirty="0"/>
              <a:t>กลับแถวเป็นคอลัมน์หรือกลับ</a:t>
            </a:r>
            <a:r>
              <a:rPr lang="th-TH" dirty="0" smtClean="0"/>
              <a:t>คอลัมน์</a:t>
            </a:r>
            <a:r>
              <a:rPr lang="th-TH" dirty="0"/>
              <a:t>เป็นแถว) </a:t>
            </a:r>
          </a:p>
          <a:p>
            <a:r>
              <a:rPr lang="en-US" dirty="0" smtClean="0"/>
              <a:t>Plaintext </a:t>
            </a:r>
            <a:r>
              <a:rPr lang="th-TH" dirty="0"/>
              <a:t>คือ “ </a:t>
            </a:r>
            <a:r>
              <a:rPr lang="en-US" dirty="0"/>
              <a:t>This is an example of transposition”</a:t>
            </a:r>
          </a:p>
          <a:p>
            <a:r>
              <a:rPr lang="en-US" dirty="0" smtClean="0"/>
              <a:t>Cipher </a:t>
            </a:r>
            <a:r>
              <a:rPr lang="th-TH" dirty="0"/>
              <a:t>คือ “  </a:t>
            </a:r>
            <a:r>
              <a:rPr lang="en-US" dirty="0" err="1"/>
              <a:t>tsaoni</a:t>
            </a:r>
            <a:r>
              <a:rPr lang="en-US" dirty="0"/>
              <a:t> </a:t>
            </a:r>
            <a:r>
              <a:rPr lang="en-US" dirty="0" err="1"/>
              <a:t>hamfst</a:t>
            </a:r>
            <a:r>
              <a:rPr lang="en-US" dirty="0"/>
              <a:t> </a:t>
            </a:r>
            <a:r>
              <a:rPr lang="en-US" dirty="0" err="1"/>
              <a:t>inptpi</a:t>
            </a:r>
            <a:r>
              <a:rPr lang="en-US" dirty="0"/>
              <a:t>  </a:t>
            </a:r>
            <a:r>
              <a:rPr lang="en-US" dirty="0" err="1"/>
              <a:t>Selroo</a:t>
            </a:r>
            <a:r>
              <a:rPr lang="en-US" dirty="0"/>
              <a:t> </a:t>
            </a:r>
            <a:r>
              <a:rPr lang="en-US" dirty="0" err="1"/>
              <a:t>ixeasn</a:t>
            </a:r>
            <a:r>
              <a:rPr lang="en-US" dirty="0"/>
              <a:t>”</a:t>
            </a:r>
          </a:p>
          <a:p>
            <a:r>
              <a:rPr lang="th-TH" dirty="0" smtClean="0"/>
              <a:t>วิธี</a:t>
            </a:r>
            <a:r>
              <a:rPr lang="th-TH" dirty="0"/>
              <a:t>นี้ไม่ยากแต่ต้องรู้กันจากปลายทาง คือ </a:t>
            </a:r>
            <a:r>
              <a:rPr lang="en-US" dirty="0"/>
              <a:t>Key </a:t>
            </a:r>
            <a:r>
              <a:rPr lang="th-TH" dirty="0"/>
              <a:t>ที่ส่งให้กันคือ </a:t>
            </a:r>
          </a:p>
          <a:p>
            <a:r>
              <a:rPr lang="th-TH" dirty="0"/>
              <a:t>5 </a:t>
            </a:r>
            <a:r>
              <a:rPr lang="en-US" dirty="0"/>
              <a:t>columns  6 Rows</a:t>
            </a:r>
          </a:p>
          <a:p>
            <a:endParaRPr lang="th-TH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6624599"/>
              </p:ext>
            </p:extLst>
          </p:nvPr>
        </p:nvGraphicFramePr>
        <p:xfrm>
          <a:off x="3059832" y="3429000"/>
          <a:ext cx="3733800" cy="317023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746760"/>
                <a:gridCol w="746760"/>
                <a:gridCol w="746760"/>
                <a:gridCol w="746760"/>
                <a:gridCol w="746760"/>
              </a:tblGrid>
              <a:tr h="51821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</a:t>
                      </a:r>
                      <a:endParaRPr lang="th-TH" sz="2800" b="1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H</a:t>
                      </a:r>
                      <a:endParaRPr lang="th-TH" sz="2800" b="1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I</a:t>
                      </a:r>
                      <a:endParaRPr lang="th-TH" sz="2800" b="1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th-TH" sz="2800" b="1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I</a:t>
                      </a:r>
                      <a:endParaRPr lang="th-TH" sz="2800" b="1" dirty="0"/>
                    </a:p>
                  </a:txBody>
                  <a:tcPr marT="45725" marB="45725"/>
                </a:tc>
              </a:tr>
              <a:tr h="51821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th-TH" sz="2800" b="1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</a:t>
                      </a:r>
                      <a:endParaRPr lang="th-TH" sz="2800" b="1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N</a:t>
                      </a:r>
                      <a:endParaRPr lang="th-TH" sz="2800" b="1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E</a:t>
                      </a:r>
                      <a:endParaRPr lang="th-TH" sz="2800" b="1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X</a:t>
                      </a:r>
                      <a:endParaRPr lang="th-TH" sz="2800" b="1" dirty="0"/>
                    </a:p>
                  </a:txBody>
                  <a:tcPr marT="45725" marB="45725"/>
                </a:tc>
              </a:tr>
              <a:tr h="51821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</a:t>
                      </a:r>
                      <a:endParaRPr lang="th-TH" sz="2800" b="1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M</a:t>
                      </a:r>
                      <a:endParaRPr lang="th-TH" sz="2800" b="1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P</a:t>
                      </a:r>
                      <a:endParaRPr lang="th-TH" sz="2800" b="1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L</a:t>
                      </a:r>
                      <a:endParaRPr lang="th-TH" sz="2800" b="1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E</a:t>
                      </a:r>
                      <a:endParaRPr lang="th-TH" sz="2800" b="1" dirty="0"/>
                    </a:p>
                  </a:txBody>
                  <a:tcPr marT="45725" marB="45725"/>
                </a:tc>
              </a:tr>
              <a:tr h="51821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O</a:t>
                      </a:r>
                      <a:endParaRPr lang="th-TH" sz="2800" b="1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F</a:t>
                      </a:r>
                      <a:endParaRPr lang="th-TH" sz="2800" b="1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</a:t>
                      </a:r>
                      <a:endParaRPr lang="th-TH" sz="2800" b="1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R</a:t>
                      </a:r>
                      <a:endParaRPr lang="th-TH" sz="2800" b="1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</a:t>
                      </a:r>
                      <a:endParaRPr lang="th-TH" sz="2800" b="1" dirty="0"/>
                    </a:p>
                  </a:txBody>
                  <a:tcPr marT="45725" marB="45725"/>
                </a:tc>
              </a:tr>
              <a:tr h="579178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N</a:t>
                      </a:r>
                      <a:endParaRPr lang="th-TH" sz="2800" b="1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th-TH" sz="2800" b="1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P</a:t>
                      </a:r>
                      <a:endParaRPr lang="th-TH" sz="2800" b="1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O</a:t>
                      </a:r>
                      <a:endParaRPr lang="th-TH" sz="2800" b="1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S</a:t>
                      </a:r>
                      <a:endParaRPr lang="th-TH" sz="3200" b="1" dirty="0"/>
                    </a:p>
                  </a:txBody>
                  <a:tcPr marT="45725" marB="45725"/>
                </a:tc>
              </a:tr>
              <a:tr h="51821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I</a:t>
                      </a:r>
                      <a:endParaRPr lang="th-TH" sz="2800" b="1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</a:t>
                      </a:r>
                      <a:endParaRPr lang="th-TH" sz="2800" b="1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I</a:t>
                      </a:r>
                      <a:endParaRPr lang="th-TH" sz="2800" b="1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O</a:t>
                      </a:r>
                      <a:endParaRPr lang="th-TH" sz="2800" b="1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N</a:t>
                      </a:r>
                      <a:endParaRPr lang="th-TH" sz="2800" b="1" dirty="0"/>
                    </a:p>
                  </a:txBody>
                  <a:tcPr marT="45725" marB="457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3658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Columnar </a:t>
            </a:r>
            <a:r>
              <a:rPr lang="en-US" dirty="0"/>
              <a:t>transposition cipher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ไซ</a:t>
            </a:r>
            <a:r>
              <a:rPr lang="th-TH" dirty="0" err="1"/>
              <a:t>เฟอร์</a:t>
            </a:r>
            <a:r>
              <a:rPr lang="th-TH" dirty="0"/>
              <a:t>แบบคอลัมน์ (</a:t>
            </a:r>
            <a:r>
              <a:rPr lang="en-US" dirty="0"/>
              <a:t>columnar transposition cipher) </a:t>
            </a:r>
            <a:r>
              <a:rPr lang="th-TH" dirty="0"/>
              <a:t>เริ่มต้นด้วยการกำหนดขนาดคอลัมน์ ที่ใช้ในการเข้ารหัส </a:t>
            </a:r>
          </a:p>
          <a:p>
            <a:r>
              <a:rPr lang="th-TH" dirty="0"/>
              <a:t>เขียนข้อความต้นฉบับที่ละแถวลงในเมท</a:t>
            </a:r>
            <a:r>
              <a:rPr lang="th-TH" dirty="0" err="1"/>
              <a:t>ริกซ์</a:t>
            </a:r>
            <a:r>
              <a:rPr lang="th-TH" dirty="0"/>
              <a:t> ที่มีจำนวนคอลัมน์ ตามกำหนด เช่น “</a:t>
            </a:r>
            <a:r>
              <a:rPr lang="en-US" dirty="0"/>
              <a:t>go  to the  conference tomorrow at </a:t>
            </a:r>
            <a:r>
              <a:rPr lang="en-US" dirty="0" err="1"/>
              <a:t>mbk</a:t>
            </a:r>
            <a:r>
              <a:rPr lang="en-US" dirty="0"/>
              <a:t>”</a:t>
            </a:r>
          </a:p>
          <a:p>
            <a:r>
              <a:rPr lang="th-TH" dirty="0"/>
              <a:t>และเลือกใช้กุญแจ 412536</a:t>
            </a:r>
          </a:p>
          <a:p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785558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Columnar </a:t>
            </a:r>
            <a:r>
              <a:rPr lang="en-US" dirty="0"/>
              <a:t>transposition cipher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/>
              <a:t>ลำดับแถว  =&gt;	1	2	3	4	5	6</a:t>
            </a:r>
          </a:p>
          <a:p>
            <a:r>
              <a:rPr lang="th-TH" dirty="0"/>
              <a:t>		</a:t>
            </a:r>
            <a:r>
              <a:rPr lang="en-US" dirty="0" smtClean="0"/>
              <a:t>g</a:t>
            </a:r>
            <a:r>
              <a:rPr lang="en-US" dirty="0"/>
              <a:t>	o	t	o	t	h</a:t>
            </a:r>
          </a:p>
          <a:p>
            <a:r>
              <a:rPr lang="en-US" dirty="0"/>
              <a:t>		</a:t>
            </a:r>
            <a:r>
              <a:rPr lang="en-US" dirty="0" smtClean="0"/>
              <a:t>e</a:t>
            </a:r>
            <a:r>
              <a:rPr lang="en-US" dirty="0"/>
              <a:t>	c	o	n	f	e</a:t>
            </a:r>
          </a:p>
          <a:p>
            <a:r>
              <a:rPr lang="en-US" dirty="0"/>
              <a:t>		</a:t>
            </a:r>
            <a:r>
              <a:rPr lang="en-US" dirty="0" smtClean="0"/>
              <a:t>r</a:t>
            </a:r>
            <a:r>
              <a:rPr lang="en-US" dirty="0"/>
              <a:t>	e	n	c	e	t</a:t>
            </a:r>
          </a:p>
          <a:p>
            <a:r>
              <a:rPr lang="en-US" dirty="0"/>
              <a:t>		</a:t>
            </a:r>
            <a:r>
              <a:rPr lang="en-US" dirty="0" smtClean="0"/>
              <a:t>o</a:t>
            </a:r>
            <a:r>
              <a:rPr lang="en-US" dirty="0"/>
              <a:t>	m	o	r	r	o</a:t>
            </a:r>
          </a:p>
          <a:p>
            <a:r>
              <a:rPr lang="en-US" dirty="0"/>
              <a:t>		</a:t>
            </a:r>
            <a:r>
              <a:rPr lang="en-US" dirty="0" smtClean="0"/>
              <a:t>w</a:t>
            </a:r>
            <a:r>
              <a:rPr lang="en-US" dirty="0"/>
              <a:t>	a	t	m	b	k</a:t>
            </a:r>
          </a:p>
          <a:p>
            <a:r>
              <a:rPr lang="en-US" dirty="0"/>
              <a:t>key    =&gt;	4	1	2	5	3	6</a:t>
            </a:r>
          </a:p>
          <a:p>
            <a:r>
              <a:rPr lang="th-TH" dirty="0"/>
              <a:t>ข้อความไซ</a:t>
            </a:r>
            <a:r>
              <a:rPr lang="th-TH" dirty="0" err="1"/>
              <a:t>เฟอร์</a:t>
            </a:r>
            <a:r>
              <a:rPr lang="th-TH" dirty="0"/>
              <a:t>ที่ได้ </a:t>
            </a:r>
            <a:br>
              <a:rPr lang="th-TH" dirty="0"/>
            </a:br>
            <a:r>
              <a:rPr lang="th-TH" dirty="0"/>
              <a:t>    </a:t>
            </a:r>
            <a:r>
              <a:rPr lang="en-US" dirty="0"/>
              <a:t>OC  EM  ATO  NOTTFERBGE  ROWONCRM  HE  TOK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43963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Pigpen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ใช้การแทนตัวอักษร </a:t>
            </a:r>
            <a:r>
              <a:rPr lang="en-US" dirty="0"/>
              <a:t>A-Z </a:t>
            </a:r>
            <a:r>
              <a:rPr lang="th-TH" dirty="0"/>
              <a:t>ด้วย</a:t>
            </a:r>
            <a:r>
              <a:rPr lang="th-TH" dirty="0" smtClean="0"/>
              <a:t>สัญลักษณ์</a:t>
            </a:r>
          </a:p>
          <a:p>
            <a:endParaRPr lang="th-TH" dirty="0"/>
          </a:p>
          <a:p>
            <a:endParaRPr lang="th-TH" dirty="0" smtClean="0"/>
          </a:p>
          <a:p>
            <a:endParaRPr lang="th-TH" dirty="0"/>
          </a:p>
          <a:p>
            <a:endParaRPr lang="th-TH" dirty="0" smtClean="0"/>
          </a:p>
          <a:p>
            <a:endParaRPr lang="th-TH" dirty="0"/>
          </a:p>
          <a:p>
            <a:r>
              <a:rPr lang="en-US" dirty="0" smtClean="0"/>
              <a:t>Plaintext </a:t>
            </a:r>
            <a:r>
              <a:rPr lang="en-US" dirty="0"/>
              <a:t>: Wonderful</a:t>
            </a:r>
          </a:p>
          <a:p>
            <a:r>
              <a:rPr lang="en-US" dirty="0" err="1" smtClean="0"/>
              <a:t>Ciphertext</a:t>
            </a:r>
            <a:r>
              <a:rPr lang="en-US" dirty="0" smtClean="0"/>
              <a:t> :</a:t>
            </a:r>
            <a:endParaRPr lang="th-TH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822619"/>
              </p:ext>
            </p:extLst>
          </p:nvPr>
        </p:nvGraphicFramePr>
        <p:xfrm>
          <a:off x="899592" y="1910939"/>
          <a:ext cx="1828801" cy="1554426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3399"/>
                <a:gridCol w="609600"/>
                <a:gridCol w="685802"/>
              </a:tblGrid>
              <a:tr h="5180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th-TH" sz="2800" dirty="0"/>
                    </a:p>
                  </a:txBody>
                  <a:tcPr marT="45711" marB="45711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th-TH" sz="2800" dirty="0"/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th-TH" sz="2800" dirty="0"/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</a:t>
                      </a:r>
                      <a:endParaRPr lang="th-TH" sz="2800" dirty="0"/>
                    </a:p>
                  </a:txBody>
                  <a:tcPr marT="45711" marB="45711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85000"/>
                        <a:lumOff val="1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</a:t>
                      </a:r>
                      <a:endParaRPr lang="th-TH" sz="2800" dirty="0"/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85000"/>
                        <a:lumOff val="1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</a:t>
                      </a:r>
                      <a:endParaRPr lang="th-TH" sz="2800" dirty="0"/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85000"/>
                        <a:lumOff val="15000"/>
                        <a:alpha val="20000"/>
                      </a:schemeClr>
                    </a:solidFill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</a:t>
                      </a:r>
                      <a:endParaRPr lang="th-TH" sz="2800" dirty="0"/>
                    </a:p>
                  </a:txBody>
                  <a:tcPr marT="45711" marB="45711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</a:t>
                      </a:r>
                      <a:endParaRPr lang="th-TH" sz="2800" dirty="0"/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</a:t>
                      </a:r>
                      <a:endParaRPr lang="th-TH" sz="2800" dirty="0"/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852722"/>
              </p:ext>
            </p:extLst>
          </p:nvPr>
        </p:nvGraphicFramePr>
        <p:xfrm>
          <a:off x="2987824" y="1743050"/>
          <a:ext cx="1828801" cy="299108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3399"/>
                <a:gridCol w="609600"/>
                <a:gridCol w="685802"/>
              </a:tblGrid>
              <a:tr h="945092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sz="2800" dirty="0" smtClean="0"/>
                        <a:t>J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</a:t>
                      </a:r>
                      <a:endParaRPr kumimoji="0" lang="th-TH" sz="2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0" marB="4573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K</a:t>
                      </a:r>
                      <a:endParaRPr lang="th-TH" sz="2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sym typeface="Wingdings 2"/>
                        </a:rPr>
                        <a:t></a:t>
                      </a:r>
                      <a:endParaRPr lang="th-TH" sz="2800" dirty="0" smtClean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</a:t>
                      </a:r>
                      <a:endParaRPr lang="th-TH" sz="2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sym typeface="Wingdings 2"/>
                        </a:rPr>
                        <a:t></a:t>
                      </a:r>
                      <a:endParaRPr lang="th-TH" sz="2800" dirty="0" smtClean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008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sym typeface="Wingdings 2"/>
                        </a:rPr>
                        <a:t></a:t>
                      </a:r>
                      <a:endParaRPr lang="th-TH" sz="2800" dirty="0" smtClean="0"/>
                    </a:p>
                  </a:txBody>
                  <a:tcPr marT="45730" marB="4573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  <a:lumOff val="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sym typeface="Wingdings 2"/>
                        </a:rPr>
                        <a:t></a:t>
                      </a:r>
                      <a:endParaRPr lang="th-TH" sz="2800" dirty="0" smtClean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  <a:lumOff val="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sym typeface="Wingdings 2"/>
                        </a:rPr>
                        <a:t></a:t>
                      </a:r>
                      <a:endParaRPr lang="th-TH" sz="2800" dirty="0" smtClean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  <a:lumOff val="5000"/>
                        <a:alpha val="20000"/>
                      </a:schemeClr>
                    </a:solidFill>
                  </a:tcPr>
                </a:tc>
              </a:tr>
              <a:tr h="9450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sym typeface="Wingdings 2"/>
                        </a:rPr>
                        <a:t></a:t>
                      </a:r>
                      <a:endParaRPr lang="th-TH" sz="2800" dirty="0" smtClean="0"/>
                    </a:p>
                    <a:p>
                      <a:pPr algn="ctr"/>
                      <a:r>
                        <a:rPr lang="en-US" sz="2800" dirty="0" smtClean="0"/>
                        <a:t>P</a:t>
                      </a:r>
                    </a:p>
                  </a:txBody>
                  <a:tcPr marT="45730" marB="4573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sym typeface="Wingdings 2"/>
                        </a:rPr>
                        <a:t></a:t>
                      </a:r>
                      <a:endParaRPr lang="th-TH" sz="2800" dirty="0" smtClean="0"/>
                    </a:p>
                    <a:p>
                      <a:pPr algn="ctr"/>
                      <a:r>
                        <a:rPr lang="en-US" sz="2800" dirty="0" smtClean="0"/>
                        <a:t>Q</a:t>
                      </a:r>
                      <a:endParaRPr lang="th-TH" sz="2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sym typeface="Wingdings 2"/>
                        </a:rPr>
                        <a:t></a:t>
                      </a:r>
                      <a:endParaRPr lang="th-TH" sz="2800" dirty="0" smtClean="0"/>
                    </a:p>
                    <a:p>
                      <a:pPr algn="ctr"/>
                      <a:r>
                        <a:rPr lang="en-US" sz="2800" dirty="0" smtClean="0"/>
                        <a:t>R</a:t>
                      </a:r>
                      <a:endParaRPr lang="th-TH" sz="2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5007928" y="1767918"/>
            <a:ext cx="1752600" cy="2209800"/>
            <a:chOff x="5334000" y="2438400"/>
            <a:chExt cx="1752600" cy="2209800"/>
          </a:xfrm>
        </p:grpSpPr>
        <p:cxnSp>
          <p:nvCxnSpPr>
            <p:cNvPr id="7" name="Straight Connector 6"/>
            <p:cNvCxnSpPr/>
            <p:nvPr/>
          </p:nvCxnSpPr>
          <p:spPr>
            <a:xfrm rot="16200000" flipH="1">
              <a:off x="5067300" y="2857500"/>
              <a:ext cx="2209800" cy="1371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 flipH="1" flipV="1">
              <a:off x="5143500" y="2628900"/>
              <a:ext cx="2133600" cy="1752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22"/>
            <p:cNvSpPr txBox="1">
              <a:spLocks noChangeArrowheads="1"/>
            </p:cNvSpPr>
            <p:nvPr/>
          </p:nvSpPr>
          <p:spPr bwMode="auto">
            <a:xfrm>
              <a:off x="6096000" y="2743200"/>
              <a:ext cx="3385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r>
                <a:rPr lang="en-US" sz="1800" b="1"/>
                <a:t>S</a:t>
              </a:r>
              <a:endParaRPr lang="th-TH" sz="1800" b="1"/>
            </a:p>
          </p:txBody>
        </p:sp>
        <p:sp>
          <p:nvSpPr>
            <p:cNvPr id="10" name="TextBox 23"/>
            <p:cNvSpPr txBox="1">
              <a:spLocks noChangeArrowheads="1"/>
            </p:cNvSpPr>
            <p:nvPr/>
          </p:nvSpPr>
          <p:spPr bwMode="auto">
            <a:xfrm>
              <a:off x="5486400" y="3276600"/>
              <a:ext cx="3385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r>
                <a:rPr lang="en-US" sz="1800" b="1"/>
                <a:t>T</a:t>
              </a:r>
              <a:endParaRPr lang="th-TH" sz="1800" b="1"/>
            </a:p>
          </p:txBody>
        </p:sp>
        <p:sp>
          <p:nvSpPr>
            <p:cNvPr id="11" name="TextBox 24"/>
            <p:cNvSpPr txBox="1">
              <a:spLocks noChangeArrowheads="1"/>
            </p:cNvSpPr>
            <p:nvPr/>
          </p:nvSpPr>
          <p:spPr bwMode="auto">
            <a:xfrm>
              <a:off x="6477000" y="3352800"/>
              <a:ext cx="35137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r>
                <a:rPr lang="en-US" sz="1800" b="1"/>
                <a:t>U</a:t>
              </a:r>
              <a:endParaRPr lang="th-TH" sz="1800" b="1"/>
            </a:p>
          </p:txBody>
        </p:sp>
        <p:sp>
          <p:nvSpPr>
            <p:cNvPr id="12" name="TextBox 25"/>
            <p:cNvSpPr txBox="1">
              <a:spLocks noChangeArrowheads="1"/>
            </p:cNvSpPr>
            <p:nvPr/>
          </p:nvSpPr>
          <p:spPr bwMode="auto">
            <a:xfrm>
              <a:off x="5943600" y="3962400"/>
              <a:ext cx="3385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r>
                <a:rPr lang="en-US" sz="1800" b="1"/>
                <a:t>V</a:t>
              </a:r>
              <a:endParaRPr lang="th-TH" sz="1800" b="1"/>
            </a:p>
          </p:txBody>
        </p:sp>
      </p:grpSp>
      <p:grpSp>
        <p:nvGrpSpPr>
          <p:cNvPr id="13" name="Group 26"/>
          <p:cNvGrpSpPr>
            <a:grpSpLocks/>
          </p:cNvGrpSpPr>
          <p:nvPr/>
        </p:nvGrpSpPr>
        <p:grpSpPr bwMode="auto">
          <a:xfrm>
            <a:off x="7092280" y="1946750"/>
            <a:ext cx="1752600" cy="2209800"/>
            <a:chOff x="5334000" y="2438400"/>
            <a:chExt cx="1752600" cy="2209800"/>
          </a:xfrm>
        </p:grpSpPr>
        <p:cxnSp>
          <p:nvCxnSpPr>
            <p:cNvPr id="14" name="Straight Connector 6"/>
            <p:cNvCxnSpPr/>
            <p:nvPr/>
          </p:nvCxnSpPr>
          <p:spPr>
            <a:xfrm rot="16200000" flipH="1">
              <a:off x="5067300" y="2857500"/>
              <a:ext cx="2209800" cy="1371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7"/>
            <p:cNvCxnSpPr/>
            <p:nvPr/>
          </p:nvCxnSpPr>
          <p:spPr>
            <a:xfrm rot="5400000" flipH="1" flipV="1">
              <a:off x="5143500" y="2628900"/>
              <a:ext cx="2133600" cy="1752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22"/>
            <p:cNvSpPr txBox="1">
              <a:spLocks noChangeArrowheads="1"/>
            </p:cNvSpPr>
            <p:nvPr/>
          </p:nvSpPr>
          <p:spPr bwMode="auto">
            <a:xfrm>
              <a:off x="5980853" y="2772884"/>
              <a:ext cx="40267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r>
                <a:rPr lang="en-US" sz="1800" b="1" dirty="0" smtClean="0"/>
                <a:t>W</a:t>
              </a:r>
            </a:p>
            <a:p>
              <a:pPr eaLnBrk="1" hangingPunct="1"/>
              <a:r>
                <a:rPr lang="th-TH" sz="1800" b="1" dirty="0" smtClean="0">
                  <a:sym typeface="Wingdings 2"/>
                </a:rPr>
                <a:t></a:t>
              </a:r>
              <a:endParaRPr lang="th-TH" sz="1800" b="1" dirty="0"/>
            </a:p>
          </p:txBody>
        </p:sp>
        <p:sp>
          <p:nvSpPr>
            <p:cNvPr id="17" name="TextBox 23"/>
            <p:cNvSpPr txBox="1">
              <a:spLocks noChangeArrowheads="1"/>
            </p:cNvSpPr>
            <p:nvPr/>
          </p:nvSpPr>
          <p:spPr bwMode="auto">
            <a:xfrm>
              <a:off x="5528598" y="3352800"/>
              <a:ext cx="54373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r>
                <a:rPr lang="en-US" sz="1800" b="1" dirty="0" smtClean="0"/>
                <a:t>X</a:t>
              </a:r>
              <a:r>
                <a:rPr lang="th-TH" sz="1800" b="1" dirty="0" smtClean="0">
                  <a:sym typeface="Wingdings 2"/>
                </a:rPr>
                <a:t></a:t>
              </a:r>
              <a:endParaRPr lang="th-TH" sz="1800" b="1" dirty="0"/>
            </a:p>
          </p:txBody>
        </p:sp>
        <p:sp>
          <p:nvSpPr>
            <p:cNvPr id="18" name="TextBox 24"/>
            <p:cNvSpPr txBox="1">
              <a:spLocks noChangeArrowheads="1"/>
            </p:cNvSpPr>
            <p:nvPr/>
          </p:nvSpPr>
          <p:spPr bwMode="auto">
            <a:xfrm>
              <a:off x="6282154" y="3367294"/>
              <a:ext cx="6865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r>
                <a:rPr lang="th-TH" sz="1800" b="1" dirty="0" smtClean="0">
                  <a:sym typeface="Wingdings 2"/>
                </a:rPr>
                <a:t></a:t>
              </a:r>
              <a:r>
                <a:rPr lang="en-US" sz="1800" b="1" dirty="0" smtClean="0"/>
                <a:t>Y</a:t>
              </a:r>
              <a:endParaRPr lang="th-TH" sz="1800" b="1" dirty="0"/>
            </a:p>
          </p:txBody>
        </p:sp>
        <p:sp>
          <p:nvSpPr>
            <p:cNvPr id="19" name="TextBox 25"/>
            <p:cNvSpPr txBox="1">
              <a:spLocks noChangeArrowheads="1"/>
            </p:cNvSpPr>
            <p:nvPr/>
          </p:nvSpPr>
          <p:spPr bwMode="auto">
            <a:xfrm>
              <a:off x="5993677" y="3722132"/>
              <a:ext cx="38985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/>
              <a:r>
                <a:rPr lang="th-TH" sz="1800" b="1" dirty="0">
                  <a:sym typeface="Wingdings 2"/>
                </a:rPr>
                <a:t></a:t>
              </a:r>
              <a:endParaRPr lang="th-TH" sz="1800" b="1" dirty="0"/>
            </a:p>
            <a:p>
              <a:pPr algn="ctr" eaLnBrk="1" hangingPunct="1"/>
              <a:r>
                <a:rPr lang="en-US" sz="1800" b="1" dirty="0" smtClean="0"/>
                <a:t>Z</a:t>
              </a:r>
              <a:endParaRPr lang="th-TH" sz="1800" b="1" dirty="0"/>
            </a:p>
          </p:txBody>
        </p:sp>
      </p:grpSp>
      <p:grpSp>
        <p:nvGrpSpPr>
          <p:cNvPr id="44" name="กลุ่ม 43"/>
          <p:cNvGrpSpPr/>
          <p:nvPr/>
        </p:nvGrpSpPr>
        <p:grpSpPr>
          <a:xfrm>
            <a:off x="611306" y="5550934"/>
            <a:ext cx="7772400" cy="762000"/>
            <a:chOff x="2074333" y="5259288"/>
            <a:chExt cx="7772400" cy="762000"/>
          </a:xfrm>
        </p:grpSpPr>
        <p:cxnSp>
          <p:nvCxnSpPr>
            <p:cNvPr id="20" name="Straight Connector 3"/>
            <p:cNvCxnSpPr/>
            <p:nvPr/>
          </p:nvCxnSpPr>
          <p:spPr>
            <a:xfrm rot="16200000" flipH="1">
              <a:off x="1998133" y="5411688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21" name="Straight Connector 4"/>
            <p:cNvCxnSpPr/>
            <p:nvPr/>
          </p:nvCxnSpPr>
          <p:spPr>
            <a:xfrm rot="5400000" flipH="1" flipV="1">
              <a:off x="2379133" y="5411688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22" name="Straight Connector 5"/>
            <p:cNvCxnSpPr/>
            <p:nvPr/>
          </p:nvCxnSpPr>
          <p:spPr>
            <a:xfrm rot="5400000">
              <a:off x="2836333" y="5640288"/>
              <a:ext cx="6096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23" name="Straight Connector 6"/>
            <p:cNvCxnSpPr/>
            <p:nvPr/>
          </p:nvCxnSpPr>
          <p:spPr>
            <a:xfrm>
              <a:off x="3141133" y="5335488"/>
              <a:ext cx="457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24" name="Straight Connector 7"/>
            <p:cNvCxnSpPr/>
            <p:nvPr/>
          </p:nvCxnSpPr>
          <p:spPr>
            <a:xfrm>
              <a:off x="3141133" y="5945088"/>
              <a:ext cx="533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sp>
          <p:nvSpPr>
            <p:cNvPr id="25" name="Rectangle 8"/>
            <p:cNvSpPr/>
            <p:nvPr/>
          </p:nvSpPr>
          <p:spPr>
            <a:xfrm>
              <a:off x="3979333" y="5335488"/>
              <a:ext cx="914400" cy="685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th-TH">
                <a:solidFill>
                  <a:srgbClr val="0070C0"/>
                </a:solidFill>
              </a:endParaRPr>
            </a:p>
          </p:txBody>
        </p:sp>
        <p:cxnSp>
          <p:nvCxnSpPr>
            <p:cNvPr id="26" name="Straight Connector 9"/>
            <p:cNvCxnSpPr/>
            <p:nvPr/>
          </p:nvCxnSpPr>
          <p:spPr>
            <a:xfrm>
              <a:off x="5198533" y="5335488"/>
              <a:ext cx="6096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27" name="Straight Connector 10"/>
            <p:cNvCxnSpPr/>
            <p:nvPr/>
          </p:nvCxnSpPr>
          <p:spPr>
            <a:xfrm rot="5400000">
              <a:off x="5465233" y="5678388"/>
              <a:ext cx="685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28" name="Straight Connector 11"/>
            <p:cNvCxnSpPr/>
            <p:nvPr/>
          </p:nvCxnSpPr>
          <p:spPr>
            <a:xfrm rot="10800000">
              <a:off x="5274733" y="6021288"/>
              <a:ext cx="533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sp>
          <p:nvSpPr>
            <p:cNvPr id="29" name="Rectangle 12"/>
            <p:cNvSpPr/>
            <p:nvPr/>
          </p:nvSpPr>
          <p:spPr>
            <a:xfrm>
              <a:off x="5960533" y="5335488"/>
              <a:ext cx="914400" cy="685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th-TH">
                <a:solidFill>
                  <a:srgbClr val="0070C0"/>
                </a:solidFill>
              </a:endParaRPr>
            </a:p>
          </p:txBody>
        </p:sp>
        <p:cxnSp>
          <p:nvCxnSpPr>
            <p:cNvPr id="30" name="Straight Connector 13"/>
            <p:cNvCxnSpPr/>
            <p:nvPr/>
          </p:nvCxnSpPr>
          <p:spPr>
            <a:xfrm rot="5400000" flipH="1" flipV="1">
              <a:off x="6684433" y="5678388"/>
              <a:ext cx="685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1" name="Straight Connector 14"/>
            <p:cNvCxnSpPr/>
            <p:nvPr/>
          </p:nvCxnSpPr>
          <p:spPr>
            <a:xfrm>
              <a:off x="7027333" y="5335488"/>
              <a:ext cx="6096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2" name="Straight Connector 15"/>
            <p:cNvCxnSpPr/>
            <p:nvPr/>
          </p:nvCxnSpPr>
          <p:spPr>
            <a:xfrm rot="5400000">
              <a:off x="7408333" y="5640288"/>
              <a:ext cx="6096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3" name="Straight Connector 16"/>
            <p:cNvCxnSpPr/>
            <p:nvPr/>
          </p:nvCxnSpPr>
          <p:spPr>
            <a:xfrm>
              <a:off x="7713133" y="5335488"/>
              <a:ext cx="457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4" name="Straight Connector 17"/>
            <p:cNvCxnSpPr/>
            <p:nvPr/>
          </p:nvCxnSpPr>
          <p:spPr>
            <a:xfrm>
              <a:off x="7713133" y="5945088"/>
              <a:ext cx="533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5" name="Straight Connector 18"/>
            <p:cNvCxnSpPr/>
            <p:nvPr/>
          </p:nvCxnSpPr>
          <p:spPr>
            <a:xfrm flipV="1">
              <a:off x="8398933" y="5259288"/>
              <a:ext cx="381000" cy="304800"/>
            </a:xfrm>
            <a:prstGeom prst="lin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6" name="Straight Connector 19"/>
            <p:cNvCxnSpPr/>
            <p:nvPr/>
          </p:nvCxnSpPr>
          <p:spPr>
            <a:xfrm rot="16200000" flipH="1">
              <a:off x="8360833" y="5602188"/>
              <a:ext cx="381000" cy="304800"/>
            </a:xfrm>
            <a:prstGeom prst="lin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7" name="Straight Connector 20"/>
            <p:cNvCxnSpPr/>
            <p:nvPr/>
          </p:nvCxnSpPr>
          <p:spPr>
            <a:xfrm rot="5400000">
              <a:off x="8932333" y="5640288"/>
              <a:ext cx="6096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8" name="Straight Connector 21"/>
            <p:cNvCxnSpPr/>
            <p:nvPr/>
          </p:nvCxnSpPr>
          <p:spPr>
            <a:xfrm>
              <a:off x="9237133" y="5945088"/>
              <a:ext cx="6096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sp>
          <p:nvSpPr>
            <p:cNvPr id="39" name="Flowchart: Connector 22"/>
            <p:cNvSpPr/>
            <p:nvPr/>
          </p:nvSpPr>
          <p:spPr>
            <a:xfrm>
              <a:off x="4360333" y="5640288"/>
              <a:ext cx="152400" cy="152400"/>
            </a:xfrm>
            <a:prstGeom prst="flowChartConnector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h-TH" b="1" dirty="0">
                  <a:solidFill>
                    <a:schemeClr val="tx1"/>
                  </a:solidFill>
                  <a:sym typeface="Wingdings 2"/>
                </a:rPr>
                <a:t></a:t>
              </a:r>
              <a:endParaRPr lang="th-TH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Flowchart: Connector 23"/>
            <p:cNvSpPr/>
            <p:nvPr/>
          </p:nvSpPr>
          <p:spPr>
            <a:xfrm>
              <a:off x="3293533" y="5564088"/>
              <a:ext cx="152400" cy="152400"/>
            </a:xfrm>
            <a:prstGeom prst="flowChartConnector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h-TH" b="1" dirty="0">
                  <a:solidFill>
                    <a:schemeClr val="tx1"/>
                  </a:solidFill>
                  <a:sym typeface="Wingdings 2"/>
                </a:rPr>
                <a:t></a:t>
              </a:r>
              <a:endParaRPr lang="th-TH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Flowchart: Connector 24"/>
            <p:cNvSpPr/>
            <p:nvPr/>
          </p:nvSpPr>
          <p:spPr>
            <a:xfrm>
              <a:off x="2379133" y="5487888"/>
              <a:ext cx="152400" cy="152400"/>
            </a:xfrm>
            <a:prstGeom prst="flowChartConnector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h-TH" b="1" dirty="0">
                  <a:solidFill>
                    <a:schemeClr val="tx1"/>
                  </a:solidFill>
                  <a:sym typeface="Wingdings 2"/>
                </a:rPr>
                <a:t></a:t>
              </a:r>
              <a:endParaRPr lang="th-TH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Flowchart: Connector 25"/>
            <p:cNvSpPr/>
            <p:nvPr/>
          </p:nvSpPr>
          <p:spPr>
            <a:xfrm>
              <a:off x="7255933" y="5640288"/>
              <a:ext cx="152400" cy="152400"/>
            </a:xfrm>
            <a:prstGeom prst="flowChartConnector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h-TH" b="1" dirty="0">
                  <a:solidFill>
                    <a:schemeClr val="tx1"/>
                  </a:solidFill>
                  <a:sym typeface="Wingdings 2"/>
                </a:rPr>
                <a:t></a:t>
              </a:r>
              <a:endParaRPr lang="th-TH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Flowchart: Connector 26"/>
            <p:cNvSpPr/>
            <p:nvPr/>
          </p:nvSpPr>
          <p:spPr>
            <a:xfrm>
              <a:off x="9465733" y="5640288"/>
              <a:ext cx="152400" cy="152400"/>
            </a:xfrm>
            <a:prstGeom prst="flowChartConnector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h-TH" b="1" dirty="0">
                  <a:solidFill>
                    <a:schemeClr val="tx1"/>
                  </a:solidFill>
                  <a:sym typeface="Wingdings 2"/>
                </a:rPr>
                <a:t></a:t>
              </a:r>
              <a:endParaRPr lang="th-TH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099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การเข้ารหัสแบบ </a:t>
            </a:r>
            <a:r>
              <a:rPr lang="en-US" dirty="0" err="1"/>
              <a:t>eXclusive</a:t>
            </a:r>
            <a:r>
              <a:rPr lang="en-US" dirty="0"/>
              <a:t> OR (</a:t>
            </a:r>
            <a:r>
              <a:rPr lang="th-TH" dirty="0" err="1"/>
              <a:t>เอ็กซ์คลูซีฟ</a:t>
            </a:r>
            <a:r>
              <a:rPr lang="th-TH" dirty="0"/>
              <a:t> </a:t>
            </a:r>
            <a:r>
              <a:rPr lang="th-TH" dirty="0" err="1"/>
              <a:t>ออร์</a:t>
            </a:r>
            <a:r>
              <a:rPr lang="th-TH" dirty="0"/>
              <a:t> - </a:t>
            </a:r>
            <a:r>
              <a:rPr lang="en-US" dirty="0"/>
              <a:t>XOR)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XOR </a:t>
            </a:r>
            <a:r>
              <a:rPr lang="th-TH" dirty="0"/>
              <a:t>เป็นการกระทำทางตรรกศาสตร์ โดยมีหลักการ คือ</a:t>
            </a:r>
          </a:p>
          <a:p>
            <a:r>
              <a:rPr lang="th-TH" dirty="0"/>
              <a:t>มีอินพุตตั้งแต่สองอินพุตขึ้นไป เช่น </a:t>
            </a:r>
            <a:r>
              <a:rPr lang="en-US" dirty="0"/>
              <a:t>A, B </a:t>
            </a:r>
            <a:endParaRPr lang="th-TH" dirty="0" smtClean="0"/>
          </a:p>
          <a:p>
            <a:r>
              <a:rPr lang="th-TH" dirty="0" smtClean="0"/>
              <a:t>จะ</a:t>
            </a:r>
            <a:r>
              <a:rPr lang="th-TH" dirty="0"/>
              <a:t>ให้เอาท์พุตเป็นลอจิก 0 เมื่อ อินพุตมี ลอจิกเหมือนกัน</a:t>
            </a:r>
          </a:p>
          <a:p>
            <a:r>
              <a:rPr lang="th-TH" dirty="0"/>
              <a:t>จะให้เอาท์พุตเป็นลอจิก 1 เมื่อ อินพุตมี ลอจิกต่างกัน</a:t>
            </a:r>
          </a:p>
          <a:p>
            <a:endParaRPr lang="th-TH" dirty="0"/>
          </a:p>
          <a:p>
            <a:endParaRPr lang="th-TH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0" r="22973" b="65610"/>
          <a:stretch/>
        </p:blipFill>
        <p:spPr bwMode="auto">
          <a:xfrm>
            <a:off x="611560" y="3702570"/>
            <a:ext cx="4947084" cy="217470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32779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การเข้ารหัสแบบ </a:t>
            </a:r>
            <a:r>
              <a:rPr lang="en-US" dirty="0" err="1"/>
              <a:t>eXclusive</a:t>
            </a:r>
            <a:r>
              <a:rPr lang="en-US" dirty="0"/>
              <a:t> OR (</a:t>
            </a:r>
            <a:r>
              <a:rPr lang="th-TH" dirty="0" err="1"/>
              <a:t>เอ็กซ์คลูซีฟ</a:t>
            </a:r>
            <a:r>
              <a:rPr lang="th-TH" dirty="0"/>
              <a:t> </a:t>
            </a:r>
            <a:r>
              <a:rPr lang="th-TH" dirty="0" err="1"/>
              <a:t>ออร์</a:t>
            </a:r>
            <a:r>
              <a:rPr lang="th-TH" dirty="0"/>
              <a:t> - </a:t>
            </a:r>
            <a:r>
              <a:rPr lang="en-US" dirty="0"/>
              <a:t>XOR)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/>
              <a:t>เราจะหาคำตอบได้ ก็ต่อเมื่อต้องแปลงเลขฐาน 10 ให้กลายเป็นเลขฐาน 2 (</a:t>
            </a:r>
            <a:r>
              <a:rPr lang="en-US" dirty="0"/>
              <a:t>Binary) </a:t>
            </a:r>
            <a:r>
              <a:rPr lang="th-TH" dirty="0"/>
              <a:t>ก่อน เช่น</a:t>
            </a:r>
            <a:br>
              <a:rPr lang="th-TH" dirty="0"/>
            </a:br>
            <a:r>
              <a:rPr lang="th-TH" dirty="0"/>
              <a:t>กำหนดตัวแปร </a:t>
            </a:r>
            <a:r>
              <a:rPr lang="en-US" dirty="0"/>
              <a:t>A = 10 </a:t>
            </a:r>
            <a:r>
              <a:rPr lang="th-TH" dirty="0"/>
              <a:t>หรือ กระจายเป็นเลขฐาน 2 (</a:t>
            </a:r>
            <a:r>
              <a:rPr lang="en-US" dirty="0"/>
              <a:t>Binary) = 1 0 1 0</a:t>
            </a:r>
            <a:br>
              <a:rPr lang="en-US" dirty="0"/>
            </a:br>
            <a:r>
              <a:rPr lang="th-TH" dirty="0"/>
              <a:t>กำหนดตัวแปร </a:t>
            </a:r>
            <a:r>
              <a:rPr lang="en-US" dirty="0"/>
              <a:t>B = 8 </a:t>
            </a:r>
            <a:r>
              <a:rPr lang="th-TH" dirty="0"/>
              <a:t>หรือ กระจายเป็นเลขฐาน 2 (</a:t>
            </a:r>
            <a:r>
              <a:rPr lang="en-US" dirty="0"/>
              <a:t>Binary) = 1 0 0 0</a:t>
            </a:r>
            <a:br>
              <a:rPr lang="en-US" dirty="0"/>
            </a:br>
            <a:r>
              <a:rPr lang="th-TH" dirty="0"/>
              <a:t>ดังนั้นเมื่อให้ </a:t>
            </a:r>
            <a:r>
              <a:rPr lang="en-US" dirty="0"/>
              <a:t>A </a:t>
            </a:r>
            <a:r>
              <a:rPr lang="en-US" dirty="0" err="1"/>
              <a:t>Xor</a:t>
            </a:r>
            <a:r>
              <a:rPr lang="en-US" dirty="0"/>
              <a:t> B </a:t>
            </a:r>
            <a:r>
              <a:rPr lang="th-TH" dirty="0"/>
              <a:t>คือ</a:t>
            </a:r>
            <a:br>
              <a:rPr lang="th-TH" dirty="0"/>
            </a:br>
            <a:r>
              <a:rPr lang="th-TH" dirty="0"/>
              <a:t>1 0 1 0</a:t>
            </a:r>
            <a:br>
              <a:rPr lang="th-TH" dirty="0"/>
            </a:br>
            <a:r>
              <a:rPr lang="th-TH" dirty="0"/>
              <a:t>1 0 0 0</a:t>
            </a:r>
            <a:br>
              <a:rPr lang="th-TH" dirty="0"/>
            </a:br>
            <a:r>
              <a:rPr lang="th-TH" dirty="0"/>
              <a:t>----------</a:t>
            </a:r>
            <a:br>
              <a:rPr lang="th-TH" dirty="0"/>
            </a:br>
            <a:r>
              <a:rPr lang="th-TH" dirty="0"/>
              <a:t>0 0 1 0 </a:t>
            </a:r>
            <a:br>
              <a:rPr lang="th-TH" dirty="0"/>
            </a:br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5684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รูปแบบของภัยคุกคาม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การแอบดักอ่านข้อมูล (</a:t>
            </a:r>
            <a:r>
              <a:rPr lang="en-US" dirty="0"/>
              <a:t>Eavesdropping) </a:t>
            </a:r>
          </a:p>
          <a:p>
            <a:r>
              <a:rPr lang="th-TH" dirty="0"/>
              <a:t>การแอบแก้ไขข้อมูล (</a:t>
            </a:r>
            <a:r>
              <a:rPr lang="en-US" dirty="0"/>
              <a:t>Tampering </a:t>
            </a:r>
            <a:r>
              <a:rPr lang="th-TH" dirty="0"/>
              <a:t>หรือ </a:t>
            </a:r>
            <a:r>
              <a:rPr lang="en-US" dirty="0"/>
              <a:t>Man-in-the-middle attack)</a:t>
            </a:r>
          </a:p>
          <a:p>
            <a:r>
              <a:rPr lang="th-TH" dirty="0"/>
              <a:t>การปลอมตัวหรือการหลอกลวง (</a:t>
            </a:r>
            <a:r>
              <a:rPr lang="en-US" dirty="0"/>
              <a:t>Impersonation) </a:t>
            </a:r>
            <a:r>
              <a:rPr lang="th-TH" dirty="0"/>
              <a:t>แบ่งย่อยได้เป็น</a:t>
            </a:r>
          </a:p>
          <a:p>
            <a:pPr lvl="1"/>
            <a:r>
              <a:rPr lang="en-US" dirty="0"/>
              <a:t>Spoofing </a:t>
            </a:r>
          </a:p>
          <a:p>
            <a:pPr lvl="1"/>
            <a:r>
              <a:rPr lang="en-US" dirty="0"/>
              <a:t>Misrepresentation</a:t>
            </a:r>
          </a:p>
        </p:txBody>
      </p:sp>
    </p:spTree>
    <p:extLst>
      <p:ext uri="{BB962C8B-B14F-4D97-AF65-F5344CB8AC3E}">
        <p14:creationId xmlns:p14="http://schemas.microsoft.com/office/powerpoint/2010/main" val="13527239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การเข้ารหัสแบบ </a:t>
            </a:r>
            <a:r>
              <a:rPr lang="en-US" dirty="0" err="1"/>
              <a:t>eXclusive</a:t>
            </a:r>
            <a:r>
              <a:rPr lang="en-US" dirty="0"/>
              <a:t> OR (</a:t>
            </a:r>
            <a:r>
              <a:rPr lang="th-TH" dirty="0" err="1"/>
              <a:t>เอ็กซ์คลูซีฟ</a:t>
            </a:r>
            <a:r>
              <a:rPr lang="th-TH" dirty="0"/>
              <a:t> </a:t>
            </a:r>
            <a:r>
              <a:rPr lang="th-TH" dirty="0" err="1"/>
              <a:t>ออร์</a:t>
            </a:r>
            <a:r>
              <a:rPr lang="th-TH" dirty="0"/>
              <a:t> - </a:t>
            </a:r>
            <a:r>
              <a:rPr lang="en-US" dirty="0"/>
              <a:t>XOR)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/>
              <a:t>เวลาที่เขียนคำสั่ง 65 </a:t>
            </a:r>
            <a:r>
              <a:rPr lang="en-US" dirty="0" err="1"/>
              <a:t>Xor</a:t>
            </a:r>
            <a:r>
              <a:rPr lang="en-US" dirty="0"/>
              <a:t> 20 </a:t>
            </a:r>
            <a:r>
              <a:rPr lang="th-TH" dirty="0"/>
              <a:t>จะได้คำตอบคือ 85 (ฐาน 10) ... นี่คือความสามารถของภาษาระดับสูง (ไม่มีความจำเป็นต้องแปลงเลขฐานก่อน)</a:t>
            </a:r>
            <a:br>
              <a:rPr lang="th-TH" dirty="0"/>
            </a:br>
            <a:r>
              <a:rPr lang="th-TH" dirty="0"/>
              <a:t>แต่แท้ที่จริงแล้ว มันจะเกิดปฏิบัติการระดับบิตขึ้นมา โดยที่เรามองไม่เห็น ...แต่เราต้องสนใจมัน</a:t>
            </a:r>
            <a:br>
              <a:rPr lang="th-TH" dirty="0"/>
            </a:br>
            <a:r>
              <a:rPr lang="th-TH" dirty="0"/>
              <a:t>หมายความว่า ทั้งตัวตั้ง (65) และ ตัวกระทำ (20) จะต้องถูกแปลงให้เป็นเลขฐาน 2 ออกมาก่อน ดังนี้ คือ</a:t>
            </a:r>
            <a:br>
              <a:rPr lang="th-TH" dirty="0"/>
            </a:br>
            <a:r>
              <a:rPr lang="th-TH" dirty="0"/>
              <a:t>1 0 0 0 0 0 1 ... หรือ 65 (ฐาน 10)</a:t>
            </a:r>
            <a:br>
              <a:rPr lang="th-TH" dirty="0"/>
            </a:br>
            <a:r>
              <a:rPr lang="en-US" dirty="0"/>
              <a:t>X </a:t>
            </a:r>
            <a:r>
              <a:rPr lang="en-US" dirty="0" err="1"/>
              <a:t>X</a:t>
            </a:r>
            <a:r>
              <a:rPr lang="en-US" dirty="0"/>
              <a:t> 1 0 1 0 0 ... </a:t>
            </a:r>
            <a:r>
              <a:rPr lang="th-TH" dirty="0"/>
              <a:t>หรือ 20 (ฐาน 10) ... ค่าใดที่มากระทำ </a:t>
            </a:r>
            <a:r>
              <a:rPr lang="en-US" dirty="0"/>
              <a:t>XOR </a:t>
            </a:r>
            <a:r>
              <a:rPr lang="th-TH" dirty="0"/>
              <a:t>กับ </a:t>
            </a:r>
            <a:r>
              <a:rPr lang="en-US" dirty="0"/>
              <a:t>X </a:t>
            </a:r>
            <a:r>
              <a:rPr lang="th-TH" dirty="0"/>
              <a:t>ก็จะได้ค่านั้นเสมอ</a:t>
            </a:r>
            <a:br>
              <a:rPr lang="th-TH" dirty="0"/>
            </a:br>
            <a:r>
              <a:rPr lang="th-TH" dirty="0"/>
              <a:t>------------------</a:t>
            </a:r>
            <a:br>
              <a:rPr lang="th-TH" dirty="0"/>
            </a:br>
            <a:r>
              <a:rPr lang="th-TH" dirty="0"/>
              <a:t>1 0 1 0 1 0 1 ... หรือ 85 (ฐาน 10)</a:t>
            </a:r>
            <a:br>
              <a:rPr lang="th-TH" dirty="0"/>
            </a:br>
            <a:r>
              <a:rPr lang="th-TH" dirty="0"/>
              <a:t>========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901042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การเข้ารหัสแบบ </a:t>
            </a:r>
            <a:r>
              <a:rPr lang="en-US" dirty="0" err="1"/>
              <a:t>eXclusive</a:t>
            </a:r>
            <a:r>
              <a:rPr lang="en-US" dirty="0"/>
              <a:t> OR (</a:t>
            </a:r>
            <a:r>
              <a:rPr lang="th-TH" dirty="0" err="1"/>
              <a:t>เอ็กซ์คลูซีฟ</a:t>
            </a:r>
            <a:r>
              <a:rPr lang="th-TH" dirty="0"/>
              <a:t> </a:t>
            </a:r>
            <a:r>
              <a:rPr lang="th-TH" dirty="0" err="1"/>
              <a:t>ออร์</a:t>
            </a:r>
            <a:r>
              <a:rPr lang="th-TH" dirty="0"/>
              <a:t> - </a:t>
            </a:r>
            <a:r>
              <a:rPr lang="en-US" dirty="0"/>
              <a:t>XOR)</a:t>
            </a:r>
            <a:endParaRPr lang="th-TH" dirty="0"/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261755" y="5817662"/>
            <a:ext cx="851809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>
            <a:sp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" panose="05000000000000000000" pitchFamily="2" charset="2"/>
              <a:buChar char="v"/>
              <a:defRPr kumimoji="0"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 2" panose="05020102010507070707" pitchFamily="18" charset="2"/>
              <a:buChar char=""/>
              <a:defRPr kumimoji="0"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hlink"/>
              </a:buClr>
              <a:buSzPct val="76000"/>
              <a:buFont typeface="Wingdings" panose="05000000000000000000" pitchFamily="2" charset="2"/>
              <a:buChar char="§"/>
              <a:defRPr kumimoji="0"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 2" panose="05020102010507070707" pitchFamily="18" charset="2"/>
              <a:buChar char=""/>
              <a:defRPr kumimoji="0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§"/>
              <a:defRPr kumimoji="0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9FB8CD">
                  <a:shade val="75000"/>
                </a:srgbClr>
              </a:buClr>
              <a:buSzPct val="75000"/>
              <a:buFont typeface="Wingdings" panose="05000000000000000000" pitchFamily="2" charset="2"/>
              <a:buChar char="§"/>
              <a:defRPr kumimoji="0" lang="en-US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727CA3">
                  <a:shade val="75000"/>
                </a:srgbClr>
              </a:buClr>
              <a:buSzPct val="75000"/>
              <a:buFont typeface="Wingdings" panose="05000000000000000000" pitchFamily="2" charset="2"/>
              <a:buChar char="§"/>
              <a:defRPr kumimoji="0" lang="en-US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prstClr val="white">
                  <a:shade val="50000"/>
                </a:prstClr>
              </a:buClr>
              <a:buSzPct val="75000"/>
              <a:buFont typeface="Wingdings" panose="05000000000000000000" pitchFamily="2" charset="2"/>
              <a:buChar char="§"/>
              <a:defRPr kumimoji="0" lang="en-US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9FB8CD"/>
              </a:buClr>
              <a:buSzPct val="75000"/>
              <a:buFont typeface="Wingdings" panose="05000000000000000000" pitchFamily="2" charset="2"/>
              <a:buChar char="§"/>
              <a:defRPr kumimoji="0" lang="en-US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Plaintext :  </a:t>
            </a:r>
            <a:r>
              <a:rPr lang="en-US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01000101	Key :	01000110	Cipher </a:t>
            </a:r>
            <a:r>
              <a:rPr lang="en-US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  <a:endParaRPr lang="th-TH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ผลการค้นหารูปภาพสำหรับ ตารางถอดรหัส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77" y="1169462"/>
            <a:ext cx="6810375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31128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err="1"/>
              <a:t>เวอร์</a:t>
            </a:r>
            <a:r>
              <a:rPr lang="th-TH" dirty="0"/>
              <a:t>แนมไซ</a:t>
            </a:r>
            <a:r>
              <a:rPr lang="th-TH" dirty="0" err="1"/>
              <a:t>เฟอร์</a:t>
            </a:r>
            <a:r>
              <a:rPr lang="th-TH" dirty="0"/>
              <a:t> (</a:t>
            </a:r>
            <a:r>
              <a:rPr lang="en-US" dirty="0" err="1"/>
              <a:t>Vernam</a:t>
            </a:r>
            <a:r>
              <a:rPr lang="en-US" dirty="0"/>
              <a:t> Cipher)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h-TH" dirty="0"/>
              <a:t>พัฒนาขึ้นครั้งแรกที่ </a:t>
            </a:r>
            <a:r>
              <a:rPr lang="en-US" dirty="0"/>
              <a:t>AT&amp;T </a:t>
            </a:r>
            <a:r>
              <a:rPr lang="th-TH" dirty="0"/>
              <a:t>โดยใช้ร่วมกับอุปกรณ์ที่ชื่อว่า เครื่อง</a:t>
            </a:r>
            <a:r>
              <a:rPr lang="th-TH" dirty="0" err="1"/>
              <a:t>เวอร์</a:t>
            </a:r>
            <a:r>
              <a:rPr lang="th-TH" dirty="0"/>
              <a:t>-แนม </a:t>
            </a:r>
          </a:p>
          <a:p>
            <a:r>
              <a:rPr lang="th-TH" dirty="0"/>
              <a:t>(</a:t>
            </a:r>
            <a:r>
              <a:rPr lang="en-US" dirty="0" err="1"/>
              <a:t>Vernam</a:t>
            </a:r>
            <a:r>
              <a:rPr lang="en-US" dirty="0"/>
              <a:t> Machine) One-time Pad</a:t>
            </a:r>
          </a:p>
          <a:p>
            <a:r>
              <a:rPr lang="th-TH" dirty="0"/>
              <a:t>ขั้นตอนวิธี</a:t>
            </a:r>
          </a:p>
          <a:p>
            <a:pPr lvl="1"/>
            <a:r>
              <a:rPr lang="th-TH" dirty="0"/>
              <a:t>กำหนดให้ค่าให้กับอักขระแต่ละตัวโดยเริ่มต้นค่าจากน้อยไปมาก เช่น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= 0, B = 1, …, </a:t>
            </a:r>
            <a:r>
              <a:rPr lang="en-US" dirty="0" smtClean="0"/>
              <a:t>Z </a:t>
            </a:r>
            <a:r>
              <a:rPr lang="en-US" dirty="0"/>
              <a:t>= 25 </a:t>
            </a:r>
          </a:p>
          <a:p>
            <a:pPr lvl="1"/>
            <a:r>
              <a:rPr lang="th-TH" dirty="0"/>
              <a:t>แทนค่าข้อความต้นฉบับที่ต้องการเข้ารหัสและข้อความนำเข้าไซ</a:t>
            </a:r>
            <a:r>
              <a:rPr lang="th-TH" dirty="0" err="1"/>
              <a:t>เฟอร์</a:t>
            </a:r>
            <a:r>
              <a:rPr lang="th-TH" dirty="0"/>
              <a:t>จากค่าของอักขระแต่ละตัวที่</a:t>
            </a:r>
            <a:r>
              <a:rPr lang="th-TH" dirty="0" smtClean="0"/>
              <a:t>กำหนด</a:t>
            </a:r>
          </a:p>
          <a:p>
            <a:pPr lvl="1"/>
            <a:r>
              <a:rPr lang="th-TH" dirty="0" smtClean="0"/>
              <a:t>บวก</a:t>
            </a:r>
            <a:r>
              <a:rPr lang="th-TH" dirty="0"/>
              <a:t>ค่าอักขระแต่ละตัวในข้อความต้นฉบับกับค่าของอักขระแต่ละตัวในข้อความนำเข้าไซ</a:t>
            </a:r>
            <a:r>
              <a:rPr lang="th-TH" dirty="0" err="1"/>
              <a:t>เฟอร์</a:t>
            </a:r>
            <a:endParaRPr lang="th-TH" dirty="0"/>
          </a:p>
          <a:p>
            <a:pPr lvl="1"/>
            <a:r>
              <a:rPr lang="th-TH" dirty="0"/>
              <a:t>ถ้าผลลัพธ์ที่ได้มากกว่า 25, ให้ลบออกด้วย 26</a:t>
            </a:r>
          </a:p>
          <a:p>
            <a:pPr lvl="1"/>
            <a:r>
              <a:rPr lang="th-TH" dirty="0"/>
              <a:t>แปลงค่าจำนวนที่ได้กลับเป็นตัวอักขระที่เกี่ยวข้อง ซึ่งจะได้เป็นข้อความไซ</a:t>
            </a:r>
            <a:r>
              <a:rPr lang="th-TH" dirty="0" err="1" smtClean="0"/>
              <a:t>เฟอร์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443248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err="1"/>
              <a:t>เวอร์</a:t>
            </a:r>
            <a:r>
              <a:rPr lang="th-TH" dirty="0"/>
              <a:t>แนมไซ</a:t>
            </a:r>
            <a:r>
              <a:rPr lang="th-TH" dirty="0" err="1"/>
              <a:t>เฟอร์</a:t>
            </a:r>
            <a:r>
              <a:rPr lang="th-TH" dirty="0"/>
              <a:t> (</a:t>
            </a:r>
            <a:r>
              <a:rPr lang="en-US" dirty="0" err="1"/>
              <a:t>Vernam</a:t>
            </a:r>
            <a:r>
              <a:rPr lang="en-US" dirty="0"/>
              <a:t> Cipher)</a:t>
            </a:r>
            <a:endParaRPr lang="th-TH" dirty="0"/>
          </a:p>
        </p:txBody>
      </p:sp>
      <p:pic>
        <p:nvPicPr>
          <p:cNvPr id="4" name="Picture 4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142" y="1558378"/>
            <a:ext cx="8856984" cy="457297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093066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ประเภทของการเข้ารหัส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การเข้ารหัส และ ถอดรหัส ข้อมูลแล้วส่งผ่านกันในระบบเน็ตเวิร์คนั้น มี 2 แบบ คือ</a:t>
            </a:r>
          </a:p>
          <a:p>
            <a:r>
              <a:rPr lang="th-TH" dirty="0"/>
              <a:t>การเข้ารหัสแบบสมมาตร (</a:t>
            </a:r>
            <a:r>
              <a:rPr lang="en-US" dirty="0"/>
              <a:t>Symmetric key algorithms)</a:t>
            </a:r>
          </a:p>
          <a:p>
            <a:r>
              <a:rPr lang="th-TH" dirty="0"/>
              <a:t>การเข้ารหัสแบบอสมมาตร (</a:t>
            </a:r>
            <a:r>
              <a:rPr lang="en-US" dirty="0"/>
              <a:t>Asymmetric key algorithms)</a:t>
            </a:r>
          </a:p>
          <a:p>
            <a:r>
              <a:rPr lang="th-TH" dirty="0"/>
              <a:t>การแบ่งประเภทขึ้นอยู่กับ กุญแจ กุญแจ ใช้ ร่วมกับ อัลกอริทึม ในการ เข้ารหัสและ ถอดรหัส</a:t>
            </a:r>
          </a:p>
          <a:p>
            <a:r>
              <a:rPr lang="th-TH" dirty="0"/>
              <a:t>กุญแจในที่นี้ เปรียบเทียบได้กับลูกกุญแจ ต้องมีลูกกุญแจเท่านั้นจึงจะเปิดแม่กุญแจอ่านข้อมูลได้</a:t>
            </a:r>
          </a:p>
        </p:txBody>
      </p:sp>
    </p:spTree>
    <p:extLst>
      <p:ext uri="{BB962C8B-B14F-4D97-AF65-F5344CB8AC3E}">
        <p14:creationId xmlns:p14="http://schemas.microsoft.com/office/powerpoint/2010/main" val="40495671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Symmetric Key </a:t>
            </a:r>
            <a:r>
              <a:rPr lang="en-US" dirty="0" err="1"/>
              <a:t>Crytography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 เป็น</a:t>
            </a:r>
            <a:r>
              <a:rPr lang="th-TH" dirty="0" smtClean="0"/>
              <a:t>อัลกอริทึม</a:t>
            </a:r>
            <a:r>
              <a:rPr lang="th-TH" dirty="0"/>
              <a:t>ที่ใช้คีย์อันเดียว ทั้ง</a:t>
            </a:r>
            <a:r>
              <a:rPr lang="th-TH" dirty="0" smtClean="0"/>
              <a:t>ขา</a:t>
            </a:r>
            <a:r>
              <a:rPr lang="th-TH" dirty="0"/>
              <a:t>เข้า(</a:t>
            </a:r>
            <a:r>
              <a:rPr lang="en-US" dirty="0"/>
              <a:t>Encrypt)</a:t>
            </a:r>
            <a:r>
              <a:rPr lang="th-TH" dirty="0"/>
              <a:t>และขาออก(</a:t>
            </a:r>
            <a:r>
              <a:rPr lang="en-US" dirty="0"/>
              <a:t>Decrypt) </a:t>
            </a:r>
            <a:r>
              <a:rPr lang="th-TH" dirty="0"/>
              <a:t>นอกจากนี้ยังมีลักษณะของการใช้อัลกอริทึมที่ซับซ้อนเข้าผสมผสานหลายวิธี มี 2 ประเภทสำคัญ ได้แก่ </a:t>
            </a:r>
          </a:p>
          <a:p>
            <a:r>
              <a:rPr lang="en-US" dirty="0"/>
              <a:t>Stream cipher</a:t>
            </a:r>
          </a:p>
          <a:p>
            <a:r>
              <a:rPr lang="en-US" dirty="0"/>
              <a:t>Block cipher</a:t>
            </a:r>
          </a:p>
        </p:txBody>
      </p:sp>
    </p:spTree>
    <p:extLst>
      <p:ext uri="{BB962C8B-B14F-4D97-AF65-F5344CB8AC3E}">
        <p14:creationId xmlns:p14="http://schemas.microsoft.com/office/powerpoint/2010/main" val="8674123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แผนภาพพื้นฐานของ </a:t>
            </a:r>
            <a:r>
              <a:rPr lang="en-US" dirty="0"/>
              <a:t>Symmetric key</a:t>
            </a:r>
            <a:endParaRPr lang="th-TH" dirty="0"/>
          </a:p>
        </p:txBody>
      </p:sp>
      <p:grpSp>
        <p:nvGrpSpPr>
          <p:cNvPr id="4" name="Group 1"/>
          <p:cNvGrpSpPr/>
          <p:nvPr/>
        </p:nvGrpSpPr>
        <p:grpSpPr>
          <a:xfrm>
            <a:off x="323528" y="1572585"/>
            <a:ext cx="8610600" cy="4191000"/>
            <a:chOff x="1439779" y="2149642"/>
            <a:chExt cx="8610600" cy="4191000"/>
          </a:xfrm>
        </p:grpSpPr>
        <p:sp>
          <p:nvSpPr>
            <p:cNvPr id="5" name="TextBox 5"/>
            <p:cNvSpPr txBox="1">
              <a:spLocks noChangeArrowheads="1"/>
            </p:cNvSpPr>
            <p:nvPr/>
          </p:nvSpPr>
          <p:spPr bwMode="auto">
            <a:xfrm>
              <a:off x="1439780" y="2911642"/>
              <a:ext cx="10699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 2" panose="05020102010507070707" pitchFamily="18" charset="2"/>
                <a:buChar char="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 2" panose="05020102010507070707" pitchFamily="18" charset="2"/>
                <a:buChar char="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800"/>
                <a:t>Plaintext</a:t>
              </a:r>
              <a:endParaRPr lang="th-TH" sz="1800"/>
            </a:p>
          </p:txBody>
        </p:sp>
        <p:sp>
          <p:nvSpPr>
            <p:cNvPr id="6" name="Flowchart: Document 6"/>
            <p:cNvSpPr/>
            <p:nvPr/>
          </p:nvSpPr>
          <p:spPr>
            <a:xfrm>
              <a:off x="1439779" y="3521242"/>
              <a:ext cx="1371600" cy="990600"/>
            </a:xfrm>
            <a:prstGeom prst="flowChartDocumen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Message</a:t>
              </a:r>
              <a:endParaRPr lang="th-TH" dirty="0"/>
            </a:p>
          </p:txBody>
        </p:sp>
        <p:sp>
          <p:nvSpPr>
            <p:cNvPr id="7" name="Oval 7"/>
            <p:cNvSpPr/>
            <p:nvPr/>
          </p:nvSpPr>
          <p:spPr>
            <a:xfrm>
              <a:off x="3497179" y="3445042"/>
              <a:ext cx="762000" cy="914400"/>
            </a:xfrm>
            <a:prstGeom prst="ellipse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E</a:t>
              </a:r>
              <a:endParaRPr lang="th-TH" dirty="0"/>
            </a:p>
          </p:txBody>
        </p:sp>
        <p:sp>
          <p:nvSpPr>
            <p:cNvPr id="8" name="Bevel 9"/>
            <p:cNvSpPr/>
            <p:nvPr/>
          </p:nvSpPr>
          <p:spPr>
            <a:xfrm>
              <a:off x="4868779" y="3445042"/>
              <a:ext cx="990600" cy="838200"/>
            </a:xfrm>
            <a:prstGeom prst="bevel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 err="1"/>
                <a:t>CTm</a:t>
              </a:r>
              <a:endParaRPr lang="th-TH" dirty="0"/>
            </a:p>
          </p:txBody>
        </p:sp>
        <p:sp>
          <p:nvSpPr>
            <p:cNvPr id="9" name="Rectangle 10"/>
            <p:cNvSpPr/>
            <p:nvPr/>
          </p:nvSpPr>
          <p:spPr>
            <a:xfrm>
              <a:off x="3039979" y="5197642"/>
              <a:ext cx="1295400" cy="304800"/>
            </a:xfrm>
            <a:prstGeom prst="rect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Key</a:t>
              </a:r>
              <a:endParaRPr lang="th-TH" dirty="0"/>
            </a:p>
          </p:txBody>
        </p:sp>
        <p:cxnSp>
          <p:nvCxnSpPr>
            <p:cNvPr id="10" name="Straight Connector 12"/>
            <p:cNvCxnSpPr/>
            <p:nvPr/>
          </p:nvCxnSpPr>
          <p:spPr>
            <a:xfrm rot="16200000" flipH="1">
              <a:off x="4106779" y="4207042"/>
              <a:ext cx="4191000" cy="7620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4"/>
            <p:cNvSpPr txBox="1">
              <a:spLocks noChangeArrowheads="1"/>
            </p:cNvSpPr>
            <p:nvPr/>
          </p:nvSpPr>
          <p:spPr bwMode="auto">
            <a:xfrm>
              <a:off x="3116179" y="2911642"/>
              <a:ext cx="159543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 2" panose="05020102010507070707" pitchFamily="18" charset="2"/>
                <a:buChar char="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 2" panose="05020102010507070707" pitchFamily="18" charset="2"/>
                <a:buChar char="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800"/>
                <a:t>Cryptosystem</a:t>
              </a:r>
              <a:endParaRPr lang="th-TH" sz="1800"/>
            </a:p>
          </p:txBody>
        </p:sp>
        <p:sp>
          <p:nvSpPr>
            <p:cNvPr id="12" name="TextBox 15"/>
            <p:cNvSpPr txBox="1">
              <a:spLocks noChangeArrowheads="1"/>
            </p:cNvSpPr>
            <p:nvPr/>
          </p:nvSpPr>
          <p:spPr bwMode="auto">
            <a:xfrm>
              <a:off x="2582779" y="4435642"/>
              <a:ext cx="96678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 2" panose="05020102010507070707" pitchFamily="18" charset="2"/>
                <a:buChar char="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 2" panose="05020102010507070707" pitchFamily="18" charset="2"/>
                <a:buChar char="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800"/>
                <a:t>Encrypt</a:t>
              </a:r>
              <a:endParaRPr lang="th-TH" sz="1800"/>
            </a:p>
          </p:txBody>
        </p:sp>
        <p:sp>
          <p:nvSpPr>
            <p:cNvPr id="13" name="TextBox 16"/>
            <p:cNvSpPr txBox="1">
              <a:spLocks noChangeArrowheads="1"/>
            </p:cNvSpPr>
            <p:nvPr/>
          </p:nvSpPr>
          <p:spPr bwMode="auto">
            <a:xfrm>
              <a:off x="4792580" y="4435642"/>
              <a:ext cx="12366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 2" panose="05020102010507070707" pitchFamily="18" charset="2"/>
                <a:buChar char="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 2" panose="05020102010507070707" pitchFamily="18" charset="2"/>
                <a:buChar char="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800"/>
                <a:t>Ciphertext</a:t>
              </a:r>
              <a:endParaRPr lang="th-TH" sz="1800"/>
            </a:p>
          </p:txBody>
        </p:sp>
        <p:sp>
          <p:nvSpPr>
            <p:cNvPr id="14" name="TextBox 17"/>
            <p:cNvSpPr txBox="1">
              <a:spLocks noChangeArrowheads="1"/>
            </p:cNvSpPr>
            <p:nvPr/>
          </p:nvSpPr>
          <p:spPr bwMode="auto">
            <a:xfrm>
              <a:off x="4411580" y="5578642"/>
              <a:ext cx="18002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 2" panose="05020102010507070707" pitchFamily="18" charset="2"/>
                <a:buChar char="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 2" panose="05020102010507070707" pitchFamily="18" charset="2"/>
                <a:buChar char="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800"/>
                <a:t>Cryptoavariable</a:t>
              </a:r>
              <a:endParaRPr lang="th-TH" sz="1800"/>
            </a:p>
          </p:txBody>
        </p:sp>
        <p:cxnSp>
          <p:nvCxnSpPr>
            <p:cNvPr id="15" name="Straight Arrow Connector 21"/>
            <p:cNvCxnSpPr/>
            <p:nvPr/>
          </p:nvCxnSpPr>
          <p:spPr>
            <a:xfrm>
              <a:off x="2963779" y="3902242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22"/>
            <p:cNvCxnSpPr/>
            <p:nvPr/>
          </p:nvCxnSpPr>
          <p:spPr>
            <a:xfrm>
              <a:off x="4411579" y="3902242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24"/>
            <p:cNvCxnSpPr/>
            <p:nvPr/>
          </p:nvCxnSpPr>
          <p:spPr>
            <a:xfrm rot="5400000" flipH="1" flipV="1">
              <a:off x="3649580" y="4740443"/>
              <a:ext cx="457200" cy="31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Bevel 25"/>
            <p:cNvSpPr/>
            <p:nvPr/>
          </p:nvSpPr>
          <p:spPr>
            <a:xfrm>
              <a:off x="6392779" y="3445042"/>
              <a:ext cx="990600" cy="838200"/>
            </a:xfrm>
            <a:prstGeom prst="bevel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 err="1"/>
                <a:t>CTm</a:t>
              </a:r>
              <a:endParaRPr lang="th-TH" dirty="0"/>
            </a:p>
          </p:txBody>
        </p:sp>
        <p:sp>
          <p:nvSpPr>
            <p:cNvPr id="19" name="Oval 26"/>
            <p:cNvSpPr/>
            <p:nvPr/>
          </p:nvSpPr>
          <p:spPr>
            <a:xfrm>
              <a:off x="7688179" y="3445042"/>
              <a:ext cx="762000" cy="914400"/>
            </a:xfrm>
            <a:prstGeom prst="ellipse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D</a:t>
              </a:r>
              <a:endParaRPr lang="th-TH" dirty="0"/>
            </a:p>
          </p:txBody>
        </p:sp>
        <p:sp>
          <p:nvSpPr>
            <p:cNvPr id="20" name="Flowchart: Document 28"/>
            <p:cNvSpPr/>
            <p:nvPr/>
          </p:nvSpPr>
          <p:spPr>
            <a:xfrm>
              <a:off x="8678779" y="3368842"/>
              <a:ext cx="1371600" cy="990600"/>
            </a:xfrm>
            <a:prstGeom prst="flowChartDocumen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Message</a:t>
              </a:r>
              <a:endParaRPr lang="th-TH" dirty="0"/>
            </a:p>
          </p:txBody>
        </p:sp>
        <p:sp>
          <p:nvSpPr>
            <p:cNvPr id="21" name="TextBox 30"/>
            <p:cNvSpPr txBox="1">
              <a:spLocks noChangeArrowheads="1"/>
            </p:cNvSpPr>
            <p:nvPr/>
          </p:nvSpPr>
          <p:spPr bwMode="auto">
            <a:xfrm>
              <a:off x="8450179" y="4511842"/>
              <a:ext cx="97948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 2" panose="05020102010507070707" pitchFamily="18" charset="2"/>
                <a:buChar char="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 2" panose="05020102010507070707" pitchFamily="18" charset="2"/>
                <a:buChar char="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800"/>
                <a:t>Decrypt</a:t>
              </a:r>
              <a:endParaRPr lang="th-TH" sz="1800"/>
            </a:p>
          </p:txBody>
        </p:sp>
        <p:sp>
          <p:nvSpPr>
            <p:cNvPr id="22" name="Rectangle 31"/>
            <p:cNvSpPr/>
            <p:nvPr/>
          </p:nvSpPr>
          <p:spPr>
            <a:xfrm>
              <a:off x="7230979" y="5121442"/>
              <a:ext cx="1295400" cy="304800"/>
            </a:xfrm>
            <a:prstGeom prst="rect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Key</a:t>
              </a:r>
              <a:endParaRPr lang="th-TH" dirty="0"/>
            </a:p>
          </p:txBody>
        </p:sp>
        <p:cxnSp>
          <p:nvCxnSpPr>
            <p:cNvPr id="23" name="Straight Arrow Connector 32"/>
            <p:cNvCxnSpPr/>
            <p:nvPr/>
          </p:nvCxnSpPr>
          <p:spPr>
            <a:xfrm rot="5400000" flipH="1" flipV="1">
              <a:off x="7840580" y="4664243"/>
              <a:ext cx="457200" cy="31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45"/>
            <p:cNvCxnSpPr/>
            <p:nvPr/>
          </p:nvCxnSpPr>
          <p:spPr>
            <a:xfrm>
              <a:off x="7307179" y="3902242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46"/>
            <p:cNvCxnSpPr>
              <a:endCxn id="20" idx="1"/>
            </p:cNvCxnSpPr>
            <p:nvPr/>
          </p:nvCxnSpPr>
          <p:spPr>
            <a:xfrm flipV="1">
              <a:off x="8450179" y="3864142"/>
              <a:ext cx="228600" cy="381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78463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Asymmetric Key </a:t>
            </a:r>
            <a:r>
              <a:rPr lang="en-US" dirty="0" err="1"/>
              <a:t>Crytography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 วิธีนี้จะใช้คีย์สองตัวคือ  </a:t>
            </a:r>
            <a:r>
              <a:rPr lang="en-US" dirty="0"/>
              <a:t>Public key </a:t>
            </a:r>
            <a:r>
              <a:rPr lang="th-TH" dirty="0"/>
              <a:t>และ </a:t>
            </a:r>
            <a:r>
              <a:rPr lang="en-US" dirty="0"/>
              <a:t>Private Key </a:t>
            </a:r>
            <a:r>
              <a:rPr lang="th-TH" dirty="0"/>
              <a:t>โดยใช้หลักการที่ว่าจะเข้าถึงข้อมูลได้ต้องมีคีย์สองอันนี้ช่วยกัน</a:t>
            </a:r>
          </a:p>
          <a:p>
            <a:endParaRPr lang="th-TH" dirty="0"/>
          </a:p>
        </p:txBody>
      </p:sp>
      <p:grpSp>
        <p:nvGrpSpPr>
          <p:cNvPr id="4" name="Group 3"/>
          <p:cNvGrpSpPr/>
          <p:nvPr/>
        </p:nvGrpSpPr>
        <p:grpSpPr>
          <a:xfrm>
            <a:off x="234397" y="2673427"/>
            <a:ext cx="8655880" cy="2303581"/>
            <a:chOff x="1524000" y="2743200"/>
            <a:chExt cx="9448800" cy="2514600"/>
          </a:xfrm>
        </p:grpSpPr>
        <p:sp>
          <p:nvSpPr>
            <p:cNvPr id="5" name="Flowchart: Document 4"/>
            <p:cNvSpPr/>
            <p:nvPr/>
          </p:nvSpPr>
          <p:spPr>
            <a:xfrm>
              <a:off x="1524000" y="2743200"/>
              <a:ext cx="1219200" cy="533400"/>
            </a:xfrm>
            <a:prstGeom prst="flowChart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Message</a:t>
              </a:r>
              <a:endParaRPr lang="th-TH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2895600" y="2895600"/>
              <a:ext cx="304800" cy="304800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E</a:t>
              </a:r>
              <a:endParaRPr lang="th-TH" dirty="0"/>
            </a:p>
          </p:txBody>
        </p:sp>
        <p:sp>
          <p:nvSpPr>
            <p:cNvPr id="7" name="Bevel 6"/>
            <p:cNvSpPr/>
            <p:nvPr/>
          </p:nvSpPr>
          <p:spPr>
            <a:xfrm>
              <a:off x="3429000" y="2895600"/>
              <a:ext cx="990600" cy="4572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CTm1</a:t>
              </a:r>
              <a:endParaRPr lang="th-TH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362200" y="3886200"/>
              <a:ext cx="1295400" cy="1219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Originator’s Private Key</a:t>
              </a:r>
              <a:endParaRPr lang="th-TH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743200" y="3046414"/>
              <a:ext cx="15240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5400000" flipH="1" flipV="1">
              <a:off x="2743994" y="3580606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4648200" y="2971800"/>
              <a:ext cx="304800" cy="304800"/>
            </a:xfrm>
            <a:prstGeom prst="ellipse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E</a:t>
              </a:r>
              <a:endParaRPr lang="th-TH" dirty="0"/>
            </a:p>
          </p:txBody>
        </p:sp>
        <p:sp>
          <p:nvSpPr>
            <p:cNvPr id="12" name="Bevel 11"/>
            <p:cNvSpPr/>
            <p:nvPr/>
          </p:nvSpPr>
          <p:spPr>
            <a:xfrm>
              <a:off x="5181600" y="2895600"/>
              <a:ext cx="990600" cy="533400"/>
            </a:xfrm>
            <a:prstGeom prst="bevel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CTm2</a:t>
              </a:r>
              <a:endParaRPr lang="th-TH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191000" y="3962400"/>
              <a:ext cx="1295400" cy="1219200"/>
            </a:xfrm>
            <a:prstGeom prst="rect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 err="1"/>
                <a:t>Reciever’s</a:t>
              </a:r>
              <a:r>
                <a:rPr lang="en-US" dirty="0"/>
                <a:t> Public Key</a:t>
              </a:r>
              <a:endParaRPr lang="th-TH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rot="5400000" flipH="1" flipV="1">
              <a:off x="4572794" y="3656806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3276600" y="3048000"/>
              <a:ext cx="152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4495800" y="3124200"/>
              <a:ext cx="152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4953000" y="3124200"/>
              <a:ext cx="152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Bevel 17"/>
            <p:cNvSpPr/>
            <p:nvPr/>
          </p:nvSpPr>
          <p:spPr>
            <a:xfrm>
              <a:off x="6324600" y="2895600"/>
              <a:ext cx="990600" cy="533400"/>
            </a:xfrm>
            <a:prstGeom prst="bevel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CTm2</a:t>
              </a:r>
              <a:endParaRPr lang="th-TH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7543800" y="3048000"/>
              <a:ext cx="304800" cy="304800"/>
            </a:xfrm>
            <a:prstGeom prst="ellipse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D</a:t>
              </a:r>
              <a:endParaRPr lang="th-TH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705600" y="3962400"/>
              <a:ext cx="1295400" cy="1295400"/>
            </a:xfrm>
            <a:prstGeom prst="rect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 err="1"/>
                <a:t>Reciever’s</a:t>
              </a:r>
              <a:r>
                <a:rPr lang="en-US" dirty="0"/>
                <a:t> Private Key</a:t>
              </a:r>
              <a:endParaRPr lang="th-TH" dirty="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rot="5400000" flipH="1" flipV="1">
              <a:off x="7468394" y="3580606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7391400" y="3200400"/>
              <a:ext cx="152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Bevel 22"/>
            <p:cNvSpPr/>
            <p:nvPr/>
          </p:nvSpPr>
          <p:spPr>
            <a:xfrm>
              <a:off x="8001000" y="2895600"/>
              <a:ext cx="990600" cy="533400"/>
            </a:xfrm>
            <a:prstGeom prst="bevel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CTm1</a:t>
              </a:r>
              <a:endParaRPr lang="th-TH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9220200" y="3048000"/>
              <a:ext cx="304800" cy="304800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D</a:t>
              </a:r>
              <a:endParaRPr lang="th-TH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382000" y="3962400"/>
              <a:ext cx="1295400" cy="1295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Originator’s Public Key</a:t>
              </a:r>
              <a:endParaRPr lang="th-TH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rot="5400000" flipH="1" flipV="1">
              <a:off x="9144794" y="3580606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9067800" y="3200400"/>
              <a:ext cx="152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7772400" y="3200400"/>
              <a:ext cx="152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9601200" y="3200400"/>
              <a:ext cx="152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lowchart: Document 29"/>
            <p:cNvSpPr/>
            <p:nvPr/>
          </p:nvSpPr>
          <p:spPr>
            <a:xfrm>
              <a:off x="9753600" y="2971800"/>
              <a:ext cx="1219200" cy="533400"/>
            </a:xfrm>
            <a:prstGeom prst="flowChart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Message</a:t>
              </a:r>
              <a:endParaRPr lang="th-TH" dirty="0"/>
            </a:p>
          </p:txBody>
        </p:sp>
      </p:grpSp>
    </p:spTree>
    <p:extLst>
      <p:ext uri="{BB962C8B-B14F-4D97-AF65-F5344CB8AC3E}">
        <p14:creationId xmlns:p14="http://schemas.microsoft.com/office/powerpoint/2010/main" val="389257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ประวัติการเข้ารหัสข้อมูล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การใช้การเข้ารหัสข้อมูลครั้งแรกปรากฏเมื่อปี 1900</a:t>
            </a:r>
          </a:p>
          <a:p>
            <a:r>
              <a:rPr lang="th-TH" dirty="0"/>
              <a:t>จู</a:t>
            </a:r>
            <a:r>
              <a:rPr lang="th-TH" dirty="0" err="1"/>
              <a:t>เลียส</a:t>
            </a:r>
            <a:r>
              <a:rPr lang="th-TH" dirty="0"/>
              <a:t> ซี</a:t>
            </a:r>
            <a:r>
              <a:rPr lang="th-TH" dirty="0" err="1"/>
              <a:t>ซาร์</a:t>
            </a:r>
            <a:r>
              <a:rPr lang="th-TH" dirty="0"/>
              <a:t> ได้มีการคิดค้นวิธีที่ใช้สำหรับ “ซ่อน” ข้อมูล หรือการเข้ารหัสข้อมูล </a:t>
            </a:r>
          </a:p>
          <a:p>
            <a:r>
              <a:rPr lang="th-TH" dirty="0"/>
              <a:t>การเข้ารหัสข้อมูลในสมัยนั้นจะใช้เทคนิคการแทนตัวอักษร</a:t>
            </a:r>
            <a:r>
              <a:rPr lang="th-TH" dirty="0" smtClean="0"/>
              <a:t>หนึ่ง</a:t>
            </a:r>
            <a:r>
              <a:rPr lang="th-TH" dirty="0"/>
              <a:t>ด้วยอีกตัวอักษรหนึ่ง (</a:t>
            </a:r>
            <a:r>
              <a:rPr lang="en-US" dirty="0"/>
              <a:t>Substitution Cipher) </a:t>
            </a:r>
            <a:r>
              <a:rPr lang="th-TH" dirty="0"/>
              <a:t>ซึ่งโดยปกติก็จะใช้วิธีการเลื่อนตัวอักษรไปตามการเรียงลำดับ</a:t>
            </a:r>
            <a:r>
              <a:rPr lang="th-TH" dirty="0" smtClean="0"/>
              <a:t>ตัวอักษร การ</a:t>
            </a:r>
            <a:r>
              <a:rPr lang="th-TH" dirty="0"/>
              <a:t>เข้ารหัสแบบนี้ว่า ซี</a:t>
            </a:r>
            <a:r>
              <a:rPr lang="th-TH" dirty="0" err="1"/>
              <a:t>ซาร์</a:t>
            </a:r>
            <a:r>
              <a:rPr lang="th-TH" dirty="0"/>
              <a:t>ไซ</a:t>
            </a:r>
            <a:r>
              <a:rPr lang="th-TH" dirty="0" err="1"/>
              <a:t>เฟอร์</a:t>
            </a:r>
            <a:r>
              <a:rPr lang="th-TH" dirty="0"/>
              <a:t> (</a:t>
            </a:r>
            <a:r>
              <a:rPr lang="en-US" dirty="0"/>
              <a:t>Caesar Cipher)</a:t>
            </a:r>
          </a:p>
          <a:p>
            <a:pPr lvl="0"/>
            <a:endParaRPr lang="en-US" sz="2800" dirty="0" smtClean="0"/>
          </a:p>
          <a:p>
            <a:pPr lvl="0"/>
            <a:endParaRPr lang="th-TH" sz="2800" b="1" dirty="0" smtClean="0"/>
          </a:p>
          <a:p>
            <a:endParaRPr lang="th-TH" dirty="0"/>
          </a:p>
        </p:txBody>
      </p:sp>
      <p:pic>
        <p:nvPicPr>
          <p:cNvPr id="4" name="Picture 3" descr="ผลการค้นหารูปภาพสำหรับ Caesar Cipher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365104"/>
            <a:ext cx="3715819" cy="17161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7752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ประวัติการเข้ารหัสข้อมูล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ระหว่างสงครามโลกครั้งที่ 2 สหรัฐฯ ได้ใช้นาวาโฮโค้ด</a:t>
            </a:r>
            <a:r>
              <a:rPr lang="th-TH" dirty="0" err="1"/>
              <a:t>ทอล์คเกอร์</a:t>
            </a:r>
            <a:r>
              <a:rPr lang="th-TH" dirty="0"/>
              <a:t> (</a:t>
            </a:r>
            <a:r>
              <a:rPr lang="en-US" dirty="0"/>
              <a:t>Navaho Code Talker) </a:t>
            </a:r>
            <a:r>
              <a:rPr lang="th-TH" dirty="0"/>
              <a:t>ในการสื่อสาร</a:t>
            </a:r>
          </a:p>
          <a:p>
            <a:r>
              <a:rPr lang="th-TH" dirty="0"/>
              <a:t>นาโวโฮเป็นชนเผ่าหนึ่งที่มีภาษาเป็นของตัวเอง ผู้รับส่งข่าวนั้นจะใช้ภาษานี้ในการสื่อสารกัน </a:t>
            </a:r>
          </a:p>
          <a:p>
            <a:r>
              <a:rPr lang="th-TH" dirty="0"/>
              <a:t>หลังจากสงครามโลกครั้งที่ 2 สหภาพโซ</a:t>
            </a:r>
            <a:r>
              <a:rPr lang="th-TH" dirty="0" err="1"/>
              <a:t>เวียต</a:t>
            </a:r>
            <a:r>
              <a:rPr lang="th-TH" dirty="0"/>
              <a:t>ได้ใช้วัน</a:t>
            </a:r>
            <a:r>
              <a:rPr lang="th-TH" dirty="0" err="1"/>
              <a:t>ไทม์แพ็ด</a:t>
            </a:r>
            <a:r>
              <a:rPr lang="th-TH" dirty="0"/>
              <a:t> (</a:t>
            </a:r>
            <a:r>
              <a:rPr lang="en-US" dirty="0"/>
              <a:t>One Time Pad) </a:t>
            </a:r>
            <a:r>
              <a:rPr lang="th-TH" dirty="0"/>
              <a:t>เพื่อเข้ารหัสข้อมูลที่รับส่งโดยสายลับ </a:t>
            </a:r>
          </a:p>
          <a:p>
            <a:r>
              <a:rPr lang="th-TH" dirty="0"/>
              <a:t>ปัจจุบันการเข้ารหัสข้อมูลถูกใช้สำหรับปกป้องข้อมูลอย่างแพร่หลายในระบบที่ใช้ในภาคเอกชนหรือธุรกิจ เช่น คอมพิวเตอร์ อุปกรณ์จัดเก็บข้อมูล เครือข่าย โทรศัพท์มือถือ ธนาคาร เป็นต้น </a:t>
            </a:r>
          </a:p>
        </p:txBody>
      </p:sp>
    </p:spTree>
    <p:extLst>
      <p:ext uri="{BB962C8B-B14F-4D97-AF65-F5344CB8AC3E}">
        <p14:creationId xmlns:p14="http://schemas.microsoft.com/office/powerpoint/2010/main" val="1798023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ประเภทของการเข้ารหัสข้อมูล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โดยทั่วไปข้อมูลที่รับส่งผ่านเครือข่ายจะอยู่ในรูปเคลียร์เท็กซ์ (</a:t>
            </a:r>
            <a:r>
              <a:rPr lang="en-US" dirty="0"/>
              <a:t>Clear Text) </a:t>
            </a:r>
          </a:p>
          <a:p>
            <a:r>
              <a:rPr lang="th-TH" dirty="0"/>
              <a:t>ข้อมูลนี้อาจถูกแอบอ่านหรือคัดลอกได้โดยใช้เทคนิคที่เรียกว่า </a:t>
            </a:r>
            <a:r>
              <a:rPr lang="th-TH" dirty="0" err="1"/>
              <a:t>สนิฟเฟอริง</a:t>
            </a:r>
            <a:r>
              <a:rPr lang="th-TH" dirty="0"/>
              <a:t> (</a:t>
            </a:r>
            <a:r>
              <a:rPr lang="en-US" dirty="0" err="1"/>
              <a:t>Sniffering</a:t>
            </a:r>
            <a:r>
              <a:rPr lang="en-US" dirty="0"/>
              <a:t>)</a:t>
            </a:r>
          </a:p>
          <a:p>
            <a:r>
              <a:rPr lang="th-TH" dirty="0"/>
              <a:t>การเข้ารหัสข้อมูล (</a:t>
            </a:r>
            <a:r>
              <a:rPr lang="en-US" dirty="0"/>
              <a:t>Encryption) </a:t>
            </a:r>
            <a:r>
              <a:rPr lang="th-TH" dirty="0"/>
              <a:t>คือ กรรมวิธีที่ใช้สำหรับแปลงเคลียร์เท็กซ์ให้เป็นไซ</a:t>
            </a:r>
            <a:r>
              <a:rPr lang="th-TH" dirty="0" err="1"/>
              <a:t>เฟอร์</a:t>
            </a:r>
            <a:r>
              <a:rPr lang="th-TH" dirty="0"/>
              <a:t>เท็กซ์ (</a:t>
            </a:r>
            <a:r>
              <a:rPr lang="en-US" dirty="0"/>
              <a:t>Cipher Text) </a:t>
            </a:r>
            <a:r>
              <a:rPr lang="th-TH" dirty="0"/>
              <a:t>หรือข้อมูลที่เข้ารหัสแล้ว </a:t>
            </a:r>
          </a:p>
          <a:p>
            <a:r>
              <a:rPr lang="th-TH" dirty="0"/>
              <a:t>ข้อมูลนี้จะถูกส่งไปให้ผู้รับ เมื่อผู้รับได้รับข้อมูลก็จะถอดรหัสข้อมูล (</a:t>
            </a:r>
            <a:r>
              <a:rPr lang="en-US" dirty="0"/>
              <a:t>Decryption) </a:t>
            </a:r>
            <a:r>
              <a:rPr lang="th-TH" dirty="0"/>
              <a:t>เพื่อให้ได้ข้อมูลเดิม </a:t>
            </a:r>
          </a:p>
          <a:p>
            <a:r>
              <a:rPr lang="th-TH" dirty="0"/>
              <a:t>การเข้าและถอดรหัสข้อมูลจะเรียกว่า </a:t>
            </a:r>
            <a:r>
              <a:rPr lang="th-TH" dirty="0" err="1"/>
              <a:t>คริพโตกราฟี</a:t>
            </a:r>
            <a:r>
              <a:rPr lang="th-TH" dirty="0"/>
              <a:t> (</a:t>
            </a:r>
            <a:r>
              <a:rPr lang="en-US" dirty="0"/>
              <a:t>Cryptography) </a:t>
            </a:r>
          </a:p>
        </p:txBody>
      </p:sp>
    </p:spTree>
    <p:extLst>
      <p:ext uri="{BB962C8B-B14F-4D97-AF65-F5344CB8AC3E}">
        <p14:creationId xmlns:p14="http://schemas.microsoft.com/office/powerpoint/2010/main" val="757040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ประเภทของการเข้ารหัสข้อมูล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การเข้ารหัสข้อมูลจะแบ่งออกเป็น 2 ประเภท</a:t>
            </a:r>
          </a:p>
          <a:p>
            <a:r>
              <a:rPr lang="th-TH" dirty="0" err="1"/>
              <a:t>ซีเคร็ทคีย์คริพ</a:t>
            </a:r>
            <a:r>
              <a:rPr lang="th-TH" dirty="0"/>
              <a:t>โตก</a:t>
            </a:r>
            <a:r>
              <a:rPr lang="th-TH" dirty="0" err="1"/>
              <a:t>ราฟี</a:t>
            </a:r>
            <a:r>
              <a:rPr lang="th-TH" dirty="0"/>
              <a:t> (</a:t>
            </a:r>
            <a:r>
              <a:rPr lang="en-US" dirty="0"/>
              <a:t>Secret Key Cryptography) </a:t>
            </a:r>
            <a:r>
              <a:rPr lang="th-TH" dirty="0"/>
              <a:t>หรือ การเข้ารหัสแบบสมมาตร (</a:t>
            </a:r>
            <a:r>
              <a:rPr lang="en-US" dirty="0"/>
              <a:t>Symmetric Key Cryptography)</a:t>
            </a:r>
          </a:p>
          <a:p>
            <a:r>
              <a:rPr lang="th-TH" dirty="0"/>
              <a:t>พับ</a:t>
            </a:r>
            <a:r>
              <a:rPr lang="th-TH" dirty="0" err="1"/>
              <a:t>ลิกคีย์คริพ</a:t>
            </a:r>
            <a:r>
              <a:rPr lang="th-TH" dirty="0"/>
              <a:t>โตก</a:t>
            </a:r>
            <a:r>
              <a:rPr lang="th-TH" dirty="0" err="1"/>
              <a:t>ราฟี</a:t>
            </a:r>
            <a:r>
              <a:rPr lang="th-TH" dirty="0"/>
              <a:t> (</a:t>
            </a:r>
            <a:r>
              <a:rPr lang="en-US" dirty="0"/>
              <a:t>Public Key Cryptography) </a:t>
            </a:r>
            <a:r>
              <a:rPr lang="th-TH" dirty="0"/>
              <a:t>หรือ การเข้ารหัสแบบอสมมาตร (</a:t>
            </a:r>
            <a:r>
              <a:rPr lang="en-US" dirty="0"/>
              <a:t>Asymmetric key Cryptography)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107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ระบบรหัสลับ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ระบบรหัสลับ </a:t>
            </a:r>
            <a:r>
              <a:rPr lang="en-US" dirty="0"/>
              <a:t>Cryptosystems </a:t>
            </a:r>
            <a:r>
              <a:rPr lang="th-TH" dirty="0"/>
              <a:t>หรือเรียกว่า </a:t>
            </a:r>
            <a:r>
              <a:rPr lang="en-US" dirty="0"/>
              <a:t>Cipher </a:t>
            </a:r>
            <a:r>
              <a:rPr lang="th-TH" dirty="0"/>
              <a:t>มีองค์ประกอบหลายส่วน เพื่อการเข้ารหัสลับข้อมูล ประกอบด้วย </a:t>
            </a:r>
            <a:r>
              <a:rPr lang="th-TH" dirty="0" err="1"/>
              <a:t>อัลกอ</a:t>
            </a:r>
            <a:r>
              <a:rPr lang="th-TH" dirty="0"/>
              <a:t>ริทึ่ม เทคนิคการจัดการข้อมูล กระบวนการ และขั้นตอนการทำงาน จะถูกผสมผสานเข้าด้วยกันเพื่อเข้ารหัสข้อมูล </a:t>
            </a:r>
          </a:p>
          <a:p>
            <a:r>
              <a:rPr lang="th-TH" dirty="0"/>
              <a:t>มีวัตถุประสงค์เพื่อรักษาข้อมูลไว้เป็นความลับ </a:t>
            </a:r>
            <a:r>
              <a:rPr lang="en-US" dirty="0"/>
              <a:t>Confidentiality </a:t>
            </a:r>
            <a:r>
              <a:rPr lang="th-TH" dirty="0"/>
              <a:t>และจัดเตรียม กลไกการพิสูจน์ตัวตน </a:t>
            </a:r>
            <a:r>
              <a:rPr lang="en-US" dirty="0"/>
              <a:t>Authentication </a:t>
            </a:r>
            <a:r>
              <a:rPr lang="th-TH" dirty="0"/>
              <a:t>และการให้สิทธิ์ </a:t>
            </a:r>
            <a:r>
              <a:rPr lang="en-US" dirty="0"/>
              <a:t>Authorization </a:t>
            </a:r>
            <a:r>
              <a:rPr lang="th-TH" dirty="0"/>
              <a:t>ในการดำเนินงานแต่ละขั้นตอนทางธุรกิจ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40657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ระบบรหัสลับ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Substitution Cipher</a:t>
            </a:r>
          </a:p>
          <a:p>
            <a:r>
              <a:rPr lang="en-US" dirty="0"/>
              <a:t>Caesar cipher</a:t>
            </a:r>
          </a:p>
          <a:p>
            <a:r>
              <a:rPr lang="en-US" dirty="0" err="1"/>
              <a:t>Vigenere</a:t>
            </a:r>
            <a:r>
              <a:rPr lang="en-US" dirty="0"/>
              <a:t> Cipher</a:t>
            </a:r>
          </a:p>
          <a:p>
            <a:r>
              <a:rPr lang="en-US" dirty="0"/>
              <a:t>columnar Transposition Cipher</a:t>
            </a:r>
          </a:p>
          <a:p>
            <a:r>
              <a:rPr lang="en-US" dirty="0" err="1"/>
              <a:t>Exclustive</a:t>
            </a:r>
            <a:r>
              <a:rPr lang="en-US" dirty="0"/>
              <a:t> OR</a:t>
            </a:r>
          </a:p>
          <a:p>
            <a:r>
              <a:rPr lang="en-US" dirty="0" err="1"/>
              <a:t>Vernam</a:t>
            </a:r>
            <a:r>
              <a:rPr lang="en-US" dirty="0"/>
              <a:t> Cipher</a:t>
            </a:r>
          </a:p>
          <a:p>
            <a:r>
              <a:rPr lang="en-US" dirty="0"/>
              <a:t>Running Key Cipher</a:t>
            </a:r>
          </a:p>
          <a:p>
            <a:r>
              <a:rPr lang="en-US" dirty="0"/>
              <a:t>Hash Function </a:t>
            </a:r>
            <a:r>
              <a:rPr lang="th-TH" dirty="0"/>
              <a:t>หรือ </a:t>
            </a:r>
            <a:r>
              <a:rPr lang="en-US" dirty="0"/>
              <a:t>One-Way Function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112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ริ่มต้น">
  <a:themeElements>
    <a:clrScheme name="กำหนดเอง 11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0000"/>
      </a:hlink>
      <a:folHlink>
        <a:srgbClr val="000000"/>
      </a:folHlink>
    </a:clrScheme>
    <a:fontScheme name="กำหนดเอง 3">
      <a:majorFont>
        <a:latin typeface="Angsana New"/>
        <a:ea typeface=""/>
        <a:cs typeface="Angsana New"/>
      </a:majorFont>
      <a:minorFont>
        <a:latin typeface="Angsana New"/>
        <a:ea typeface=""/>
        <a:cs typeface="Angsana New"/>
      </a:minorFont>
    </a:fontScheme>
    <a:fmtScheme name="เริ่มต้น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569</TotalTime>
  <Words>1849</Words>
  <Application>Microsoft Office PowerPoint</Application>
  <PresentationFormat>นำเสนอทางหน้าจอ (4:3)</PresentationFormat>
  <Paragraphs>471</Paragraphs>
  <Slides>37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37</vt:i4>
      </vt:variant>
    </vt:vector>
  </HeadingPairs>
  <TitlesOfParts>
    <vt:vector size="38" baseType="lpstr">
      <vt:lpstr>เริ่มต้น</vt:lpstr>
      <vt:lpstr>4134201</vt:lpstr>
      <vt:lpstr>การเข้ารหัสข้อมูล (Cryptography)</vt:lpstr>
      <vt:lpstr>รูปแบบของภัยคุกคาม</vt:lpstr>
      <vt:lpstr>ประวัติการเข้ารหัสข้อมูล</vt:lpstr>
      <vt:lpstr>ประวัติการเข้ารหัสข้อมูล</vt:lpstr>
      <vt:lpstr>ประเภทของการเข้ารหัสข้อมูล</vt:lpstr>
      <vt:lpstr>ประเภทของการเข้ารหัสข้อมูล</vt:lpstr>
      <vt:lpstr>ระบบรหัสลับ</vt:lpstr>
      <vt:lpstr>ระบบรหัสลับ</vt:lpstr>
      <vt:lpstr>Substitution Cipher</vt:lpstr>
      <vt:lpstr>Substitution Cipher</vt:lpstr>
      <vt:lpstr>Caesar cipher </vt:lpstr>
      <vt:lpstr>Caesar cipher </vt:lpstr>
      <vt:lpstr>Caesar cipher </vt:lpstr>
      <vt:lpstr>Caesar cipher </vt:lpstr>
      <vt:lpstr>Caesar cipher </vt:lpstr>
      <vt:lpstr>Caesar cipher</vt:lpstr>
      <vt:lpstr>Vigenere cipher</vt:lpstr>
      <vt:lpstr>งานนำเสนอ PowerPoint</vt:lpstr>
      <vt:lpstr>Vigenere cipher</vt:lpstr>
      <vt:lpstr>Vigenere cipher</vt:lpstr>
      <vt:lpstr>Vigenere cipher</vt:lpstr>
      <vt:lpstr>Polyalphabetic Cipher </vt:lpstr>
      <vt:lpstr>Simple Transposition Cipher</vt:lpstr>
      <vt:lpstr>Columnar transposition cipher</vt:lpstr>
      <vt:lpstr>Columnar transposition cipher</vt:lpstr>
      <vt:lpstr>Pigpen</vt:lpstr>
      <vt:lpstr>การเข้ารหัสแบบ eXclusive OR (เอ็กซ์คลูซีฟ ออร์ - XOR)</vt:lpstr>
      <vt:lpstr>การเข้ารหัสแบบ eXclusive OR (เอ็กซ์คลูซีฟ ออร์ - XOR)</vt:lpstr>
      <vt:lpstr>การเข้ารหัสแบบ eXclusive OR (เอ็กซ์คลูซีฟ ออร์ - XOR)</vt:lpstr>
      <vt:lpstr>การเข้ารหัสแบบ eXclusive OR (เอ็กซ์คลูซีฟ ออร์ - XOR)</vt:lpstr>
      <vt:lpstr>เวอร์แนมไซเฟอร์ (Vernam Cipher)</vt:lpstr>
      <vt:lpstr>เวอร์แนมไซเฟอร์ (Vernam Cipher)</vt:lpstr>
      <vt:lpstr>ประเภทของการเข้ารหัส</vt:lpstr>
      <vt:lpstr> Symmetric Key Crytography</vt:lpstr>
      <vt:lpstr>แผนภาพพื้นฐานของ Symmetric key</vt:lpstr>
      <vt:lpstr>Asymmetric Key Crytography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4134201</dc:title>
  <dc:creator>user</dc:creator>
  <cp:lastModifiedBy>user</cp:lastModifiedBy>
  <cp:revision>34</cp:revision>
  <cp:lastPrinted>2018-08-27T01:52:14Z</cp:lastPrinted>
  <dcterms:created xsi:type="dcterms:W3CDTF">2018-08-27T01:24:25Z</dcterms:created>
  <dcterms:modified xsi:type="dcterms:W3CDTF">2018-11-19T06:31:55Z</dcterms:modified>
</cp:coreProperties>
</file>