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60" r:id="rId5"/>
    <p:sldId id="281" r:id="rId6"/>
    <p:sldId id="285" r:id="rId7"/>
    <p:sldId id="262" r:id="rId8"/>
    <p:sldId id="282" r:id="rId9"/>
    <p:sldId id="264" r:id="rId10"/>
    <p:sldId id="283" r:id="rId11"/>
    <p:sldId id="265" r:id="rId12"/>
    <p:sldId id="266" r:id="rId13"/>
    <p:sldId id="267" r:id="rId14"/>
    <p:sldId id="269" r:id="rId15"/>
    <p:sldId id="271" r:id="rId16"/>
    <p:sldId id="286" r:id="rId17"/>
    <p:sldId id="289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4" r:id="rId28"/>
    <p:sldId id="305" r:id="rId29"/>
    <p:sldId id="306" r:id="rId30"/>
    <p:sldId id="307" r:id="rId31"/>
  </p:sldIdLst>
  <p:sldSz cx="9144000" cy="6858000" type="screen4x3"/>
  <p:notesSz cx="9926638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ลักษณะ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E321D-1C8E-4BE3-8B9B-0580C61BD63E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3B67E6B7-BBA5-42FB-922B-4000BA91BE8F}">
      <dgm:prSet phldrT="[Text]" custT="1"/>
      <dgm:spPr/>
      <dgm:t>
        <a:bodyPr/>
        <a:lstStyle/>
        <a:p>
          <a:r>
            <a:rPr lang="th-TH" sz="3200" baseline="0" dirty="0" smtClean="0"/>
            <a:t>ปี ค.ศ. 2000 ไวรัส </a:t>
          </a:r>
          <a:r>
            <a:rPr lang="en-US" sz="3200" baseline="0" dirty="0" err="1" smtClean="0"/>
            <a:t>LoveLetter</a:t>
          </a:r>
          <a:endParaRPr lang="th-TH" sz="3200" dirty="0"/>
        </a:p>
      </dgm:t>
    </dgm:pt>
    <dgm:pt modelId="{C034A40D-F306-4AE6-8CE1-23DE20DB5868}" type="parTrans" cxnId="{C893C71B-F861-4A9E-A9CE-080D2B651214}">
      <dgm:prSet/>
      <dgm:spPr/>
      <dgm:t>
        <a:bodyPr/>
        <a:lstStyle/>
        <a:p>
          <a:endParaRPr lang="th-TH" sz="3200"/>
        </a:p>
      </dgm:t>
    </dgm:pt>
    <dgm:pt modelId="{BB1EBA50-9939-41C9-A515-C572CA33F9B1}" type="sibTrans" cxnId="{C893C71B-F861-4A9E-A9CE-080D2B65121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 sz="3200"/>
        </a:p>
      </dgm:t>
    </dgm:pt>
    <dgm:pt modelId="{F4308627-8884-46E7-801D-845C2FA753A4}">
      <dgm:prSet phldrT="[Text]" custT="1"/>
      <dgm:spPr/>
      <dgm:t>
        <a:bodyPr/>
        <a:lstStyle/>
        <a:p>
          <a:r>
            <a:rPr lang="th-TH" sz="3200" baseline="0" dirty="0" smtClean="0"/>
            <a:t>ปี ค.ศ. 2001 เวิร์มเซอร์แคม </a:t>
          </a:r>
          <a:r>
            <a:rPr lang="en-US" sz="3200" baseline="0" dirty="0" smtClean="0"/>
            <a:t>(</a:t>
          </a:r>
          <a:r>
            <a:rPr lang="en-US" sz="3200" baseline="0" dirty="0" err="1" smtClean="0"/>
            <a:t>Sircam</a:t>
          </a:r>
          <a:r>
            <a:rPr lang="en-US" sz="3200" baseline="0" dirty="0" smtClean="0"/>
            <a:t>)</a:t>
          </a:r>
          <a:endParaRPr lang="th-TH" sz="3200" dirty="0"/>
        </a:p>
      </dgm:t>
    </dgm:pt>
    <dgm:pt modelId="{C8F2B235-B770-4D68-98B7-1C839DD6698E}" type="parTrans" cxnId="{4512089E-247A-4C69-84F7-F681106D4C78}">
      <dgm:prSet/>
      <dgm:spPr/>
      <dgm:t>
        <a:bodyPr/>
        <a:lstStyle/>
        <a:p>
          <a:endParaRPr lang="th-TH" sz="3200"/>
        </a:p>
      </dgm:t>
    </dgm:pt>
    <dgm:pt modelId="{030DE9A4-C385-4305-A60F-F2EE9A73AEEA}" type="sibTrans" cxnId="{4512089E-247A-4C69-84F7-F681106D4C7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 sz="3200"/>
        </a:p>
      </dgm:t>
    </dgm:pt>
    <dgm:pt modelId="{3F826680-CFE7-46C9-AC39-A6F8968290EA}">
      <dgm:prSet phldrT="[Text]" custT="1"/>
      <dgm:spPr/>
      <dgm:t>
        <a:bodyPr/>
        <a:lstStyle/>
        <a:p>
          <a:r>
            <a:rPr lang="th-TH" sz="3200" baseline="0" dirty="0" smtClean="0"/>
            <a:t>ปี ค.ศ. 2003 เวิร์มสแลมเมอร์ </a:t>
          </a:r>
          <a:r>
            <a:rPr lang="en-US" sz="3200" baseline="0" dirty="0" smtClean="0"/>
            <a:t>(Slammer)</a:t>
          </a:r>
          <a:endParaRPr lang="th-TH" sz="3200" dirty="0"/>
        </a:p>
      </dgm:t>
    </dgm:pt>
    <dgm:pt modelId="{4803C3C5-9806-48D2-B416-07C6ADCD1E8D}" type="parTrans" cxnId="{46F05C07-B68F-4BB4-9290-1809145B841E}">
      <dgm:prSet/>
      <dgm:spPr/>
      <dgm:t>
        <a:bodyPr/>
        <a:lstStyle/>
        <a:p>
          <a:endParaRPr lang="th-TH" sz="3200"/>
        </a:p>
      </dgm:t>
    </dgm:pt>
    <dgm:pt modelId="{9E727273-F11D-4184-999A-39FBC14F4A5D}" type="sibTrans" cxnId="{46F05C07-B68F-4BB4-9290-1809145B841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 sz="3200"/>
        </a:p>
      </dgm:t>
    </dgm:pt>
    <dgm:pt modelId="{08DD01CE-7F11-4F67-A5C9-60DBB2F8CA5A}">
      <dgm:prSet phldrT="[Text]" custT="1"/>
      <dgm:spPr/>
      <dgm:t>
        <a:bodyPr/>
        <a:lstStyle/>
        <a:p>
          <a:r>
            <a:rPr lang="th-TH" sz="3200" baseline="0" dirty="0" smtClean="0"/>
            <a:t>ปี ค.ศ. </a:t>
          </a:r>
          <a:r>
            <a:rPr lang="en-US" sz="3200" baseline="0" dirty="0" smtClean="0">
              <a:cs typeface="+mn-cs"/>
            </a:rPr>
            <a:t>2004</a:t>
          </a:r>
          <a:r>
            <a:rPr lang="en-US" sz="3200" baseline="0" dirty="0" smtClean="0"/>
            <a:t> </a:t>
          </a:r>
          <a:r>
            <a:rPr lang="th-TH" sz="3200" baseline="0" dirty="0" smtClean="0"/>
            <a:t>ไวรัสแซสเซอร์ </a:t>
          </a:r>
          <a:r>
            <a:rPr lang="en-US" sz="3200" baseline="0" dirty="0" smtClean="0"/>
            <a:t>(Sasser)</a:t>
          </a:r>
          <a:endParaRPr lang="th-TH" sz="3200" dirty="0"/>
        </a:p>
      </dgm:t>
    </dgm:pt>
    <dgm:pt modelId="{F33B6B6A-641C-4E3B-A8D6-8662B1608785}" type="parTrans" cxnId="{0A7E1215-FF7E-4E92-8622-028792D9E462}">
      <dgm:prSet/>
      <dgm:spPr/>
      <dgm:t>
        <a:bodyPr/>
        <a:lstStyle/>
        <a:p>
          <a:endParaRPr lang="th-TH" sz="3200"/>
        </a:p>
      </dgm:t>
    </dgm:pt>
    <dgm:pt modelId="{920772A4-FB84-43FF-AC38-8A273813B458}" type="sibTrans" cxnId="{0A7E1215-FF7E-4E92-8622-028792D9E462}">
      <dgm:prSet/>
      <dgm:spPr/>
      <dgm:t>
        <a:bodyPr/>
        <a:lstStyle/>
        <a:p>
          <a:endParaRPr lang="th-TH" sz="3200"/>
        </a:p>
      </dgm:t>
    </dgm:pt>
    <dgm:pt modelId="{60ACCD1E-790B-4A1C-AB00-67279AFB733A}" type="pres">
      <dgm:prSet presAssocID="{83DE321D-1C8E-4BE3-8B9B-0580C61BD63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1F666FE-FC60-4AB1-B00E-F4138FEA554A}" type="pres">
      <dgm:prSet presAssocID="{83DE321D-1C8E-4BE3-8B9B-0580C61BD63E}" presName="dummyMaxCanvas" presStyleCnt="0">
        <dgm:presLayoutVars/>
      </dgm:prSet>
      <dgm:spPr/>
    </dgm:pt>
    <dgm:pt modelId="{BE691F80-0E8C-4F42-9E1F-7AA215EDA173}" type="pres">
      <dgm:prSet presAssocID="{83DE321D-1C8E-4BE3-8B9B-0580C61BD63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54E1F64-85D1-408A-8864-A12C1EC8552A}" type="pres">
      <dgm:prSet presAssocID="{83DE321D-1C8E-4BE3-8B9B-0580C61BD63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DABD784-D6B7-442F-9D27-6D9FA14538A6}" type="pres">
      <dgm:prSet presAssocID="{83DE321D-1C8E-4BE3-8B9B-0580C61BD63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16AA08A-5E76-40D5-A229-8F85D6E94286}" type="pres">
      <dgm:prSet presAssocID="{83DE321D-1C8E-4BE3-8B9B-0580C61BD63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72F09E-EB02-4A5E-AF02-35E58AA71625}" type="pres">
      <dgm:prSet presAssocID="{83DE321D-1C8E-4BE3-8B9B-0580C61BD63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D22619E-7899-4BEE-A98A-DE89E3344C7A}" type="pres">
      <dgm:prSet presAssocID="{83DE321D-1C8E-4BE3-8B9B-0580C61BD63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5F6850F-CE0C-437E-A2A8-F53C71880651}" type="pres">
      <dgm:prSet presAssocID="{83DE321D-1C8E-4BE3-8B9B-0580C61BD63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637B88D-C97C-4886-ACAF-A8449218CC28}" type="pres">
      <dgm:prSet presAssocID="{83DE321D-1C8E-4BE3-8B9B-0580C61BD63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7A411B4-49CF-4A7E-A23B-95292D17C9A4}" type="pres">
      <dgm:prSet presAssocID="{83DE321D-1C8E-4BE3-8B9B-0580C61BD63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4B83D2-B33E-4A9A-82BC-6B614A577FEA}" type="pres">
      <dgm:prSet presAssocID="{83DE321D-1C8E-4BE3-8B9B-0580C61BD63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866BC0C-A679-4CBE-AB1E-4AA9E45A55AD}" type="pres">
      <dgm:prSet presAssocID="{83DE321D-1C8E-4BE3-8B9B-0580C61BD63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512089E-247A-4C69-84F7-F681106D4C78}" srcId="{83DE321D-1C8E-4BE3-8B9B-0580C61BD63E}" destId="{F4308627-8884-46E7-801D-845C2FA753A4}" srcOrd="1" destOrd="0" parTransId="{C8F2B235-B770-4D68-98B7-1C839DD6698E}" sibTransId="{030DE9A4-C385-4305-A60F-F2EE9A73AEEA}"/>
    <dgm:cxn modelId="{7817A62D-10EF-4C3A-940B-71D1CA784E3B}" type="presOf" srcId="{BB1EBA50-9939-41C9-A515-C572CA33F9B1}" destId="{C772F09E-EB02-4A5E-AF02-35E58AA71625}" srcOrd="0" destOrd="0" presId="urn:microsoft.com/office/officeart/2005/8/layout/vProcess5"/>
    <dgm:cxn modelId="{46F05C07-B68F-4BB4-9290-1809145B841E}" srcId="{83DE321D-1C8E-4BE3-8B9B-0580C61BD63E}" destId="{3F826680-CFE7-46C9-AC39-A6F8968290EA}" srcOrd="2" destOrd="0" parTransId="{4803C3C5-9806-48D2-B416-07C6ADCD1E8D}" sibTransId="{9E727273-F11D-4184-999A-39FBC14F4A5D}"/>
    <dgm:cxn modelId="{F09A3CEA-F18B-4116-A0D9-628AE5A85521}" type="presOf" srcId="{F4308627-8884-46E7-801D-845C2FA753A4}" destId="{754E1F64-85D1-408A-8864-A12C1EC8552A}" srcOrd="0" destOrd="0" presId="urn:microsoft.com/office/officeart/2005/8/layout/vProcess5"/>
    <dgm:cxn modelId="{94E324EC-AA71-4838-9AFF-19CB43E8CCFC}" type="presOf" srcId="{3B67E6B7-BBA5-42FB-922B-4000BA91BE8F}" destId="{2637B88D-C97C-4886-ACAF-A8449218CC28}" srcOrd="1" destOrd="0" presId="urn:microsoft.com/office/officeart/2005/8/layout/vProcess5"/>
    <dgm:cxn modelId="{0A7E1215-FF7E-4E92-8622-028792D9E462}" srcId="{83DE321D-1C8E-4BE3-8B9B-0580C61BD63E}" destId="{08DD01CE-7F11-4F67-A5C9-60DBB2F8CA5A}" srcOrd="3" destOrd="0" parTransId="{F33B6B6A-641C-4E3B-A8D6-8662B1608785}" sibTransId="{920772A4-FB84-43FF-AC38-8A273813B458}"/>
    <dgm:cxn modelId="{7A1F7A82-5CDD-48EB-A1C8-B494DDBCCE6C}" type="presOf" srcId="{F4308627-8884-46E7-801D-845C2FA753A4}" destId="{97A411B4-49CF-4A7E-A23B-95292D17C9A4}" srcOrd="1" destOrd="0" presId="urn:microsoft.com/office/officeart/2005/8/layout/vProcess5"/>
    <dgm:cxn modelId="{3757536E-B38F-4D54-B3FB-55FF0F773653}" type="presOf" srcId="{08DD01CE-7F11-4F67-A5C9-60DBB2F8CA5A}" destId="{D866BC0C-A679-4CBE-AB1E-4AA9E45A55AD}" srcOrd="1" destOrd="0" presId="urn:microsoft.com/office/officeart/2005/8/layout/vProcess5"/>
    <dgm:cxn modelId="{F9523E0B-7CA1-493A-BE89-0FDCF0C99948}" type="presOf" srcId="{030DE9A4-C385-4305-A60F-F2EE9A73AEEA}" destId="{5D22619E-7899-4BEE-A98A-DE89E3344C7A}" srcOrd="0" destOrd="0" presId="urn:microsoft.com/office/officeart/2005/8/layout/vProcess5"/>
    <dgm:cxn modelId="{F0C05CCE-CA7A-44E1-AFCC-4DE0B2FA573B}" type="presOf" srcId="{3F826680-CFE7-46C9-AC39-A6F8968290EA}" destId="{1DABD784-D6B7-442F-9D27-6D9FA14538A6}" srcOrd="0" destOrd="0" presId="urn:microsoft.com/office/officeart/2005/8/layout/vProcess5"/>
    <dgm:cxn modelId="{BB617EE7-7B7B-4359-8488-115EC05EDA6D}" type="presOf" srcId="{3B67E6B7-BBA5-42FB-922B-4000BA91BE8F}" destId="{BE691F80-0E8C-4F42-9E1F-7AA215EDA173}" srcOrd="0" destOrd="0" presId="urn:microsoft.com/office/officeart/2005/8/layout/vProcess5"/>
    <dgm:cxn modelId="{05CF49FD-F0D3-4A5D-A6EB-0E3F8A68C70D}" type="presOf" srcId="{08DD01CE-7F11-4F67-A5C9-60DBB2F8CA5A}" destId="{716AA08A-5E76-40D5-A229-8F85D6E94286}" srcOrd="0" destOrd="0" presId="urn:microsoft.com/office/officeart/2005/8/layout/vProcess5"/>
    <dgm:cxn modelId="{C893C71B-F861-4A9E-A9CE-080D2B651214}" srcId="{83DE321D-1C8E-4BE3-8B9B-0580C61BD63E}" destId="{3B67E6B7-BBA5-42FB-922B-4000BA91BE8F}" srcOrd="0" destOrd="0" parTransId="{C034A40D-F306-4AE6-8CE1-23DE20DB5868}" sibTransId="{BB1EBA50-9939-41C9-A515-C572CA33F9B1}"/>
    <dgm:cxn modelId="{7826B400-E593-4599-8811-5E02AADB897D}" type="presOf" srcId="{83DE321D-1C8E-4BE3-8B9B-0580C61BD63E}" destId="{60ACCD1E-790B-4A1C-AB00-67279AFB733A}" srcOrd="0" destOrd="0" presId="urn:microsoft.com/office/officeart/2005/8/layout/vProcess5"/>
    <dgm:cxn modelId="{A78BA0ED-4F06-40A4-8B06-AEEBC6524EB6}" type="presOf" srcId="{9E727273-F11D-4184-999A-39FBC14F4A5D}" destId="{65F6850F-CE0C-437E-A2A8-F53C71880651}" srcOrd="0" destOrd="0" presId="urn:microsoft.com/office/officeart/2005/8/layout/vProcess5"/>
    <dgm:cxn modelId="{F39711A7-450D-47A9-8A72-72DA61D137BA}" type="presOf" srcId="{3F826680-CFE7-46C9-AC39-A6F8968290EA}" destId="{274B83D2-B33E-4A9A-82BC-6B614A577FEA}" srcOrd="1" destOrd="0" presId="urn:microsoft.com/office/officeart/2005/8/layout/vProcess5"/>
    <dgm:cxn modelId="{25F9F5DF-39AF-4EB8-B251-A05CA13C3017}" type="presParOf" srcId="{60ACCD1E-790B-4A1C-AB00-67279AFB733A}" destId="{A1F666FE-FC60-4AB1-B00E-F4138FEA554A}" srcOrd="0" destOrd="0" presId="urn:microsoft.com/office/officeart/2005/8/layout/vProcess5"/>
    <dgm:cxn modelId="{C0B67284-C592-4E13-A53F-CBC3351B1A41}" type="presParOf" srcId="{60ACCD1E-790B-4A1C-AB00-67279AFB733A}" destId="{BE691F80-0E8C-4F42-9E1F-7AA215EDA173}" srcOrd="1" destOrd="0" presId="urn:microsoft.com/office/officeart/2005/8/layout/vProcess5"/>
    <dgm:cxn modelId="{FBAF9B53-0EA8-4049-ABE4-029FAA0E77F3}" type="presParOf" srcId="{60ACCD1E-790B-4A1C-AB00-67279AFB733A}" destId="{754E1F64-85D1-408A-8864-A12C1EC8552A}" srcOrd="2" destOrd="0" presId="urn:microsoft.com/office/officeart/2005/8/layout/vProcess5"/>
    <dgm:cxn modelId="{4090FB9E-4832-478B-B5EA-468D7FE2E1BB}" type="presParOf" srcId="{60ACCD1E-790B-4A1C-AB00-67279AFB733A}" destId="{1DABD784-D6B7-442F-9D27-6D9FA14538A6}" srcOrd="3" destOrd="0" presId="urn:microsoft.com/office/officeart/2005/8/layout/vProcess5"/>
    <dgm:cxn modelId="{4806D4D2-0CDE-4E33-B08B-B0B8BAB9354B}" type="presParOf" srcId="{60ACCD1E-790B-4A1C-AB00-67279AFB733A}" destId="{716AA08A-5E76-40D5-A229-8F85D6E94286}" srcOrd="4" destOrd="0" presId="urn:microsoft.com/office/officeart/2005/8/layout/vProcess5"/>
    <dgm:cxn modelId="{CC0FC3BF-BE94-41B8-9DD7-5C1D38CB64EC}" type="presParOf" srcId="{60ACCD1E-790B-4A1C-AB00-67279AFB733A}" destId="{C772F09E-EB02-4A5E-AF02-35E58AA71625}" srcOrd="5" destOrd="0" presId="urn:microsoft.com/office/officeart/2005/8/layout/vProcess5"/>
    <dgm:cxn modelId="{8C0BF6A6-423D-4FAC-A84B-D64752F7C835}" type="presParOf" srcId="{60ACCD1E-790B-4A1C-AB00-67279AFB733A}" destId="{5D22619E-7899-4BEE-A98A-DE89E3344C7A}" srcOrd="6" destOrd="0" presId="urn:microsoft.com/office/officeart/2005/8/layout/vProcess5"/>
    <dgm:cxn modelId="{D047BA2C-6643-4D65-A436-D56F5D77BD59}" type="presParOf" srcId="{60ACCD1E-790B-4A1C-AB00-67279AFB733A}" destId="{65F6850F-CE0C-437E-A2A8-F53C71880651}" srcOrd="7" destOrd="0" presId="urn:microsoft.com/office/officeart/2005/8/layout/vProcess5"/>
    <dgm:cxn modelId="{14C518AE-9454-45D0-8DE8-01B6BD36033A}" type="presParOf" srcId="{60ACCD1E-790B-4A1C-AB00-67279AFB733A}" destId="{2637B88D-C97C-4886-ACAF-A8449218CC28}" srcOrd="8" destOrd="0" presId="urn:microsoft.com/office/officeart/2005/8/layout/vProcess5"/>
    <dgm:cxn modelId="{386634FC-E4E9-4257-A0E6-D72EF1E80BED}" type="presParOf" srcId="{60ACCD1E-790B-4A1C-AB00-67279AFB733A}" destId="{97A411B4-49CF-4A7E-A23B-95292D17C9A4}" srcOrd="9" destOrd="0" presId="urn:microsoft.com/office/officeart/2005/8/layout/vProcess5"/>
    <dgm:cxn modelId="{B17340A6-0D43-478D-95A3-CB62516B34A0}" type="presParOf" srcId="{60ACCD1E-790B-4A1C-AB00-67279AFB733A}" destId="{274B83D2-B33E-4A9A-82BC-6B614A577FEA}" srcOrd="10" destOrd="0" presId="urn:microsoft.com/office/officeart/2005/8/layout/vProcess5"/>
    <dgm:cxn modelId="{267CDC13-2479-4997-852F-89C36E60E387}" type="presParOf" srcId="{60ACCD1E-790B-4A1C-AB00-67279AFB733A}" destId="{D866BC0C-A679-4CBE-AB1E-4AA9E45A55A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91F80-0E8C-4F42-9E1F-7AA215EDA173}">
      <dsp:nvSpPr>
        <dsp:cNvPr id="0" name=""/>
        <dsp:cNvSpPr/>
      </dsp:nvSpPr>
      <dsp:spPr>
        <a:xfrm>
          <a:off x="0" y="0"/>
          <a:ext cx="6797555" cy="764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baseline="0" dirty="0" smtClean="0"/>
            <a:t>ปี ค.ศ. 2000 ไวรัส </a:t>
          </a:r>
          <a:r>
            <a:rPr lang="en-US" sz="3200" kern="1200" baseline="0" dirty="0" err="1" smtClean="0"/>
            <a:t>LoveLetter</a:t>
          </a:r>
          <a:endParaRPr lang="th-TH" sz="3200" kern="1200" dirty="0"/>
        </a:p>
      </dsp:txBody>
      <dsp:txXfrm>
        <a:off x="22392" y="22392"/>
        <a:ext cx="5907989" cy="719724"/>
      </dsp:txXfrm>
    </dsp:sp>
    <dsp:sp modelId="{754E1F64-85D1-408A-8864-A12C1EC8552A}">
      <dsp:nvSpPr>
        <dsp:cNvPr id="0" name=""/>
        <dsp:cNvSpPr/>
      </dsp:nvSpPr>
      <dsp:spPr>
        <a:xfrm>
          <a:off x="569295" y="903509"/>
          <a:ext cx="6797555" cy="764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baseline="0" dirty="0" smtClean="0"/>
            <a:t>ปี ค.ศ. 2001 เวิร์มเซอร์แคม </a:t>
          </a:r>
          <a:r>
            <a:rPr lang="en-US" sz="3200" kern="1200" baseline="0" dirty="0" smtClean="0"/>
            <a:t>(</a:t>
          </a:r>
          <a:r>
            <a:rPr lang="en-US" sz="3200" kern="1200" baseline="0" dirty="0" err="1" smtClean="0"/>
            <a:t>Sircam</a:t>
          </a:r>
          <a:r>
            <a:rPr lang="en-US" sz="3200" kern="1200" baseline="0" dirty="0" smtClean="0"/>
            <a:t>)</a:t>
          </a:r>
          <a:endParaRPr lang="th-TH" sz="3200" kern="1200" dirty="0"/>
        </a:p>
      </dsp:txBody>
      <dsp:txXfrm>
        <a:off x="591687" y="925901"/>
        <a:ext cx="5686545" cy="719724"/>
      </dsp:txXfrm>
    </dsp:sp>
    <dsp:sp modelId="{1DABD784-D6B7-442F-9D27-6D9FA14538A6}">
      <dsp:nvSpPr>
        <dsp:cNvPr id="0" name=""/>
        <dsp:cNvSpPr/>
      </dsp:nvSpPr>
      <dsp:spPr>
        <a:xfrm>
          <a:off x="1130093" y="1807019"/>
          <a:ext cx="6797555" cy="764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baseline="0" dirty="0" smtClean="0"/>
            <a:t>ปี ค.ศ. 2003 เวิร์มสแลมเมอร์ </a:t>
          </a:r>
          <a:r>
            <a:rPr lang="en-US" sz="3200" kern="1200" baseline="0" dirty="0" smtClean="0"/>
            <a:t>(Slammer)</a:t>
          </a:r>
          <a:endParaRPr lang="th-TH" sz="3200" kern="1200" dirty="0"/>
        </a:p>
      </dsp:txBody>
      <dsp:txXfrm>
        <a:off x="1152485" y="1829411"/>
        <a:ext cx="5695042" cy="719724"/>
      </dsp:txXfrm>
    </dsp:sp>
    <dsp:sp modelId="{716AA08A-5E76-40D5-A229-8F85D6E94286}">
      <dsp:nvSpPr>
        <dsp:cNvPr id="0" name=""/>
        <dsp:cNvSpPr/>
      </dsp:nvSpPr>
      <dsp:spPr>
        <a:xfrm>
          <a:off x="1699388" y="2710529"/>
          <a:ext cx="6797555" cy="764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baseline="0" dirty="0" smtClean="0"/>
            <a:t>ปี ค.ศ. </a:t>
          </a:r>
          <a:r>
            <a:rPr lang="en-US" sz="3200" kern="1200" baseline="0" dirty="0" smtClean="0">
              <a:cs typeface="+mn-cs"/>
            </a:rPr>
            <a:t>2004</a:t>
          </a:r>
          <a:r>
            <a:rPr lang="en-US" sz="3200" kern="1200" baseline="0" dirty="0" smtClean="0"/>
            <a:t> </a:t>
          </a:r>
          <a:r>
            <a:rPr lang="th-TH" sz="3200" kern="1200" baseline="0" dirty="0" smtClean="0"/>
            <a:t>ไวรัสแซสเซอร์ </a:t>
          </a:r>
          <a:r>
            <a:rPr lang="en-US" sz="3200" kern="1200" baseline="0" dirty="0" smtClean="0"/>
            <a:t>(Sasser)</a:t>
          </a:r>
          <a:endParaRPr lang="th-TH" sz="3200" kern="1200" dirty="0"/>
        </a:p>
      </dsp:txBody>
      <dsp:txXfrm>
        <a:off x="1721780" y="2732921"/>
        <a:ext cx="5686545" cy="719724"/>
      </dsp:txXfrm>
    </dsp:sp>
    <dsp:sp modelId="{C772F09E-EB02-4A5E-AF02-35E58AA71625}">
      <dsp:nvSpPr>
        <dsp:cNvPr id="0" name=""/>
        <dsp:cNvSpPr/>
      </dsp:nvSpPr>
      <dsp:spPr>
        <a:xfrm>
          <a:off x="6300624" y="585543"/>
          <a:ext cx="496930" cy="496930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kern="1200"/>
        </a:p>
      </dsp:txBody>
      <dsp:txXfrm>
        <a:off x="6412433" y="585543"/>
        <a:ext cx="273312" cy="373940"/>
      </dsp:txXfrm>
    </dsp:sp>
    <dsp:sp modelId="{5D22619E-7899-4BEE-A98A-DE89E3344C7A}">
      <dsp:nvSpPr>
        <dsp:cNvPr id="0" name=""/>
        <dsp:cNvSpPr/>
      </dsp:nvSpPr>
      <dsp:spPr>
        <a:xfrm>
          <a:off x="6869920" y="1489053"/>
          <a:ext cx="496930" cy="496930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kern="1200"/>
        </a:p>
      </dsp:txBody>
      <dsp:txXfrm>
        <a:off x="6981729" y="1489053"/>
        <a:ext cx="273312" cy="373940"/>
      </dsp:txXfrm>
    </dsp:sp>
    <dsp:sp modelId="{65F6850F-CE0C-437E-A2A8-F53C71880651}">
      <dsp:nvSpPr>
        <dsp:cNvPr id="0" name=""/>
        <dsp:cNvSpPr/>
      </dsp:nvSpPr>
      <dsp:spPr>
        <a:xfrm>
          <a:off x="7430718" y="2392563"/>
          <a:ext cx="496930" cy="496930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kern="1200"/>
        </a:p>
      </dsp:txBody>
      <dsp:txXfrm>
        <a:off x="7542527" y="2392563"/>
        <a:ext cx="273312" cy="37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645C0-EC5B-43E2-830F-C6E678B77FA8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4CA4E-C37A-43DD-A9D0-364CA373C4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16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31458-C4DC-4BA6-B833-DE22428C01A3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52E25-91E6-46F2-AD73-D5B553EEEB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985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dirty="0" smtClean="0"/>
              <a:t>คลิกเพื่อแก้ไขลักษณะชื่อเรื่องรองต้นแบบ</a:t>
            </a:r>
            <a:endParaRPr kumimoji="0" lang="en-US" dirty="0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dirty="0" smtClean="0"/>
              <a:t>ระดับที่สอง</a:t>
            </a:r>
          </a:p>
          <a:p>
            <a:pPr lvl="2" eaLnBrk="1" latinLnBrk="0" hangingPunct="1"/>
            <a:r>
              <a:rPr kumimoji="0" lang="th-TH" dirty="0" smtClean="0"/>
              <a:t>ระดับที่สาม</a:t>
            </a:r>
          </a:p>
          <a:p>
            <a:pPr lvl="3" eaLnBrk="1" latinLnBrk="0" hangingPunct="1"/>
            <a:r>
              <a:rPr kumimoji="0" lang="th-TH" dirty="0" smtClean="0"/>
              <a:t>ระดับที่สี่</a:t>
            </a:r>
          </a:p>
          <a:p>
            <a:pPr lvl="4" eaLnBrk="1" latinLnBrk="0" hangingPunct="1"/>
            <a:r>
              <a:rPr kumimoji="0"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4134201</a:t>
            </a:r>
            <a:endParaRPr lang="th-TH" sz="5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บทที่ </a:t>
            </a:r>
            <a:r>
              <a:rPr lang="th-TH" b="1" dirty="0" smtClean="0"/>
              <a:t>5 ความปลอดภัยบนระบบวินโดวส์</a:t>
            </a:r>
            <a:r>
              <a:rPr lang="en-US" b="1" dirty="0" smtClean="0"/>
              <a:t>(Windows Security</a:t>
            </a:r>
            <a:r>
              <a:rPr lang="en-US" b="1" dirty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089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Firewall</a:t>
            </a:r>
            <a:endParaRPr lang="th-TH" dirty="0"/>
          </a:p>
        </p:txBody>
      </p:sp>
      <p:pic>
        <p:nvPicPr>
          <p:cNvPr id="5" name="Content Placeholder 4" descr="ผลการค้นหารูปภาพสำหรับ windows firewal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436803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885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Firewall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วินโดวส์</a:t>
            </a:r>
            <a:r>
              <a:rPr lang="th-TH" dirty="0" err="1"/>
              <a:t>ไฟร์วอลล์</a:t>
            </a:r>
            <a:r>
              <a:rPr lang="th-TH" dirty="0"/>
              <a:t> เป็น</a:t>
            </a:r>
            <a:r>
              <a:rPr lang="th-TH" b="1" dirty="0" err="1"/>
              <a:t>โฮสต์</a:t>
            </a:r>
            <a:r>
              <a:rPr lang="th-TH" b="1" dirty="0"/>
              <a:t>เบส</a:t>
            </a:r>
            <a:r>
              <a:rPr lang="th-TH" b="1" dirty="0" err="1"/>
              <a:t>ไฟร์วอลล์</a:t>
            </a:r>
            <a:r>
              <a:rPr lang="th-TH" dirty="0"/>
              <a:t>ที่ติดตั้งมาพร้อมกับระบบวินโดวส์ทุก</a:t>
            </a:r>
            <a:r>
              <a:rPr lang="th-TH" dirty="0" err="1"/>
              <a:t>เวอร์ชั่น</a:t>
            </a:r>
            <a:r>
              <a:rPr lang="th-TH" dirty="0"/>
              <a:t> ซึ่งจะ</a:t>
            </a:r>
            <a:r>
              <a:rPr lang="th-TH" b="1" dirty="0"/>
              <a:t>คอย</a:t>
            </a:r>
            <a:r>
              <a:rPr lang="th-TH" b="1" dirty="0" err="1"/>
              <a:t>ควบคุมทราฟ</a:t>
            </a:r>
            <a:r>
              <a:rPr lang="th-TH" b="1" dirty="0"/>
              <a:t>ฟิกที่วิ่งเข้าออก</a:t>
            </a:r>
            <a:r>
              <a:rPr lang="th-TH" dirty="0"/>
              <a:t>เครื่องระบบวินโดวส์ </a:t>
            </a:r>
          </a:p>
          <a:p>
            <a:r>
              <a:rPr lang="th-TH" dirty="0"/>
              <a:t>ช่วยในการป้องกัน</a:t>
            </a:r>
            <a:r>
              <a:rPr lang="th-TH" dirty="0" err="1"/>
              <a:t>แฮคเกอร์และมัลแวร์</a:t>
            </a:r>
            <a:r>
              <a:rPr lang="th-TH" dirty="0"/>
              <a:t>ที่อาจจะเจาะเข้ามาในระบบผ่านทางเครือข่ายหรืออินเทอร์เน็ต</a:t>
            </a:r>
          </a:p>
          <a:p>
            <a:r>
              <a:rPr lang="th-TH" dirty="0"/>
              <a:t>เป็นขอบเขตป้องกันที่ตรวจตราและควบคุมข้อมูลระหว่างคอมพิวเตอร์ของเรากับเครือข่ายอินเทอร์เน็ต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065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Firewall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การตั้งค่า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ทำงาน จะถูกเลือกเป็นดี</a:t>
            </a:r>
            <a:r>
              <a:rPr lang="th-TH" dirty="0" err="1" smtClean="0"/>
              <a:t>ฟอลต์</a:t>
            </a:r>
            <a:r>
              <a:rPr lang="th-TH" dirty="0" smtClean="0"/>
              <a:t> เมื่อ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เปิดอยู่ โปรแกรมส่วนใหญ่จะถูกบล็อก การติดต่อสื่อสารผ่าน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ถ้าผู้ใช้ต้องการอนุญาตให้โปรแกรมสื่อสารผ่าน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ได้ ผู้ใช้สามารถเพิ่มโปรแกรมนั้นลงในรายการโปรแกรมที่อนุญาต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68111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Firewall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/>
          </a:bodyPr>
          <a:lstStyle/>
          <a:p>
            <a:r>
              <a:rPr lang="th-TH" dirty="0"/>
              <a:t>โดยดี</a:t>
            </a:r>
            <a:r>
              <a:rPr lang="th-TH" dirty="0" err="1"/>
              <a:t>ฟอลต์ไฟร์วอลล์</a:t>
            </a:r>
            <a:r>
              <a:rPr lang="th-TH" dirty="0"/>
              <a:t>จะบล็อกการเชื่อมต่อที่เริ่มจากข้างนอก หรืออินเทอร์เน็ตก่อน </a:t>
            </a:r>
          </a:p>
          <a:p>
            <a:r>
              <a:rPr lang="th-TH" dirty="0"/>
              <a:t>การตั้งค่านี้จะบล็อกความพยายามทั้งหมดที่จะเชื่อมต่อกับคอมพิวเตอร์โดยไม่ได้รับอนุญาต </a:t>
            </a:r>
          </a:p>
          <a:p>
            <a:r>
              <a:rPr lang="th-TH" dirty="0"/>
              <a:t>ให้ตั้งค่านี้เมื่อคิดว่าจำเป็นต้องใช้การป้องกันระดับสูงสุดกับ</a:t>
            </a:r>
            <a:r>
              <a:rPr lang="th-TH" dirty="0" smtClean="0"/>
              <a:t>คอมพิวเตอร์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1964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Defender</a:t>
            </a:r>
            <a:endParaRPr lang="th-TH" dirty="0"/>
          </a:p>
        </p:txBody>
      </p:sp>
      <p:pic>
        <p:nvPicPr>
          <p:cNvPr id="5" name="Content Placeholder 3" descr="ผลการค้นหารูปภาพสำหรับ windows defende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7009745" cy="4823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560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Defender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Defender </a:t>
            </a:r>
            <a:r>
              <a:rPr lang="th-TH" dirty="0"/>
              <a:t>คือเทคโนโลยีรักษาความปลอดภัยแบบใหม่ที่ช่วยปกป้องเรา</a:t>
            </a:r>
            <a:r>
              <a:rPr lang="th-TH" dirty="0" err="1"/>
              <a:t>จากมัลแวร์</a:t>
            </a:r>
            <a:r>
              <a:rPr lang="th-TH" dirty="0"/>
              <a:t> ซึ่งรวมถึงไวรัสและซอฟต์แวร์ไม่พึงประสงค์อื่นๆ</a:t>
            </a:r>
          </a:p>
          <a:p>
            <a:r>
              <a:rPr lang="en-US" dirty="0"/>
              <a:t>Windows Defender </a:t>
            </a:r>
            <a:r>
              <a:rPr lang="th-TH" dirty="0"/>
              <a:t>มีมาพร้อมใน </a:t>
            </a:r>
            <a:r>
              <a:rPr lang="en-US" dirty="0"/>
              <a:t>Windows 8 </a:t>
            </a:r>
            <a:r>
              <a:rPr lang="th-TH" dirty="0"/>
              <a:t>และจะได้รับประโยชน์จากการใช้คุณสมบัติ </a:t>
            </a:r>
            <a:r>
              <a:rPr lang="en-US" dirty="0"/>
              <a:t>Real-Time Protection</a:t>
            </a:r>
          </a:p>
          <a:p>
            <a:r>
              <a:rPr lang="th-TH" dirty="0"/>
              <a:t>นอกจากนี้ผู้ใช้ยังสามารถเข้าร่วมในชุมชนที่รายงานการคุกคาม</a:t>
            </a:r>
            <a:r>
              <a:rPr lang="th-TH" dirty="0" err="1"/>
              <a:t>ของมัลแวร์</a:t>
            </a:r>
            <a:r>
              <a:rPr lang="th-TH" dirty="0"/>
              <a:t>ทันทีที่เกิดขึ้น</a:t>
            </a:r>
          </a:p>
        </p:txBody>
      </p:sp>
    </p:spTree>
    <p:extLst>
      <p:ext uri="{BB962C8B-B14F-4D97-AF65-F5344CB8AC3E}">
        <p14:creationId xmlns:p14="http://schemas.microsoft.com/office/powerpoint/2010/main" val="3480603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Defender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บางครั้ง เราอาจต้องเอาไวรัสออกด้วยตนเอง ซึ่งเป็นกระบวนการทางเทคนิคที่เราควรใช้ก็ต่อเมื่อคุ้นเคยกับระบบวินโดวส์ </a:t>
            </a:r>
            <a:endParaRPr lang="th-TH" b="1" dirty="0" smtClean="0"/>
          </a:p>
          <a:p>
            <a:r>
              <a:rPr lang="th-TH" dirty="0"/>
              <a:t>ขั้นแรกให้เรียก ใช้โปรแกรมป้องกันมัลแวร์เพื่อระบุไวรัสตามชื่อก่อน</a:t>
            </a:r>
          </a:p>
          <a:p>
            <a:r>
              <a:rPr lang="th-TH" dirty="0" smtClean="0"/>
              <a:t>จด</a:t>
            </a:r>
            <a:r>
              <a:rPr lang="th-TH" dirty="0"/>
              <a:t>บันทึกข้อความใดๆที่แสดงขึ้น หรือถ้าเราได้รับไวรัสในอี</a:t>
            </a:r>
            <a:r>
              <a:rPr lang="th-TH" dirty="0" err="1"/>
              <a:t>เมล</a:t>
            </a:r>
            <a:r>
              <a:rPr lang="th-TH" dirty="0"/>
              <a:t> ให้จดบรรทัดเรื่องหรือชื่อของไฟล์ที่แนบมากับข้อความนั้น </a:t>
            </a:r>
          </a:p>
          <a:p>
            <a:r>
              <a:rPr lang="th-TH" dirty="0"/>
              <a:t>ค้นหาในเว็บไซต์ของผู้ให้บริการโปรแกรมป้องกันไวรัส เพื่อดูข้อมูลที่เกี่ยวข้องกับสิ่งที่ได้จดบันทึกไว้ และหาคำแนะนำในการเอาออก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4630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Malicious Software Removal Tool</a:t>
            </a:r>
            <a:endParaRPr lang="th-TH" dirty="0"/>
          </a:p>
        </p:txBody>
      </p:sp>
      <p:pic>
        <p:nvPicPr>
          <p:cNvPr id="5" name="Content Placeholder 3" descr="ผลการค้นหารูปภาพสำหรับ Malicious Software Removal Too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196752"/>
            <a:ext cx="5616624" cy="4985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759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Malicious Software Removal Tool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Malicious Software Removal Tool </a:t>
            </a:r>
            <a:r>
              <a:rPr lang="th-TH" dirty="0"/>
              <a:t>หรือ </a:t>
            </a:r>
            <a:r>
              <a:rPr lang="en-US" dirty="0"/>
              <a:t>MSRT </a:t>
            </a:r>
            <a:r>
              <a:rPr lang="th-TH" dirty="0"/>
              <a:t>เป็นโปรแกรมตรวจสอบและลบไวรัส</a:t>
            </a:r>
            <a:r>
              <a:rPr lang="th-TH" dirty="0" err="1"/>
              <a:t>และมัลแวร์</a:t>
            </a:r>
            <a:r>
              <a:rPr lang="th-TH" dirty="0"/>
              <a:t>แบบ </a:t>
            </a:r>
            <a:r>
              <a:rPr lang="en-US" dirty="0"/>
              <a:t>Standalone</a:t>
            </a:r>
          </a:p>
          <a:p>
            <a:r>
              <a:rPr lang="th-TH" dirty="0"/>
              <a:t>เป็นซอฟต์แวร์ที่ไมโครซอฟท์พัฒนาและให้ใช้งานได้ฟรี สามารถทำงานได้บน </a:t>
            </a:r>
            <a:r>
              <a:rPr lang="en-US" dirty="0"/>
              <a:t>Windows 10 8 7 Vista XP 2012 2008 2003 2000 </a:t>
            </a:r>
          </a:p>
          <a:p>
            <a:r>
              <a:rPr lang="th-TH" dirty="0"/>
              <a:t>สามารถลบไวรัสได้หลายตัวอย่างเช่น </a:t>
            </a:r>
            <a:r>
              <a:rPr lang="en-US" dirty="0"/>
              <a:t>Blaster, </a:t>
            </a:r>
            <a:r>
              <a:rPr lang="en-US" dirty="0" err="1"/>
              <a:t>Sasser</a:t>
            </a:r>
            <a:r>
              <a:rPr lang="en-US" dirty="0"/>
              <a:t> </a:t>
            </a:r>
            <a:r>
              <a:rPr lang="th-TH" dirty="0"/>
              <a:t>และ </a:t>
            </a:r>
            <a:r>
              <a:rPr lang="en-US" dirty="0"/>
              <a:t>Mydoom </a:t>
            </a:r>
          </a:p>
          <a:p>
            <a:r>
              <a:rPr lang="th-TH" dirty="0"/>
              <a:t>สร้างรายงานผลการสแกนในไฟล์ชื่อ </a:t>
            </a:r>
            <a:r>
              <a:rPr lang="en-US" dirty="0"/>
              <a:t>mrt.log </a:t>
            </a:r>
            <a:r>
              <a:rPr lang="th-TH" dirty="0"/>
              <a:t>ซึ่งจะอยู่ในโฟลเดอร์ %</a:t>
            </a:r>
            <a:r>
              <a:rPr lang="en-US" dirty="0"/>
              <a:t>WINDIR%\debug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42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Baseline Security Analyzer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Microsoft Baseline Security Analyzer (MBSA) </a:t>
            </a:r>
            <a:r>
              <a:rPr lang="th-TH" dirty="0"/>
              <a:t>เป็นเครื่องมือในการสแกนระบบเพื่อตรวจสอบดูว่า มีอัพเดตอะไรที่ยังไม่ได้ติดตั้งหรือไม่ </a:t>
            </a:r>
          </a:p>
          <a:p>
            <a:endParaRPr lang="th-TH" dirty="0"/>
          </a:p>
        </p:txBody>
      </p:sp>
      <p:pic>
        <p:nvPicPr>
          <p:cNvPr id="4" name="Picture 3" descr="ผลการค้นหารูปภาพสำหรับ Microsoft Baseline Security Analyzer 2.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76872"/>
            <a:ext cx="5717652" cy="4005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655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ความปลอดภัยบนระบบ</a:t>
            </a:r>
            <a:r>
              <a:rPr lang="th-TH" dirty="0" smtClean="0"/>
              <a:t>วินโดวส์ (</a:t>
            </a:r>
            <a:r>
              <a:rPr lang="en-US" dirty="0"/>
              <a:t>Window Security</a:t>
            </a:r>
            <a:r>
              <a:rPr lang="en-US" dirty="0" smtClean="0"/>
              <a:t>)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ยุค</a:t>
            </a:r>
            <a:r>
              <a:rPr lang="th-TH" dirty="0" err="1" smtClean="0"/>
              <a:t>ของมัลแวร์</a:t>
            </a:r>
            <a:r>
              <a:rPr lang="th-TH" dirty="0"/>
              <a:t>เริ่มต้นขึ้นเมื่อ 26 มีนาคม ค.ศ. 1999 </a:t>
            </a:r>
          </a:p>
          <a:p>
            <a:r>
              <a:rPr lang="th-TH" dirty="0"/>
              <a:t>ระบบ</a:t>
            </a:r>
            <a:r>
              <a:rPr lang="th-TH" dirty="0" smtClean="0"/>
              <a:t>อีเมล์หลาย</a:t>
            </a:r>
            <a:r>
              <a:rPr lang="th-TH" dirty="0"/>
              <a:t>พันระบบทั่วโลกถูกโจมตี</a:t>
            </a:r>
          </a:p>
          <a:p>
            <a:r>
              <a:rPr lang="th-TH" dirty="0"/>
              <a:t>ไวรัสหรือ</a:t>
            </a:r>
            <a:r>
              <a:rPr lang="th-TH" dirty="0" err="1"/>
              <a:t>เวิร์ม</a:t>
            </a:r>
            <a:r>
              <a:rPr lang="th-TH" dirty="0"/>
              <a:t>ที่ชื่อว่า เม</a:t>
            </a:r>
            <a:r>
              <a:rPr lang="th-TH" dirty="0" err="1"/>
              <a:t>ลิสสา</a:t>
            </a:r>
            <a:r>
              <a:rPr lang="th-TH" dirty="0"/>
              <a:t> (</a:t>
            </a:r>
            <a:r>
              <a:rPr lang="en-US" dirty="0"/>
              <a:t>Melissa)</a:t>
            </a:r>
          </a:p>
          <a:p>
            <a:r>
              <a:rPr lang="th-TH" dirty="0"/>
              <a:t>เป็นไวรัสที่ใช้ภาษา</a:t>
            </a:r>
            <a:r>
              <a:rPr lang="th-TH" dirty="0" err="1"/>
              <a:t>มาโคร</a:t>
            </a:r>
            <a:r>
              <a:rPr lang="th-TH" dirty="0"/>
              <a:t>หรือ </a:t>
            </a:r>
            <a:r>
              <a:rPr lang="en-US" dirty="0"/>
              <a:t>VBA </a:t>
            </a:r>
            <a:r>
              <a:rPr lang="th-TH" dirty="0"/>
              <a:t>สคริปต์ที่ใช้ในไมโครซอฟท์ออฟฟิศ</a:t>
            </a:r>
          </a:p>
          <a:p>
            <a:r>
              <a:rPr lang="th-TH" dirty="0" smtClean="0"/>
              <a:t>หลักจากนั้นก็มีการโจมตีที่มีผลกระทบร้ายแรงอีกกหลายครั้ง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0024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Security Bulletins</a:t>
            </a:r>
            <a:endParaRPr lang="th-TH" dirty="0"/>
          </a:p>
        </p:txBody>
      </p:sp>
      <p:pic>
        <p:nvPicPr>
          <p:cNvPr id="5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b="4923"/>
          <a:stretch/>
        </p:blipFill>
        <p:spPr bwMode="auto">
          <a:xfrm>
            <a:off x="395536" y="1412776"/>
            <a:ext cx="8351087" cy="4464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8751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Security Bulletins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Microsoft Security Bulletins </a:t>
            </a:r>
            <a:r>
              <a:rPr lang="th-TH" dirty="0"/>
              <a:t>คือ การออกประกาศเพื่อแจ้งเตือนเกี่ยวกับภัยคุกคามใหม่ๆ  หรือช่องโหว่ในซอฟต์แวร์ของไมโครซอฟท์ พร้อมทั้งวิธีการในการป้องกัน</a:t>
            </a:r>
          </a:p>
          <a:p>
            <a:r>
              <a:rPr lang="th-TH" dirty="0"/>
              <a:t>โดยประกาศนี้จะออกมาเป็นรายเดือน ซึ่งในรายละเอียดจะรวมถึงซอฟต์แวร์ที่มีช่องโหว่ รายละเอียดของช่องโหว่นั้นๆ ความรุนแรงของภัยคุกคามหากเกิดเหตุการณ์ขึ้น และแนวทางในการป้องกันภัยคุกคามที่เกิดช่องโหว่นี้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3744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Security Advisories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Microsoft Security Advisories </a:t>
            </a:r>
            <a:r>
              <a:rPr lang="th-TH" dirty="0"/>
              <a:t>เป็นส่วนเพิ่มเติมหรือเสริม </a:t>
            </a:r>
            <a:r>
              <a:rPr lang="en-US" dirty="0"/>
              <a:t>Microsoft Security Bulletins </a:t>
            </a:r>
            <a:r>
              <a:rPr lang="th-TH" dirty="0"/>
              <a:t>ที่ประกาศให้ทราบเกี่ยวกับการรักษาความปลอดภัยที่อาจจะไม่จำเป็นต้องประกาศ</a:t>
            </a:r>
            <a:r>
              <a:rPr lang="th-TH" dirty="0" err="1"/>
              <a:t>ในบูลเลติน</a:t>
            </a:r>
            <a:r>
              <a:rPr lang="th-TH" dirty="0"/>
              <a:t> หรือเป็นช่องทางสื่อสารที่ไมโครซอฟท์ใช้กับลูกค้า เพื่อให้ข้อมูลเกี่ยวกับการรักษาความปลอดภัย ที่อาจไม่จัดอยู่ในประเภทช่องโหว่</a:t>
            </a:r>
          </a:p>
          <a:p>
            <a:r>
              <a:rPr lang="th-TH" dirty="0"/>
              <a:t>แต่ละข้อแนะนำนั้นก็อ้างถึงบทความใน </a:t>
            </a:r>
            <a:r>
              <a:rPr lang="en-US" dirty="0"/>
              <a:t>Microsoft Knowledge Base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5743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Knowledge Base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Microsoft Knowledge Base (KB) </a:t>
            </a:r>
            <a:r>
              <a:rPr lang="th-TH" dirty="0"/>
              <a:t>เป็นฐานข้อมูลของบทความเกี่ยวกับผลิตภัณฑ์ และเทคโนโลยีของไมโครซอฟท์</a:t>
            </a:r>
          </a:p>
          <a:p>
            <a:r>
              <a:rPr lang="en-US" dirty="0"/>
              <a:t>KB </a:t>
            </a:r>
            <a:r>
              <a:rPr lang="th-TH" dirty="0"/>
              <a:t>มีบทความมากกว่า 150,000 บทความ บทความเหล่านี้ได้รับการพัฒนาขึ้นโดยผู้เชี่ยวชาญนับพันคน ที่ช่วยกันแก้ไขปัญหาต่างๆให้แก่ลูกค้า</a:t>
            </a:r>
          </a:p>
          <a:p>
            <a:r>
              <a:rPr lang="en-US" dirty="0"/>
              <a:t>KB </a:t>
            </a:r>
            <a:r>
              <a:rPr lang="th-TH" dirty="0"/>
              <a:t>ถูก</a:t>
            </a:r>
            <a:r>
              <a:rPr lang="th-TH" dirty="0" smtClean="0"/>
              <a:t>อัพเดทเพิ่มเติม</a:t>
            </a:r>
            <a:r>
              <a:rPr lang="th-TH" dirty="0"/>
              <a:t>และแก้ไขอย่างสม่ำเสมอ เพื่อช่วยให้แน่ใจได้ว่าสามารถเข้าใช้งานข้อมูลล่าสุดได้เสมอ เราสามารถค้นหา </a:t>
            </a:r>
            <a:r>
              <a:rPr lang="en-US" dirty="0"/>
              <a:t>KB </a:t>
            </a:r>
            <a:r>
              <a:rPr lang="th-TH" dirty="0"/>
              <a:t>ได้จาก </a:t>
            </a:r>
            <a:r>
              <a:rPr lang="en-US" dirty="0"/>
              <a:t>http://technet.microsoft.com/en-us/security/default </a:t>
            </a:r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31206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Hardening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การทำ</a:t>
            </a:r>
            <a:r>
              <a:rPr lang="th-TH" b="1" dirty="0" err="1"/>
              <a:t>ฮาร์ดเด็น</a:t>
            </a:r>
            <a:r>
              <a:rPr lang="th-TH" b="1" dirty="0"/>
              <a:t> </a:t>
            </a:r>
            <a:r>
              <a:rPr lang="th-TH" dirty="0"/>
              <a:t>หมายถึง การลดช่องทางในการถูกโจมตีจาก</a:t>
            </a:r>
            <a:r>
              <a:rPr lang="th-TH" dirty="0" err="1"/>
              <a:t>แฮคเกอร์</a:t>
            </a:r>
            <a:r>
              <a:rPr lang="th-TH" dirty="0"/>
              <a:t> และมีการเพิ่มขั้นของการรักษาความปลอดภัยเพื่อป้องกันระบบ เอกสาร บราวเซอร์ และแอพลิ</a:t>
            </a:r>
            <a:r>
              <a:rPr lang="th-TH" dirty="0" err="1" smtClean="0"/>
              <a:t>เคชั่น</a:t>
            </a:r>
            <a:r>
              <a:rPr lang="th-TH" dirty="0"/>
              <a:t>อื่นๆ ที่ใช้งานในระบบ </a:t>
            </a:r>
          </a:p>
          <a:p>
            <a:r>
              <a:rPr lang="th-TH" dirty="0"/>
              <a:t>การ</a:t>
            </a:r>
            <a:r>
              <a:rPr lang="th-TH" dirty="0" err="1"/>
              <a:t>ฮาร์ดเด็น</a:t>
            </a:r>
            <a:r>
              <a:rPr lang="th-TH" dirty="0"/>
              <a:t>เครื่องคอมพิวเตอร์ที่เหมาะสม ก็จะเป็นการป้องกัน</a:t>
            </a:r>
            <a:r>
              <a:rPr lang="th-TH" dirty="0" err="1"/>
              <a:t>แฮคเกอร์หรือมัลแวร์</a:t>
            </a:r>
            <a:r>
              <a:rPr lang="th-TH" dirty="0"/>
              <a:t>ที่จะเจาะเข้ามาทำลายระบบหรือขโมยข้อมูลได้</a:t>
            </a:r>
          </a:p>
          <a:p>
            <a:r>
              <a:rPr lang="th-TH" dirty="0"/>
              <a:t>หลักการแรกของการทำ</a:t>
            </a:r>
            <a:r>
              <a:rPr lang="th-TH" dirty="0" err="1"/>
              <a:t>ฮาร์ดเด็น</a:t>
            </a:r>
            <a:r>
              <a:rPr lang="th-TH" dirty="0"/>
              <a:t>นิ่ง คือ “เท่าที่จำเป็น (</a:t>
            </a:r>
            <a:r>
              <a:rPr lang="en-US" dirty="0"/>
              <a:t>Least Privilege)” </a:t>
            </a:r>
            <a:r>
              <a:rPr lang="th-TH" dirty="0"/>
              <a:t>หมายถึง การคอนฟิกระบบให้ทำเฉพาะงานที่ทำปกติเท่านั้น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8834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Hardening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อย่างแรกที่ต้องทำในการป้องกันโดยใช้หลักการ “เท่าที่จำเป็น” คือ การสร้างบัญชีผู้ใช้ธรรมดาเพื่อล็อกอินเข้าใช้งานระบบประจำ</a:t>
            </a:r>
          </a:p>
          <a:p>
            <a:r>
              <a:rPr lang="th-TH" dirty="0"/>
              <a:t>ส่วนบัญชีผู้ใช้ระดับแอด</a:t>
            </a:r>
            <a:r>
              <a:rPr lang="th-TH" dirty="0" err="1"/>
              <a:t>มิน</a:t>
            </a:r>
            <a:r>
              <a:rPr lang="th-TH" dirty="0"/>
              <a:t>นั้นควรใช้เท่าที่จำเป็น เช่น การติดตั้งซอฟต์แวร์ คอนฟิก</a:t>
            </a:r>
            <a:r>
              <a:rPr lang="th-TH" dirty="0" smtClean="0"/>
              <a:t>เครือข่าย </a:t>
            </a:r>
            <a:r>
              <a:rPr lang="th-TH" dirty="0"/>
              <a:t>หรือการทำงานเกี่ยวกับบำรุงรักษาเครื่องเท่านั้น</a:t>
            </a:r>
          </a:p>
          <a:p>
            <a:r>
              <a:rPr lang="th-TH" dirty="0"/>
              <a:t>นอกจากการกำหนดผู้ใช้งานและการเข้ารหัสข้อมูลที่สำคัญแล้ว ยังมีสิ่งอื่น ที่ควรต้องทำเป็นการป้องกันภัยคุกคามรูปแบบต่างๆ ดังนี้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01356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Hardening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40377130"/>
              </p:ext>
            </p:extLst>
          </p:nvPr>
        </p:nvGraphicFramePr>
        <p:xfrm>
          <a:off x="251520" y="1268760"/>
          <a:ext cx="8784976" cy="4892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6408712"/>
              </a:tblGrid>
              <a:tr h="485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</a:rPr>
                        <a:t>หัวข้อ</a:t>
                      </a:r>
                      <a:endParaRPr lang="en-US" sz="3000" b="1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</a:rPr>
                        <a:t>คำอธิบาย</a:t>
                      </a:r>
                      <a:endParaRPr lang="en-US" sz="3000" b="1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  <a:tr h="1357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</a:rPr>
                        <a:t>การรักษาความปลอดภัยด้านกายภาพ</a:t>
                      </a:r>
                      <a:endParaRPr lang="en-US" sz="30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</a:rPr>
                        <a:t>จัดเก็บเซิร์ฟเวอร์ในพื้นที่ปลอดภัยที่มีการเข้าควบคุมการเข้าถึง เพื่อจำกัดการเข้าถึงที่ไม่ได้รับอนุญาต และป้องกันโอกาสที่จะถูกขโมยหรือทำลาย</a:t>
                      </a:r>
                      <a:endParaRPr lang="en-US" sz="30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  <a:tr h="1357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>
                          <a:effectLst/>
                        </a:rPr>
                        <a:t>การ</a:t>
                      </a:r>
                      <a:r>
                        <a:rPr lang="th-TH" sz="3000" smtClean="0">
                          <a:effectLst/>
                        </a:rPr>
                        <a:t>อัพเดทระบบ </a:t>
                      </a:r>
                      <a:r>
                        <a:rPr lang="en-US" sz="3000" dirty="0">
                          <a:effectLst/>
                        </a:rPr>
                        <a:t>(System Update)</a:t>
                      </a:r>
                      <a:endParaRPr lang="en-US" sz="30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</a:rPr>
                        <a:t>หลังจากที่ติดตั้งระบบปฏิบัติการแล้ว ให้อัพเดดวินโดวส์เพื่อให้แน่ใจว่าระบบนั้นได้อัพเดดเซอร์วิสแพ็คหรือฮอตฟิกซ์ล่าสุด ซึ่งทำให้ระบบมีความปลอดภัยมากที่สุด</a:t>
                      </a:r>
                      <a:endParaRPr lang="en-US" sz="30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  <a:tr h="1357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</a:rPr>
                        <a:t>การกำหนดหน้าที่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smtClean="0">
                          <a:effectLst/>
                        </a:rPr>
                        <a:t>(Roles)</a:t>
                      </a:r>
                      <a:r>
                        <a:rPr lang="th-TH" sz="3000" dirty="0" smtClean="0">
                          <a:effectLst/>
                        </a:rPr>
                        <a:t>ของเซิร์ฟเวอร์</a:t>
                      </a:r>
                      <a:endParaRPr lang="en-US" sz="30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</a:rPr>
                        <a:t>ใช้เซิร์ฟเวอร์เมเนเจอร์ </a:t>
                      </a:r>
                      <a:r>
                        <a:rPr lang="en-US" sz="3000" dirty="0">
                          <a:effectLst/>
                        </a:rPr>
                        <a:t>(Server Manager) </a:t>
                      </a:r>
                      <a:r>
                        <a:rPr lang="th-TH" sz="3000" dirty="0">
                          <a:effectLst/>
                        </a:rPr>
                        <a:t>เพื่อเอาโรลที่ไม่จำเป็นออก เพื่อลดช่องทางในการถูกโจมตี (ศึกษาเพิ่มเติมโดย </a:t>
                      </a:r>
                      <a:r>
                        <a:rPr lang="en-US" sz="3000" dirty="0">
                          <a:effectLst/>
                        </a:rPr>
                        <a:t>Search </a:t>
                      </a:r>
                      <a:r>
                        <a:rPr lang="th-TH" sz="3000" dirty="0">
                          <a:effectLst/>
                        </a:rPr>
                        <a:t>คำว่า </a:t>
                      </a:r>
                      <a:r>
                        <a:rPr lang="en-US" sz="3000" dirty="0">
                          <a:effectLst/>
                        </a:rPr>
                        <a:t>Server Roles)</a:t>
                      </a:r>
                      <a:endParaRPr lang="en-US" sz="30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1351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Hardening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5380176"/>
              </p:ext>
            </p:extLst>
          </p:nvPr>
        </p:nvGraphicFramePr>
        <p:xfrm>
          <a:off x="251520" y="1268760"/>
          <a:ext cx="8784976" cy="41417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6408712"/>
              </a:tblGrid>
              <a:tr h="485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</a:rPr>
                        <a:t>หัวข้อ</a:t>
                      </a:r>
                      <a:endParaRPr lang="en-US" sz="3000" b="1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</a:rPr>
                        <a:t>คำอธิบาย</a:t>
                      </a:r>
                      <a:endParaRPr lang="en-US" sz="3000" b="1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  <a:tr h="1357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แอพพลิเคชัน เซอร์วิส และ ดีไวซ์</a:t>
                      </a:r>
                      <a:endParaRPr lang="en-US" sz="28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เซิร์ฟเวอร์</a:t>
                      </a:r>
                      <a:r>
                        <a:rPr lang="th-TH" sz="2800" dirty="0" err="1">
                          <a:effectLst/>
                          <a:latin typeface="Adobe Arabic" panose="02040503050201020203" pitchFamily="18" charset="-78"/>
                        </a:rPr>
                        <a:t>เมเนเจอร์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 เป็นเครื่องมือที่ใช้สำหรับคอนฟิกเซอร์วิสและดี</a:t>
                      </a:r>
                      <a:r>
                        <a:rPr lang="th-TH" sz="2800" dirty="0" err="1">
                          <a:effectLst/>
                          <a:latin typeface="Adobe Arabic" panose="02040503050201020203" pitchFamily="18" charset="-78"/>
                        </a:rPr>
                        <a:t>ไวซ์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ที่ติดตั้งในเซิร์ฟเวอร์ที่ตาม</a:t>
                      </a:r>
                      <a:r>
                        <a:rPr lang="th-TH" sz="2800" dirty="0" err="1">
                          <a:effectLst/>
                          <a:latin typeface="Adobe Arabic" panose="02040503050201020203" pitchFamily="18" charset="-78"/>
                        </a:rPr>
                        <a:t>โรล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ที่เลือก อย่างไรก็ตาม</a:t>
                      </a:r>
                      <a:r>
                        <a:rPr lang="th-TH" sz="2800" dirty="0" err="1">
                          <a:effectLst/>
                          <a:latin typeface="Adobe Arabic" panose="02040503050201020203" pitchFamily="18" charset="-78"/>
                        </a:rPr>
                        <a:t>แอพพลิเค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ชันที่ติดตั้งในระบบและไม่เกี่ยวข้องกับ</a:t>
                      </a:r>
                      <a:r>
                        <a:rPr lang="th-TH" sz="2800" dirty="0" err="1">
                          <a:effectLst/>
                          <a:latin typeface="Adobe Arabic" panose="02040503050201020203" pitchFamily="18" charset="-78"/>
                        </a:rPr>
                        <a:t>โรล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ที่กำหนด อาจเป็นช่องโหว่ที่อาจถูกโจมตีได้ ดังนั้น ควรเอา</a:t>
                      </a:r>
                      <a:r>
                        <a:rPr lang="th-TH" sz="2800" dirty="0" err="1">
                          <a:effectLst/>
                          <a:latin typeface="Adobe Arabic" panose="02040503050201020203" pitchFamily="18" charset="-78"/>
                        </a:rPr>
                        <a:t>แอพพลิเค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ชันเซอร์วิส และดี</a:t>
                      </a:r>
                      <a:r>
                        <a:rPr lang="th-TH" sz="2800" dirty="0" err="1">
                          <a:effectLst/>
                          <a:latin typeface="Adobe Arabic" panose="02040503050201020203" pitchFamily="18" charset="-78"/>
                        </a:rPr>
                        <a:t>ไวซ์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ที่ไม่จำเป็นออก</a:t>
                      </a:r>
                      <a:endParaRPr lang="en-US" sz="28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  <a:tr h="1357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โปรโตคอล</a:t>
                      </a:r>
                      <a:endParaRPr lang="en-US" sz="28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เอาโปรโตคอลที่ไม่จำเป็นออก โดยดีฟอลต์แล้ว วินโดวส์ ได้ติดตั้งโปรโตคอล </a:t>
                      </a:r>
                      <a:r>
                        <a:rPr lang="en-US" sz="2800" dirty="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TCP/IP 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เวอร์ขั่น </a:t>
                      </a:r>
                      <a:r>
                        <a:rPr lang="en-US" sz="2800" dirty="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 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และ </a:t>
                      </a:r>
                      <a:r>
                        <a:rPr lang="en-US" sz="2800" dirty="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6 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ถ้ามีโปรโตคอลอื่นๆที่ไม่จำเป็นก็เอาออก</a:t>
                      </a:r>
                      <a:endParaRPr lang="en-US" sz="28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286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Hardening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3567370"/>
              </p:ext>
            </p:extLst>
          </p:nvPr>
        </p:nvGraphicFramePr>
        <p:xfrm>
          <a:off x="251520" y="1268760"/>
          <a:ext cx="8784976" cy="51854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6408712"/>
              </a:tblGrid>
              <a:tr h="485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</a:rPr>
                        <a:t>หัวข้อ</a:t>
                      </a:r>
                      <a:endParaRPr lang="en-US" sz="3000" b="1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</a:rPr>
                        <a:t>คำอธิบาย</a:t>
                      </a:r>
                      <a:endParaRPr lang="en-US" sz="3000" b="1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  <a:tr h="1357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บัญชีรายชื่อ </a:t>
                      </a:r>
                      <a:r>
                        <a:rPr lang="en-US" sz="2800" dirty="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(Accounts)</a:t>
                      </a:r>
                      <a:endParaRPr lang="en-US" sz="28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เอาบัญชีรายชื่อผู้ใช้ที่ไม่จำเป็นออก และไม่ควรเอ็นเนเบิลบัญชี </a:t>
                      </a:r>
                      <a:r>
                        <a:rPr lang="en-US" sz="2800" dirty="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Guest 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(ซึ่งโดยดีฟอลต์นั้นจะดิสเอเบิลไว้) และให้เปลี่ยนชื่อผู้ดูแลระบบ </a:t>
                      </a:r>
                      <a:r>
                        <a:rPr lang="en-US" sz="2800" dirty="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(Administrator) 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และกำหนดให้มีรหัสผ่านที่ยากต่อการคาดเดา ควบคุมการล็อกออนจากระยะไกลสำหรับบัญชีผู้ใช้ทั่วไป เอาบัญชีผู้ดูแลระบบที่แชร์กันไว้ออก และจำกัดจำนวนผู้ใช้ระดับผู้ดูแลระบบโดยอย่าให้เกิน </a:t>
                      </a:r>
                      <a:r>
                        <a:rPr lang="en-US" sz="2800" dirty="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2 </a:t>
                      </a:r>
                      <a:r>
                        <a:rPr lang="th-TH" sz="2800" dirty="0">
                          <a:effectLst/>
                          <a:latin typeface="Adobe Arabic" panose="02040503050201020203" pitchFamily="18" charset="-78"/>
                        </a:rPr>
                        <a:t>คน</a:t>
                      </a:r>
                      <a:endParaRPr lang="en-US" sz="28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  <a:tr h="1357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Adobe Arabic" panose="02040503050201020203" pitchFamily="18" charset="-78"/>
                        </a:rPr>
                        <a:t>ระบบไฟล์</a:t>
                      </a:r>
                      <a:r>
                        <a:rPr lang="th-TH" sz="3000" dirty="0" smtClean="0">
                          <a:effectLst/>
                          <a:latin typeface="Adobe Arabic" panose="02040503050201020203" pitchFamily="18" charset="-78"/>
                        </a:rPr>
                        <a:t>และ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err="1" smtClean="0">
                          <a:effectLst/>
                          <a:latin typeface="Adobe Arabic" panose="02040503050201020203" pitchFamily="18" charset="-78"/>
                        </a:rPr>
                        <a:t>ไดเร็ค</a:t>
                      </a:r>
                      <a:r>
                        <a:rPr lang="th-TH" sz="3000" dirty="0">
                          <a:effectLst/>
                          <a:latin typeface="Adobe Arabic" panose="02040503050201020203" pitchFamily="18" charset="-78"/>
                        </a:rPr>
                        <a:t>ทอรี</a:t>
                      </a:r>
                      <a:endParaRPr lang="en-US" sz="30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Adobe Arabic" panose="02040503050201020203" pitchFamily="18" charset="-78"/>
                        </a:rPr>
                        <a:t>ใช้ </a:t>
                      </a:r>
                      <a:r>
                        <a:rPr lang="en-US" sz="3000" dirty="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Windows Explorer </a:t>
                      </a:r>
                      <a:r>
                        <a:rPr lang="th-TH" sz="3000" dirty="0">
                          <a:effectLst/>
                          <a:latin typeface="Adobe Arabic" panose="02040503050201020203" pitchFamily="18" charset="-78"/>
                        </a:rPr>
                        <a:t>เพื่อเช็คฮาร์ดไดรว์บนเซิร์ฟเวอร์สำหรับไฟล์หรือโฟลเดอร์ที่ไม่ได้ใช้ ถ้าเป็นไปได้ให้ฟอร์แมตดิสก์ที่ไม่ได้ใช้งาน และกำหนดสิทธิ์ให้กลุ่ม </a:t>
                      </a:r>
                      <a:r>
                        <a:rPr lang="en-US" sz="3000" dirty="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Everyone </a:t>
                      </a:r>
                      <a:r>
                        <a:rPr lang="th-TH" sz="3000" dirty="0">
                          <a:effectLst/>
                          <a:latin typeface="Adobe Arabic" panose="02040503050201020203" pitchFamily="18" charset="-78"/>
                        </a:rPr>
                        <a:t>ไม่ให้มีสิทธิ์เข้าถึงไฟล์หรือโฟลเดอร์ที่มีข้อมูลที่สำคัญ</a:t>
                      </a:r>
                      <a:endParaRPr lang="en-US" sz="30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192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Hardening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7004924"/>
              </p:ext>
            </p:extLst>
          </p:nvPr>
        </p:nvGraphicFramePr>
        <p:xfrm>
          <a:off x="251520" y="1268760"/>
          <a:ext cx="8784976" cy="33147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6408712"/>
              </a:tblGrid>
              <a:tr h="485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</a:rPr>
                        <a:t>หัวข้อ</a:t>
                      </a:r>
                      <a:endParaRPr lang="en-US" sz="3000" b="1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</a:rPr>
                        <a:t>คำอธิบาย</a:t>
                      </a:r>
                      <a:endParaRPr lang="en-US" sz="3000" b="1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  <a:tr h="1357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>
                          <a:effectLst/>
                          <a:latin typeface="Adobe Arabic" panose="02040503050201020203" pitchFamily="18" charset="-78"/>
                        </a:rPr>
                        <a:t>การแชร์ไฟล์ผ่านเครือข่าย</a:t>
                      </a:r>
                      <a:endParaRPr lang="en-US" sz="300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>
                          <a:effectLst/>
                          <a:latin typeface="Adobe Arabic" panose="02040503050201020203" pitchFamily="18" charset="-78"/>
                        </a:rPr>
                        <a:t>เอาแชร์ที่ไม่จำเป็นออก และเอาสิทธิ์ของกลุ่ม </a:t>
                      </a:r>
                      <a:r>
                        <a:rPr lang="en-US" sz="300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Everyone </a:t>
                      </a:r>
                      <a:r>
                        <a:rPr lang="th-TH" sz="3000">
                          <a:effectLst/>
                          <a:latin typeface="Adobe Arabic" panose="02040503050201020203" pitchFamily="18" charset="-78"/>
                        </a:rPr>
                        <a:t>ออกจากไฟล์หรือโฟลเดอร์ที่แชร์</a:t>
                      </a:r>
                      <a:endParaRPr lang="en-US" sz="300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  <a:tr h="1357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>
                          <a:effectLst/>
                          <a:latin typeface="Adobe Arabic" panose="02040503050201020203" pitchFamily="18" charset="-78"/>
                        </a:rPr>
                        <a:t>ทบทวนการกำหนดนโยบายในไฟร์วอลล์</a:t>
                      </a:r>
                      <a:endParaRPr lang="en-US" sz="300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Adobe Arabic" panose="02040503050201020203" pitchFamily="18" charset="-78"/>
                        </a:rPr>
                        <a:t>ทบทวนสถานภาพของ </a:t>
                      </a:r>
                      <a:r>
                        <a:rPr lang="en-US" sz="3000" dirty="0">
                          <a:effectLst/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Windows Firewall Rule </a:t>
                      </a:r>
                      <a:r>
                        <a:rPr lang="th-TH" sz="3000" dirty="0">
                          <a:effectLst/>
                          <a:latin typeface="Adobe Arabic" panose="02040503050201020203" pitchFamily="18" charset="-78"/>
                        </a:rPr>
                        <a:t>เพื่อให้แน่ใจว่าเฉพาะพอร์ตที่ใช้งานจริงๆ เท่านั้นที่ควรเปิดให้ใช้งานผ่านเครือข่าย</a:t>
                      </a:r>
                      <a:endParaRPr lang="en-US" sz="3000" dirty="0">
                        <a:effectLst/>
                        <a:latin typeface="Adobe Arabic" panose="02040503050201020203" pitchFamily="18" charset="-78"/>
                        <a:ea typeface="Calibri" panose="020F0502020204030204" pitchFamily="34" charset="0"/>
                        <a:cs typeface="Adobe Arabic" panose="02040503050201020203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04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ความปลอดภัยบนระบบวินโดวส์ (</a:t>
            </a:r>
            <a:r>
              <a:rPr lang="en-US" dirty="0"/>
              <a:t>Window Security)</a:t>
            </a:r>
            <a:endParaRPr lang="th-TH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815181"/>
              </p:ext>
            </p:extLst>
          </p:nvPr>
        </p:nvGraphicFramePr>
        <p:xfrm>
          <a:off x="251520" y="1556792"/>
          <a:ext cx="8496944" cy="347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85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เป้าหมายการโจมตี</a:t>
            </a:r>
            <a:r>
              <a:rPr lang="th-TH" dirty="0" err="1"/>
              <a:t>ของมัลแวร์</a:t>
            </a:r>
            <a:r>
              <a:rPr lang="th-TH" dirty="0"/>
              <a:t>นั้นมีอยู่สองประเภท คือ ผู้ใช้ และระบบ</a:t>
            </a:r>
          </a:p>
          <a:p>
            <a:r>
              <a:rPr lang="th-TH" dirty="0"/>
              <a:t>โดยส่วน</a:t>
            </a:r>
            <a:r>
              <a:rPr lang="th-TH" dirty="0" err="1"/>
              <a:t>ใหญ่มัลแวร์</a:t>
            </a:r>
            <a:r>
              <a:rPr lang="th-TH" dirty="0"/>
              <a:t>นั้นจะโจมตีเป้าหมายที่เป็นคนมากกว่าระบบ</a:t>
            </a:r>
          </a:p>
          <a:p>
            <a:r>
              <a:rPr lang="th-TH" dirty="0"/>
              <a:t>มัลแวร์ใช้หลากหลายวิธีในการพยายามที่จะแพร่กระจายไปยังคอมพิวเตอร์อื่นๆ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8081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ความปลอดภัยบนระบบวินโดวส์ (</a:t>
            </a:r>
            <a:r>
              <a:rPr lang="en-US" dirty="0"/>
              <a:t>Window Security)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ในยุคต่อมา</a:t>
            </a:r>
            <a:r>
              <a:rPr lang="th-TH" dirty="0" err="1"/>
              <a:t>ของมัลแวร์</a:t>
            </a:r>
            <a:r>
              <a:rPr lang="th-TH" dirty="0"/>
              <a:t>จะเป็นแบบ</a:t>
            </a:r>
            <a:r>
              <a:rPr lang="th-TH" dirty="0" err="1"/>
              <a:t>บอตเน็ต</a:t>
            </a:r>
            <a:r>
              <a:rPr lang="th-TH" dirty="0"/>
              <a:t> (</a:t>
            </a:r>
            <a:r>
              <a:rPr lang="en-US" dirty="0"/>
              <a:t>Botnet) </a:t>
            </a:r>
            <a:r>
              <a:rPr lang="th-TH" dirty="0"/>
              <a:t>เช่น </a:t>
            </a:r>
            <a:r>
              <a:rPr lang="th-TH" dirty="0" err="1"/>
              <a:t>เวิร์มมายดูม</a:t>
            </a:r>
            <a:r>
              <a:rPr lang="th-TH" dirty="0"/>
              <a:t> (</a:t>
            </a:r>
            <a:r>
              <a:rPr lang="en-US" dirty="0" err="1"/>
              <a:t>MyDoom</a:t>
            </a:r>
            <a:r>
              <a:rPr lang="en-US" dirty="0"/>
              <a:t>) </a:t>
            </a:r>
            <a:r>
              <a:rPr lang="th-TH" dirty="0"/>
              <a:t>แพร่ระบาดในปี ค.ศ. 2004 </a:t>
            </a:r>
          </a:p>
          <a:p>
            <a:r>
              <a:rPr lang="th-TH" dirty="0"/>
              <a:t>ปลายปี 2008 </a:t>
            </a:r>
            <a:r>
              <a:rPr lang="th-TH" dirty="0" err="1"/>
              <a:t>มีมัลแวร์</a:t>
            </a:r>
            <a:r>
              <a:rPr lang="th-TH" dirty="0"/>
              <a:t>แบบใหม่ คือ </a:t>
            </a:r>
            <a:r>
              <a:rPr lang="th-TH" dirty="0" smtClean="0"/>
              <a:t>คอนฟิก</a:t>
            </a:r>
            <a:r>
              <a:rPr lang="th-TH" dirty="0" err="1"/>
              <a:t>เกอร์</a:t>
            </a:r>
            <a:r>
              <a:rPr lang="th-TH" dirty="0"/>
              <a:t> (</a:t>
            </a:r>
            <a:r>
              <a:rPr lang="en-US" dirty="0" err="1"/>
              <a:t>Conficker</a:t>
            </a:r>
            <a:r>
              <a:rPr lang="en-US" dirty="0"/>
              <a:t>) </a:t>
            </a:r>
            <a:r>
              <a:rPr lang="th-TH" dirty="0"/>
              <a:t>ซึ่งเป็น</a:t>
            </a:r>
            <a:r>
              <a:rPr lang="th-TH" dirty="0" err="1"/>
              <a:t>เวิร์ม</a:t>
            </a:r>
            <a:r>
              <a:rPr lang="th-TH" dirty="0"/>
              <a:t>ที่มีความซับซ้อนมาก เป็นหนอนที่แพร่กระจายตัวเองโดยโจมตีผ่านช่องโหว่ </a:t>
            </a:r>
            <a:r>
              <a:rPr lang="en-US" dirty="0"/>
              <a:t>Windows Server Service (SVCHOST.EXE)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272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ช่องโหว่ของระบบวินโดว์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การรักษาความปลอดภัยเป็นเรื่องสำคัญ ควรเลิกใช้งานวินโดวส์เวอร์ชันเก่าๆ เช่น 98 2000 </a:t>
            </a:r>
            <a:r>
              <a:rPr lang="en-US" dirty="0"/>
              <a:t>Me </a:t>
            </a:r>
            <a:r>
              <a:rPr lang="th-TH" dirty="0"/>
              <a:t>และ </a:t>
            </a:r>
            <a:r>
              <a:rPr lang="en-US" dirty="0"/>
              <a:t>XP </a:t>
            </a:r>
            <a:r>
              <a:rPr lang="th-TH" dirty="0"/>
              <a:t>ให้เร็วที่สุด</a:t>
            </a:r>
          </a:p>
          <a:p>
            <a:r>
              <a:rPr lang="th-TH" dirty="0"/>
              <a:t>เพราะ วินโดว์เวอร์ชันดังกล่าวมีช่องโหว่ค่อนข้างมาก และบางทีก็ไม่สามารถปิดช่องโหว่เหล่านั้นได้แล้ว </a:t>
            </a:r>
            <a:endParaRPr lang="th-TH" dirty="0" smtClean="0"/>
          </a:p>
          <a:p>
            <a:r>
              <a:rPr lang="th-TH" dirty="0" smtClean="0"/>
              <a:t>ควร</a:t>
            </a:r>
            <a:r>
              <a:rPr lang="th-TH" dirty="0"/>
              <a:t>เปลี่ยนมาใช้เวอร์ชันที่ใหม่กว่านี้ เช่น </a:t>
            </a:r>
            <a:r>
              <a:rPr lang="en-US" dirty="0"/>
              <a:t>Windows 7 8 10 </a:t>
            </a:r>
            <a:r>
              <a:rPr lang="th-TH" dirty="0"/>
              <a:t>แทนเพราะมีความปลอดภัยมากกว่า</a:t>
            </a:r>
          </a:p>
          <a:p>
            <a:pPr lvl="0"/>
            <a:endParaRPr lang="en-US" sz="2800" dirty="0" smtClean="0"/>
          </a:p>
          <a:p>
            <a:pPr lvl="0"/>
            <a:endParaRPr lang="th-TH" sz="2800" b="1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775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ช่องโหว่ของระบบวินโดว์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ในการคอนฟิกวินโดวส์ให้มีความปลอดภัย หรือ การทำ</a:t>
            </a:r>
            <a:r>
              <a:rPr lang="th-TH" dirty="0" err="1"/>
              <a:t>ฮาร์ดเด็น</a:t>
            </a:r>
            <a:r>
              <a:rPr lang="th-TH" dirty="0"/>
              <a:t>นิ่งระบบนั้น</a:t>
            </a:r>
          </a:p>
          <a:p>
            <a:r>
              <a:rPr lang="th-TH" dirty="0"/>
              <a:t>จะแบ่งเป็นสำหรับเซิร์ฟเวอร์ที่ติดตั้งเพื่อสำหรับการให้บริการต่างๆ โดยแต่ละเซิร์ฟเวอร์จะให้บริการแค่หนึ่งบริการ </a:t>
            </a:r>
          </a:p>
          <a:p>
            <a:r>
              <a:rPr lang="th-TH" dirty="0"/>
              <a:t> แต่ถ้าต้องการเซตให้เซิร์ฟเวอร์ให้บริการมากกว่าหนึ่ง ก็สามารถทำได้โดยการทำตามข้อแนะนำสำหรับเซิร์ฟเวอร์ทั้งสองประเภท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802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เครื่องมือสำหรับรักษาความปลอดภัยในวินโดวส์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Windows Update</a:t>
            </a:r>
          </a:p>
          <a:p>
            <a:r>
              <a:rPr lang="en-US" b="1" dirty="0"/>
              <a:t>Windows Firewall</a:t>
            </a:r>
          </a:p>
          <a:p>
            <a:r>
              <a:rPr lang="en-US" b="1" dirty="0"/>
              <a:t>Windows Defender</a:t>
            </a:r>
          </a:p>
          <a:p>
            <a:r>
              <a:rPr lang="en-US" b="1" dirty="0"/>
              <a:t>Malicious Software Removal Tool</a:t>
            </a:r>
          </a:p>
          <a:p>
            <a:r>
              <a:rPr lang="en-US" b="1" dirty="0"/>
              <a:t>Microsoft Baseline Security Analyzer</a:t>
            </a:r>
          </a:p>
          <a:p>
            <a:r>
              <a:rPr lang="en-US" b="1" dirty="0"/>
              <a:t>Microsoft Security Bulletins</a:t>
            </a:r>
          </a:p>
          <a:p>
            <a:r>
              <a:rPr lang="en-US" b="1" dirty="0"/>
              <a:t>Microsoft Security Advisories </a:t>
            </a:r>
          </a:p>
          <a:p>
            <a:r>
              <a:rPr lang="en-US" b="1" dirty="0"/>
              <a:t>Microsoft Knowledge Base</a:t>
            </a:r>
          </a:p>
          <a:p>
            <a:r>
              <a:rPr lang="en-US" b="1" dirty="0"/>
              <a:t>Windows </a:t>
            </a:r>
            <a:r>
              <a:rPr lang="en-US" b="1" dirty="0" smtClean="0"/>
              <a:t>Hardening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704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Update</a:t>
            </a:r>
            <a:endParaRPr lang="th-TH" dirty="0"/>
          </a:p>
        </p:txBody>
      </p:sp>
      <p:pic>
        <p:nvPicPr>
          <p:cNvPr id="5" name="Content Placeholder 3" descr="ผลการค้นหารูปภาพสำหรับ อัพเดทวินโดวส์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675981" cy="4537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8966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Update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การอัพเดตวินโดวส์เป็น</a:t>
            </a:r>
            <a:r>
              <a:rPr lang="th-TH" b="1" dirty="0"/>
              <a:t>การติดตั้ง</a:t>
            </a:r>
            <a:r>
              <a:rPr lang="th-TH" b="1" dirty="0" err="1" smtClean="0"/>
              <a:t>แพตช์</a:t>
            </a:r>
            <a:r>
              <a:rPr lang="th-TH" b="1" dirty="0"/>
              <a:t>เพื่อปิดช่องโหว่</a:t>
            </a:r>
            <a:r>
              <a:rPr lang="th-TH" dirty="0"/>
              <a:t>ที่ค้นพบในระบบวินโดวส์ เนื่องจากช่องโหว่ใหม่ๆ จะถูกค้นพบเป็นประจำ</a:t>
            </a:r>
          </a:p>
          <a:p>
            <a:r>
              <a:rPr lang="th-TH" dirty="0"/>
              <a:t>ทางไมโครซอฟท์ก็จะทำการออก</a:t>
            </a:r>
            <a:r>
              <a:rPr lang="th-TH" dirty="0" err="1"/>
              <a:t>แพตช์</a:t>
            </a:r>
            <a:r>
              <a:rPr lang="th-TH" dirty="0"/>
              <a:t>เพื่อปิดช่องโหว่นั้น</a:t>
            </a:r>
          </a:p>
          <a:p>
            <a:r>
              <a:rPr lang="th-TH" dirty="0"/>
              <a:t>หากไม่มีการปิดช่องโหว่ใหม่ๆ เหล่านี้ ก็อาจเป็นช่องทาง</a:t>
            </a:r>
            <a:r>
              <a:rPr lang="th-TH" dirty="0" err="1"/>
              <a:t>ให้มัลแวร์</a:t>
            </a:r>
            <a:r>
              <a:rPr lang="th-TH" dirty="0"/>
              <a:t>หรือ</a:t>
            </a:r>
            <a:r>
              <a:rPr lang="th-TH" dirty="0" err="1"/>
              <a:t>แฮคเกอร์</a:t>
            </a:r>
            <a:r>
              <a:rPr lang="th-TH" dirty="0"/>
              <a:t>สามารถใช้ประโยชน์จากช่องโหว่นี้ได้</a:t>
            </a:r>
          </a:p>
          <a:p>
            <a:r>
              <a:rPr lang="th-TH" dirty="0"/>
              <a:t>การอัพเดตวินโดวส์จึงเป็นสิ่งที่สำคัญ และจำเป็นอย่างยิ่งในการป้องกันมัลแวร์หรือภัยคุกคามใหม่ๆ</a:t>
            </a:r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7107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11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000000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448</TotalTime>
  <Words>1731</Words>
  <Application>Microsoft Office PowerPoint</Application>
  <PresentationFormat>นำเสนอทางหน้าจอ (4:3)</PresentationFormat>
  <Paragraphs>126</Paragraphs>
  <Slides>30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30</vt:i4>
      </vt:variant>
    </vt:vector>
  </HeadingPairs>
  <TitlesOfParts>
    <vt:vector size="31" baseType="lpstr">
      <vt:lpstr>เริ่มต้น</vt:lpstr>
      <vt:lpstr>4134201</vt:lpstr>
      <vt:lpstr>ความปลอดภัยบนระบบวินโดวส์ (Window Security)</vt:lpstr>
      <vt:lpstr>ความปลอดภัยบนระบบวินโดวส์ (Window Security)</vt:lpstr>
      <vt:lpstr>ความปลอดภัยบนระบบวินโดวส์ (Window Security)</vt:lpstr>
      <vt:lpstr>ช่องโหว่ของระบบวินโดว์</vt:lpstr>
      <vt:lpstr>ช่องโหว่ของระบบวินโดว์</vt:lpstr>
      <vt:lpstr>เครื่องมือสำหรับรักษาความปลอดภัยในวินโดวส์</vt:lpstr>
      <vt:lpstr>Windows Update</vt:lpstr>
      <vt:lpstr>Windows Update</vt:lpstr>
      <vt:lpstr>Windows Firewall</vt:lpstr>
      <vt:lpstr>Windows Firewall</vt:lpstr>
      <vt:lpstr>Windows Firewall</vt:lpstr>
      <vt:lpstr>Windows Firewall</vt:lpstr>
      <vt:lpstr>Windows Defender</vt:lpstr>
      <vt:lpstr>Windows Defender</vt:lpstr>
      <vt:lpstr>Windows Defender</vt:lpstr>
      <vt:lpstr>Malicious Software Removal Tool</vt:lpstr>
      <vt:lpstr>Malicious Software Removal Tool</vt:lpstr>
      <vt:lpstr>Microsoft Baseline Security Analyzer</vt:lpstr>
      <vt:lpstr>Microsoft Security Bulletins</vt:lpstr>
      <vt:lpstr>Microsoft Security Bulletins</vt:lpstr>
      <vt:lpstr>Microsoft Security Advisories </vt:lpstr>
      <vt:lpstr>Microsoft Knowledge Base</vt:lpstr>
      <vt:lpstr>Windows Hardening</vt:lpstr>
      <vt:lpstr>Windows Hardening</vt:lpstr>
      <vt:lpstr>Windows Hardening</vt:lpstr>
      <vt:lpstr>Windows Hardening</vt:lpstr>
      <vt:lpstr>Windows Hardening</vt:lpstr>
      <vt:lpstr>Windows Hardening</vt:lpstr>
      <vt:lpstr>การป้องกันและกำจัดมัลแวร์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4134201</dc:title>
  <dc:creator>user</dc:creator>
  <cp:lastModifiedBy>user</cp:lastModifiedBy>
  <cp:revision>25</cp:revision>
  <cp:lastPrinted>2018-10-22T01:24:15Z</cp:lastPrinted>
  <dcterms:created xsi:type="dcterms:W3CDTF">2018-08-27T01:24:25Z</dcterms:created>
  <dcterms:modified xsi:type="dcterms:W3CDTF">2018-11-19T02:52:16Z</dcterms:modified>
</cp:coreProperties>
</file>