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8" r:id="rId4"/>
    <p:sldId id="308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260" r:id="rId14"/>
    <p:sldId id="281" r:id="rId15"/>
    <p:sldId id="285" r:id="rId16"/>
    <p:sldId id="262" r:id="rId17"/>
    <p:sldId id="264" r:id="rId18"/>
    <p:sldId id="265" r:id="rId19"/>
    <p:sldId id="266" r:id="rId20"/>
    <p:sldId id="267" r:id="rId21"/>
    <p:sldId id="268" r:id="rId22"/>
    <p:sldId id="271" r:id="rId23"/>
    <p:sldId id="286" r:id="rId24"/>
    <p:sldId id="294" r:id="rId25"/>
    <p:sldId id="295" r:id="rId26"/>
    <p:sldId id="297" r:id="rId27"/>
    <p:sldId id="299" r:id="rId28"/>
    <p:sldId id="300" r:id="rId29"/>
    <p:sldId id="319" r:id="rId30"/>
    <p:sldId id="301" r:id="rId31"/>
    <p:sldId id="307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</p:sldIdLst>
  <p:sldSz cx="9144000" cy="6858000" type="screen4x3"/>
  <p:notesSz cx="9926638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ลักษณะ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645C0-EC5B-43E2-830F-C6E678B77FA8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4CA4E-C37A-43DD-A9D0-364CA373C4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16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31458-C4DC-4BA6-B833-DE22428C01A3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52E25-91E6-46F2-AD73-D5B553EEEB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985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dirty="0" smtClean="0"/>
              <a:t>คลิกเพื่อแก้ไขลักษณะชื่อเรื่องรองต้นแบบ</a:t>
            </a:r>
            <a:endParaRPr kumimoji="0" lang="en-US" dirty="0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dirty="0" smtClean="0"/>
              <a:t>ระดับที่สอง</a:t>
            </a:r>
          </a:p>
          <a:p>
            <a:pPr lvl="2" eaLnBrk="1" latinLnBrk="0" hangingPunct="1"/>
            <a:r>
              <a:rPr kumimoji="0" lang="th-TH" dirty="0" smtClean="0"/>
              <a:t>ระดับที่สาม</a:t>
            </a:r>
          </a:p>
          <a:p>
            <a:pPr lvl="3" eaLnBrk="1" latinLnBrk="0" hangingPunct="1"/>
            <a:r>
              <a:rPr kumimoji="0" lang="th-TH" dirty="0" smtClean="0"/>
              <a:t>ระดับที่สี่</a:t>
            </a:r>
          </a:p>
          <a:p>
            <a:pPr lvl="4" eaLnBrk="1" latinLnBrk="0" hangingPunct="1"/>
            <a:r>
              <a:rPr kumimoji="0"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04C96B-51E5-4C1D-AB6F-78442CB7A346}" type="datetimeFigureOut">
              <a:rPr lang="th-TH" smtClean="0"/>
              <a:t>19/11/61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4134201</a:t>
            </a:r>
            <a:endParaRPr lang="th-TH" sz="5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บทที่ </a:t>
            </a:r>
            <a:r>
              <a:rPr lang="th-TH" b="1" dirty="0" smtClean="0"/>
              <a:t>5 ความปลอดภัยบนระบบวินโดวส์</a:t>
            </a:r>
            <a:r>
              <a:rPr lang="en-US" b="1" dirty="0" smtClean="0"/>
              <a:t>(Windows Security) </a:t>
            </a:r>
            <a:r>
              <a:rPr lang="th-TH" b="1" dirty="0" smtClean="0"/>
              <a:t>ต่อ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089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เว็บไซต์อันตราย (</a:t>
            </a:r>
            <a:r>
              <a:rPr lang="en-US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Rogue Web- sites)</a:t>
            </a:r>
          </a:p>
          <a:p>
            <a:pPr lvl="1"/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ผู้ไม่หวังดีอาจใช้ฟีเจอร์ของเว็บไซต์เพื่อแพร่กระจาย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ไวรัส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ได้</a:t>
            </a:r>
          </a:p>
          <a:p>
            <a:r>
              <a:rPr lang="th-TH" dirty="0" smtClean="0">
                <a:latin typeface="+mj-lt"/>
              </a:rPr>
              <a:t> </a:t>
            </a:r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เครื่องมือหรือวิธีป้องกัน</a:t>
            </a:r>
            <a:endParaRPr lang="en-US" dirty="0"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1"/>
            <a:r>
              <a:rPr lang="th-TH" dirty="0">
                <a:latin typeface="+mj-lt"/>
              </a:rPr>
              <a:t>การคอนฟิกบราวเซอร์</a:t>
            </a:r>
          </a:p>
          <a:p>
            <a:pPr lvl="1"/>
            <a:r>
              <a:rPr lang="th-TH" dirty="0">
                <a:latin typeface="+mj-lt"/>
              </a:rPr>
              <a:t>การ</a:t>
            </a:r>
            <a:r>
              <a:rPr lang="th-TH" dirty="0" err="1">
                <a:latin typeface="+mj-lt"/>
              </a:rPr>
              <a:t>บล็อคป็</a:t>
            </a:r>
            <a:r>
              <a:rPr lang="th-TH" dirty="0">
                <a:latin typeface="+mj-lt"/>
              </a:rPr>
              <a:t>อบอัพวินโดวส์</a:t>
            </a:r>
          </a:p>
          <a:p>
            <a:pPr lvl="1"/>
            <a:r>
              <a:rPr lang="th-TH" dirty="0">
                <a:latin typeface="+mj-lt"/>
              </a:rPr>
              <a:t>การกรอง</a:t>
            </a:r>
            <a:r>
              <a:rPr lang="th-TH" dirty="0" err="1">
                <a:latin typeface="+mj-lt"/>
              </a:rPr>
              <a:t>ฟิ</a:t>
            </a:r>
            <a:r>
              <a:rPr lang="th-TH" dirty="0" err="1" smtClean="0">
                <a:latin typeface="+mj-lt"/>
              </a:rPr>
              <a:t>ชชิ่ง</a:t>
            </a:r>
            <a:endParaRPr lang="th-TH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38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การใช้ประโยชน์จากระยะไกล (</a:t>
            </a:r>
            <a:r>
              <a:rPr lang="en-US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Remote Exploit)</a:t>
            </a:r>
          </a:p>
          <a:p>
            <a:pPr lvl="1"/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มัลแวร์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อาจพยายามที่จะใช้ประโยชน์จากช่องโหว่ของระบบหรือ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แอพพลิเค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ชัน เพื่อแพร่กระจายตัวเอง เช่น อินเทอร์เน็ต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เวิร์ม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มักใช้ช่องทางนี้ในการแพร่กระจายตัวเอง</a:t>
            </a:r>
          </a:p>
          <a:p>
            <a:r>
              <a:rPr lang="th-TH" dirty="0" smtClean="0">
                <a:latin typeface="+mj-lt"/>
              </a:rPr>
              <a:t> </a:t>
            </a:r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เครื่องมือหรือวิธีป้องกัน</a:t>
            </a:r>
            <a:endParaRPr lang="en-US" dirty="0"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1"/>
            <a:r>
              <a:rPr lang="th-TH" dirty="0">
                <a:latin typeface="+mj-lt"/>
              </a:rPr>
              <a:t>การอัพเดตวินโดวส์และซอฟต์แวร์</a:t>
            </a:r>
          </a:p>
          <a:p>
            <a:pPr lvl="1"/>
            <a:r>
              <a:rPr lang="th-TH" dirty="0">
                <a:latin typeface="+mj-lt"/>
              </a:rPr>
              <a:t>ติดตั้ง</a:t>
            </a:r>
            <a:r>
              <a:rPr lang="th-TH" dirty="0" err="1">
                <a:latin typeface="+mj-lt"/>
              </a:rPr>
              <a:t>เพอร์ซันนอลไฟร์วอลล์</a:t>
            </a:r>
            <a:endParaRPr lang="th-TH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3468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การโจมตีแบบดิกชันนารี (</a:t>
            </a:r>
            <a:r>
              <a:rPr lang="en-US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Dictionary attack)</a:t>
            </a:r>
          </a:p>
          <a:p>
            <a:pPr lvl="1"/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เป็นเทคนิคในการเดารหัสผ่านโดยการลองผิดลองถูกศัพท์ที่มีอยู่ในดิกชันนารี ซึ่งผู้ใช้มักจะตั้งรหัสผ่านตัวเองให้เป็นศัพท์ที่จำได้ง่าย</a:t>
            </a:r>
          </a:p>
          <a:p>
            <a:r>
              <a:rPr lang="th-TH" dirty="0" smtClean="0">
                <a:latin typeface="+mj-lt"/>
              </a:rPr>
              <a:t> </a:t>
            </a:r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เครื่องมือหรือวิธีป้องกัน</a:t>
            </a:r>
            <a:endParaRPr lang="en-US" dirty="0"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1"/>
            <a:r>
              <a:rPr lang="th-TH" dirty="0">
                <a:latin typeface="+mj-lt"/>
              </a:rPr>
              <a:t>การบังคับให้ใช้นโยบายในการกำหนดรหัสผ่านที่ยากต่อการเดา</a:t>
            </a:r>
          </a:p>
          <a:p>
            <a:pPr lvl="1"/>
            <a:r>
              <a:rPr lang="th-TH" dirty="0">
                <a:latin typeface="+mj-lt"/>
              </a:rPr>
              <a:t>การให้การศึกษาแก่ผู้ใช้</a:t>
            </a:r>
          </a:p>
        </p:txBody>
      </p:sp>
    </p:spTree>
    <p:extLst>
      <p:ext uri="{BB962C8B-B14F-4D97-AF65-F5344CB8AC3E}">
        <p14:creationId xmlns:p14="http://schemas.microsoft.com/office/powerpoint/2010/main" val="2407165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การพัฒนาซอฟต์แวร์</a:t>
            </a:r>
            <a:r>
              <a:rPr lang="th-TH" dirty="0" err="1"/>
              <a:t>ป้องกันมัลแวร์</a:t>
            </a:r>
            <a:r>
              <a:rPr lang="th-TH" dirty="0"/>
              <a:t> เช่น </a:t>
            </a:r>
            <a:r>
              <a:rPr lang="en-US" dirty="0"/>
              <a:t>Windows Defender, </a:t>
            </a:r>
            <a:r>
              <a:rPr lang="en-US" dirty="0" err="1"/>
              <a:t>Mulicious</a:t>
            </a:r>
            <a:r>
              <a:rPr lang="en-US" dirty="0"/>
              <a:t> Software Removal Tool </a:t>
            </a:r>
            <a:r>
              <a:rPr lang="th-TH" dirty="0"/>
              <a:t>และแหล่งข้อมูลสำหรับการรักษาความปลอดภัยผ่านซอฟต์แวร์ </a:t>
            </a:r>
            <a:r>
              <a:rPr lang="en-US" dirty="0"/>
              <a:t>Windows Security Center </a:t>
            </a:r>
            <a:r>
              <a:rPr lang="th-TH" dirty="0"/>
              <a:t>สำหรับข้อมูลเพิ่มเติมสามารถเข้าไปดูได้ที่เว็บไซต์ </a:t>
            </a:r>
            <a:r>
              <a:rPr lang="en-US" dirty="0"/>
              <a:t>TechNet Security Center (http://technet.microsoft.com/en-us/security/default.aspx)</a:t>
            </a:r>
          </a:p>
          <a:p>
            <a:r>
              <a:rPr lang="th-TH" dirty="0"/>
              <a:t>เว็บไซต์ </a:t>
            </a:r>
            <a:r>
              <a:rPr lang="en-US" dirty="0"/>
              <a:t>Microsoft Malware Protection Center (http://www.microsoft.com/security/portal/mmpc/default.aspx) </a:t>
            </a:r>
            <a:r>
              <a:rPr lang="th-TH" dirty="0"/>
              <a:t>เป็นเว็บไซต์ที่ให้ข้อมูลล่าสุดเกี่ยวกับภัยคุกคามด้านอี</a:t>
            </a:r>
            <a:r>
              <a:rPr lang="th-TH" dirty="0" err="1"/>
              <a:t>เมล</a:t>
            </a:r>
            <a:r>
              <a:rPr lang="th-TH" dirty="0"/>
              <a:t>และคอมพิวเตอร์ที่รันวินโดวส์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2723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 เว็บไซต์ </a:t>
            </a:r>
            <a:r>
              <a:rPr lang="en-US" dirty="0"/>
              <a:t>Microsoft Safety &amp; Security Center (http://www.microsoft.com/security/default.aspx) </a:t>
            </a:r>
            <a:r>
              <a:rPr lang="th-TH" dirty="0"/>
              <a:t>เป็นเว็บไซต์ที่ให้ข้อมูลเกี่ยวกับการใช้คอมพิวเตอร์อย่างปลอดภัย ซึ่งจะรวมถึงการป้องกัน การอัพเดต การแก้ไข และการร้องขอความช่วยเหลือจากไมโครซอฟท์</a:t>
            </a:r>
          </a:p>
          <a:p>
            <a:r>
              <a:rPr lang="th-TH" dirty="0"/>
              <a:t>การร่วมมือกับองค์กรอื่นทั้งภาครัฐและเอกชนในการต่อสู้</a:t>
            </a:r>
            <a:r>
              <a:rPr lang="th-TH" dirty="0" err="1"/>
              <a:t>กับส</a:t>
            </a:r>
            <a:r>
              <a:rPr lang="th-TH" dirty="0"/>
              <a:t>แปม</a:t>
            </a:r>
            <a:r>
              <a:rPr lang="th-TH" dirty="0" err="1"/>
              <a:t>เมลและมัลแวร์</a:t>
            </a:r>
            <a:r>
              <a:rPr lang="th-TH" dirty="0"/>
              <a:t>อื่นๆ ที่แพร่กระจายบนอินเทอร์เน็ต</a:t>
            </a:r>
          </a:p>
          <a:p>
            <a:pPr lvl="0"/>
            <a:endParaRPr lang="en-US" sz="2800" dirty="0" smtClean="0"/>
          </a:p>
          <a:p>
            <a:pPr lvl="0"/>
            <a:endParaRPr lang="th-TH" sz="2800" b="1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7752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Web Browsers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เว็บบราวเซอร์เป็นโปรแกรมที่ใช้สำหรับดูเว็บไซต์ โดย </a:t>
            </a:r>
            <a:r>
              <a:rPr lang="en-US" dirty="0"/>
              <a:t>IE (Internet Explorer) </a:t>
            </a:r>
            <a:r>
              <a:rPr lang="th-TH" dirty="0"/>
              <a:t>เป็นบราวเซอร์ที่ติดตั้งมาพร้อมกับระบบวินโดวส์</a:t>
            </a:r>
          </a:p>
          <a:p>
            <a:r>
              <a:rPr lang="th-TH" dirty="0"/>
              <a:t>ในช่วงที่ผ่านมามีการค้นพบช่องโหว่ของบราวเซอร์มากมาย โดยเฉพาะช่องโหว่ที่มีใน</a:t>
            </a:r>
            <a:r>
              <a:rPr lang="th-TH" dirty="0" err="1"/>
              <a:t>แอ็คทีฟเอ็กซ์</a:t>
            </a:r>
            <a:r>
              <a:rPr lang="th-TH" dirty="0"/>
              <a:t>คอนโทรล</a:t>
            </a:r>
          </a:p>
          <a:p>
            <a:r>
              <a:rPr lang="th-TH" dirty="0" err="1"/>
              <a:t>แอ็คทีฟเอ็กซ์และแอ็คทีฟสคริป</a:t>
            </a:r>
            <a:r>
              <a:rPr lang="th-TH" dirty="0"/>
              <a:t>นั้นอาจไม่มีช่องโหว่ในตัวเอง แต่สามารถใช้ในการเลี่ยงระบบรักษาความปลอดภัยของบราวเซอร์เอง จึงทำให้เป็นอันตรายกับระบบ</a:t>
            </a:r>
          </a:p>
          <a:p>
            <a:r>
              <a:rPr lang="th-TH" dirty="0"/>
              <a:t> การ</a:t>
            </a:r>
            <a:r>
              <a:rPr lang="th-TH" dirty="0" err="1"/>
              <a:t>อินทิ</a:t>
            </a:r>
            <a:r>
              <a:rPr lang="th-TH" dirty="0"/>
              <a:t>เกต </a:t>
            </a:r>
            <a:r>
              <a:rPr lang="en-US" dirty="0"/>
              <a:t>IE </a:t>
            </a:r>
            <a:r>
              <a:rPr lang="th-TH" dirty="0"/>
              <a:t>เข้ากับระบบปฏิบัติการวินโดวส์ ยิ่งทำให้ระบบนั้นมีจุดอ่อนเพิ่มมากขึ้น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8023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Browsers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ทุกๆเว็บบราวเซอร์จะมีช่องโหว่หรือบักคล้ายๆกัน และทำให้ระบบมีความปลอดภัยน้อยลง</a:t>
            </a:r>
          </a:p>
          <a:p>
            <a:r>
              <a:rPr lang="en-US" dirty="0"/>
              <a:t>IE </a:t>
            </a:r>
            <a:r>
              <a:rPr lang="th-TH" dirty="0"/>
              <a:t>เป็นเป้าหมายที่ได้รับความนิยมในการโจมตีมาก เพราะเป็นเว็บบราวเซอร์ที่มีการใช้งานอย่างแพร่หลายทั้งในภาคอุตสาหกรรมและผู้ใช้งานตามบ้าน </a:t>
            </a:r>
          </a:p>
          <a:p>
            <a:r>
              <a:rPr lang="th-TH" dirty="0"/>
              <a:t>การโจมตี</a:t>
            </a:r>
            <a:r>
              <a:rPr lang="th-TH" dirty="0" err="1"/>
              <a:t>แบบครอสไซต์สคริปติง</a:t>
            </a:r>
            <a:r>
              <a:rPr lang="th-TH" dirty="0"/>
              <a:t> (</a:t>
            </a:r>
            <a:r>
              <a:rPr lang="en-US" dirty="0"/>
              <a:t>Cross-site-scripting) </a:t>
            </a:r>
            <a:r>
              <a:rPr lang="th-TH" dirty="0"/>
              <a:t>ซึ่งมีผลกระทบกับเว็บบราวเซอร์ส่วนใหญ่ </a:t>
            </a:r>
          </a:p>
          <a:p>
            <a:r>
              <a:rPr lang="th-TH" dirty="0"/>
              <a:t>ใหญ่ การโจมตีบราวเซอร์ส่วนใหญ่จะเป็นการดูดข้อมูลคุกกี้ (</a:t>
            </a:r>
            <a:r>
              <a:rPr lang="en-US" dirty="0"/>
              <a:t>Cookies)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704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ช่องโหว่ของเว็บบราวเซอร์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การเข้าใจในฟีเจอร์และฟังก์ชันของบราวเซอร์นั้น จะช่วยให้เข้าใจความเสี่ยงเพิ่มมากขึ้นได้ </a:t>
            </a:r>
          </a:p>
          <a:p>
            <a:r>
              <a:rPr lang="th-TH" dirty="0"/>
              <a:t>การเปิดใช้งานบางฟีเจอร์ของบราวเซอร์อาจทำให้มีความเสี่ยงเพิ่มมากขึ้น </a:t>
            </a:r>
          </a:p>
          <a:p>
            <a:r>
              <a:rPr lang="th-TH" dirty="0"/>
              <a:t>โดยส่วนใหญ่เจ้าของผลิตภัณฑ์จะเปิดให้ใช้งานฟีเจอร์เหล่านี้ได้โดยดี</a:t>
            </a:r>
            <a:r>
              <a:rPr lang="th-TH" dirty="0" err="1"/>
              <a:t>ฟอลต์</a:t>
            </a:r>
            <a:r>
              <a:rPr lang="th-TH" dirty="0"/>
              <a:t>เพื่อให้ง่ายต่อการใช้งาน </a:t>
            </a:r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7107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ช่องโหว่ของเว็บบราวเซอร์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โดยส่วนใหญ่</a:t>
            </a:r>
            <a:r>
              <a:rPr lang="th-TH" dirty="0" err="1"/>
              <a:t>แฮคเกอร์</a:t>
            </a:r>
            <a:r>
              <a:rPr lang="th-TH" dirty="0"/>
              <a:t>นั้นจะโจมตี โดยใช้ประโยชน์จากช่องโหว่ของเครื่องไคลเอนต์มากกว่าเซิร์ฟเวอร์ </a:t>
            </a:r>
          </a:p>
          <a:p>
            <a:r>
              <a:rPr lang="th-TH" dirty="0"/>
              <a:t>วิธีหนึ่งที่ง่ายและถูกสุดในการเจาะเข้ามาในระบบ ก็โดยการใช้ช่องโหว่ที่มีของเว็บบราวเซอร์ </a:t>
            </a:r>
          </a:p>
          <a:p>
            <a:r>
              <a:rPr lang="th-TH" dirty="0" err="1"/>
              <a:t>แฮคเกอร์</a:t>
            </a:r>
            <a:r>
              <a:rPr lang="th-TH" dirty="0"/>
              <a:t>จะสร้างเว็บไซต์และ</a:t>
            </a:r>
            <a:r>
              <a:rPr lang="th-TH" dirty="0" err="1"/>
              <a:t>ซ่อนมัลแวร์</a:t>
            </a:r>
            <a:r>
              <a:rPr lang="th-TH" dirty="0"/>
              <a:t>หรือโทรจัน หรือสปาย</a:t>
            </a:r>
            <a:r>
              <a:rPr lang="th-TH" dirty="0" err="1"/>
              <a:t>แวร์</a:t>
            </a:r>
            <a:r>
              <a:rPr lang="th-TH" dirty="0"/>
              <a:t>เพื่อขโมยข้อมูล </a:t>
            </a:r>
          </a:p>
          <a:p>
            <a:r>
              <a:rPr lang="th-TH" dirty="0"/>
              <a:t>แทนที่จะเจาะเข้ามาในระบบโดยตรง เว็บไซต์อันตรายเหล่านี้จะแฝงโค้ด เพื่อให้ไคลเอนต์ดาวน์โหลดเข้ามาติดตั้งในเครื่องโดยที่ผู้ใช้ไม่รู้ตัว </a:t>
            </a:r>
          </a:p>
          <a:p>
            <a:pPr marL="0" indent="0">
              <a:buNone/>
            </a:pPr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0657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ActiveX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ActiveX </a:t>
            </a:r>
            <a:r>
              <a:rPr lang="th-TH" dirty="0"/>
              <a:t>เป็นเทคโนโลยีของไมโครซอฟท์ที่ใช้ในระบบวินโดวส์ </a:t>
            </a:r>
          </a:p>
          <a:p>
            <a:r>
              <a:rPr lang="en-US" dirty="0"/>
              <a:t>ActiveX </a:t>
            </a:r>
            <a:r>
              <a:rPr lang="th-TH" dirty="0"/>
              <a:t>จะอนุญาตให้บราวเซอร์สามารถรัน</a:t>
            </a:r>
            <a:r>
              <a:rPr lang="th-TH" dirty="0" err="1"/>
              <a:t>แอพพลิเค</a:t>
            </a:r>
            <a:r>
              <a:rPr lang="th-TH" dirty="0"/>
              <a:t>ชันหรือบางส่วนของ</a:t>
            </a:r>
            <a:r>
              <a:rPr lang="th-TH" dirty="0" err="1"/>
              <a:t>แอพพลิเค</a:t>
            </a:r>
            <a:r>
              <a:rPr lang="th-TH" dirty="0"/>
              <a:t>ชันได้</a:t>
            </a:r>
          </a:p>
          <a:p>
            <a:r>
              <a:rPr lang="th-TH" dirty="0"/>
              <a:t>เว็บ</a:t>
            </a:r>
            <a:r>
              <a:rPr lang="th-TH" dirty="0" err="1"/>
              <a:t>เพจ</a:t>
            </a:r>
            <a:r>
              <a:rPr lang="th-TH" dirty="0"/>
              <a:t>สามารถเรียกใช้</a:t>
            </a:r>
            <a:r>
              <a:rPr lang="th-TH" dirty="0" err="1"/>
              <a:t>แอ็คทีฟเอ็กซ์</a:t>
            </a:r>
            <a:r>
              <a:rPr lang="th-TH" dirty="0"/>
              <a:t>คอม</a:t>
            </a:r>
            <a:r>
              <a:rPr lang="th-TH" dirty="0" err="1"/>
              <a:t>โพเนนต์</a:t>
            </a:r>
            <a:r>
              <a:rPr lang="th-TH" dirty="0"/>
              <a:t>ซึ่งอาจจะติดตั้งในระบบอยู่แล้ว </a:t>
            </a:r>
          </a:p>
          <a:p>
            <a:r>
              <a:rPr lang="th-TH" dirty="0" err="1"/>
              <a:t>แอ็คทีฟเอ็กซ์</a:t>
            </a:r>
            <a:r>
              <a:rPr lang="th-TH" dirty="0"/>
              <a:t>เป็นส่วนที่จะเพิ่มฟังก์ชันที่บราวเซอร์ไม่สามารถทำได้  เช่น การแสดงวิดีโอ เสียง</a:t>
            </a:r>
          </a:p>
          <a:p>
            <a:r>
              <a:rPr lang="th-TH" dirty="0"/>
              <a:t>การเพิ่มฟังก์ชันนี้ก็จะเป็นการเพิ่มช่องโหว่หรือความเสี่ยงด้วยเช่นกัน </a:t>
            </a:r>
          </a:p>
        </p:txBody>
      </p:sp>
    </p:spTree>
    <p:extLst>
      <p:ext uri="{BB962C8B-B14F-4D97-AF65-F5344CB8AC3E}">
        <p14:creationId xmlns:p14="http://schemas.microsoft.com/office/powerpoint/2010/main" val="306811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ในขั้นแรกนั้น จำเป็นที่ต้องทำความเข้าใจเกี่ยวกับเทคโนโลยีและเทคนิค</a:t>
            </a:r>
            <a:r>
              <a:rPr lang="th-TH" dirty="0" smtClean="0"/>
              <a:t>ต่าง ๆ </a:t>
            </a:r>
            <a:r>
              <a:rPr lang="th-TH" dirty="0"/>
              <a:t>ที่ผู้เขียน</a:t>
            </a:r>
            <a:r>
              <a:rPr lang="th-TH" dirty="0" err="1"/>
              <a:t>มัลแวร์</a:t>
            </a:r>
            <a:r>
              <a:rPr lang="th-TH" dirty="0"/>
              <a:t>ใช้ในการโจมตีคอมพิวเตอร์ของเรา </a:t>
            </a:r>
          </a:p>
          <a:p>
            <a:r>
              <a:rPr lang="th-TH" dirty="0"/>
              <a:t>เป้าหมายการโจมตี</a:t>
            </a:r>
            <a:r>
              <a:rPr lang="th-TH" dirty="0" err="1"/>
              <a:t>ของมัลแวร์</a:t>
            </a:r>
            <a:r>
              <a:rPr lang="th-TH" dirty="0"/>
              <a:t>นั้นมีอยู่สองประเภท คือ ผู้ใช้ และระบบ </a:t>
            </a:r>
          </a:p>
          <a:p>
            <a:r>
              <a:rPr lang="th-TH" dirty="0" err="1"/>
              <a:t>มัลแวร์</a:t>
            </a:r>
            <a:r>
              <a:rPr lang="th-TH" dirty="0"/>
              <a:t>ใช้หลากหลายวิธีในการพยายามที่จะแพร่กระจายไปยังคอมพิวเตอร์อื่นๆ</a:t>
            </a:r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420024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/>
          </a:bodyPr>
          <a:lstStyle/>
          <a:p>
            <a:r>
              <a:rPr lang="th-TH" dirty="0"/>
              <a:t>จาวา เป็นภาษาเชิงวัตถุที่สามารถใช้พัฒนาเว็บ</a:t>
            </a:r>
            <a:r>
              <a:rPr lang="th-TH" dirty="0" err="1"/>
              <a:t>เพจ</a:t>
            </a:r>
            <a:r>
              <a:rPr lang="th-TH" dirty="0"/>
              <a:t>ได้ </a:t>
            </a:r>
          </a:p>
          <a:p>
            <a:r>
              <a:rPr lang="en-US" dirty="0"/>
              <a:t>JVM (Java Virtual Machine) </a:t>
            </a:r>
            <a:r>
              <a:rPr lang="th-TH" dirty="0"/>
              <a:t>จะใช้รันโค้ดของภาษาจาวา หรือที่เรียกว่า “</a:t>
            </a:r>
            <a:r>
              <a:rPr lang="th-TH" dirty="0" err="1"/>
              <a:t>แอปเพล็ต</a:t>
            </a:r>
            <a:r>
              <a:rPr lang="th-TH" dirty="0"/>
              <a:t> (</a:t>
            </a:r>
            <a:r>
              <a:rPr lang="en-US" dirty="0"/>
              <a:t>Applet)”</a:t>
            </a:r>
          </a:p>
          <a:p>
            <a:r>
              <a:rPr lang="th-TH" dirty="0"/>
              <a:t>จาวา</a:t>
            </a:r>
            <a:r>
              <a:rPr lang="th-TH" dirty="0" err="1"/>
              <a:t>แอปเพล็</a:t>
            </a:r>
            <a:r>
              <a:rPr lang="th-TH" dirty="0"/>
              <a:t>ตจะถูกรันใน </a:t>
            </a:r>
            <a:r>
              <a:rPr lang="en-US" dirty="0"/>
              <a:t>JVM </a:t>
            </a:r>
            <a:r>
              <a:rPr lang="th-TH" dirty="0"/>
              <a:t>ซึ่งจะถูกจำกัดไม่ให้ติดต่อกับส่วนอื่นๆ นอก </a:t>
            </a:r>
            <a:r>
              <a:rPr lang="en-US" dirty="0"/>
              <a:t>JVM </a:t>
            </a:r>
            <a:r>
              <a:rPr lang="th-TH" dirty="0"/>
              <a:t>เพื่อความปลอดภัย </a:t>
            </a:r>
          </a:p>
          <a:p>
            <a:r>
              <a:rPr lang="th-TH" dirty="0"/>
              <a:t>อย่างไรก็ตาม </a:t>
            </a:r>
            <a:r>
              <a:rPr lang="en-US" dirty="0"/>
              <a:t>JVM </a:t>
            </a:r>
            <a:r>
              <a:rPr lang="th-TH" dirty="0"/>
              <a:t>หลายเวอร์ชันเองก็มีช่องโหว่ ที่ทำให้</a:t>
            </a:r>
            <a:r>
              <a:rPr lang="th-TH" dirty="0" err="1"/>
              <a:t>แอปเพล็ต</a:t>
            </a:r>
            <a:r>
              <a:rPr lang="th-TH" dirty="0"/>
              <a:t>นั้นสามารถติดต่อกับส่วนอื่นๆ ของระบบได้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81964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Plug-in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plug in </a:t>
            </a:r>
            <a:r>
              <a:rPr lang="th-TH" dirty="0"/>
              <a:t>ถูกออกแบบให้มีความสามารถเฉพาะอย่าง ซึ่งเป็นความสามารถเสริมที่ช่วยให้โปรแกรมหลักทำงานได้ดีขึ้น</a:t>
            </a:r>
          </a:p>
          <a:p>
            <a:r>
              <a:rPr lang="th-TH" dirty="0"/>
              <a:t>ช่วยเพิ่มลูกเล่นต่างๆให้โปรแกรมหลัก หรือเพิ่มความสามารถพิเศษบางให้โปรแกรมหลัก </a:t>
            </a:r>
          </a:p>
          <a:p>
            <a:r>
              <a:rPr lang="th-TH" dirty="0"/>
              <a:t> ตัวอย่าง </a:t>
            </a:r>
            <a:r>
              <a:rPr lang="en-US" dirty="0"/>
              <a:t>plug in </a:t>
            </a:r>
            <a:r>
              <a:rPr lang="th-TH" dirty="0"/>
              <a:t>ก็เช่น ถ้าใช้โปรแกรม  </a:t>
            </a:r>
            <a:r>
              <a:rPr lang="en-US" dirty="0"/>
              <a:t>Windows Media Player </a:t>
            </a:r>
            <a:r>
              <a:rPr lang="th-TH" dirty="0"/>
              <a:t>แล้วดูไฟล์บางประเภทไม่ได้ ก็ต้องลงโปรแกรม </a:t>
            </a:r>
            <a:r>
              <a:rPr lang="en-US" dirty="0"/>
              <a:t>codec </a:t>
            </a:r>
            <a:r>
              <a:rPr lang="th-TH" dirty="0"/>
              <a:t>เพิ่ม </a:t>
            </a:r>
          </a:p>
        </p:txBody>
      </p:sp>
    </p:spTree>
    <p:extLst>
      <p:ext uri="{BB962C8B-B14F-4D97-AF65-F5344CB8AC3E}">
        <p14:creationId xmlns:p14="http://schemas.microsoft.com/office/powerpoint/2010/main" val="1814197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Cookies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err="1"/>
              <a:t>คุ้ก</a:t>
            </a:r>
            <a:r>
              <a:rPr lang="th-TH" dirty="0"/>
              <a:t>กี้ (</a:t>
            </a:r>
            <a:r>
              <a:rPr lang="en-US" dirty="0"/>
              <a:t>Cookies) </a:t>
            </a:r>
            <a:r>
              <a:rPr lang="th-TH" dirty="0"/>
              <a:t>เป็นไฟล์ที่จะถูกบันทึกในเครื่องไคลเอนต์ที่ผู้ใช้งานอยู่</a:t>
            </a:r>
          </a:p>
          <a:p>
            <a:r>
              <a:rPr lang="th-TH" dirty="0"/>
              <a:t>ในไฟล์นี้จะเก็บข้อมูลอะไรก็ได้ที่เว็บไซต์ที่เราเข้าไปดูนั้นต้องการ</a:t>
            </a:r>
          </a:p>
          <a:p>
            <a:r>
              <a:rPr lang="th-TH" dirty="0"/>
              <a:t>คุกกี้อาจมีข้อมูลเกี่ยวกับเว็บไซต์ต่างๆ ที่ผู้ใช้เข้าไปเยี่ยมชม หรืออาจมีข้อมูลทีใช้สำหรับการล็อกอินเข้าเว็บไซต์นั้นก็ได้   </a:t>
            </a:r>
          </a:p>
          <a:p>
            <a:r>
              <a:rPr lang="th-TH" dirty="0"/>
              <a:t>คุกกี้ถูกออกแบบมาเพื่อให้เฉพาะเว็บไซต์ที่สร้างและเก็บไฟล์นั้นเท่านั้น </a:t>
            </a:r>
          </a:p>
          <a:p>
            <a:r>
              <a:rPr lang="th-TH" dirty="0"/>
              <a:t>ซึ่งจะถูกใช้สำหรับการระบุหรือแยกแยะผู้ใช้แต่ละคนที่เข้ามาดูเว็บไซต์นั้นก็ได้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0603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Cross-site Scripting (XSS)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Cross-site Scripting (XSS) </a:t>
            </a:r>
            <a:r>
              <a:rPr lang="th-TH" dirty="0"/>
              <a:t>เป็นเทคนิคการฝังโค้ดเข้าไปกับหน้า</a:t>
            </a:r>
            <a:r>
              <a:rPr lang="th-TH" dirty="0" err="1"/>
              <a:t>เวปเพจ</a:t>
            </a:r>
            <a:r>
              <a:rPr lang="th-TH" dirty="0"/>
              <a:t>ที่มีช่องโหว่เมื่อผู้ใช้โหลดหน้า</a:t>
            </a:r>
            <a:r>
              <a:rPr lang="th-TH" dirty="0" err="1"/>
              <a:t>เวปเพจ</a:t>
            </a:r>
            <a:r>
              <a:rPr lang="th-TH" dirty="0"/>
              <a:t>แล้ว</a:t>
            </a:r>
            <a:r>
              <a:rPr lang="th-TH" dirty="0" err="1"/>
              <a:t>รันสคริป</a:t>
            </a:r>
            <a:r>
              <a:rPr lang="th-TH" dirty="0"/>
              <a:t>โดยไม่รู้ตัว ทำให้</a:t>
            </a:r>
            <a:r>
              <a:rPr lang="th-TH" dirty="0" err="1"/>
              <a:t>สคริป</a:t>
            </a:r>
            <a:r>
              <a:rPr lang="th-TH" dirty="0"/>
              <a:t>นั้นถูกรันโดยใช้สิทธิ์ของผู้ใช้คนนั้น ค่าที่สำคัญบางอย่าง เช่น ค่าของ </a:t>
            </a:r>
            <a:r>
              <a:rPr lang="en-US" dirty="0"/>
              <a:t>cookie, username, password ,... </a:t>
            </a:r>
            <a:r>
              <a:rPr lang="th-TH" dirty="0"/>
              <a:t>ก็อาจจะถูกขโมยไปได้</a:t>
            </a:r>
          </a:p>
          <a:p>
            <a:pPr marL="0" indent="0">
              <a:buNone/>
            </a:pP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4630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การตรวจสอบและป้องกัน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การป้องกันที่ดีที่สุดคือ การอัพเดต</a:t>
            </a:r>
            <a:r>
              <a:rPr lang="th-TH" dirty="0" err="1"/>
              <a:t>แพตช์</a:t>
            </a:r>
            <a:r>
              <a:rPr lang="th-TH" dirty="0"/>
              <a:t>เป็นประจำ</a:t>
            </a:r>
          </a:p>
          <a:p>
            <a:r>
              <a:rPr lang="th-TH" dirty="0"/>
              <a:t>กำหนดให้วินโดวส์อัพเดตโดยอัตโนมัติฟีเจอร์ต่างๆ ที่เพิ่มฟังก์ชันให้กับบราวเซอร์ เช่น </a:t>
            </a:r>
            <a:r>
              <a:rPr lang="th-TH" dirty="0" err="1"/>
              <a:t>แอ๊คทีฟเอ็กซ์</a:t>
            </a:r>
            <a:r>
              <a:rPr lang="th-TH" dirty="0"/>
              <a:t> จาวาสคริปต์ เป็นต้น </a:t>
            </a:r>
          </a:p>
          <a:p>
            <a:r>
              <a:rPr lang="th-TH" dirty="0"/>
              <a:t>ส่วนขยายเหล่านี้อาจเพิ่มความเสี่ยงหรือช่องโหว่ให้กับระบบได้เช่นกัน </a:t>
            </a:r>
          </a:p>
          <a:p>
            <a:r>
              <a:rPr lang="th-TH" dirty="0"/>
              <a:t>ช่องโหว่นั้นอาจเกิดจากการออกแบบที่ไม่รัดกุม การคอนฟิกที่หละหลวม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7342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การตรวจสอบและป้องกัน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1. วิธีป้องกันช่องโหว่ของบราวเซอร์ที่ได้ผลมากที่สุด ก็คือการอัพเกรดบราวเซอร์ให้เป็น</a:t>
            </a:r>
            <a:r>
              <a:rPr lang="th-TH" dirty="0" err="1"/>
              <a:t>เวอร์ชั่น</a:t>
            </a:r>
            <a:r>
              <a:rPr lang="th-TH" dirty="0"/>
              <a:t>ล่าสุด</a:t>
            </a:r>
          </a:p>
          <a:p>
            <a:r>
              <a:rPr lang="th-TH" dirty="0"/>
              <a:t>2. เว็บไซต์โดยส่วนใหญ่จะไม่ใช้</a:t>
            </a:r>
            <a:r>
              <a:rPr lang="th-TH" dirty="0" err="1"/>
              <a:t>แอ็คทีฟเอ็กซ์</a:t>
            </a:r>
            <a:r>
              <a:rPr lang="th-TH" dirty="0"/>
              <a:t> (</a:t>
            </a:r>
            <a:r>
              <a:rPr lang="en-US" dirty="0"/>
              <a:t>ActiveX) </a:t>
            </a:r>
            <a:r>
              <a:rPr lang="th-TH" dirty="0"/>
              <a:t>แต่ถ้าดิสเอเบิลฟีเจอร์นี้ อาจมีผลกระทบทางด้านลบกับส่วนอื่นๆ ของระบบ  ควรมีการตรวจสอบช่องโหว่เป็นประจำ เช่น ใช้ </a:t>
            </a:r>
            <a:r>
              <a:rPr lang="en-US" dirty="0"/>
              <a:t>MBSA (Microsoft Baseline Security Analyzer)</a:t>
            </a:r>
          </a:p>
          <a:p>
            <a:r>
              <a:rPr lang="en-US" dirty="0"/>
              <a:t>3. </a:t>
            </a:r>
            <a:r>
              <a:rPr lang="th-TH" dirty="0"/>
              <a:t>ปฏิบัติตามข้อแนะนำข้อควรปฏิบัติที่ดีที่สุดสำหรับการใช้บราวเซอร์ และไม่ควรใช้เว็บบราวเซอร์เมื่อล็อกอินในฐานะผู้ดูแลระบบ</a:t>
            </a:r>
          </a:p>
          <a:p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506552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การตรวจสอบและป้องกัน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การคอนฟิกซีเคียว</a:t>
            </a:r>
            <a:r>
              <a:rPr lang="th-TH" dirty="0" err="1"/>
              <a:t>ริตี้</a:t>
            </a:r>
            <a:r>
              <a:rPr lang="th-TH" dirty="0"/>
              <a:t>สำหรับอินเทอร์เน็ต</a:t>
            </a:r>
            <a:r>
              <a:rPr lang="th-TH" dirty="0" err="1"/>
              <a:t>เอ็กซ์</a:t>
            </a:r>
            <a:r>
              <a:rPr lang="th-TH" dirty="0"/>
              <a:t>พลอ</a:t>
            </a:r>
            <a:r>
              <a:rPr lang="th-TH" dirty="0" err="1"/>
              <a:t>เรอร์</a:t>
            </a:r>
            <a:r>
              <a:rPr lang="th-TH" dirty="0"/>
              <a:t> อาจเริ่มต้นโดยการอัพเดตวินโดวส์โดยเฉพาะการติดตั้งเซอร์วิส</a:t>
            </a:r>
            <a:r>
              <a:rPr lang="th-TH" dirty="0" err="1"/>
              <a:t>แพ็ค</a:t>
            </a:r>
            <a:r>
              <a:rPr lang="th-TH" dirty="0"/>
              <a:t>ล่าสุด</a:t>
            </a:r>
            <a:br>
              <a:rPr lang="th-TH" dirty="0"/>
            </a:b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3744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Remote Access Services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ระบบ</a:t>
            </a:r>
            <a:r>
              <a:rPr lang="th-TH" dirty="0"/>
              <a:t>วินโดวส์รองรับการทำงานผ่านเครือข่ายหลายวิธีและเทคโนโลยี </a:t>
            </a:r>
          </a:p>
          <a:p>
            <a:r>
              <a:rPr lang="th-TH" dirty="0" smtClean="0"/>
              <a:t>มี</a:t>
            </a:r>
            <a:r>
              <a:rPr lang="th-TH" dirty="0"/>
              <a:t>โปรโตคอลมาตรฐานหลายโปรโตคอลที่</a:t>
            </a:r>
            <a:r>
              <a:rPr lang="th-TH" dirty="0" err="1"/>
              <a:t>บิวต์</a:t>
            </a:r>
            <a:r>
              <a:rPr lang="th-TH" dirty="0"/>
              <a:t>อินในระบบวินโดวส์</a:t>
            </a:r>
          </a:p>
          <a:p>
            <a:r>
              <a:rPr lang="th-TH" dirty="0" smtClean="0"/>
              <a:t>มี</a:t>
            </a:r>
            <a:r>
              <a:rPr lang="th-TH" dirty="0"/>
              <a:t>หลายวิธีที่มีช่องโหว่ เช่น การแชร์ไฟล์ผ่านเครือข่าย การเข้าถึงรี</a:t>
            </a:r>
            <a:r>
              <a:rPr lang="th-TH" dirty="0" err="1"/>
              <a:t>จิสท</a:t>
            </a:r>
            <a:r>
              <a:rPr lang="th-TH" dirty="0"/>
              <a:t>รีระยะไกล และ </a:t>
            </a:r>
            <a:r>
              <a:rPr lang="en-US" dirty="0"/>
              <a:t>RPC (Remote </a:t>
            </a:r>
            <a:r>
              <a:rPr lang="en-US" dirty="0" err="1"/>
              <a:t>Procudure</a:t>
            </a:r>
            <a:r>
              <a:rPr lang="en-US" dirty="0"/>
              <a:t> Call)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1206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Remote Access Services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NetBIOS</a:t>
            </a:r>
            <a:endParaRPr lang="th-TH" b="1" dirty="0" smtClean="0"/>
          </a:p>
          <a:p>
            <a:r>
              <a:rPr lang="th-TH" dirty="0" smtClean="0"/>
              <a:t>เป็น</a:t>
            </a:r>
            <a:r>
              <a:rPr lang="th-TH" dirty="0"/>
              <a:t>โปรโตคอลที่ใช้สำหรับการแชร์ไฟล์และโฟลเดอร์ในระบบวินโดวส์ผ่านเครือข่าย </a:t>
            </a:r>
          </a:p>
          <a:p>
            <a:r>
              <a:rPr lang="th-TH" dirty="0"/>
              <a:t> </a:t>
            </a:r>
            <a:r>
              <a:rPr lang="th-TH" dirty="0" smtClean="0"/>
              <a:t>กลไกที่</a:t>
            </a:r>
            <a:r>
              <a:rPr lang="th-TH" dirty="0"/>
              <a:t>ใช้สำหรับการแชร์นั้นคือ โปรโตคอล </a:t>
            </a:r>
            <a:r>
              <a:rPr lang="en-US" dirty="0"/>
              <a:t>SMB (Server Message Block) </a:t>
            </a:r>
            <a:r>
              <a:rPr lang="th-TH" dirty="0"/>
              <a:t>หรือ </a:t>
            </a:r>
            <a:r>
              <a:rPr lang="en-US" dirty="0"/>
              <a:t>CIFS (Common Internet File System)</a:t>
            </a:r>
          </a:p>
          <a:p>
            <a:r>
              <a:rPr lang="en-US" dirty="0"/>
              <a:t> </a:t>
            </a:r>
            <a:r>
              <a:rPr lang="th-TH" dirty="0"/>
              <a:t>โปรโตคอลเหล่านี้จะอนุญาตให้</a:t>
            </a:r>
            <a:r>
              <a:rPr lang="th-TH" dirty="0" err="1"/>
              <a:t>โฮสต์</a:t>
            </a:r>
            <a:r>
              <a:rPr lang="th-TH" dirty="0"/>
              <a:t>สามารถใช้ระบบไฟล์</a:t>
            </a:r>
            <a:r>
              <a:rPr lang="th-TH" dirty="0" err="1"/>
              <a:t>ซิส</a:t>
            </a:r>
            <a:r>
              <a:rPr lang="th-TH" dirty="0"/>
              <a:t>เต็มของ</a:t>
            </a:r>
            <a:r>
              <a:rPr lang="th-TH" dirty="0" err="1"/>
              <a:t>โฮสต์</a:t>
            </a:r>
            <a:r>
              <a:rPr lang="th-TH" dirty="0"/>
              <a:t>อื่น เสมือนกับเป็นไฟล์</a:t>
            </a:r>
            <a:r>
              <a:rPr lang="th-TH" dirty="0" err="1"/>
              <a:t>ซิส</a:t>
            </a:r>
            <a:r>
              <a:rPr lang="th-TH" dirty="0"/>
              <a:t>เต็มของ</a:t>
            </a:r>
            <a:r>
              <a:rPr lang="th-TH" dirty="0" err="1"/>
              <a:t>โฮสต์</a:t>
            </a:r>
            <a:r>
              <a:rPr lang="th-TH" dirty="0" smtClean="0"/>
              <a:t>นั่นเอง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08834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Remote Access Services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NetBIOS</a:t>
            </a:r>
            <a:endParaRPr lang="th-TH" b="1" dirty="0" smtClean="0"/>
          </a:p>
          <a:p>
            <a:r>
              <a:rPr lang="th-TH" dirty="0"/>
              <a:t>ถ้ามีการคอนฟิกไม่ถูกต้อง อาจเปิดช่องโหว่ให้สามารถเข้าถึงไฟล์ที่สำคัญของระบบ หรืออาจสามารถเข้าควบคุม</a:t>
            </a:r>
            <a:r>
              <a:rPr lang="th-TH" dirty="0" err="1"/>
              <a:t>โฮสต์</a:t>
            </a:r>
            <a:r>
              <a:rPr lang="th-TH" dirty="0"/>
              <a:t>นั้นได้อย่างสมบูรณ์แบบได้เลย</a:t>
            </a:r>
          </a:p>
          <a:p>
            <a:r>
              <a:rPr lang="th-TH" dirty="0"/>
              <a:t>การแพร่ระบาดอย่างรวดเร็วของ</a:t>
            </a:r>
            <a:r>
              <a:rPr lang="th-TH" dirty="0" err="1"/>
              <a:t>เวิร์ม</a:t>
            </a:r>
            <a:r>
              <a:rPr lang="th-TH" dirty="0"/>
              <a:t> </a:t>
            </a:r>
            <a:r>
              <a:rPr lang="en-US" dirty="0"/>
              <a:t>I-</a:t>
            </a:r>
            <a:r>
              <a:rPr lang="en-US" dirty="0" err="1"/>
              <a:t>Worm.Klez.a</a:t>
            </a:r>
            <a:r>
              <a:rPr lang="en-US" dirty="0"/>
              <a:t>-h, </a:t>
            </a:r>
            <a:r>
              <a:rPr lang="en-US" dirty="0" err="1"/>
              <a:t>Sircam</a:t>
            </a:r>
            <a:r>
              <a:rPr lang="en-US" dirty="0"/>
              <a:t> </a:t>
            </a:r>
            <a:r>
              <a:rPr lang="th-TH" dirty="0"/>
              <a:t>และ </a:t>
            </a:r>
            <a:r>
              <a:rPr lang="en-US" dirty="0" err="1"/>
              <a:t>Nimda</a:t>
            </a:r>
            <a:r>
              <a:rPr lang="en-US" dirty="0"/>
              <a:t> </a:t>
            </a:r>
            <a:r>
              <a:rPr lang="th-TH" dirty="0"/>
              <a:t>ในช่วงปี 2001 </a:t>
            </a:r>
          </a:p>
          <a:p>
            <a:r>
              <a:rPr lang="th-TH" dirty="0"/>
              <a:t>เทคนิคที่ใช้ในการแพร่กระจายตัวเองของ</a:t>
            </a:r>
            <a:r>
              <a:rPr lang="th-TH" dirty="0" err="1"/>
              <a:t>เวิร์มหรือไวรัส</a:t>
            </a:r>
            <a:r>
              <a:rPr lang="th-TH" dirty="0"/>
              <a:t>เหล่านี้ ทำโดยการค้นหา</a:t>
            </a:r>
            <a:r>
              <a:rPr lang="th-TH" dirty="0" err="1"/>
              <a:t>โฮสต์</a:t>
            </a:r>
            <a:r>
              <a:rPr lang="th-TH" dirty="0"/>
              <a:t>ในเครือข่ายที่มีการแชร์แบบให้สิทธิ์เต็มที่ แล้วก็อปปี้ตัวเองไปยังเครื่องนั้นและเครื่องอื่นๆ ในเครือข่าย </a:t>
            </a:r>
          </a:p>
          <a:p>
            <a:r>
              <a:rPr lang="th-TH" dirty="0"/>
              <a:t>ถ้ามีการคอนฟิกอย่างระมัดระวังนั้น ปัญหานี้ก็จะไม่เกิดขึ้น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6308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อี</a:t>
            </a:r>
            <a:r>
              <a:rPr lang="th-TH" b="1" dirty="0" err="1" smtClean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เมล</a:t>
            </a:r>
            <a:r>
              <a:rPr lang="th-TH" dirty="0" smtClean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 </a:t>
            </a:r>
          </a:p>
          <a:p>
            <a:pPr lvl="1"/>
            <a:r>
              <a:rPr lang="th-TH" dirty="0" smtClean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เป็น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ช่องทางหนึ่ง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ที่มัลแวร์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หรือ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ไวรัส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นิยมใช้ในการโจมตี 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โดยมัลแวร์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นั้นอาจถูกแนบมาในอี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เมล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 หรืออาจเป็นส่วนหนึ่งของเนื้อหาอี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เมล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ก็ได้</a:t>
            </a:r>
          </a:p>
          <a:p>
            <a:r>
              <a:rPr lang="th-TH" dirty="0" smtClean="0">
                <a:latin typeface="+mj-lt"/>
              </a:rPr>
              <a:t> </a:t>
            </a:r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เครื่องมือหรือวิธีป้องกัน</a:t>
            </a:r>
            <a:endParaRPr lang="en-US" dirty="0"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1"/>
            <a:r>
              <a:rPr lang="th-TH" dirty="0">
                <a:latin typeface="+mj-lt"/>
              </a:rPr>
              <a:t>ซอฟต์แวร์ป้องกันการ</a:t>
            </a:r>
            <a:r>
              <a:rPr lang="th-TH" dirty="0" err="1">
                <a:latin typeface="+mj-lt"/>
              </a:rPr>
              <a:t>สแปม</a:t>
            </a:r>
            <a:endParaRPr lang="th-TH" dirty="0">
              <a:latin typeface="+mj-lt"/>
            </a:endParaRPr>
          </a:p>
          <a:p>
            <a:pPr lvl="1"/>
            <a:r>
              <a:rPr lang="th-TH" dirty="0">
                <a:latin typeface="+mj-lt"/>
              </a:rPr>
              <a:t>ซอฟต์แวร์ป้องกัน</a:t>
            </a:r>
            <a:r>
              <a:rPr lang="th-TH" dirty="0" err="1">
                <a:latin typeface="+mj-lt"/>
              </a:rPr>
              <a:t>ไวรัส</a:t>
            </a:r>
            <a:r>
              <a:rPr lang="th-TH" dirty="0">
                <a:latin typeface="+mj-lt"/>
              </a:rPr>
              <a:t>แบบเรียลไทม์และโปรแกรมสแกนสปาย</a:t>
            </a:r>
            <a:r>
              <a:rPr lang="th-TH" dirty="0" err="1">
                <a:latin typeface="+mj-lt"/>
              </a:rPr>
              <a:t>แวร์</a:t>
            </a:r>
            <a:endParaRPr lang="th-TH" dirty="0">
              <a:latin typeface="+mj-lt"/>
            </a:endParaRPr>
          </a:p>
          <a:p>
            <a:pPr lvl="1"/>
            <a:r>
              <a:rPr lang="th-TH" dirty="0">
                <a:latin typeface="+mj-lt"/>
              </a:rPr>
              <a:t>การให้การศึกษากับผู้ใช้และการฝึกอบรมผู้ใช้</a:t>
            </a:r>
          </a:p>
          <a:p>
            <a:endParaRPr lang="th-TH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385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Remote Access Services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Remote Registry </a:t>
            </a:r>
            <a:r>
              <a:rPr lang="en-US" b="1" dirty="0" smtClean="0"/>
              <a:t>Access</a:t>
            </a:r>
          </a:p>
          <a:p>
            <a:r>
              <a:rPr lang="th-TH" dirty="0"/>
              <a:t>ระบบวินโดวส์ไม่ว่าจะเป็น 9</a:t>
            </a:r>
            <a:r>
              <a:rPr lang="en-US" dirty="0"/>
              <a:t>x, CE, NT, 2000, 2003, Me </a:t>
            </a:r>
            <a:r>
              <a:rPr lang="th-TH" dirty="0"/>
              <a:t>และ </a:t>
            </a:r>
            <a:r>
              <a:rPr lang="en-US" dirty="0"/>
              <a:t>XP </a:t>
            </a:r>
            <a:r>
              <a:rPr lang="th-TH" dirty="0"/>
              <a:t>จะใช้ระบบฐานข้อมูลค่าคอนฟิกระบบแบบมีลำดับชั้น (</a:t>
            </a:r>
            <a:r>
              <a:rPr lang="en-US" dirty="0"/>
              <a:t>Hierarchical Database) </a:t>
            </a:r>
            <a:r>
              <a:rPr lang="th-TH" dirty="0"/>
              <a:t>หรือเป็นที่รู้จักกันในชื่อรี</a:t>
            </a:r>
            <a:r>
              <a:rPr lang="th-TH" dirty="0" err="1"/>
              <a:t>จิสท</a:t>
            </a:r>
            <a:r>
              <a:rPr lang="th-TH" dirty="0"/>
              <a:t>รี (</a:t>
            </a:r>
            <a:r>
              <a:rPr lang="en-US" dirty="0"/>
              <a:t>Registry)  </a:t>
            </a:r>
          </a:p>
          <a:p>
            <a:r>
              <a:rPr lang="th-TH" dirty="0"/>
              <a:t>สำหรับการจัดการค่าคอนฟิกต่างๆ ของซอฟต์แวร์ อุปกรณ์ต่อพ่วง และ</a:t>
            </a:r>
            <a:r>
              <a:rPr lang="th-TH" dirty="0" err="1"/>
              <a:t>ยูสเซอร์</a:t>
            </a:r>
            <a:r>
              <a:rPr lang="th-TH" dirty="0"/>
              <a:t> การคอนฟิกสิทธิ์ไม่ถูกต้องอาจมีช่องโหว่ให้สามารถเข้าถึงรี</a:t>
            </a:r>
            <a:r>
              <a:rPr lang="th-TH" dirty="0" err="1"/>
              <a:t>จิสท</a:t>
            </a:r>
            <a:r>
              <a:rPr lang="th-TH" dirty="0"/>
              <a:t>รีจากเครื่องอื่น และอาจทำให้สามารถรันโค้ดหรือ</a:t>
            </a:r>
            <a:r>
              <a:rPr lang="th-TH" dirty="0" err="1"/>
              <a:t>แอพพลิเค</a:t>
            </a:r>
            <a:r>
              <a:rPr lang="th-TH" dirty="0"/>
              <a:t>ชันที่ไม่ต้องการได้</a:t>
            </a:r>
          </a:p>
          <a:p>
            <a:endParaRPr lang="th-TH" b="1" dirty="0"/>
          </a:p>
          <a:p>
            <a:endParaRPr lang="th-TH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0135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Remote Access Services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Remote Procedure Call</a:t>
            </a:r>
          </a:p>
          <a:p>
            <a:r>
              <a:rPr lang="th-TH" dirty="0"/>
              <a:t>ทุกเวอร์ชันของวินโดวส์จะมีระบบสื่อสารระหว่างโพ</a:t>
            </a:r>
            <a:r>
              <a:rPr lang="th-TH" dirty="0" err="1"/>
              <a:t>รเซส</a:t>
            </a:r>
            <a:r>
              <a:rPr lang="th-TH" dirty="0"/>
              <a:t> </a:t>
            </a:r>
          </a:p>
          <a:p>
            <a:r>
              <a:rPr lang="th-TH" dirty="0"/>
              <a:t>อนุญาตให้โปรแกรมที่รันอยู่บนเครื่องหนึ่งสามารถรันโค้ดบนอีกเครื่องหนึ่งได้ </a:t>
            </a:r>
          </a:p>
          <a:p>
            <a:r>
              <a:rPr lang="th-TH" dirty="0"/>
              <a:t>ช่องโหว่ของระบบนี้โดย</a:t>
            </a:r>
            <a:r>
              <a:rPr lang="th-TH" dirty="0" err="1"/>
              <a:t>ยูสเซอร์</a:t>
            </a:r>
            <a:r>
              <a:rPr lang="th-TH" dirty="0"/>
              <a:t>สามารถรันโค้ดใดๆ บน</a:t>
            </a:r>
            <a:r>
              <a:rPr lang="th-TH" dirty="0" err="1"/>
              <a:t>โฮสต์</a:t>
            </a:r>
            <a:r>
              <a:rPr lang="th-TH" dirty="0"/>
              <a:t>ได้โดยใช้สิทธิ์</a:t>
            </a:r>
            <a:r>
              <a:rPr lang="th-TH" dirty="0" err="1"/>
              <a:t>ของโลคอลซิส</a:t>
            </a:r>
            <a:r>
              <a:rPr lang="th-TH" dirty="0"/>
              <a:t>เต็ม</a:t>
            </a:r>
          </a:p>
          <a:p>
            <a:r>
              <a:rPr lang="th-TH" dirty="0"/>
              <a:t>ช่องโหว่นี้ถูกใช้ประโยชน์โดย</a:t>
            </a:r>
            <a:r>
              <a:rPr lang="th-TH" dirty="0" err="1"/>
              <a:t>เวิร์มหรือไวรัส</a:t>
            </a:r>
            <a:r>
              <a:rPr lang="th-TH" dirty="0"/>
              <a:t>อย่างเช่น </a:t>
            </a:r>
            <a:r>
              <a:rPr lang="en-US" dirty="0"/>
              <a:t>Blaster/</a:t>
            </a:r>
            <a:r>
              <a:rPr lang="en-US" dirty="0" err="1"/>
              <a:t>MSblast</a:t>
            </a:r>
            <a:r>
              <a:rPr lang="en-US" dirty="0"/>
              <a:t>/</a:t>
            </a:r>
            <a:r>
              <a:rPr lang="en-US" dirty="0" err="1"/>
              <a:t>LovSAN</a:t>
            </a:r>
            <a:r>
              <a:rPr lang="en-US" dirty="0"/>
              <a:t> </a:t>
            </a:r>
            <a:r>
              <a:rPr lang="th-TH" dirty="0"/>
              <a:t>และ </a:t>
            </a:r>
            <a:r>
              <a:rPr lang="en-US" dirty="0" err="1"/>
              <a:t>Nachi</a:t>
            </a:r>
            <a:r>
              <a:rPr lang="en-US" dirty="0"/>
              <a:t>/</a:t>
            </a:r>
            <a:r>
              <a:rPr lang="en-US" dirty="0" err="1"/>
              <a:t>Welchia</a:t>
            </a:r>
            <a:r>
              <a:rPr lang="en-US" dirty="0"/>
              <a:t> </a:t>
            </a:r>
            <a:r>
              <a:rPr lang="th-TH" dirty="0"/>
              <a:t>เป็นต้น </a:t>
            </a:r>
          </a:p>
          <a:p>
            <a:r>
              <a:rPr lang="th-TH" dirty="0"/>
              <a:t> มีช่องโหว่อื่นๆ ที่อาจทำให้</a:t>
            </a:r>
            <a:r>
              <a:rPr lang="th-TH" dirty="0" err="1"/>
              <a:t>แฮคเกอร์</a:t>
            </a:r>
            <a:r>
              <a:rPr lang="th-TH" dirty="0"/>
              <a:t>สามารถโจมตีแบบปฏิเสธการให้บริการ (</a:t>
            </a:r>
            <a:r>
              <a:rPr lang="en-US" dirty="0" err="1"/>
              <a:t>DoS</a:t>
            </a:r>
            <a:r>
              <a:rPr lang="en-US" dirty="0"/>
              <a:t>) </a:t>
            </a:r>
            <a:r>
              <a:rPr lang="th-TH" dirty="0"/>
              <a:t>โดยใช้ช่องโหว่ของ </a:t>
            </a:r>
            <a:r>
              <a:rPr lang="en-US" dirty="0"/>
              <a:t>RPC</a:t>
            </a:r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8081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ระบบที่มีช่อง</a:t>
            </a:r>
            <a:r>
              <a:rPr lang="th-TH" b="1" dirty="0" smtClean="0"/>
              <a:t>โหว่ </a:t>
            </a:r>
            <a:r>
              <a:rPr lang="th-TH" dirty="0" smtClean="0"/>
              <a:t>ทุก</a:t>
            </a:r>
            <a:r>
              <a:rPr lang="th-TH" dirty="0"/>
              <a:t>เวอร์ชันของวินโดวส์จะมีช่องโหว่นี้</a:t>
            </a:r>
          </a:p>
          <a:p>
            <a:r>
              <a:rPr lang="th-TH" dirty="0"/>
              <a:t>วินโดวส์ </a:t>
            </a:r>
            <a:r>
              <a:rPr lang="en-US" dirty="0"/>
              <a:t>XP Service pack 2 </a:t>
            </a:r>
            <a:r>
              <a:rPr lang="th-TH" dirty="0"/>
              <a:t>นั้นได้มีการปรับปรุงระบบ </a:t>
            </a:r>
            <a:r>
              <a:rPr lang="en-US" dirty="0"/>
              <a:t>RPC </a:t>
            </a:r>
            <a:r>
              <a:rPr lang="th-TH" dirty="0"/>
              <a:t>ซึ่งมีการจำกัดสิทธิ์ในการใช้งานมากขึ้น หรือมีการเพิ่มรี</a:t>
            </a:r>
            <a:r>
              <a:rPr lang="th-TH" dirty="0" err="1"/>
              <a:t>จิสท</a:t>
            </a:r>
            <a:r>
              <a:rPr lang="th-TH" dirty="0"/>
              <a:t>รีคีย์ที่ชื่อ </a:t>
            </a:r>
            <a:r>
              <a:rPr lang="en-US" dirty="0" err="1"/>
              <a:t>RestrictRemoteclients</a:t>
            </a:r>
            <a:endParaRPr lang="en-US" dirty="0"/>
          </a:p>
          <a:p>
            <a:r>
              <a:rPr lang="th-TH" dirty="0"/>
              <a:t>คีย์นี้จะปรับเปลี่ยนกลไกของ </a:t>
            </a:r>
            <a:r>
              <a:rPr lang="en-US" dirty="0"/>
              <a:t>RPC </a:t>
            </a:r>
            <a:r>
              <a:rPr lang="th-TH" dirty="0"/>
              <a:t>ในระบบ ซึ่งปัญหาหรือช่องโหว่ก็จะหายไป 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142057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การตรวจสอบช่องโหว่ </a:t>
            </a:r>
            <a:r>
              <a:rPr lang="en-US" b="1" dirty="0" smtClean="0"/>
              <a:t>NetBIOS</a:t>
            </a:r>
            <a:endParaRPr lang="en-US" b="1" dirty="0"/>
          </a:p>
          <a:p>
            <a:r>
              <a:rPr lang="en-US" dirty="0" err="1"/>
              <a:t>NbtScan</a:t>
            </a:r>
            <a:r>
              <a:rPr lang="en-US" dirty="0"/>
              <a:t> : </a:t>
            </a:r>
            <a:r>
              <a:rPr lang="th-TH" dirty="0"/>
              <a:t>เป็นเครื่องมือที่ใช้สำหรับการสแกนการแชร์ไฟล์ของระบบเป้าหมาย เครื่องมือนี้สามารถดาวน์โหลดได้จาก </a:t>
            </a:r>
            <a:r>
              <a:rPr lang="en-US" dirty="0"/>
              <a:t>http://www.inetcat.org/software/nbtscan.html</a:t>
            </a:r>
          </a:p>
          <a:p>
            <a:r>
              <a:rPr lang="en-US" dirty="0" err="1"/>
              <a:t>NLtest</a:t>
            </a:r>
            <a:r>
              <a:rPr lang="en-US" dirty="0"/>
              <a:t> : </a:t>
            </a:r>
            <a:r>
              <a:rPr lang="th-TH" dirty="0"/>
              <a:t>เป็นเครื่องมือที่สามารถตรวจสอบการแชร์ไฟล์อย่างละเอียด ซึ่งเป็นของไมโครซอฟท์เอง และหาได้จาก </a:t>
            </a:r>
            <a:r>
              <a:rPr lang="en-US" dirty="0"/>
              <a:t>CD </a:t>
            </a:r>
            <a:r>
              <a:rPr lang="th-TH" dirty="0"/>
              <a:t>ที่มาพร้อมกับวินโดวส์ 2000, 2003 และ </a:t>
            </a:r>
            <a:r>
              <a:rPr lang="en-US" dirty="0"/>
              <a:t>Windows NT4 Resource Kit</a:t>
            </a:r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29630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การตรวจสอบช่องโหว่ </a:t>
            </a:r>
            <a:r>
              <a:rPr lang="en-US" b="1" dirty="0" smtClean="0"/>
              <a:t>NetBIOS</a:t>
            </a:r>
          </a:p>
          <a:p>
            <a:r>
              <a:rPr lang="en-US" dirty="0" smtClean="0"/>
              <a:t>MBSA </a:t>
            </a:r>
            <a:r>
              <a:rPr lang="en-US" dirty="0"/>
              <a:t>(Microsoft Baseline Security Analyzer) </a:t>
            </a:r>
            <a:r>
              <a:rPr lang="th-TH" dirty="0"/>
              <a:t>เป็นอีกเครื่องมือหนึ่งของไมโครซอฟท์ที่สามารถสแกนเพื่อค้นหาช่องโหว่ที่เกิดจาก </a:t>
            </a:r>
            <a:r>
              <a:rPr lang="en-US" dirty="0"/>
              <a:t>SMB </a:t>
            </a:r>
            <a:r>
              <a:rPr lang="th-TH" dirty="0"/>
              <a:t>และจะมีข้อแนะนำในการแก้หรือปิดช่องโหว่ที่ค้นพบ </a:t>
            </a:r>
          </a:p>
          <a:p>
            <a:r>
              <a:rPr lang="th-TH" dirty="0"/>
              <a:t>คำสั่ง </a:t>
            </a:r>
            <a:r>
              <a:rPr lang="en-US" dirty="0"/>
              <a:t>net share </a:t>
            </a:r>
            <a:r>
              <a:rPr lang="th-TH" dirty="0"/>
              <a:t>ในคอม</a:t>
            </a:r>
            <a:r>
              <a:rPr lang="th-TH" dirty="0" err="1"/>
              <a:t>มานด์ไลน์</a:t>
            </a:r>
            <a:r>
              <a:rPr lang="th-TH" dirty="0"/>
              <a:t> สามารถใช้เพื่อดูว่ามีการแชร์อะไรบ้าง ถ้าต้องการคู่มือเกี่ยวกับการใช้คำสั่งก็สามารถรันคำสั่ง </a:t>
            </a:r>
            <a:r>
              <a:rPr lang="en-US" dirty="0"/>
              <a:t>net share /? </a:t>
            </a:r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365361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Remote Registry </a:t>
            </a:r>
            <a:r>
              <a:rPr lang="en-US" b="1" dirty="0" smtClean="0"/>
              <a:t>Access</a:t>
            </a:r>
            <a:endParaRPr lang="th-TH" b="1" dirty="0" smtClean="0"/>
          </a:p>
          <a:p>
            <a:r>
              <a:rPr lang="th-TH" dirty="0" smtClean="0"/>
              <a:t>เครื่องมือ</a:t>
            </a:r>
            <a:r>
              <a:rPr lang="th-TH" dirty="0"/>
              <a:t>ที่มีใน </a:t>
            </a:r>
            <a:r>
              <a:rPr lang="en-US" dirty="0"/>
              <a:t>CD </a:t>
            </a:r>
            <a:r>
              <a:rPr lang="th-TH" dirty="0"/>
              <a:t>รี</a:t>
            </a:r>
            <a:r>
              <a:rPr lang="th-TH" dirty="0" err="1"/>
              <a:t>ซอร์สคิต</a:t>
            </a:r>
            <a:r>
              <a:rPr lang="th-TH" dirty="0"/>
              <a:t>ของวินโดวส์เอ็นทีนั้นจะมีโปรแกรม </a:t>
            </a:r>
            <a:r>
              <a:rPr lang="en-US" dirty="0"/>
              <a:t>Regdump.exe </a:t>
            </a:r>
            <a:r>
              <a:rPr lang="th-TH" dirty="0"/>
              <a:t>ที่ใช้สำหรับตรวจสอบว่าเครื่องใดที่มีปัญหาเกี่ยวกับการกำจัดสิทธิ์ในการเข้าถึงรี</a:t>
            </a:r>
            <a:r>
              <a:rPr lang="th-TH" dirty="0" err="1"/>
              <a:t>จิสท</a:t>
            </a:r>
            <a:r>
              <a:rPr lang="th-TH" dirty="0"/>
              <a:t>รีระยะไกล หรือเครื่องมืออื่นๆ ที่ใช้สำหรับการทดสอบรีโมท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182046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การป้องกันช่องโหว่ของ </a:t>
            </a:r>
            <a:r>
              <a:rPr lang="en-US" b="1" dirty="0" smtClean="0"/>
              <a:t>NetBIOS</a:t>
            </a:r>
            <a:endParaRPr lang="th-TH" b="1" dirty="0" smtClean="0"/>
          </a:p>
          <a:p>
            <a:r>
              <a:rPr lang="th-TH" dirty="0" smtClean="0"/>
              <a:t>ถ้า</a:t>
            </a:r>
            <a:r>
              <a:rPr lang="th-TH" dirty="0"/>
              <a:t>ระบบไม่ได้ให้บริการไฟล์</a:t>
            </a:r>
            <a:r>
              <a:rPr lang="th-TH" dirty="0" err="1"/>
              <a:t>และพรินต์</a:t>
            </a:r>
            <a:r>
              <a:rPr lang="th-TH" dirty="0"/>
              <a:t>เซอร์วิส และไม่มีความจำเป็นสำหรับการบริหารระบบจากเครื่องอื่นๆ </a:t>
            </a:r>
          </a:p>
          <a:p>
            <a:r>
              <a:rPr lang="th-TH" dirty="0"/>
              <a:t>ควรดิสเอเบิลเซิร์ฟเวอร์เซอร์วิส (</a:t>
            </a:r>
            <a:r>
              <a:rPr lang="en-US" dirty="0"/>
              <a:t>Server Service)</a:t>
            </a:r>
          </a:p>
          <a:p>
            <a:r>
              <a:rPr lang="th-TH" dirty="0"/>
              <a:t>การดิสเอเบิลเซิร์ฟเวอร์เซอร์วิสนั้นสามารถทำได้โดยเปิดเซอร์วิส </a:t>
            </a:r>
            <a:r>
              <a:rPr lang="en-US" dirty="0"/>
              <a:t>MMC </a:t>
            </a:r>
            <a:r>
              <a:rPr lang="th-TH" dirty="0"/>
              <a:t>ใน </a:t>
            </a:r>
            <a:r>
              <a:rPr lang="en-US" dirty="0"/>
              <a:t>Administrative Tools </a:t>
            </a:r>
            <a:r>
              <a:rPr lang="th-TH" dirty="0"/>
              <a:t>แล้วเลือก </a:t>
            </a:r>
            <a:r>
              <a:rPr lang="en-US" dirty="0"/>
              <a:t>Servers </a:t>
            </a:r>
            <a:r>
              <a:rPr lang="th-TH" dirty="0" err="1"/>
              <a:t>คลิ๊ก</a:t>
            </a:r>
            <a:r>
              <a:rPr lang="th-TH" dirty="0"/>
              <a:t>ที่ </a:t>
            </a:r>
            <a:r>
              <a:rPr lang="en-US" dirty="0"/>
              <a:t>Property </a:t>
            </a:r>
            <a:r>
              <a:rPr lang="th-TH" dirty="0"/>
              <a:t>แล้วเลือก </a:t>
            </a:r>
            <a:r>
              <a:rPr lang="en-US" dirty="0"/>
              <a:t>Disable </a:t>
            </a:r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24446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การป้องกันช่องโหว่ของ </a:t>
            </a:r>
            <a:r>
              <a:rPr lang="en-US" b="1" dirty="0" smtClean="0"/>
              <a:t>NetBIOS</a:t>
            </a:r>
            <a:endParaRPr lang="th-TH" b="1" dirty="0" smtClean="0"/>
          </a:p>
          <a:p>
            <a:r>
              <a:rPr lang="th-TH" dirty="0" smtClean="0"/>
              <a:t>ตรวจสอบ</a:t>
            </a:r>
            <a:r>
              <a:rPr lang="th-TH" dirty="0"/>
              <a:t>การแชร์ โดยดี</a:t>
            </a:r>
            <a:r>
              <a:rPr lang="th-TH" dirty="0" err="1"/>
              <a:t>ฟอลต์</a:t>
            </a:r>
            <a:r>
              <a:rPr lang="th-TH" dirty="0"/>
              <a:t>ที่ซ่อนไว้ เช่น </a:t>
            </a:r>
            <a:r>
              <a:rPr lang="en-US" dirty="0"/>
              <a:t>C$, D$, E$ </a:t>
            </a:r>
            <a:r>
              <a:rPr lang="th-TH" dirty="0"/>
              <a:t>เป็นต้น โดยพิมพ์คำสั่ง </a:t>
            </a:r>
            <a:r>
              <a:rPr lang="en-US" dirty="0"/>
              <a:t>Net share</a:t>
            </a:r>
          </a:p>
          <a:p>
            <a:r>
              <a:rPr lang="th-TH" dirty="0"/>
              <a:t>ลบดี</a:t>
            </a:r>
            <a:r>
              <a:rPr lang="th-TH" dirty="0" err="1"/>
              <a:t>ฟอลต์</a:t>
            </a:r>
            <a:r>
              <a:rPr lang="th-TH" dirty="0"/>
              <a:t>แชร์ที่ซ่อนอยู่ แต่ควรระวังเพราะอาจมีบาง</a:t>
            </a:r>
            <a:r>
              <a:rPr lang="th-TH" dirty="0" err="1"/>
              <a:t>แอพพลิเค</a:t>
            </a:r>
            <a:r>
              <a:rPr lang="th-TH" dirty="0"/>
              <a:t>ชันที่ใช้แชร์นี้อยู่ เช่น ระบบแบ็คอัพและระบบจัดการอื่นๆ หลังจากลบแชร์แล้วก็ควรรีบู๊ตเครื่อง</a:t>
            </a:r>
          </a:p>
          <a:p>
            <a:r>
              <a:rPr lang="th-TH" dirty="0"/>
              <a:t>โดยส่วนใหญ่นั้นจะลบแชร์ประเภทที่เป็นตัวอักษร (</a:t>
            </a:r>
            <a:r>
              <a:rPr lang="en-US" dirty="0"/>
              <a:t>C$, D$, E$ </a:t>
            </a:r>
            <a:r>
              <a:rPr lang="th-TH" dirty="0"/>
              <a:t>เป็นต้น) และแชร์ </a:t>
            </a:r>
            <a:r>
              <a:rPr lang="en-US" dirty="0"/>
              <a:t>ADMIN$ </a:t>
            </a:r>
          </a:p>
          <a:p>
            <a:r>
              <a:rPr lang="th-TH" dirty="0"/>
              <a:t>ไม่ควรลบแชร์ </a:t>
            </a:r>
            <a:r>
              <a:rPr lang="en-US" dirty="0"/>
              <a:t>IPC$ </a:t>
            </a:r>
            <a:r>
              <a:rPr lang="th-TH" dirty="0"/>
              <a:t>เพราะระบบยังคงต้องการใช้งานอยู่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340764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การป้องกันช่องโหว่ของ </a:t>
            </a:r>
            <a:r>
              <a:rPr lang="en-US" b="1" dirty="0" smtClean="0"/>
              <a:t>NetBIOS</a:t>
            </a:r>
            <a:endParaRPr lang="th-TH" dirty="0" smtClean="0"/>
          </a:p>
          <a:p>
            <a:r>
              <a:rPr lang="th-TH" dirty="0" smtClean="0"/>
              <a:t>การ</a:t>
            </a:r>
            <a:r>
              <a:rPr lang="th-TH" dirty="0"/>
              <a:t>ลบแชร์โดยใช้คำสั่งข้างต้นนั้นเป็นการลบชั่วคราว เพราะถ้ามีการรีบู๊ตเครื่องนั้น แชร์ก็จะกลับมาเหมือนเดิม </a:t>
            </a:r>
          </a:p>
          <a:p>
            <a:r>
              <a:rPr lang="th-TH" dirty="0"/>
              <a:t>การลบแบบถาวรนั้นต้องแก้คอนฟิกในรี</a:t>
            </a:r>
            <a:r>
              <a:rPr lang="th-TH" dirty="0" err="1"/>
              <a:t>จิสท</a:t>
            </a:r>
            <a:r>
              <a:rPr lang="th-TH" dirty="0"/>
              <a:t>รี คือ </a:t>
            </a:r>
          </a:p>
          <a:p>
            <a:r>
              <a:rPr lang="en-US" dirty="0"/>
              <a:t>HKEY_LOCAL_MACHINE\SYSTEM\</a:t>
            </a:r>
            <a:r>
              <a:rPr lang="en-US" dirty="0" err="1"/>
              <a:t>CurrentControlSet</a:t>
            </a:r>
            <a:r>
              <a:rPr lang="en-US" dirty="0"/>
              <a:t>\Services\</a:t>
            </a:r>
            <a:r>
              <a:rPr lang="en-US" dirty="0" err="1"/>
              <a:t>lanmanserver</a:t>
            </a:r>
            <a:r>
              <a:rPr lang="en-US" dirty="0"/>
              <a:t>\parameters</a:t>
            </a:r>
          </a:p>
          <a:p>
            <a:r>
              <a:rPr lang="th-TH" dirty="0"/>
              <a:t>และสร้างเพิ่มสองคีย์ คือ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47096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การป้องกันช่องโหว่ของ </a:t>
            </a:r>
            <a:r>
              <a:rPr lang="en-US" b="1" dirty="0" smtClean="0"/>
              <a:t>NetBIOS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r>
              <a:rPr lang="th-TH" dirty="0"/>
              <a:t>ถ้าจำเป็นต้องแชร์ไฟล์จริงๆ ก็ควร</a:t>
            </a:r>
            <a:r>
              <a:rPr lang="th-TH" dirty="0" smtClean="0"/>
              <a:t>เลือกการ</a:t>
            </a:r>
            <a:r>
              <a:rPr lang="th-TH" dirty="0"/>
              <a:t>แชร์ไฟล์แบบกำหนดรหัสผ่านในการเข้าถึง</a:t>
            </a:r>
          </a:p>
          <a:p>
            <a:r>
              <a:rPr lang="th-TH" dirty="0"/>
              <a:t>ควรมีการจำกัดการแชร์เฉพาะโฟลเดอร์ที่จำเป็นเท่านั้น</a:t>
            </a:r>
          </a:p>
          <a:p>
            <a:endParaRPr lang="en-US" b="1" dirty="0" smtClean="0"/>
          </a:p>
          <a:p>
            <a:endParaRPr lang="th-TH" dirty="0"/>
          </a:p>
        </p:txBody>
      </p:sp>
      <p:graphicFrame>
        <p:nvGraphicFramePr>
          <p:cNvPr id="4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84607"/>
              </p:ext>
            </p:extLst>
          </p:nvPr>
        </p:nvGraphicFramePr>
        <p:xfrm>
          <a:off x="251521" y="1916833"/>
          <a:ext cx="8568953" cy="1565529"/>
        </p:xfrm>
        <a:graphic>
          <a:graphicData uri="http://schemas.openxmlformats.org/drawingml/2006/table">
            <a:tbl>
              <a:tblPr firstRow="1" firstCol="1" bandRow="1"/>
              <a:tblGrid>
                <a:gridCol w="2856001"/>
                <a:gridCol w="2856001"/>
                <a:gridCol w="2856951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Value </a:t>
                      </a:r>
                      <a:r>
                        <a:rPr lang="en-US" sz="3200" b="1" dirty="0" smtClean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Name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Value Type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Value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AutoShareWks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Dword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00000000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AutoShareServer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Dword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H Sarabun New" panose="020B0500040200020003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00000000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70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b="1" dirty="0" err="1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ฟิชชิ่ง</a:t>
            </a:r>
            <a:r>
              <a:rPr lang="th-TH" sz="2800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 (</a:t>
            </a:r>
            <a:r>
              <a:rPr lang="en-US" sz="2800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Phishing)</a:t>
            </a:r>
          </a:p>
          <a:p>
            <a:pPr lvl="1"/>
            <a:r>
              <a:rPr lang="th-TH" sz="2800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การโจมตีแบบ</a:t>
            </a:r>
            <a:r>
              <a:rPr lang="th-TH" sz="2800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ฟิชชิง</a:t>
            </a:r>
            <a:r>
              <a:rPr lang="th-TH" sz="2800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เป็นรูปแบบหนึ่งที่ใช้ในการล่อหลอกผู้ใช้ เพื่อให้ข้อมูลส่วนตัวบางอย่าง เช่น หมายเลขบัตรเครดิตพร้อมรหัส หรือข้อมูลทางด้านการเงินอื่นๆ เช่น บัญชีธนาคาร ถึงแม้ว่าวิธีการนี้จะไม่นิยมใช้ในการแพร่กระจาย</a:t>
            </a:r>
            <a:r>
              <a:rPr lang="th-TH" sz="2800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มัลแวร์</a:t>
            </a:r>
            <a:r>
              <a:rPr lang="th-TH" sz="2800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 แต่ก็เป็นภัยคุกคามที่น่ากังวลมาก  เนื่องจากส่วนใหญ่จะเกี่ยวข้องกับข้อมูลที่สำคัญมาก</a:t>
            </a:r>
          </a:p>
          <a:p>
            <a:r>
              <a:rPr lang="th-TH" sz="2800" dirty="0" smtClean="0">
                <a:latin typeface="+mj-lt"/>
              </a:rPr>
              <a:t> </a:t>
            </a:r>
            <a:r>
              <a:rPr lang="th-TH" sz="2800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เครื่องมือหรือวิธีป้องกัน</a:t>
            </a:r>
            <a:endParaRPr lang="en-US" sz="2800" dirty="0"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1"/>
            <a:r>
              <a:rPr lang="th-TH" sz="2800" dirty="0">
                <a:latin typeface="+mj-lt"/>
              </a:rPr>
              <a:t>เครื่องมือ</a:t>
            </a:r>
            <a:r>
              <a:rPr lang="th-TH" sz="2800" dirty="0" err="1">
                <a:latin typeface="+mj-lt"/>
              </a:rPr>
              <a:t>ป้องกันส</a:t>
            </a:r>
            <a:r>
              <a:rPr lang="th-TH" sz="2800" dirty="0">
                <a:latin typeface="+mj-lt"/>
              </a:rPr>
              <a:t>แปม</a:t>
            </a:r>
          </a:p>
          <a:p>
            <a:pPr lvl="1"/>
            <a:r>
              <a:rPr lang="th-TH" sz="2800" dirty="0">
                <a:latin typeface="+mj-lt"/>
              </a:rPr>
              <a:t>การ</a:t>
            </a:r>
            <a:r>
              <a:rPr lang="th-TH" sz="2800" dirty="0" err="1">
                <a:latin typeface="+mj-lt"/>
              </a:rPr>
              <a:t>ป้องกันป็</a:t>
            </a:r>
            <a:r>
              <a:rPr lang="th-TH" sz="2800" dirty="0">
                <a:latin typeface="+mj-lt"/>
              </a:rPr>
              <a:t>อบอัพ (</a:t>
            </a:r>
            <a:r>
              <a:rPr lang="en-US" sz="2800" dirty="0">
                <a:latin typeface="+mj-lt"/>
              </a:rPr>
              <a:t>Pop-up)</a:t>
            </a:r>
          </a:p>
          <a:p>
            <a:pPr lvl="1"/>
            <a:r>
              <a:rPr lang="th-TH" sz="2800" dirty="0">
                <a:latin typeface="+mj-lt"/>
              </a:rPr>
              <a:t>เครื่องมือ</a:t>
            </a:r>
            <a:r>
              <a:rPr lang="th-TH" sz="2800" dirty="0" err="1">
                <a:latin typeface="+mj-lt"/>
              </a:rPr>
              <a:t>ป้องกันฟิ</a:t>
            </a:r>
            <a:r>
              <a:rPr lang="th-TH" sz="2800" dirty="0" err="1" smtClean="0">
                <a:latin typeface="+mj-lt"/>
              </a:rPr>
              <a:t>ชชิ่ง</a:t>
            </a:r>
          </a:p>
          <a:p>
            <a:pPr lvl="1"/>
            <a:r>
              <a:rPr lang="th-TH" sz="2800" dirty="0" smtClean="0">
                <a:latin typeface="+mj-lt"/>
              </a:rPr>
              <a:t>การให้การศึกษาและการฝึกอบรมผู้ใช้</a:t>
            </a:r>
            <a:endParaRPr lang="th-TH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08860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การป้องกันช่องโหว่ของ </a:t>
            </a:r>
            <a:r>
              <a:rPr lang="en-US" b="1" dirty="0"/>
              <a:t>NetBIOS</a:t>
            </a:r>
            <a:endParaRPr lang="en-US" dirty="0"/>
          </a:p>
          <a:p>
            <a:r>
              <a:rPr lang="en-US" dirty="0"/>
              <a:t>My Computer &gt; right-click &gt; Manage &gt; Shared Folders &gt; Shares </a:t>
            </a:r>
            <a:endParaRPr lang="th-TH" dirty="0"/>
          </a:p>
          <a:p>
            <a:pPr lvl="0"/>
            <a:r>
              <a:rPr lang="th-TH" dirty="0"/>
              <a:t>ถ้าต้องการยกเลิกการแชร์ก็ทำได้โดยคลิกขวาแล้วเลือกคำสั่ง </a:t>
            </a:r>
            <a:r>
              <a:rPr lang="en-US" dirty="0"/>
              <a:t>Stop Sharing </a:t>
            </a:r>
          </a:p>
          <a:p>
            <a:endParaRPr lang="th-TH" dirty="0"/>
          </a:p>
        </p:txBody>
      </p:sp>
      <p:pic>
        <p:nvPicPr>
          <p:cNvPr id="4" name="Content Placeholder 6" descr="C:\Users\Computer-CIT\Desktop\StopShare.jp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72"/>
          <a:stretch/>
        </p:blipFill>
        <p:spPr bwMode="auto">
          <a:xfrm>
            <a:off x="827584" y="3330530"/>
            <a:ext cx="7725796" cy="2770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79186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การป้องกันช่องโหว่ของ </a:t>
            </a:r>
            <a:r>
              <a:rPr lang="en-US" b="1" dirty="0"/>
              <a:t>NetBIOS</a:t>
            </a:r>
          </a:p>
          <a:p>
            <a:pPr lvl="0"/>
            <a:r>
              <a:rPr lang="th-TH" dirty="0"/>
              <a:t>หาตัว </a:t>
            </a:r>
            <a:r>
              <a:rPr lang="en-US" dirty="0" err="1"/>
              <a:t>cmd</a:t>
            </a:r>
            <a:r>
              <a:rPr lang="en-US" dirty="0"/>
              <a:t> </a:t>
            </a:r>
            <a:r>
              <a:rPr lang="th-TH" dirty="0"/>
              <a:t>แล้ว </a:t>
            </a:r>
            <a:r>
              <a:rPr lang="en-US" dirty="0"/>
              <a:t>run as administrator</a:t>
            </a:r>
            <a:endParaRPr lang="th-TH" dirty="0"/>
          </a:p>
          <a:p>
            <a:r>
              <a:rPr lang="th-TH" dirty="0"/>
              <a:t>พิมพ์คำว่า </a:t>
            </a:r>
            <a:r>
              <a:rPr lang="en-US" dirty="0"/>
              <a:t>net share </a:t>
            </a:r>
            <a:r>
              <a:rPr lang="th-TH" dirty="0"/>
              <a:t>แล้วกด </a:t>
            </a:r>
            <a:r>
              <a:rPr lang="en-US" dirty="0"/>
              <a:t>enter</a:t>
            </a:r>
            <a:endParaRPr lang="th-TH" dirty="0"/>
          </a:p>
          <a:p>
            <a:pPr lvl="0"/>
            <a:r>
              <a:rPr lang="th-TH" dirty="0"/>
              <a:t>หากต้องการแชร์ข้อมูลโฟลเดอร์ </a:t>
            </a:r>
            <a:r>
              <a:rPr lang="en-US" dirty="0"/>
              <a:t>DATA01 </a:t>
            </a:r>
            <a:r>
              <a:rPr lang="th-TH" dirty="0"/>
              <a:t>ในไดร์ฟ </a:t>
            </a:r>
            <a:r>
              <a:rPr lang="en-US" dirty="0"/>
              <a:t>D:\ </a:t>
            </a:r>
            <a:r>
              <a:rPr lang="th-TH" dirty="0"/>
              <a:t>เขียนคำอธิบายว่า </a:t>
            </a:r>
            <a:r>
              <a:rPr lang="en-US" dirty="0"/>
              <a:t>Admin Data</a:t>
            </a:r>
          </a:p>
          <a:p>
            <a:pPr lvl="0"/>
            <a:r>
              <a:rPr lang="en-US" dirty="0"/>
              <a:t>net share DATA01=D:\DATA01 /</a:t>
            </a:r>
            <a:r>
              <a:rPr lang="en-US" dirty="0" err="1"/>
              <a:t>REMARK:"Admin</a:t>
            </a:r>
            <a:r>
              <a:rPr lang="en-US" dirty="0"/>
              <a:t> Data"</a:t>
            </a:r>
          </a:p>
          <a:p>
            <a:pPr lvl="0"/>
            <a:r>
              <a:rPr lang="th-TH" dirty="0"/>
              <a:t>หากต้องการลบแชร์ ใช้คำสั่ง </a:t>
            </a:r>
            <a:r>
              <a:rPr lang="en-US" dirty="0"/>
              <a:t>net share [</a:t>
            </a:r>
            <a:r>
              <a:rPr lang="th-TH" dirty="0"/>
              <a:t>ชื่อแชร์ที่ต้องการลบ</a:t>
            </a:r>
            <a:r>
              <a:rPr lang="en-US" dirty="0"/>
              <a:t>] /DELETE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19746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Windows Remote Access </a:t>
            </a:r>
            <a:r>
              <a:rPr lang="en-US" dirty="0" smtClean="0"/>
              <a:t>Services</a:t>
            </a:r>
            <a:endParaRPr lang="th-TH" dirty="0"/>
          </a:p>
        </p:txBody>
      </p:sp>
      <p:pic>
        <p:nvPicPr>
          <p:cNvPr id="4" name="Picture 9" descr="ผลการค้นหารูปภาพสำหรับ net sha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47" y="1412776"/>
            <a:ext cx="8581353" cy="4133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4175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Remote Access Services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วิธีที่ดีที่สุดในการป้องกัน คือ การติดตั้ง</a:t>
            </a:r>
            <a:r>
              <a:rPr lang="th-TH" dirty="0" err="1"/>
              <a:t>แพตช์</a:t>
            </a:r>
            <a:r>
              <a:rPr lang="th-TH" dirty="0"/>
              <a:t>ตามที่แนะนำจาก </a:t>
            </a:r>
            <a:r>
              <a:rPr lang="en-US" dirty="0"/>
              <a:t>MBSA </a:t>
            </a:r>
            <a:r>
              <a:rPr lang="th-TH" dirty="0"/>
              <a:t>และคอนฟิกให้อัพเดตวินโดวส์โดยอัตโนมัติ </a:t>
            </a:r>
          </a:p>
          <a:p>
            <a:r>
              <a:rPr lang="th-TH" dirty="0"/>
              <a:t>การบล็อกพอร์ตที่ไม่จำเป็น</a:t>
            </a:r>
          </a:p>
          <a:p>
            <a:r>
              <a:rPr lang="th-TH" dirty="0"/>
              <a:t>เลือกเปิดเฉพาะพอร์ตที่จำเป็น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4995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อุปกรณ์บันทึกข้อมูลแบบพกพา (</a:t>
            </a:r>
            <a:r>
              <a:rPr lang="en-US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Removable Media)</a:t>
            </a:r>
          </a:p>
          <a:p>
            <a:pPr lvl="1"/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ปัจจุบันอุปกรณ์จัดเก็บข้อมูลแบบพกพา เช่น 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ฟล็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อปปี้ดิสก์, </a:t>
            </a:r>
            <a:r>
              <a:rPr lang="en-US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CD, DVD, USB Drive, Memory card 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เป็นต้น เป็นแหล่งของ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ไวรัสหรือมัลแวร์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อย่างดี เนื่องจากอุปกรณ์เหล่านี้จะถูกนำไปใช้ในคอมพิวเตอร์หลายเครื่อง ซึ่งบางเครื่องอาจ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มีมัลแวร์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อยู่ และแพร่กระจายมาในอุปกรณ์เหล่านี้</a:t>
            </a:r>
          </a:p>
          <a:p>
            <a:r>
              <a:rPr lang="th-TH" dirty="0" smtClean="0">
                <a:latin typeface="+mj-lt"/>
              </a:rPr>
              <a:t> </a:t>
            </a:r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เครื่องมือหรือวิธีป้องกัน</a:t>
            </a:r>
            <a:endParaRPr lang="en-US" dirty="0"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1"/>
            <a:r>
              <a:rPr lang="th-TH" dirty="0">
                <a:latin typeface="+mj-lt"/>
              </a:rPr>
              <a:t>ซอฟต์แวร์ป้องกัน</a:t>
            </a:r>
            <a:r>
              <a:rPr lang="th-TH" dirty="0" err="1">
                <a:latin typeface="+mj-lt"/>
              </a:rPr>
              <a:t>ไวรัส</a:t>
            </a:r>
            <a:r>
              <a:rPr lang="th-TH" dirty="0">
                <a:latin typeface="+mj-lt"/>
              </a:rPr>
              <a:t>แบบเรียลไทม์และโปรแกรมสแกนสปาย</a:t>
            </a:r>
            <a:r>
              <a:rPr lang="th-TH" dirty="0" err="1">
                <a:latin typeface="+mj-lt"/>
              </a:rPr>
              <a:t>แวร์</a:t>
            </a:r>
            <a:endParaRPr lang="th-TH" dirty="0">
              <a:latin typeface="+mj-lt"/>
            </a:endParaRPr>
          </a:p>
          <a:p>
            <a:pPr lvl="1"/>
            <a:r>
              <a:rPr lang="th-TH" dirty="0">
                <a:latin typeface="+mj-lt"/>
              </a:rPr>
              <a:t>การให้การศึกษากับผู้ใช้</a:t>
            </a:r>
          </a:p>
        </p:txBody>
      </p:sp>
    </p:spTree>
    <p:extLst>
      <p:ext uri="{BB962C8B-B14F-4D97-AF65-F5344CB8AC3E}">
        <p14:creationId xmlns:p14="http://schemas.microsoft.com/office/powerpoint/2010/main" val="4216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การดาวน์โหลดไฟล์จากอินเทอร์เน็ต</a:t>
            </a:r>
          </a:p>
          <a:p>
            <a:pPr lvl="1"/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บางเว็บไซต์อาจเป็น</a:t>
            </a:r>
            <a:r>
              <a:rPr lang="th-TH" dirty="0" smtClean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แหล่ง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สำหรับให้ผู้ใช้ดาวน์โหลดซึ่งโดยส่วนใหญ่ผู้ใช้อาจไม่ทราบหรือรู้เท่าไม่ถึงการณ์ เช่น เว็บไซต์เครือข่ายสังคมต่างๆ</a:t>
            </a:r>
          </a:p>
          <a:p>
            <a:r>
              <a:rPr lang="th-TH" dirty="0" smtClean="0">
                <a:latin typeface="+mj-lt"/>
              </a:rPr>
              <a:t> </a:t>
            </a:r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เครื่องมือหรือวิธีป้องกัน</a:t>
            </a:r>
            <a:endParaRPr lang="en-US" dirty="0"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1"/>
            <a:r>
              <a:rPr lang="th-TH" dirty="0">
                <a:latin typeface="+mj-lt"/>
              </a:rPr>
              <a:t>การคอนฟิกบราวเซอร์ให้ปลอดภัย</a:t>
            </a:r>
          </a:p>
          <a:p>
            <a:pPr lvl="1"/>
            <a:r>
              <a:rPr lang="th-TH" dirty="0">
                <a:latin typeface="+mj-lt"/>
              </a:rPr>
              <a:t>ซอฟต์แวร์ป้องกัน</a:t>
            </a:r>
            <a:r>
              <a:rPr lang="th-TH" dirty="0" err="1">
                <a:latin typeface="+mj-lt"/>
              </a:rPr>
              <a:t>ไวรัส</a:t>
            </a:r>
            <a:r>
              <a:rPr lang="th-TH" dirty="0">
                <a:latin typeface="+mj-lt"/>
              </a:rPr>
              <a:t>และโปรแกรมสแกนสปาย</a:t>
            </a:r>
            <a:r>
              <a:rPr lang="th-TH" dirty="0" err="1">
                <a:latin typeface="+mj-lt"/>
              </a:rPr>
              <a:t>แวร์</a:t>
            </a:r>
            <a:endParaRPr lang="th-TH" dirty="0">
              <a:latin typeface="+mj-lt"/>
            </a:endParaRPr>
          </a:p>
          <a:p>
            <a:pPr lvl="1"/>
            <a:r>
              <a:rPr lang="th-TH" dirty="0">
                <a:latin typeface="+mj-lt"/>
              </a:rPr>
              <a:t>การให้การศึกษากับผู้ใช้</a:t>
            </a:r>
          </a:p>
        </p:txBody>
      </p:sp>
    </p:spTree>
    <p:extLst>
      <p:ext uri="{BB962C8B-B14F-4D97-AF65-F5344CB8AC3E}">
        <p14:creationId xmlns:p14="http://schemas.microsoft.com/office/powerpoint/2010/main" val="246950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Instant Messaging</a:t>
            </a:r>
          </a:p>
          <a:p>
            <a:pPr lvl="1"/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โปรแกรมสื่อสารแบบ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อินสแตนท์เมส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เส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จจิ้ง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 โดยส่วนใหญ่จะมีฟีเจอร์ที่ให้ผู้ใช้แชร์ไฟล์กัน ซึ่งเป็นช่องทางของการแพร่กระจาย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มัลแวร์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ได้ด้วย</a:t>
            </a:r>
          </a:p>
          <a:p>
            <a:r>
              <a:rPr lang="th-TH" dirty="0" smtClean="0">
                <a:latin typeface="+mj-lt"/>
              </a:rPr>
              <a:t> </a:t>
            </a:r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เครื่องมือหรือวิธีป้องกัน</a:t>
            </a:r>
            <a:endParaRPr lang="en-US" dirty="0"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1"/>
            <a:r>
              <a:rPr lang="th-TH" dirty="0">
                <a:latin typeface="+mj-lt"/>
              </a:rPr>
              <a:t>ซอฟต์แวร์ป้องกัน</a:t>
            </a:r>
            <a:r>
              <a:rPr lang="th-TH" dirty="0" err="1">
                <a:latin typeface="+mj-lt"/>
              </a:rPr>
              <a:t>ไวรัส</a:t>
            </a:r>
            <a:r>
              <a:rPr lang="th-TH" dirty="0">
                <a:latin typeface="+mj-lt"/>
              </a:rPr>
              <a:t>แบบเรียลไทม์และโปรแกรมสแกนสปาย</a:t>
            </a:r>
            <a:r>
              <a:rPr lang="th-TH" dirty="0" err="1">
                <a:latin typeface="+mj-lt"/>
              </a:rPr>
              <a:t>แวร์</a:t>
            </a:r>
            <a:endParaRPr lang="th-TH" dirty="0">
              <a:latin typeface="+mj-lt"/>
            </a:endParaRPr>
          </a:p>
          <a:p>
            <a:pPr lvl="1"/>
            <a:r>
              <a:rPr lang="th-TH" dirty="0" err="1">
                <a:latin typeface="+mj-lt"/>
              </a:rPr>
              <a:t>เพอร์ซันนอลไฟร์วอลล์</a:t>
            </a:r>
            <a:endParaRPr lang="th-TH" dirty="0">
              <a:latin typeface="+mj-lt"/>
            </a:endParaRPr>
          </a:p>
          <a:p>
            <a:pPr lvl="1"/>
            <a:r>
              <a:rPr lang="th-TH" dirty="0">
                <a:latin typeface="+mj-lt"/>
              </a:rPr>
              <a:t>ควบคุมการรันโปรแกรมที่ไม่ได้รับอนุญาต</a:t>
            </a:r>
          </a:p>
          <a:p>
            <a:pPr lvl="1"/>
            <a:r>
              <a:rPr lang="th-TH" dirty="0">
                <a:latin typeface="+mj-lt"/>
              </a:rPr>
              <a:t>การให้การศึกษาแก่ผู้ใช้</a:t>
            </a:r>
          </a:p>
        </p:txBody>
      </p:sp>
    </p:spTree>
    <p:extLst>
      <p:ext uri="{BB962C8B-B14F-4D97-AF65-F5344CB8AC3E}">
        <p14:creationId xmlns:p14="http://schemas.microsoft.com/office/powerpoint/2010/main" val="1127682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Peer-to-peer (P2P) Networks</a:t>
            </a:r>
            <a:endParaRPr lang="en-US" b="1" dirty="0">
              <a:latin typeface="+mj-lt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lvl="1"/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สำหรับโปรแกรมประเภทนี้จะอนุญาตให้แชร์ไฟล์ผ่านอินเทอร์เน็ต ซึ่งโดยส่วนใหญ่จะใช้พอร์ต 80 ซึ่งเป็นพอร์ตมาตรฐานที่สามารถทะลุผ่าน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ไฟร์วอลล์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ได้อยู่แล้ว</a:t>
            </a:r>
          </a:p>
          <a:p>
            <a:r>
              <a:rPr lang="th-TH" dirty="0" smtClean="0">
                <a:latin typeface="+mj-lt"/>
              </a:rPr>
              <a:t> </a:t>
            </a:r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เครื่องมือหรือวิธีป้องกัน</a:t>
            </a:r>
            <a:endParaRPr lang="en-US" dirty="0"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1"/>
            <a:r>
              <a:rPr lang="th-TH" dirty="0">
                <a:latin typeface="+mj-lt"/>
              </a:rPr>
              <a:t>ซอฟต์แวร์ป้องกัน</a:t>
            </a:r>
            <a:r>
              <a:rPr lang="th-TH" dirty="0" err="1">
                <a:latin typeface="+mj-lt"/>
              </a:rPr>
              <a:t>ไวรัส</a:t>
            </a:r>
            <a:r>
              <a:rPr lang="th-TH" dirty="0">
                <a:latin typeface="+mj-lt"/>
              </a:rPr>
              <a:t>แบบเรียลไทม์และโปรแกรมสแกนสปาย</a:t>
            </a:r>
            <a:r>
              <a:rPr lang="th-TH" dirty="0" err="1">
                <a:latin typeface="+mj-lt"/>
              </a:rPr>
              <a:t>แวร์</a:t>
            </a:r>
            <a:endParaRPr lang="th-TH" dirty="0">
              <a:latin typeface="+mj-lt"/>
            </a:endParaRPr>
          </a:p>
          <a:p>
            <a:pPr lvl="1"/>
            <a:r>
              <a:rPr lang="th-TH" dirty="0" err="1">
                <a:latin typeface="+mj-lt"/>
              </a:rPr>
              <a:t>เพอร์ซันนอลไฟร์วอลล์</a:t>
            </a:r>
            <a:endParaRPr lang="th-TH" dirty="0">
              <a:latin typeface="+mj-lt"/>
            </a:endParaRPr>
          </a:p>
          <a:p>
            <a:pPr lvl="1"/>
            <a:r>
              <a:rPr lang="th-TH" dirty="0" smtClean="0">
                <a:latin typeface="+mj-lt"/>
              </a:rPr>
              <a:t>การ</a:t>
            </a:r>
            <a:r>
              <a:rPr lang="th-TH" dirty="0">
                <a:latin typeface="+mj-lt"/>
              </a:rPr>
              <a:t>ให้การศึกษาแก่ผู้ใช้</a:t>
            </a:r>
          </a:p>
        </p:txBody>
      </p:sp>
    </p:spTree>
    <p:extLst>
      <p:ext uri="{BB962C8B-B14F-4D97-AF65-F5344CB8AC3E}">
        <p14:creationId xmlns:p14="http://schemas.microsoft.com/office/powerpoint/2010/main" val="3210400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การป้องกันและ</a:t>
            </a:r>
            <a:r>
              <a:rPr lang="th-TH" dirty="0" err="1"/>
              <a:t>กำจัดมัลแวร์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การแชร์ไฟล์ (</a:t>
            </a:r>
            <a:r>
              <a:rPr lang="en-US" b="1" dirty="0" smtClean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File </a:t>
            </a:r>
            <a:r>
              <a:rPr lang="en-US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Shares)</a:t>
            </a:r>
          </a:p>
          <a:p>
            <a:pPr lvl="1"/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คอมพิวเตอร์ที่คอนฟิกให้สามารถแชร์ไฟล์ผ่านเครือข่าย เป็นช่องทางหนึ่งของการแพร่กระจาย</a:t>
            </a:r>
            <a:r>
              <a:rPr lang="th-TH" dirty="0" err="1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ไวรัสหรือมัลแวร์</a:t>
            </a:r>
            <a:r>
              <a:rPr lang="th-TH" dirty="0">
                <a:latin typeface="+mj-lt"/>
                <a:ea typeface="Calibri" panose="020F0502020204030204" pitchFamily="34" charset="0"/>
                <a:cs typeface="Cordia New" panose="020B0304020202020204" pitchFamily="34" charset="-34"/>
              </a:rPr>
              <a:t>ได้</a:t>
            </a:r>
          </a:p>
          <a:p>
            <a:r>
              <a:rPr lang="th-TH" dirty="0" smtClean="0">
                <a:latin typeface="+mj-lt"/>
              </a:rPr>
              <a:t> </a:t>
            </a:r>
            <a:r>
              <a:rPr lang="th-TH" b="1" dirty="0">
                <a:latin typeface="+mj-lt"/>
                <a:ea typeface="Calibri" panose="020F0502020204030204" pitchFamily="34" charset="0"/>
                <a:cs typeface="TH Sarabun New" panose="020B0500040200020003" pitchFamily="34" charset="-34"/>
              </a:rPr>
              <a:t>เครื่องมือหรือวิธีป้องกัน</a:t>
            </a:r>
            <a:endParaRPr lang="en-US" dirty="0">
              <a:latin typeface="+mj-lt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lvl="1"/>
            <a:r>
              <a:rPr lang="th-TH" dirty="0">
                <a:latin typeface="+mj-lt"/>
              </a:rPr>
              <a:t>ซอฟต์แวร์ป้องกัน</a:t>
            </a:r>
            <a:r>
              <a:rPr lang="th-TH" dirty="0" err="1">
                <a:latin typeface="+mj-lt"/>
              </a:rPr>
              <a:t>ไวรัส</a:t>
            </a:r>
            <a:r>
              <a:rPr lang="th-TH" dirty="0">
                <a:latin typeface="+mj-lt"/>
              </a:rPr>
              <a:t>แบบเรียลไทม์และโปรแกรมสแกนสปาย</a:t>
            </a:r>
            <a:r>
              <a:rPr lang="th-TH" dirty="0" err="1">
                <a:latin typeface="+mj-lt"/>
              </a:rPr>
              <a:t>แวร์</a:t>
            </a:r>
            <a:endParaRPr lang="th-TH" dirty="0">
              <a:latin typeface="+mj-lt"/>
            </a:endParaRPr>
          </a:p>
          <a:p>
            <a:pPr lvl="1"/>
            <a:r>
              <a:rPr lang="th-TH" dirty="0" err="1">
                <a:latin typeface="+mj-lt"/>
              </a:rPr>
              <a:t>เพอร์ซันนอลไฟร์วอลล์</a:t>
            </a:r>
            <a:endParaRPr lang="th-TH" dirty="0">
              <a:latin typeface="+mj-lt"/>
            </a:endParaRPr>
          </a:p>
          <a:p>
            <a:pPr lvl="1"/>
            <a:r>
              <a:rPr lang="th-TH" dirty="0">
                <a:latin typeface="+mj-lt"/>
              </a:rPr>
              <a:t>ควบคุมการรันโปรแกรมที่ไม่ได้รับอนุญาต</a:t>
            </a:r>
          </a:p>
          <a:p>
            <a:pPr lvl="1"/>
            <a:r>
              <a:rPr lang="th-TH" dirty="0">
                <a:latin typeface="+mj-lt"/>
              </a:rPr>
              <a:t>การให้การศึกษาแก่ผู้ใช้</a:t>
            </a:r>
          </a:p>
        </p:txBody>
      </p:sp>
    </p:spTree>
    <p:extLst>
      <p:ext uri="{BB962C8B-B14F-4D97-AF65-F5344CB8AC3E}">
        <p14:creationId xmlns:p14="http://schemas.microsoft.com/office/powerpoint/2010/main" val="1303900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11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000000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1871</TotalTime>
  <Words>2899</Words>
  <Application>Microsoft Office PowerPoint</Application>
  <PresentationFormat>นำเสนอทางหน้าจอ (4:3)</PresentationFormat>
  <Paragraphs>233</Paragraphs>
  <Slides>43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43</vt:i4>
      </vt:variant>
    </vt:vector>
  </HeadingPairs>
  <TitlesOfParts>
    <vt:vector size="44" baseType="lpstr">
      <vt:lpstr>เริ่มต้น</vt:lpstr>
      <vt:lpstr>4134201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การป้องกันและกำจัดมัลแวร์</vt:lpstr>
      <vt:lpstr>Web Browsers</vt:lpstr>
      <vt:lpstr>Web Browsers</vt:lpstr>
      <vt:lpstr>ช่องโหว่ของเว็บบราวเซอร์</vt:lpstr>
      <vt:lpstr>ช่องโหว่ของเว็บบราวเซอร์</vt:lpstr>
      <vt:lpstr>ActiveX</vt:lpstr>
      <vt:lpstr>Java</vt:lpstr>
      <vt:lpstr>Plug-in</vt:lpstr>
      <vt:lpstr>Cookies</vt:lpstr>
      <vt:lpstr>Cross-site Scripting (XSS) </vt:lpstr>
      <vt:lpstr>การตรวจสอบและป้องกัน</vt:lpstr>
      <vt:lpstr>การตรวจสอบและป้องกัน</vt:lpstr>
      <vt:lpstr>การตรวจสอบและป้องกัน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  <vt:lpstr>Windows Remote Access Services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4134201</dc:title>
  <dc:creator>user</dc:creator>
  <cp:lastModifiedBy>user</cp:lastModifiedBy>
  <cp:revision>30</cp:revision>
  <cp:lastPrinted>2018-10-29T01:33:43Z</cp:lastPrinted>
  <dcterms:created xsi:type="dcterms:W3CDTF">2018-08-27T01:24:25Z</dcterms:created>
  <dcterms:modified xsi:type="dcterms:W3CDTF">2018-11-19T04:05:46Z</dcterms:modified>
</cp:coreProperties>
</file>