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81" r:id="rId7"/>
    <p:sldId id="285" r:id="rId8"/>
    <p:sldId id="262" r:id="rId9"/>
    <p:sldId id="282" r:id="rId10"/>
    <p:sldId id="263" r:id="rId11"/>
    <p:sldId id="264" r:id="rId12"/>
    <p:sldId id="283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</p:sldIdLst>
  <p:sldSz cx="9144000" cy="6858000" type="screen4x3"/>
  <p:notesSz cx="9926638" cy="679767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ลักษณะสีปานกลาง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645C0-EC5B-43E2-830F-C6E678B77FA8}" type="datetimeFigureOut">
              <a:rPr lang="th-TH" smtClean="0"/>
              <a:t>17/09/61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4CA4E-C37A-43DD-A9D0-364CA373C419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06164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31458-C4DC-4BA6-B833-DE22428C01A3}" type="datetimeFigureOut">
              <a:rPr lang="th-TH" smtClean="0"/>
              <a:t>17/09/61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A52E25-91E6-46F2-AD73-D5B553EEEBC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6985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>
            <a:normAutofit/>
          </a:bodyPr>
          <a:lstStyle>
            <a:lvl1pPr algn="r">
              <a:defRPr sz="3600">
                <a:solidFill>
                  <a:schemeClr val="tx1"/>
                </a:solidFill>
              </a:defRPr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dirty="0" smtClean="0"/>
              <a:t>คลิกเพื่อแก้ไขลักษณะชื่อเรื่องรองต้นแบบ</a:t>
            </a:r>
            <a:endParaRPr kumimoji="0" lang="en-US" dirty="0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A04C96B-51E5-4C1D-AB6F-78442CB7A346}" type="datetimeFigureOut">
              <a:rPr lang="th-TH" smtClean="0"/>
              <a:t>17/09/61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17/09/61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17/09/61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17/09/61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A04C96B-51E5-4C1D-AB6F-78442CB7A346}" type="datetimeFigureOut">
              <a:rPr lang="th-TH" smtClean="0"/>
              <a:t>17/09/61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17/09/61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17/09/61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17/09/61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17/09/61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17/09/61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C96B-51E5-4C1D-AB6F-78442CB7A346}" type="datetimeFigureOut">
              <a:rPr lang="th-TH" smtClean="0"/>
              <a:t>17/09/61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dirty="0" smtClean="0"/>
              <a:t>ระดับที่สอง</a:t>
            </a:r>
          </a:p>
          <a:p>
            <a:pPr lvl="2" eaLnBrk="1" latinLnBrk="0" hangingPunct="1"/>
            <a:r>
              <a:rPr kumimoji="0" lang="th-TH" dirty="0" smtClean="0"/>
              <a:t>ระดับที่สาม</a:t>
            </a:r>
          </a:p>
          <a:p>
            <a:pPr lvl="3" eaLnBrk="1" latinLnBrk="0" hangingPunct="1"/>
            <a:r>
              <a:rPr kumimoji="0" lang="th-TH" dirty="0" smtClean="0"/>
              <a:t>ระดับที่สี่</a:t>
            </a:r>
          </a:p>
          <a:p>
            <a:pPr lvl="4" eaLnBrk="1" latinLnBrk="0" hangingPunct="1"/>
            <a:r>
              <a:rPr kumimoji="0" lang="th-TH" dirty="0" smtClean="0"/>
              <a:t>ระดับที่ห้า</a:t>
            </a:r>
            <a:endParaRPr kumimoji="0" lang="en-US" dirty="0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04C96B-51E5-4C1D-AB6F-78442CB7A346}" type="datetimeFigureOut">
              <a:rPr lang="th-TH" smtClean="0"/>
              <a:t>17/09/61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B8B6DA-4C6E-4F41-BE1B-7C1897381A70}" type="slidenum">
              <a:rPr lang="th-TH" smtClean="0"/>
              <a:t>‹#›</a:t>
            </a:fld>
            <a:endParaRPr lang="th-TH"/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4134201</a:t>
            </a:r>
            <a:endParaRPr lang="th-TH" sz="5400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บทที่ </a:t>
            </a:r>
            <a:r>
              <a:rPr lang="th-TH" b="1" dirty="0" smtClean="0"/>
              <a:t>4 </a:t>
            </a:r>
            <a:r>
              <a:rPr lang="th-TH" b="1" dirty="0"/>
              <a:t>การบริหารความเสี่ยง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0408982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NIST SP 800:30rev1</a:t>
            </a:r>
            <a:endParaRPr lang="th-TH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268760"/>
            <a:ext cx="7776864" cy="504056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859921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การประเมินความเสี่ยง (</a:t>
            </a:r>
            <a:r>
              <a:rPr lang="en-US" dirty="0"/>
              <a:t>Risk Assessment)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b="1" dirty="0"/>
              <a:t>ผลที่ได้จากการประเมินความเสี่ยง </a:t>
            </a:r>
            <a:r>
              <a:rPr lang="th-TH" dirty="0"/>
              <a:t>คือ ข้อแนะนำเกี่ยวกับวิธีป้องกันที่ดีที่สุด เพื่อปกป้องความลับ ความถูกต้อง และความพร้อมใช้งานของข้อมูล และยังคงสามารถทำงานและให้บริการได้อย่างต่อเนื่อง</a:t>
            </a:r>
          </a:p>
          <a:p>
            <a:r>
              <a:rPr lang="th-TH" dirty="0"/>
              <a:t>กระบวนการรักษาความปลอดภัยข้อมูลนั้น เริ่มต้นที่การประเมินความเสี่ยงหรือการประเมินสถานการณ์ </a:t>
            </a:r>
          </a:p>
          <a:p>
            <a:r>
              <a:rPr lang="th-TH" dirty="0"/>
              <a:t>การประเมินความเสี่ยงนั้นจะตอบคำถามที่ว่า เราอยู่ตรงไหน และเรากำลังจะไปที่ไหน </a:t>
            </a:r>
          </a:p>
          <a:p>
            <a:r>
              <a:rPr lang="th-TH" dirty="0"/>
              <a:t>การประเมินค่านั้นจะรวมถึงการประเมินมูลค่าของทรัพย์สินประเภทข้อมูลขององค์กร ค่าความเสี่ยงที่เกิดจากภัยคุกคามและช่องโหว่หรือจุดอ่อนของระบบที่อาจทำให้เกิดภัยกับข้อมูลเหล่านั้นได้</a:t>
            </a:r>
          </a:p>
          <a:p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07107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รูปแบบการประเมินความเสี่ยง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การประเมินความเสี่ยงเชิงปริมาณ (</a:t>
            </a:r>
            <a:r>
              <a:rPr lang="en-US" b="1" dirty="0"/>
              <a:t>Quantitative Risk Assessment</a:t>
            </a:r>
            <a:r>
              <a:rPr lang="en-US" b="1" dirty="0" smtClean="0"/>
              <a:t>)</a:t>
            </a:r>
            <a:endParaRPr lang="th-TH" b="1" dirty="0" smtClean="0"/>
          </a:p>
          <a:p>
            <a:r>
              <a:rPr lang="th-TH" b="1" dirty="0"/>
              <a:t>การประเมินความเสี่ยงเชิงคุณภาพ (</a:t>
            </a:r>
            <a:r>
              <a:rPr lang="en-US" b="1" dirty="0"/>
              <a:t>Qualitative Risk Assessment)</a:t>
            </a:r>
          </a:p>
          <a:p>
            <a:r>
              <a:rPr lang="th-TH" b="1" dirty="0"/>
              <a:t>การประเมินความเสี่ยงเชิงกึ่งปริมาณ (</a:t>
            </a:r>
            <a:r>
              <a:rPr lang="en-US" b="1" dirty="0" err="1"/>
              <a:t>Semiquantitative</a:t>
            </a:r>
            <a:r>
              <a:rPr lang="en-US" b="1" dirty="0"/>
              <a:t> Risk Assessment Method)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4885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ขั้นตอนการประเมินความเสี่ยง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1. การระบุทรัพย์สิน (</a:t>
            </a:r>
            <a:r>
              <a:rPr lang="en-US" b="1" dirty="0"/>
              <a:t>Asset Identification</a:t>
            </a:r>
            <a:r>
              <a:rPr lang="en-US" b="1" dirty="0" smtClean="0"/>
              <a:t>)</a:t>
            </a:r>
          </a:p>
          <a:p>
            <a:r>
              <a:rPr lang="th-TH" b="1" dirty="0"/>
              <a:t>2. การระบุภัยคุกคาม (</a:t>
            </a:r>
            <a:r>
              <a:rPr lang="en-US" b="1" dirty="0"/>
              <a:t>Threat Identification)</a:t>
            </a:r>
          </a:p>
          <a:p>
            <a:r>
              <a:rPr lang="th-TH" b="1" dirty="0"/>
              <a:t>3. การระบุช่องโหว่ </a:t>
            </a:r>
            <a:r>
              <a:rPr lang="th-TH" b="1" dirty="0" smtClean="0"/>
              <a:t>(</a:t>
            </a:r>
            <a:r>
              <a:rPr lang="en-US" b="1" dirty="0" smtClean="0"/>
              <a:t>Vulnerability </a:t>
            </a:r>
            <a:r>
              <a:rPr lang="en-US" b="1" dirty="0"/>
              <a:t>Identification)</a:t>
            </a:r>
          </a:p>
          <a:p>
            <a:r>
              <a:rPr lang="th-TH" b="1" dirty="0"/>
              <a:t>4. การประเมินโอกาสที่จะเกิดขึ้น (</a:t>
            </a:r>
            <a:r>
              <a:rPr lang="en-US" b="1" dirty="0"/>
              <a:t>Likelihood)</a:t>
            </a:r>
          </a:p>
          <a:p>
            <a:r>
              <a:rPr lang="th-TH" b="1" dirty="0"/>
              <a:t>5. การประเมินผลกระทบ (</a:t>
            </a:r>
            <a:r>
              <a:rPr lang="en-US" b="1" dirty="0"/>
              <a:t>Impact)</a:t>
            </a:r>
          </a:p>
          <a:p>
            <a:r>
              <a:rPr lang="th-TH" b="1" dirty="0"/>
              <a:t>6. การประเมินความเสี่ยง (</a:t>
            </a:r>
            <a:r>
              <a:rPr lang="en-US" b="1" dirty="0"/>
              <a:t>Risk)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0657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การประเมินความเสี่ยงขององค์กร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การประเมินช่องโหว่ในระดับระบบ (</a:t>
            </a:r>
            <a:r>
              <a:rPr lang="en-US" b="1" dirty="0"/>
              <a:t>System-Level Vulnerability Assessment</a:t>
            </a:r>
            <a:r>
              <a:rPr lang="en-US" b="1" dirty="0" smtClean="0"/>
              <a:t>)</a:t>
            </a:r>
          </a:p>
          <a:p>
            <a:r>
              <a:rPr lang="th-TH" b="1" dirty="0"/>
              <a:t>การประเมินช่องโหว่ในระดับเครือข่าย (</a:t>
            </a:r>
            <a:r>
              <a:rPr lang="en-US" b="1" dirty="0"/>
              <a:t>Network-Level Vulnerability Assessment)</a:t>
            </a:r>
          </a:p>
          <a:p>
            <a:r>
              <a:rPr lang="th-TH" b="1" dirty="0"/>
              <a:t>การประเมินความเสี่ยงระดับองค์กร (</a:t>
            </a:r>
            <a:r>
              <a:rPr lang="en-US" b="1" dirty="0"/>
              <a:t>Organization-Wide Risk Assessment)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68111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การสำรวจและประเมินค่าทรัพย์สิน (</a:t>
            </a:r>
            <a:r>
              <a:rPr lang="en-US" dirty="0"/>
              <a:t>Asset Identification)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/>
          </a:bodyPr>
          <a:lstStyle/>
          <a:p>
            <a:r>
              <a:rPr lang="th-TH" dirty="0"/>
              <a:t>ขั้นตอนแรกของการประเมินความเสี่ยง คือ การสำรวจว่ามีทรัพย์สินอะไรบ้าง รวมถึงการประเมินมูลค่าของทรัพย์สิน</a:t>
            </a:r>
            <a:r>
              <a:rPr lang="th-TH" dirty="0" smtClean="0"/>
              <a:t>เหล่านั้น</a:t>
            </a:r>
          </a:p>
          <a:p>
            <a:r>
              <a:rPr lang="th-TH" b="1" dirty="0"/>
              <a:t>ฮาร์ดแวร์ (</a:t>
            </a:r>
            <a:r>
              <a:rPr lang="en-US" b="1" dirty="0"/>
              <a:t>Hardware</a:t>
            </a:r>
            <a:r>
              <a:rPr lang="en-US" b="1" dirty="0" smtClean="0"/>
              <a:t>)</a:t>
            </a:r>
            <a:r>
              <a:rPr lang="th-TH" b="1" dirty="0"/>
              <a:t> </a:t>
            </a:r>
            <a:r>
              <a:rPr lang="th-TH" dirty="0"/>
              <a:t>คอมพิวเตอร์ อุปกรณ์เครือข่าย </a:t>
            </a:r>
            <a:r>
              <a:rPr lang="th-TH" dirty="0" smtClean="0"/>
              <a:t>สถานที่</a:t>
            </a:r>
            <a:r>
              <a:rPr lang="th-TH" dirty="0"/>
              <a:t>ทำงาน</a:t>
            </a:r>
            <a:endParaRPr lang="en-US" dirty="0"/>
          </a:p>
          <a:p>
            <a:r>
              <a:rPr lang="th-TH" b="1" dirty="0"/>
              <a:t>ซอฟต์แวร์(</a:t>
            </a:r>
            <a:r>
              <a:rPr lang="en-US" b="1" dirty="0"/>
              <a:t>Software</a:t>
            </a:r>
            <a:r>
              <a:rPr lang="en-US" b="1" dirty="0" smtClean="0"/>
              <a:t>)</a:t>
            </a:r>
            <a:r>
              <a:rPr lang="th-TH" b="1" dirty="0"/>
              <a:t> </a:t>
            </a:r>
            <a:r>
              <a:rPr lang="th-TH" dirty="0"/>
              <a:t>ระบบปฏิบัติการ แอพพลิเคชั่น โปรแกรม </a:t>
            </a:r>
            <a:endParaRPr lang="en-US" dirty="0"/>
          </a:p>
          <a:p>
            <a:pPr lvl="0"/>
            <a:r>
              <a:rPr lang="th-TH" b="1" dirty="0" smtClean="0"/>
              <a:t>สารสนเทศ </a:t>
            </a:r>
            <a:r>
              <a:rPr lang="th-TH" b="1" dirty="0"/>
              <a:t>(</a:t>
            </a:r>
            <a:r>
              <a:rPr lang="en-US" b="1" dirty="0"/>
              <a:t>Information</a:t>
            </a:r>
            <a:r>
              <a:rPr lang="en-US" b="1" dirty="0" smtClean="0"/>
              <a:t>) </a:t>
            </a:r>
            <a:r>
              <a:rPr lang="th-TH" dirty="0"/>
              <a:t>ข้อมูลทางธุรกิจ ค่าคอนฟิกของอุปกรณ์ต่างๆ เอกสาร ฐานข้อมูล</a:t>
            </a:r>
          </a:p>
          <a:p>
            <a:r>
              <a:rPr lang="th-TH" b="1" dirty="0"/>
              <a:t>บริการ (</a:t>
            </a:r>
            <a:r>
              <a:rPr lang="en-US" b="1" dirty="0"/>
              <a:t>Service</a:t>
            </a:r>
            <a:r>
              <a:rPr lang="en-US" b="1" dirty="0" smtClean="0"/>
              <a:t>)</a:t>
            </a:r>
            <a:r>
              <a:rPr lang="th-TH" b="1" dirty="0"/>
              <a:t> </a:t>
            </a:r>
            <a:r>
              <a:rPr lang="th-TH" dirty="0"/>
              <a:t>การ</a:t>
            </a:r>
            <a:r>
              <a:rPr lang="th-TH" dirty="0" smtClean="0"/>
              <a:t>เชื่อมต่ออินเทอร์เน็ต บริการ</a:t>
            </a:r>
            <a:r>
              <a:rPr lang="th-TH" dirty="0"/>
              <a:t>ด้านไอที แหล่งจ่ายไฟฟ้า</a:t>
            </a:r>
            <a:endParaRPr lang="en-US" dirty="0"/>
          </a:p>
          <a:p>
            <a:r>
              <a:rPr lang="th-TH" b="1" dirty="0"/>
              <a:t>บุคลากร (</a:t>
            </a:r>
            <a:r>
              <a:rPr lang="en-US" b="1" dirty="0"/>
              <a:t>People</a:t>
            </a:r>
            <a:r>
              <a:rPr lang="en-US" b="1" dirty="0" smtClean="0"/>
              <a:t>)</a:t>
            </a:r>
            <a:r>
              <a:rPr lang="th-TH" b="1" dirty="0"/>
              <a:t> </a:t>
            </a:r>
            <a:r>
              <a:rPr lang="th-TH" dirty="0"/>
              <a:t>ผู้บริหาร </a:t>
            </a:r>
            <a:r>
              <a:rPr lang="th-TH" dirty="0" smtClean="0"/>
              <a:t>ธุรการ </a:t>
            </a:r>
            <a:r>
              <a:rPr lang="th-TH" dirty="0"/>
              <a:t>วิศวกร </a:t>
            </a:r>
            <a:r>
              <a:rPr lang="th-TH" dirty="0" smtClean="0"/>
              <a:t>นักพัฒนา </a:t>
            </a:r>
            <a:r>
              <a:rPr lang="th-TH" dirty="0"/>
              <a:t>ฝ่ายบุคคล ช่าง</a:t>
            </a:r>
            <a:r>
              <a:rPr lang="th-TH" dirty="0" smtClean="0"/>
              <a:t>เทคนิค</a:t>
            </a:r>
            <a:endParaRPr lang="en-US" dirty="0"/>
          </a:p>
          <a:p>
            <a:endParaRPr lang="en-US" b="1" dirty="0"/>
          </a:p>
          <a:p>
            <a:endParaRPr lang="th-TH" dirty="0" err="1"/>
          </a:p>
        </p:txBody>
      </p:sp>
    </p:spTree>
    <p:extLst>
      <p:ext uri="{BB962C8B-B14F-4D97-AF65-F5344CB8AC3E}">
        <p14:creationId xmlns:p14="http://schemas.microsoft.com/office/powerpoint/2010/main" val="38819644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การประเมินมูลค่าของทรัพย์สิน (</a:t>
            </a:r>
            <a:r>
              <a:rPr lang="en-US" dirty="0"/>
              <a:t>Asset Value Evaluation)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ความลับ (</a:t>
            </a:r>
            <a:r>
              <a:rPr lang="en-US" b="1" dirty="0"/>
              <a:t>Confidentiality) </a:t>
            </a:r>
            <a:r>
              <a:rPr lang="th-TH" dirty="0"/>
              <a:t>คุณค่านั้น</a:t>
            </a:r>
            <a:r>
              <a:rPr lang="th-TH" dirty="0" smtClean="0"/>
              <a:t>อาจคำนวณได้</a:t>
            </a:r>
            <a:r>
              <a:rPr lang="th-TH" dirty="0"/>
              <a:t>จากการที่</a:t>
            </a:r>
            <a:r>
              <a:rPr lang="th-TH" dirty="0" smtClean="0"/>
              <a:t>หากผู้อื่น</a:t>
            </a:r>
            <a:r>
              <a:rPr lang="th-TH" dirty="0"/>
              <a:t>ได้ทรัพย์สินนั้นไป ก็อาจทำให้ความลับถูกเปิดเผย ซึ่งอาจสร้างความเสียหายอย่างมาก</a:t>
            </a:r>
          </a:p>
          <a:p>
            <a:r>
              <a:rPr lang="th-TH" b="1" dirty="0"/>
              <a:t>ความถูกต้อง (</a:t>
            </a:r>
            <a:r>
              <a:rPr lang="en-US" b="1" dirty="0"/>
              <a:t>Integrity) </a:t>
            </a:r>
            <a:r>
              <a:rPr lang="th-TH" dirty="0"/>
              <a:t>มูลค่าของทรัพย์สินอาจพิจารณาจากกรณีที่มีการแก้ไขเปลี่ยนแปลงทรัพย์สินหรือข้อมูลจะส่งผลกระทบมากน้อยเพียงใดต่อองค์กร</a:t>
            </a:r>
          </a:p>
          <a:p>
            <a:r>
              <a:rPr lang="th-TH" b="1" dirty="0"/>
              <a:t>ความพร้อมใช้งาน (</a:t>
            </a:r>
            <a:r>
              <a:rPr lang="en-US" b="1" dirty="0"/>
              <a:t>Availability</a:t>
            </a:r>
            <a:r>
              <a:rPr lang="en-US" dirty="0"/>
              <a:t>) </a:t>
            </a:r>
            <a:r>
              <a:rPr lang="th-TH" dirty="0"/>
              <a:t>มูลค่าทรัพย์สินอาจพิจารณาหากทรัพย์สิน หรือข้อมูลไม่พร้อมใช้งานในเวลาที่ต้องการ จะสร้างความเสียหายมากน้อยเพียงใด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14197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การระบุภัยคุกคาม (</a:t>
            </a:r>
            <a:r>
              <a:rPr lang="en-US" dirty="0"/>
              <a:t>Threat Identification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ภัยคุกคามจากคนภายในองค์กร </a:t>
            </a:r>
          </a:p>
          <a:p>
            <a:r>
              <a:rPr lang="th-TH" dirty="0"/>
              <a:t>ภัยคุกคามจากคนภายนอกองค์กร</a:t>
            </a:r>
          </a:p>
          <a:p>
            <a:r>
              <a:rPr lang="th-TH" dirty="0"/>
              <a:t>ภัยธรรมชาติ</a:t>
            </a:r>
          </a:p>
          <a:p>
            <a:r>
              <a:rPr lang="th-TH" dirty="0"/>
              <a:t>ภัยคุกคามจากสภาพแวดล้อมที่ไม่เหมาะสม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05607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การระบุภัยคุกคาม (</a:t>
            </a:r>
            <a:r>
              <a:rPr lang="en-US" dirty="0"/>
              <a:t>Threat Identification)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>
          <a:xfrm>
            <a:off x="251520" y="1229699"/>
            <a:ext cx="2818656" cy="4937760"/>
          </a:xfrm>
        </p:spPr>
        <p:txBody>
          <a:bodyPr/>
          <a:lstStyle/>
          <a:p>
            <a:r>
              <a:rPr lang="th-TH" sz="3000" b="1" dirty="0" smtClean="0"/>
              <a:t>เป้าหมาย  </a:t>
            </a:r>
          </a:p>
          <a:p>
            <a:pPr lvl="1"/>
            <a:r>
              <a:rPr lang="th-TH" sz="3000" dirty="0" smtClean="0"/>
              <a:t>ความลับ </a:t>
            </a:r>
          </a:p>
          <a:p>
            <a:pPr lvl="1"/>
            <a:r>
              <a:rPr lang="th-TH" sz="3000" dirty="0"/>
              <a:t>ความถูกต้อง</a:t>
            </a:r>
          </a:p>
          <a:p>
            <a:pPr lvl="1"/>
            <a:r>
              <a:rPr lang="th-TH" sz="3000" dirty="0"/>
              <a:t>ความพร้อมใช้งาน</a:t>
            </a:r>
          </a:p>
          <a:p>
            <a:endParaRPr lang="th-TH" dirty="0"/>
          </a:p>
          <a:p>
            <a:pPr lvl="0"/>
            <a:endParaRPr lang="th-TH" b="1" dirty="0"/>
          </a:p>
          <a:p>
            <a:endParaRPr lang="th-TH" dirty="0"/>
          </a:p>
        </p:txBody>
      </p:sp>
      <p:sp>
        <p:nvSpPr>
          <p:cNvPr id="5" name="ตัวแทนเนื้อหา 2"/>
          <p:cNvSpPr txBox="1">
            <a:spLocks/>
          </p:cNvSpPr>
          <p:nvPr/>
        </p:nvSpPr>
        <p:spPr>
          <a:xfrm>
            <a:off x="2915816" y="1230205"/>
            <a:ext cx="2818656" cy="4937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th-TH" sz="3000" b="1" dirty="0"/>
              <a:t>ผู้</a:t>
            </a:r>
            <a:r>
              <a:rPr lang="th-TH" sz="3000" b="1" dirty="0" smtClean="0"/>
              <a:t>โจมตี</a:t>
            </a:r>
          </a:p>
          <a:p>
            <a:pPr lvl="1"/>
            <a:r>
              <a:rPr lang="th-TH" sz="3000" dirty="0"/>
              <a:t>การเข้าถึง</a:t>
            </a:r>
          </a:p>
          <a:p>
            <a:pPr lvl="1"/>
            <a:r>
              <a:rPr lang="th-TH" sz="3000" dirty="0"/>
              <a:t>ความรู้</a:t>
            </a:r>
          </a:p>
          <a:p>
            <a:pPr lvl="1"/>
            <a:r>
              <a:rPr lang="th-TH" sz="3000" dirty="0"/>
              <a:t>แรงจูงใจ</a:t>
            </a:r>
          </a:p>
          <a:p>
            <a:pPr lvl="1"/>
            <a:r>
              <a:rPr lang="th-TH" sz="3000" dirty="0"/>
              <a:t>พนักงาน</a:t>
            </a:r>
          </a:p>
          <a:p>
            <a:pPr lvl="1"/>
            <a:r>
              <a:rPr lang="th-TH" sz="3000" dirty="0"/>
              <a:t>พนักงานเก่า</a:t>
            </a:r>
          </a:p>
          <a:p>
            <a:pPr lvl="1"/>
            <a:r>
              <a:rPr lang="th-TH" sz="3000" dirty="0" err="1"/>
              <a:t>แฮคเกอร์</a:t>
            </a:r>
            <a:endParaRPr lang="th-TH" sz="3000" dirty="0"/>
          </a:p>
          <a:p>
            <a:pPr lvl="1"/>
            <a:r>
              <a:rPr lang="th-TH" sz="3000" dirty="0"/>
              <a:t>ศัตรูหรือคู่แข่ง</a:t>
            </a:r>
          </a:p>
          <a:p>
            <a:endParaRPr lang="th-TH" b="1" dirty="0" smtClean="0"/>
          </a:p>
          <a:p>
            <a:endParaRPr lang="th-TH" dirty="0"/>
          </a:p>
        </p:txBody>
      </p:sp>
      <p:sp>
        <p:nvSpPr>
          <p:cNvPr id="6" name="ตัวแทนเนื้อหา 2"/>
          <p:cNvSpPr txBox="1">
            <a:spLocks/>
          </p:cNvSpPr>
          <p:nvPr/>
        </p:nvSpPr>
        <p:spPr>
          <a:xfrm>
            <a:off x="5004048" y="1229698"/>
            <a:ext cx="3888432" cy="536765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th-TH" sz="3000" b="1" dirty="0"/>
              <a:t>เหตุการณ์</a:t>
            </a:r>
          </a:p>
          <a:p>
            <a:pPr lvl="1"/>
            <a:r>
              <a:rPr lang="th-TH" sz="3000" dirty="0">
                <a:solidFill>
                  <a:schemeClr val="tx1"/>
                </a:solidFill>
              </a:rPr>
              <a:t>การใช้บัญชีโดยไม่ได้รับอนุญาต</a:t>
            </a:r>
          </a:p>
          <a:p>
            <a:pPr lvl="1"/>
            <a:r>
              <a:rPr lang="th-TH" sz="3000" dirty="0">
                <a:solidFill>
                  <a:schemeClr val="tx1"/>
                </a:solidFill>
              </a:rPr>
              <a:t>การแก้ไขข้อมูลที่สำคัญ</a:t>
            </a:r>
          </a:p>
          <a:p>
            <a:pPr lvl="1"/>
            <a:r>
              <a:rPr lang="th-TH" sz="3000" dirty="0">
                <a:solidFill>
                  <a:schemeClr val="tx1"/>
                </a:solidFill>
              </a:rPr>
              <a:t>การเจาะเข้าระบบโดยไม่ได้รับอนุญาต</a:t>
            </a:r>
          </a:p>
          <a:p>
            <a:pPr lvl="1"/>
            <a:r>
              <a:rPr lang="th-TH" sz="3000" dirty="0">
                <a:solidFill>
                  <a:schemeClr val="tx1"/>
                </a:solidFill>
              </a:rPr>
              <a:t>การทำลายระบบโดยไม่ได้ตั้งใจ</a:t>
            </a:r>
          </a:p>
          <a:p>
            <a:pPr lvl="1"/>
            <a:r>
              <a:rPr lang="th-TH" sz="3000" dirty="0">
                <a:solidFill>
                  <a:schemeClr val="tx1"/>
                </a:solidFill>
              </a:rPr>
              <a:t>การรบกวนระบบสื่อสารข้อมูล</a:t>
            </a:r>
          </a:p>
          <a:p>
            <a:pPr lvl="1"/>
            <a:r>
              <a:rPr lang="th-TH" sz="3000" dirty="0">
                <a:solidFill>
                  <a:schemeClr val="tx1"/>
                </a:solidFill>
              </a:rPr>
              <a:t>การบุกรุกเข้าห้องควบคุม</a:t>
            </a:r>
          </a:p>
          <a:p>
            <a:endParaRPr lang="th-TH" sz="3000" b="1" dirty="0" smtClean="0"/>
          </a:p>
          <a:p>
            <a:endParaRPr lang="th-TH" sz="3000" dirty="0"/>
          </a:p>
        </p:txBody>
      </p:sp>
    </p:spTree>
    <p:extLst>
      <p:ext uri="{BB962C8B-B14F-4D97-AF65-F5344CB8AC3E}">
        <p14:creationId xmlns:p14="http://schemas.microsoft.com/office/powerpoint/2010/main" val="38024906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การประเมินช่องโหว่ (</a:t>
            </a:r>
            <a:r>
              <a:rPr lang="en-US" dirty="0"/>
              <a:t>Vulnerability Assessment)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ช่องโหว่หรือจุดอ่อน (</a:t>
            </a:r>
            <a:r>
              <a:rPr lang="en-US" dirty="0"/>
              <a:t>Vulnerability Assessment) </a:t>
            </a:r>
            <a:r>
              <a:rPr lang="th-TH" dirty="0"/>
              <a:t>หมายถึง ช่องทางที่อาจถูกใช้สำหรับการโจมตี ซึ่งรวมถึงช่องโหว่ด้านกายภาพด้วย เช่น ประตูหน้าต่างที่ถูกเปิดทิ้งไว้</a:t>
            </a:r>
          </a:p>
          <a:p>
            <a:r>
              <a:rPr lang="th-TH" dirty="0"/>
              <a:t> ส่วนจุดอ่อนหรือช่องโหว่ของระบบคอมพิวเตอร์และเครือข่าย หมายถึง ช่องทางที่เปิดให้ผู้ไม่ประสงค์ดีสามารถเจาะเข้าระบบหรือเครื่องข่ายได้ เช่น การเปิดพอร์ตทิ้งไว้โดยไม่จำเป็น </a:t>
            </a:r>
          </a:p>
          <a:p>
            <a:r>
              <a:rPr lang="th-TH" dirty="0"/>
              <a:t>ช่องโหว่นั้นไม่ได้มีกับเฉพาะระบบคอมพิวเตอร์และเครือข่ายเท่านั้น แต่รวมถึงทางด้านกายภาพ พนักงาน และข้อมูลหรือทรัพย์สินที่ไม่ได้อยู่ในรูปอิเล็กทรอนิกส์ด้วย</a:t>
            </a:r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8060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การวิเคราะห์ความเสี่ยง (</a:t>
            </a:r>
            <a:r>
              <a:rPr lang="en-US" dirty="0"/>
              <a:t>Risk Analysis)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ความเสี่ยง (</a:t>
            </a:r>
            <a:r>
              <a:rPr lang="en-US" b="1" dirty="0"/>
              <a:t>Risk) </a:t>
            </a:r>
            <a:r>
              <a:rPr lang="th-TH" dirty="0"/>
              <a:t>คือ</a:t>
            </a:r>
            <a:r>
              <a:rPr lang="th-TH" b="1" dirty="0"/>
              <a:t> </a:t>
            </a:r>
            <a:r>
              <a:rPr lang="th-TH" dirty="0"/>
              <a:t>เหตุการณ์หือการกระทำใดๆ ที่อาจเกิดขึ้นภายใต้สถานการณ์ที่ไม่แน่นอน และจะส่งผลกระทบหรือสร้างความเสียหาย </a:t>
            </a:r>
          </a:p>
          <a:p>
            <a:r>
              <a:rPr lang="th-TH" b="1" dirty="0"/>
              <a:t>ปัจจัยเสี่ยง (</a:t>
            </a:r>
            <a:r>
              <a:rPr lang="en-US" b="1" dirty="0"/>
              <a:t>Risk Factor) </a:t>
            </a:r>
            <a:r>
              <a:rPr lang="th-TH" dirty="0"/>
              <a:t>หมายถึง</a:t>
            </a:r>
            <a:r>
              <a:rPr lang="th-TH" b="1" dirty="0"/>
              <a:t> </a:t>
            </a:r>
            <a:r>
              <a:rPr lang="th-TH" dirty="0"/>
              <a:t>ต้นเหตุหรือสาเหตุที่มาของความเสี่ยง ที่จะทำให้ไม่บรรลุวัตถุประสงค์ที่กำหนดไว้โดยต้องสามารถระบุ</a:t>
            </a:r>
            <a:r>
              <a:rPr lang="th-TH" dirty="0" err="1"/>
              <a:t>ได้ดวย</a:t>
            </a:r>
            <a:r>
              <a:rPr lang="th-TH" dirty="0"/>
              <a:t>ว่า เหตุการณ์นั้นเกิดขึ้นที่ไหน เมื่อใด เกิดได้อย่างไร โดยปัจจัยเสี่ยงเกิดจากภัยคุกคาม (</a:t>
            </a:r>
            <a:r>
              <a:rPr lang="en-US" dirty="0"/>
              <a:t>Threat) </a:t>
            </a:r>
            <a:r>
              <a:rPr lang="th-TH" dirty="0"/>
              <a:t>ที่มี และช่องโหว่(</a:t>
            </a:r>
            <a:r>
              <a:rPr lang="en-US" dirty="0" err="1"/>
              <a:t>Vulnearability</a:t>
            </a:r>
            <a:r>
              <a:rPr lang="en-US" dirty="0"/>
              <a:t>) </a:t>
            </a:r>
            <a:r>
              <a:rPr lang="th-TH" dirty="0"/>
              <a:t>ที่ภัยคุกคามนั้นจะใช้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200241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การประเมินช่องโหว่ (</a:t>
            </a:r>
            <a:r>
              <a:rPr lang="en-US" dirty="0"/>
              <a:t>Vulnerability Assessment)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h-TH" b="1" dirty="0"/>
              <a:t>ช่องโหว่ทางนโยบาย </a:t>
            </a:r>
            <a:r>
              <a:rPr lang="th-TH" dirty="0"/>
              <a:t>หมายถึง ช่องโหว่ที่เกิดจากการบริหารจัดการ  ซึ่งส่วนใหญ่เกิดจากการขาดกฎระเบียบ หรือห้ามการกระทำอย่างใดอย่างหนึ่ง</a:t>
            </a:r>
          </a:p>
          <a:p>
            <a:r>
              <a:rPr lang="th-TH" b="1" dirty="0"/>
              <a:t>ช่องโหว่เกี่ยวกับคน </a:t>
            </a:r>
            <a:r>
              <a:rPr lang="th-TH" dirty="0"/>
              <a:t>หมายถึง ช่องโหว่ที่เกิดจากการปฏิบัติหน้าที่ของพนักงานหรือผู้รับจ้าง จนเกิดเป็นช่องโหว่ที่ทำให้ผู้ไม่หวังดีสามารถใช้ประโยชน์จากมันได้ </a:t>
            </a:r>
          </a:p>
          <a:p>
            <a:r>
              <a:rPr lang="th-TH" b="1" dirty="0"/>
              <a:t>ช่องโหว่ทางเทคนิค </a:t>
            </a:r>
            <a:r>
              <a:rPr lang="th-TH" dirty="0"/>
              <a:t>เป็นช่องโหว่ที่เกิดจากข้อผิดพลาดของการเขียนโปรแกรม หรือการกำหนดค่าคอนฟิกที่ไม่สมบูรณ์หรือปลอดภัย</a:t>
            </a:r>
          </a:p>
          <a:p>
            <a:r>
              <a:rPr lang="th-TH" b="1" dirty="0"/>
              <a:t>ช่องโหว่ทางกายภาพ </a:t>
            </a:r>
            <a:r>
              <a:rPr lang="th-TH" dirty="0"/>
              <a:t>เป็นช่องโหว่ที่เกิดจากการป้องกันและรักษาความปลอดภัยทางกายภาพ เช่น การความคุมการเข้าออกสถานที่ การ</a:t>
            </a:r>
            <a:r>
              <a:rPr lang="th-TH" dirty="0" err="1"/>
              <a:t>ล็อค</a:t>
            </a:r>
            <a:r>
              <a:rPr lang="th-TH" dirty="0"/>
              <a:t>ประตูหน้าต่าง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630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การประเมินโอกาสที่จะเกิด (</a:t>
            </a:r>
            <a:r>
              <a:rPr lang="en-US" dirty="0"/>
              <a:t>Likelihood)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172753"/>
              </p:ext>
            </p:extLst>
          </p:nvPr>
        </p:nvGraphicFramePr>
        <p:xfrm>
          <a:off x="395536" y="1412776"/>
          <a:ext cx="8280920" cy="4493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86956"/>
                <a:gridCol w="1592322"/>
                <a:gridCol w="4201642"/>
              </a:tblGrid>
              <a:tr h="540060"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คำเชิงคุณภาพ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b="1" dirty="0" smtClean="0"/>
                        <a:t>คำเชิงปริมาณ</a:t>
                      </a:r>
                      <a:endParaRPr lang="th-TH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 smtClean="0"/>
                        <a:t>คำอธิบาย</a:t>
                      </a:r>
                      <a:endParaRPr lang="th-TH" sz="2800" b="1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สูงมาก </a:t>
                      </a:r>
                      <a:r>
                        <a:rPr lang="en-US" sz="2800" dirty="0" smtClean="0"/>
                        <a:t>(Very High)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เหตุการณ์ภัยคุกคามมีโอกาสที่จะเกิดเกือบจะแน่นอน</a:t>
                      </a:r>
                      <a:endParaRPr lang="th-TH" sz="2800" dirty="0"/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สูง</a:t>
                      </a:r>
                      <a:r>
                        <a:rPr lang="th-TH" sz="2800" baseline="0" dirty="0" smtClean="0"/>
                        <a:t> </a:t>
                      </a:r>
                      <a:r>
                        <a:rPr lang="en-US" sz="2800" baseline="0" dirty="0" smtClean="0"/>
                        <a:t>(High)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/>
                        <a:t>เหตุการณ์ภัยคุกคามมีโอกาสที่จะเกิดสูง</a:t>
                      </a: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ปานกลาง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3200" dirty="0" smtClean="0"/>
                        <a:t>(Moderate)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/>
                        <a:t>เหตุการณ์ภัยคุกคามมีโอกาสที่จะเกิดปานกลาง</a:t>
                      </a: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ต่ำ</a:t>
                      </a:r>
                      <a:r>
                        <a:rPr lang="en-US" sz="3200" dirty="0" smtClean="0"/>
                        <a:t> </a:t>
                      </a:r>
                      <a:r>
                        <a:rPr lang="en-US" sz="2800" dirty="0" smtClean="0"/>
                        <a:t>(Low)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/>
                        <a:t>เหตุการณ์ภัยคุกคามมีโอกาสที่จะเกิดน้อย</a:t>
                      </a:r>
                    </a:p>
                  </a:txBody>
                  <a:tcPr/>
                </a:tc>
              </a:tr>
              <a:tr h="540060"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ต่ำมาก</a:t>
                      </a:r>
                      <a:r>
                        <a:rPr lang="en-US" sz="2800" dirty="0" smtClean="0"/>
                        <a:t> (Very Low)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</a:t>
                      </a:r>
                      <a:endParaRPr lang="th-TH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898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dirty="0" smtClean="0"/>
                        <a:t>เหตุการณ์ภัยคุกคามมีโอกาสที่จะเกิดไม่มีโอกาสที่จะเกิด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2248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การประเมินผลกระทบ </a:t>
            </a:r>
            <a:r>
              <a:rPr lang="en-US" dirty="0"/>
              <a:t>(Impact)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931861"/>
              </p:ext>
            </p:extLst>
          </p:nvPr>
        </p:nvGraphicFramePr>
        <p:xfrm>
          <a:off x="179512" y="1484784"/>
          <a:ext cx="8784976" cy="45796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779308"/>
                <a:gridCol w="1700808"/>
                <a:gridCol w="5304860"/>
              </a:tblGrid>
              <a:tr h="318184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+mn-lt"/>
                        </a:rPr>
                        <a:t>คำเชิงคุณภาพ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+mn-lt"/>
                        </a:rPr>
                        <a:t>คำเชิงปริมาณ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effectLst/>
                          <a:latin typeface="+mn-lt"/>
                        </a:rPr>
                        <a:t>คำอธิบาย</a:t>
                      </a:r>
                      <a:endParaRPr lang="th-TH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822157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+mn-lt"/>
                        </a:rPr>
                        <a:t>สูงมาก </a:t>
                      </a:r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(Very </a:t>
                      </a:r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High)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  <a:latin typeface="+mn-lt"/>
                        </a:rPr>
                        <a:t>5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+mn-lt"/>
                        </a:rPr>
                        <a:t>เหตุการณ์ สามารถสร้างความเสียหายร้ายแรงมากหลายด้าน หรือสร้างความหายนะต่อการดำเนินธุรกิจขององค์กร ทรัพย์สิน พนักงาน องค์กรอื่น หรือ ประเทศชาติ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864096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+mn-lt"/>
                        </a:rPr>
                        <a:t>สูง </a:t>
                      </a:r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(High</a:t>
                      </a:r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  <a:latin typeface="+mn-lt"/>
                        </a:rPr>
                        <a:t>4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+mn-lt"/>
                        </a:rPr>
                        <a:t>เหตุการณ์ภัยคุกคาม สามารถสร้างความเสียหายร้ายแรงมาก หรือสร้างความหายนะต่ำการดำเนินธุรกิจขององค์กร ทรัพย์สิน พนักงาน องค์กรอื่น หรือ ประเทศชาติ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+mn-lt"/>
                        </a:rPr>
                        <a:t>ปานกลาง </a:t>
                      </a:r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(</a:t>
                      </a:r>
                      <a:r>
                        <a:rPr lang="en-US" sz="2000" u="none" strike="noStrike" dirty="0" err="1" smtClean="0">
                          <a:effectLst/>
                          <a:latin typeface="+mn-lt"/>
                        </a:rPr>
                        <a:t>Moderae</a:t>
                      </a:r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  <a:latin typeface="+mn-lt"/>
                        </a:rPr>
                        <a:t>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+mn-lt"/>
                        </a:rPr>
                        <a:t>เหตุการณ์ภัยคุกคาม สามารถสร้างความเสียหายร้ายแรงต่อการดำเนินธุรกิจขององค์กร ทรัพย์สิน พนักงาน องค์กรอื่น หรือ ประเทศชาติ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+mn-lt"/>
                        </a:rPr>
                        <a:t>ต่ำ </a:t>
                      </a:r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(Low</a:t>
                      </a:r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+mn-lt"/>
                        </a:rPr>
                        <a:t>เหตุการณ์ภัยคุกคาม สามารถสร้างความเสียหายร้ายแรงบางส่วนต่อการดำเนินธุรกิจขององค์กร ทรัพย์สิน พนักงาน องค์กรอื่น หรือ ประเทศชาติ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  <a:tr h="792088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+mn-lt"/>
                        </a:rPr>
                        <a:t>ต่ำมาก </a:t>
                      </a:r>
                      <a:r>
                        <a:rPr lang="en-US" sz="2000" u="none" strike="noStrike" dirty="0" smtClean="0">
                          <a:effectLst/>
                          <a:latin typeface="+mn-lt"/>
                        </a:rPr>
                        <a:t>(Very </a:t>
                      </a:r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Low)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  <a:latin typeface="+mn-lt"/>
                        </a:rPr>
                        <a:t>1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u="none" strike="noStrike" dirty="0">
                          <a:effectLst/>
                          <a:latin typeface="+mn-lt"/>
                        </a:rPr>
                        <a:t>เหตุการณ์ภัยคุกคาม สามารถสร้างความเสียหายน้อยมาก จนสามารถละเลยได้ต่อการดำเนินธุรกิจขององค์กร ทรัพย์สิน พนักงาน องค์กรอื่น หรือ ประเทศชาติ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62821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การคำนวณระดับความเสี่ยง (</a:t>
            </a:r>
            <a:r>
              <a:rPr lang="en-US" dirty="0"/>
              <a:t>Risk Determination)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/>
              <a:t>ต้องสามารถนำเสนอหรือรายงานภัยต่างๆ และข้อเสนอแนะในการป้องกันภัยเหล่านั้นต่อองค์กรได้ </a:t>
            </a:r>
          </a:p>
          <a:p>
            <a:r>
              <a:rPr lang="th-TH" dirty="0"/>
              <a:t>ภัยนั้นควรนำเสนอโดยลำดับจากอันตรายมากไปหาน้อย</a:t>
            </a:r>
          </a:p>
          <a:p>
            <a:r>
              <a:rPr lang="th-TH" dirty="0"/>
              <a:t>แต่ละภัยนั้นควรนำเสนอความเสียหายที่อาจเกิดขึ้นได้ ในรูปจำนวนเงิน เวลา ทรัพยากร ชื่อเสียง และโอกาสทางธุรกิจ</a:t>
            </a:r>
          </a:p>
          <a:p>
            <a:r>
              <a:rPr lang="th-TH" dirty="0"/>
              <a:t>ภัยแต่ละอย่างควรมีข้อแนะนำในการป้องกันด้วย</a:t>
            </a:r>
          </a:p>
          <a:p>
            <a:r>
              <a:rPr lang="th-TH" dirty="0"/>
              <a:t> การคำนวณความเสี่ยง สามารถทำได้โดยการ</a:t>
            </a:r>
            <a:r>
              <a:rPr lang="th-TH" dirty="0" err="1"/>
              <a:t>คำนวน</a:t>
            </a:r>
            <a:r>
              <a:rPr lang="th-TH" dirty="0"/>
              <a:t>จากมูลค่าของ</a:t>
            </a:r>
            <a:r>
              <a:rPr lang="th-TH" dirty="0" err="1"/>
              <a:t>ทรัยพ์</a:t>
            </a:r>
            <a:r>
              <a:rPr lang="th-TH" dirty="0"/>
              <a:t>สิน โอกาสที่จะเกิดขึ้น ผลกระทบที่ตามมา ก็จะได้ระดับความเสี่ยง </a:t>
            </a:r>
          </a:p>
          <a:p>
            <a:r>
              <a:rPr lang="th-TH" dirty="0"/>
              <a:t>ถ้าประเมินความเสี่ยงในเชิงปริมาณก็จะได้ตัวเลขที่แสดงเป็นจำนวนเงินที่จะสูญเสียจากเหตุการณ์ดังกล่าว หรือถ้าเป็นเชิงคุณภาพ ก็จะระบุถึงระดับความเสี่ยงที่</a:t>
            </a:r>
            <a:r>
              <a:rPr lang="th-TH" dirty="0" smtClean="0"/>
              <a:t>มี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217597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ตัวอย่างการวิเคราะห์ความเสี่ยง</a:t>
            </a:r>
          </a:p>
        </p:txBody>
      </p:sp>
      <p:graphicFrame>
        <p:nvGraphicFramePr>
          <p:cNvPr id="4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83488"/>
              </p:ext>
            </p:extLst>
          </p:nvPr>
        </p:nvGraphicFramePr>
        <p:xfrm>
          <a:off x="107504" y="1268760"/>
          <a:ext cx="8750042" cy="47992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666249"/>
                <a:gridCol w="1219361"/>
                <a:gridCol w="3706020"/>
                <a:gridCol w="886237"/>
                <a:gridCol w="1057324"/>
                <a:gridCol w="1214851"/>
              </a:tblGrid>
              <a:tr h="76243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รหัส</a:t>
                      </a:r>
                      <a:endParaRPr lang="th-TH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ความเสี่ยง</a:t>
                      </a:r>
                      <a:endParaRPr lang="th-TH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ลักษณะความเสี่ยง</a:t>
                      </a:r>
                      <a:endParaRPr lang="th-TH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ผลกระทบ (</a:t>
                      </a:r>
                      <a:r>
                        <a:rPr lang="en-US" sz="2000" u="none" strike="noStrike" dirty="0">
                          <a:effectLst/>
                        </a:rPr>
                        <a:t>Impact)</a:t>
                      </a:r>
                      <a:endParaRPr lang="en-US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โอกาสที่จะเกิด (</a:t>
                      </a:r>
                      <a:r>
                        <a:rPr lang="en-US" sz="2000" u="none" strike="noStrike" dirty="0">
                          <a:effectLst/>
                        </a:rPr>
                        <a:t>Likelihood)</a:t>
                      </a:r>
                      <a:endParaRPr lang="en-US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ระดับความเสี่ยง (</a:t>
                      </a:r>
                      <a:r>
                        <a:rPr lang="en-US" sz="2000" u="none" strike="noStrike" dirty="0">
                          <a:effectLst/>
                        </a:rPr>
                        <a:t>Risk Level)</a:t>
                      </a:r>
                      <a:endParaRPr lang="en-US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</a:tr>
              <a:tr h="1270729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R01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 dirty="0">
                          <a:effectLst/>
                        </a:rPr>
                        <a:t>ความเสี่ยงจากการนำอุปกรณ์ส่วนตัวมาใช้ที่ทำงาน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 dirty="0">
                          <a:effectLst/>
                        </a:rPr>
                        <a:t>ผู้ใช้นำอุปกรณ์คอมพิวเตอร์ เช่น สมาร์ทโฟน แท็บเล็ต โน้ตบุ๊ค มาใช้ที่ทำงานและเชื่อต่อกับระบบเครื่องข่าย ซึ่งอาจทำให้ข้อมูลรั่วไหล หรืออุปกรณ์ส่วนตัวนั้นอาจนำไวรัสที่ติดจากที่อื่นมาแพร่กระจายที่ทำงาน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 dirty="0">
                          <a:effectLst/>
                        </a:rPr>
                        <a:t>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 dirty="0">
                          <a:effectLst/>
                        </a:rPr>
                        <a:t>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 dirty="0">
                          <a:effectLst/>
                        </a:rPr>
                        <a:t>9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</a:tr>
              <a:tr h="508292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R02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</a:rPr>
                        <a:t>ความเสี่ยงจากการถูกแฮค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 dirty="0">
                          <a:effectLst/>
                        </a:rPr>
                        <a:t>แฮคเกอร์อาจเจาะเข้ามาในระบบทางอิเทอร์เน็ตเพื่อขโมยข้อมูล หรือทำให้ระบบใช้การไม่ได้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</a:rPr>
                        <a:t>2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 dirty="0">
                          <a:effectLst/>
                        </a:rPr>
                        <a:t>6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</a:tr>
              <a:tr h="7624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R03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</a:rPr>
                        <a:t>มัลแวร์แพร่กระจายในเครือข่าย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</a:rPr>
                        <a:t>การแพร่กระจายของมับแวร์หรือไวรัส ซึ่งอาจเข้ามาผ่านช่องทางต่างๆ เช่น อีเมล เว็บไซด์ แฟลชไดรว์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</a:rPr>
                        <a:t>2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</a:rPr>
                        <a:t>4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 dirty="0">
                          <a:effectLst/>
                        </a:rPr>
                        <a:t>8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</a:tr>
              <a:tr h="1016584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R04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 dirty="0">
                          <a:effectLst/>
                        </a:rPr>
                        <a:t>ความเสี่ยงจากกรแสไฟฟ้าขัดข้อง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</a:rPr>
                        <a:t>การเกิดกระแสไฟฟ้าขัดข้อง หรือเกิดแรงดันไฟฟ้าไม่คงที่ ทำให้เครื่องคอมพิวเตอร์และอุปกรณ์อาจได้รับความเสียหายจากแรงดัน และทำให้ไม่สามารถให้บริการอย่างต่อเนื่อง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</a:rPr>
                        <a:t>4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 dirty="0">
                          <a:effectLst/>
                        </a:rPr>
                        <a:t>4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6283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ตัวอย่างการวิเคราะห์ความเสี่ยง (ต่อ)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737031"/>
              </p:ext>
            </p:extLst>
          </p:nvPr>
        </p:nvGraphicFramePr>
        <p:xfrm>
          <a:off x="107504" y="1268760"/>
          <a:ext cx="8821488" cy="329322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71405"/>
                <a:gridCol w="1411817"/>
                <a:gridCol w="3274832"/>
                <a:gridCol w="987170"/>
                <a:gridCol w="1224136"/>
                <a:gridCol w="1152128"/>
              </a:tblGrid>
              <a:tr h="83958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รหัส</a:t>
                      </a:r>
                      <a:endParaRPr lang="th-TH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ความเสี่ยง</a:t>
                      </a:r>
                      <a:endParaRPr lang="th-TH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ลักษณะความเสี่ยง</a:t>
                      </a:r>
                      <a:endParaRPr lang="th-TH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ผลกระทบ (</a:t>
                      </a:r>
                      <a:r>
                        <a:rPr lang="en-US" sz="2000" u="none" strike="noStrike" dirty="0">
                          <a:effectLst/>
                        </a:rPr>
                        <a:t>Impact)</a:t>
                      </a:r>
                      <a:endParaRPr lang="en-US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โอกาสที่จะเกิด (</a:t>
                      </a:r>
                      <a:r>
                        <a:rPr lang="en-US" sz="2000" u="none" strike="noStrike" dirty="0">
                          <a:effectLst/>
                        </a:rPr>
                        <a:t>Likelihood)</a:t>
                      </a:r>
                      <a:endParaRPr lang="en-US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ระดับความเสี่ยง (</a:t>
                      </a:r>
                      <a:r>
                        <a:rPr lang="en-US" sz="2000" u="none" strike="noStrike" dirty="0">
                          <a:effectLst/>
                        </a:rPr>
                        <a:t>Risk Level)</a:t>
                      </a:r>
                      <a:endParaRPr lang="en-US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</a:tr>
              <a:tr h="839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R05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 dirty="0">
                          <a:effectLst/>
                        </a:rPr>
                        <a:t>เกิดภัยธรรมชาติ เช่น ไฟไหม้ พายุ แผนดินไหว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 dirty="0">
                          <a:effectLst/>
                        </a:rPr>
                        <a:t>การเกิดไฟไหม้อาคาร แผ่ดินไหวจนอาคารถล่ม ไม่สามารถเคลื่อนย้ายเครื่องคอมพิวเตอร์และอุปกรณ์ต่างๆ ได้ ทำให้ได้รับความเสียหายทั้งหมด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</a:rPr>
                        <a:t>5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</a:rPr>
                        <a:t>5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</a:tr>
              <a:tr h="839588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R06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</a:rPr>
                        <a:t>ความเสี่ยงจากสถานการณ์ความไม่เรียบร้อย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 dirty="0">
                          <a:effectLst/>
                        </a:rPr>
                        <a:t>การเกิด</a:t>
                      </a:r>
                      <a:r>
                        <a:rPr lang="th-TH" sz="2000" u="none" strike="noStrike" dirty="0" err="1">
                          <a:effectLst/>
                        </a:rPr>
                        <a:t>สถานการณ์ค</a:t>
                      </a:r>
                      <a:r>
                        <a:rPr lang="th-TH" sz="2000" u="none" strike="noStrike" dirty="0">
                          <a:effectLst/>
                        </a:rPr>
                        <a:t>วารุนแรง เช่น การประท้วงทางการเมือง จนเกิดจลาจล หรือความไม่สงบเรียบร้อย จนทำให้บุคลากรไม่สามารถปฏิบัติงานได้ตามปติ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</a:rPr>
                        <a:t>3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 dirty="0">
                          <a:effectLst/>
                        </a:rPr>
                        <a:t>3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1245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ตัวอย่างการวิเคราะห์ความเสี่ยง (ต่อ)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76790870"/>
              </p:ext>
            </p:extLst>
          </p:nvPr>
        </p:nvGraphicFramePr>
        <p:xfrm>
          <a:off x="107504" y="1268760"/>
          <a:ext cx="8836572" cy="418012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771405"/>
                <a:gridCol w="1411817"/>
                <a:gridCol w="3274832"/>
                <a:gridCol w="1002254"/>
                <a:gridCol w="1152128"/>
                <a:gridCol w="1224136"/>
              </a:tblGrid>
              <a:tr h="1116883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รหัส</a:t>
                      </a:r>
                      <a:endParaRPr lang="th-TH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ความเสี่ยง</a:t>
                      </a:r>
                      <a:endParaRPr lang="th-TH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ลักษณะความเสี่ยง</a:t>
                      </a:r>
                      <a:endParaRPr lang="th-TH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ผลกระทบ (</a:t>
                      </a:r>
                      <a:r>
                        <a:rPr lang="en-US" sz="2000" u="none" strike="noStrike" dirty="0">
                          <a:effectLst/>
                        </a:rPr>
                        <a:t>Impact)</a:t>
                      </a:r>
                      <a:endParaRPr lang="en-US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โอกาสที่จะเกิด (</a:t>
                      </a:r>
                      <a:r>
                        <a:rPr lang="en-US" sz="2000" u="none" strike="noStrike" dirty="0">
                          <a:effectLst/>
                        </a:rPr>
                        <a:t>Likelihood)</a:t>
                      </a:r>
                      <a:endParaRPr lang="en-US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u="none" strike="noStrike" dirty="0">
                          <a:effectLst/>
                        </a:rPr>
                        <a:t>ระดับความเสี่ยง (</a:t>
                      </a:r>
                      <a:r>
                        <a:rPr lang="en-US" sz="2000" u="none" strike="noStrike" dirty="0">
                          <a:effectLst/>
                        </a:rPr>
                        <a:t>Risk Level)</a:t>
                      </a:r>
                      <a:endParaRPr lang="en-US" sz="2000" b="1" i="0" u="none" strike="noStrike" dirty="0">
                        <a:solidFill>
                          <a:schemeClr val="tx2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 anchor="ctr"/>
                </a:tc>
              </a:tr>
              <a:tr h="11168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 dirty="0">
                          <a:effectLst/>
                        </a:rPr>
                        <a:t>R07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 dirty="0">
                          <a:effectLst/>
                        </a:rPr>
                        <a:t>เครื่องคอมพิวเตอร์หรืออุปกรณ์ขัดข้อง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 dirty="0">
                          <a:effectLst/>
                        </a:rPr>
                        <a:t>เครื่องคอมพิวเตอร์หรืออุปกรณ์ชำรุดตามอายุการใช้งาน หรือขัดข้องด้วยสาเหตุทางเทคนิค จากสัตว์กัดแทะ เช่น การนำอาหารมารับประทานในห้องที่มีเครื่องคอมพิวเตอร์ ทำให้มีหนูหรือแมลง เป็นต้น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 dirty="0">
                          <a:effectLst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</a:rPr>
                        <a:t>1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>
                          <a:effectLst/>
                        </a:rPr>
                        <a:t>2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</a:tr>
              <a:tr h="1116883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R08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  <a:cs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>
                          <a:effectLst/>
                        </a:rPr>
                        <a:t>การโจรกรรมเครื่องคอมพิวเตอร์ และอุปกรณ์</a:t>
                      </a:r>
                      <a:endParaRPr lang="th-TH" sz="2000" b="0" i="0" u="none" strike="noStrike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u="none" strike="noStrike" dirty="0">
                          <a:effectLst/>
                        </a:rPr>
                        <a:t>การโจรกรรมเครื่องคอมพิวเตอร์ อุปกรณ์คอมพิวเตอร์ หรือชิ้นส่วนภายในเครื่อง เช่น ซีพียูและแรมทำให้ไม่สามารถปฏิบัติงาน หรือเกิดการสูญหายของข้อมูลบนเครื่องคอมพิวเตอร์นั้นได้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 dirty="0">
                          <a:effectLst/>
                        </a:rPr>
                        <a:t>5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 dirty="0">
                          <a:effectLst/>
                        </a:rPr>
                        <a:t>2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000" u="none" strike="noStrike" dirty="0">
                          <a:effectLst/>
                        </a:rPr>
                        <a:t>10</a:t>
                      </a:r>
                      <a:endParaRPr lang="th-TH" sz="2000" b="0" i="0" u="none" strike="noStrike" dirty="0">
                        <a:solidFill>
                          <a:srgbClr val="000000"/>
                        </a:solidFill>
                        <a:effectLst/>
                        <a:latin typeface="Adobe Arabic" panose="02040503050201020203" pitchFamily="18" charset="-78"/>
                      </a:endParaRPr>
                    </a:p>
                  </a:txBody>
                  <a:tcPr marL="7620" marR="7620" marT="762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9443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เกณฑ์การพิจารณาความเสี่ยง</a:t>
            </a: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016219"/>
              </p:ext>
            </p:extLst>
          </p:nvPr>
        </p:nvGraphicFramePr>
        <p:xfrm>
          <a:off x="179512" y="1484784"/>
          <a:ext cx="6022539" cy="4248472"/>
        </p:xfrm>
        <a:graphic>
          <a:graphicData uri="http://schemas.openxmlformats.org/drawingml/2006/table">
            <a:tbl>
              <a:tblPr firstRow="1" firstCol="1" bandRow="1"/>
              <a:tblGrid>
                <a:gridCol w="1223157"/>
                <a:gridCol w="799897"/>
                <a:gridCol w="799897"/>
                <a:gridCol w="799897"/>
                <a:gridCol w="799897"/>
                <a:gridCol w="799897"/>
                <a:gridCol w="799897"/>
              </a:tblGrid>
              <a:tr h="600994">
                <a:tc rowSpan="5"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ผลกระทบ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(Impact)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R05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R08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0099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60099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R06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R02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R01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  <a:tr h="60099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R07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R03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</a:tr>
              <a:tr h="600994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R04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009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425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โอกาสที่จะเกิด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(Likelihood)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995624"/>
              </p:ext>
            </p:extLst>
          </p:nvPr>
        </p:nvGraphicFramePr>
        <p:xfrm>
          <a:off x="6444208" y="2204864"/>
          <a:ext cx="2520280" cy="2304256"/>
        </p:xfrm>
        <a:graphic>
          <a:graphicData uri="http://schemas.openxmlformats.org/drawingml/2006/table">
            <a:tbl>
              <a:tblPr firstRow="1" firstCol="1" bandRow="1"/>
              <a:tblGrid>
                <a:gridCol w="653735"/>
                <a:gridCol w="1866545"/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ความเสี่ยงสูงมาก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ความเสี่ยงสูง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ความเสี่ยงปานกลาง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ordia New" panose="020B0304020202020204" pitchFamily="34" charset="-34"/>
                        </a:rPr>
                        <a:t>ความเสี่ยงต่ำ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3384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การรักษาความเสี่ยง (</a:t>
            </a:r>
            <a:r>
              <a:rPr lang="en-US" dirty="0"/>
              <a:t>Risk Treatment)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ทางเลือกในการควบคุมและแก้ไขความเสี่ยงที่ได้แนะนำไว้ในมาตรฐาน </a:t>
            </a:r>
            <a:r>
              <a:rPr lang="en-US" dirty="0"/>
              <a:t>ISO/IEC 27001 </a:t>
            </a:r>
            <a:r>
              <a:rPr lang="th-TH" dirty="0"/>
              <a:t>มีอยู่ 4 ทาง</a:t>
            </a:r>
          </a:p>
          <a:p>
            <a:pPr lvl="1"/>
            <a:r>
              <a:rPr lang="th-TH" dirty="0"/>
              <a:t>การลดความเสี่ยง (</a:t>
            </a:r>
            <a:r>
              <a:rPr lang="en-US" dirty="0"/>
              <a:t>Risk Reduction)</a:t>
            </a:r>
          </a:p>
          <a:p>
            <a:pPr lvl="1"/>
            <a:r>
              <a:rPr lang="th-TH" dirty="0"/>
              <a:t>การยอมรับความเสี่ยง (</a:t>
            </a:r>
            <a:r>
              <a:rPr lang="en-US" dirty="0"/>
              <a:t>Risk Acceptance)</a:t>
            </a:r>
          </a:p>
          <a:p>
            <a:pPr lvl="1"/>
            <a:r>
              <a:rPr lang="th-TH" dirty="0"/>
              <a:t>การหลีกเลี่ยงความเสี่ยง (</a:t>
            </a:r>
            <a:r>
              <a:rPr lang="en-US" dirty="0"/>
              <a:t>Risk Avoidance)</a:t>
            </a:r>
          </a:p>
          <a:p>
            <a:pPr lvl="1"/>
            <a:r>
              <a:rPr lang="th-TH" dirty="0"/>
              <a:t>การย้ายโอนความเสี่ยง (</a:t>
            </a:r>
            <a:r>
              <a:rPr lang="en-US" dirty="0"/>
              <a:t>Risk Transfer)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873427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มาตรการที่สามารถเลือกใช้เพื่อการแก้ไขควบคุมความเสี่ยง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มาตรการควบคุมทางด้านกายภาพ คือ การจัดให้มีสภาพแวดล้อมทางกายภาพที่เหมาะสม</a:t>
            </a:r>
          </a:p>
          <a:p>
            <a:r>
              <a:rPr lang="th-TH" dirty="0"/>
              <a:t>มาตรการควบคุมทางด้านเทคนิค คือ การใช้ซอฟต์แวร์หรืออุปกรณ์ฮาร์ดแวร์มาช่วยควบคุมและจัดการ</a:t>
            </a:r>
          </a:p>
          <a:p>
            <a:r>
              <a:rPr lang="th-TH" dirty="0"/>
              <a:t>มาตรการควบคุมด้านธุรการ คือ การจัดให้มีนโยบาย ระเบียบ วิธีการปฏิบัติงาน การฝึกอบรมที่เหมาะสม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0655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การวิเคราะห์ความเสี่ยง (</a:t>
            </a:r>
            <a:r>
              <a:rPr lang="en-US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Risk Analysis)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>
                <a:cs typeface="TH Sarabun New" panose="020B0500040200020003" pitchFamily="34" charset="-34"/>
              </a:rPr>
              <a:t>การวิเคราะห์ความเสี่ยง ประเมินจากโอกาสที่จะเกิด (</a:t>
            </a:r>
            <a:r>
              <a:rPr lang="en-US" b="1" dirty="0">
                <a:cs typeface="TH Sarabun New" panose="020B0500040200020003" pitchFamily="34" charset="-34"/>
              </a:rPr>
              <a:t>Likelihood) </a:t>
            </a:r>
            <a:r>
              <a:rPr lang="th-TH" b="1" dirty="0">
                <a:cs typeface="TH Sarabun New" panose="020B0500040200020003" pitchFamily="34" charset="-34"/>
              </a:rPr>
              <a:t>ซึ่งหมายถึง </a:t>
            </a:r>
            <a:r>
              <a:rPr lang="th-TH" dirty="0">
                <a:cs typeface="TH Sarabun New" panose="020B0500040200020003" pitchFamily="34" charset="-34"/>
              </a:rPr>
              <a:t>ความถี่หรือโอกาสที่จะเกิดความเสี่ยง และผลกระทบ (</a:t>
            </a:r>
            <a:r>
              <a:rPr lang="en-US" dirty="0">
                <a:cs typeface="TH Sarabun New" panose="020B0500040200020003" pitchFamily="34" charset="-34"/>
              </a:rPr>
              <a:t>Impact) </a:t>
            </a:r>
            <a:r>
              <a:rPr lang="th-TH" dirty="0">
                <a:cs typeface="TH Sarabun New" panose="020B0500040200020003" pitchFamily="34" charset="-34"/>
              </a:rPr>
              <a:t>ซึ่งหมายถึง ขนาดของความรุนแรงของความเสียหายที่จะเกิดขึ้นหากเกิดเหตุการณ์ความเสี่ยง (</a:t>
            </a:r>
            <a:r>
              <a:rPr lang="en-US" dirty="0">
                <a:cs typeface="TH Sarabun New" panose="020B0500040200020003" pitchFamily="34" charset="-34"/>
              </a:rPr>
              <a:t>Risk Event)</a:t>
            </a:r>
          </a:p>
          <a:p>
            <a:endParaRPr lang="th-TH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3854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กระบวนการในการรักษาความเสี่ยงสรุปได้ดังนี้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1. จัดลำดับ</a:t>
            </a:r>
            <a:r>
              <a:rPr lang="th-TH" dirty="0" smtClean="0"/>
              <a:t>ความสำคัญ</a:t>
            </a:r>
            <a:r>
              <a:rPr lang="th-TH" dirty="0"/>
              <a:t>ของการปฏิบัติงาน จากผลการจัดลำดับความ</a:t>
            </a:r>
            <a:r>
              <a:rPr lang="th-TH" dirty="0" smtClean="0"/>
              <a:t>เสี่ยง</a:t>
            </a:r>
          </a:p>
          <a:p>
            <a:r>
              <a:rPr lang="th-TH" dirty="0"/>
              <a:t>2. ประเมินทางเลือกในการ</a:t>
            </a:r>
            <a:r>
              <a:rPr lang="th-TH" dirty="0" smtClean="0"/>
              <a:t>ควบคุม</a:t>
            </a:r>
          </a:p>
          <a:p>
            <a:r>
              <a:rPr lang="th-TH" dirty="0"/>
              <a:t>3. วิเคราะห์ผลประโยชน์ที่ได้รับ</a:t>
            </a:r>
          </a:p>
          <a:p>
            <a:r>
              <a:rPr lang="th-TH" dirty="0"/>
              <a:t>4. เลือกวิธีการควบคุม</a:t>
            </a:r>
          </a:p>
          <a:p>
            <a:r>
              <a:rPr lang="th-TH" dirty="0"/>
              <a:t>5. มอบหมายความรับผิดชอบ</a:t>
            </a:r>
          </a:p>
          <a:p>
            <a:r>
              <a:rPr lang="th-TH" dirty="0"/>
              <a:t>6. พัฒนาแผนการปฏิบัติงานเพื่อการป้องกัน</a:t>
            </a:r>
          </a:p>
          <a:p>
            <a:r>
              <a:rPr lang="th-TH" dirty="0"/>
              <a:t>7. ลงมือปฏิบัติตามวิธีการควบคุมที่เลือก ขึ้นอยู่กับแต่ละสถานการณ์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98751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ความสัมพันธ์ระหว่างองค์ประกอบของความเสี่ยง</a:t>
            </a:r>
            <a:endParaRPr lang="th-TH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556792"/>
            <a:ext cx="8508022" cy="432048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57239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การบริหารความเสี่ยง (</a:t>
            </a:r>
            <a:r>
              <a:rPr lang="en-US" dirty="0"/>
              <a:t>Risk Management)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การบริหารความเสี่ยง (</a:t>
            </a:r>
            <a:r>
              <a:rPr lang="en-US" b="1" dirty="0"/>
              <a:t>Risk Management) </a:t>
            </a:r>
            <a:r>
              <a:rPr lang="th-TH" dirty="0"/>
              <a:t>เป็นกระบวนการที่ใช้ในการบริหารจัดการ ที่จะทำให้โอกาสที่จะเกิดเหตุการณ์ความเสี่ยงลดลง</a:t>
            </a:r>
          </a:p>
          <a:p>
            <a:r>
              <a:rPr lang="th-TH" dirty="0"/>
              <a:t>หลักจากการประเมินความเสี่ยงแล้ว ผลที่คือ ระดับความเสี่ยงที่มีอยู่ ณ ขณะนั้น ซึ่งถ้าระดับความเสี่ยงนั้นอยู่ในระดับที่ยอมรับไม่ได้ ก็จำเป็นที่ต้องกำหนดมาตรการในการควบคุม ซึ่งกระบวนการนี้เรียกว่า </a:t>
            </a:r>
            <a:r>
              <a:rPr lang="th-TH" b="1" dirty="0"/>
              <a:t>การรักษาความเสี่ยง (</a:t>
            </a:r>
            <a:r>
              <a:rPr lang="en-US" b="1" dirty="0"/>
              <a:t>Risk Treatment)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52723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การรักษาความเสี่ยง (</a:t>
            </a:r>
            <a:r>
              <a:rPr lang="en-US" dirty="0"/>
              <a:t>Risk Treatment)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การยอมรับความเสี่ยง </a:t>
            </a:r>
            <a:r>
              <a:rPr lang="en-US" sz="2800" b="1" dirty="0"/>
              <a:t>(Risk Acceptance</a:t>
            </a:r>
            <a:r>
              <a:rPr lang="en-US" sz="2800" b="1" dirty="0" smtClean="0"/>
              <a:t>)</a:t>
            </a:r>
            <a:r>
              <a:rPr lang="th-TH" sz="2800" dirty="0"/>
              <a:t> เป็นการยอมรับความเสี่ยงที่อาจเกิดเหตุการณ์ขึ้น เนื่องจากความเสี่ยงอยู่ในระดับต่ำหรือยอมรับได้</a:t>
            </a:r>
          </a:p>
          <a:p>
            <a:pPr lvl="0"/>
            <a:r>
              <a:rPr lang="th-TH" sz="2800" b="1" dirty="0"/>
              <a:t>การลด/การควบคุมความเสี่ยง (</a:t>
            </a:r>
            <a:r>
              <a:rPr lang="en-US" sz="2800" b="1" dirty="0"/>
              <a:t>Risk Mitigation</a:t>
            </a:r>
            <a:r>
              <a:rPr lang="en-US" sz="2800" b="1" dirty="0" smtClean="0"/>
              <a:t>)</a:t>
            </a:r>
            <a:r>
              <a:rPr lang="th-TH" sz="2800" b="1" dirty="0"/>
              <a:t> </a:t>
            </a:r>
            <a:r>
              <a:rPr lang="th-TH" sz="2800" dirty="0"/>
              <a:t>เป็นการปรับปรุงระบบการทำงานหรือการออกแบบวิธีการทำงานใหม่ </a:t>
            </a:r>
            <a:endParaRPr lang="en-US" sz="2800" dirty="0"/>
          </a:p>
          <a:p>
            <a:pPr lvl="0"/>
            <a:r>
              <a:rPr lang="th-TH" sz="2800" b="1" dirty="0" smtClean="0"/>
              <a:t>การโอนความเสี่ยง (</a:t>
            </a:r>
            <a:r>
              <a:rPr lang="en-US" sz="2800" b="1" dirty="0" smtClean="0"/>
              <a:t>Risk Transfer)</a:t>
            </a:r>
            <a:r>
              <a:rPr lang="th-TH" sz="2800" b="1" dirty="0"/>
              <a:t> </a:t>
            </a:r>
            <a:r>
              <a:rPr lang="th-TH" sz="2800" dirty="0"/>
              <a:t>เป็นการถ่ายโอนความเสี่ยงให้ผู้อื่นช่วยแบ่งความรับผิดชอบ</a:t>
            </a:r>
            <a:r>
              <a:rPr lang="th-TH" sz="2800" dirty="0" smtClean="0"/>
              <a:t>ไป</a:t>
            </a:r>
          </a:p>
          <a:p>
            <a:pPr lvl="0"/>
            <a:r>
              <a:rPr lang="th-TH" sz="2800" b="1" dirty="0"/>
              <a:t>การหลีกเลี่ยงความเสี่ยง (</a:t>
            </a:r>
            <a:r>
              <a:rPr lang="en-US" sz="2800" b="1" dirty="0"/>
              <a:t>Risk Avoidance</a:t>
            </a:r>
            <a:r>
              <a:rPr lang="en-US" sz="2800" b="1" dirty="0" smtClean="0"/>
              <a:t>)</a:t>
            </a:r>
            <a:r>
              <a:rPr lang="th-TH" sz="2800" b="1" dirty="0"/>
              <a:t> </a:t>
            </a:r>
            <a:r>
              <a:rPr lang="th-TH" sz="2800" dirty="0"/>
              <a:t>เมื่อความเสี่ยงที่เกิดจากการดำเนินโครงการหรือกิจกรรมบางอย่างอาจสูงมาก องค์กรอาจยกเลิกโครงการนั้นไป ซึ่งทำให้โอกาสที่จะเกิดไม่มีเลย </a:t>
            </a:r>
            <a:endParaRPr lang="en-US" sz="2800" dirty="0"/>
          </a:p>
          <a:p>
            <a:pPr lvl="0"/>
            <a:endParaRPr lang="en-US" sz="2800" dirty="0" smtClean="0"/>
          </a:p>
          <a:p>
            <a:pPr lvl="0"/>
            <a:endParaRPr lang="th-TH" sz="2800" b="1" dirty="0" smtClean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9775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มาตรการควบคุม (</a:t>
            </a:r>
            <a:r>
              <a:rPr lang="en-US" dirty="0"/>
              <a:t>Control)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b="1" dirty="0"/>
              <a:t>การควบคุมเพื่อการป้องกัน (</a:t>
            </a:r>
            <a:r>
              <a:rPr lang="en-US" b="1" dirty="0"/>
              <a:t>Preventive Control) </a:t>
            </a:r>
            <a:r>
              <a:rPr lang="th-TH" dirty="0"/>
              <a:t>เป็นวิธีการความคุมที่กำหนดขึ้นเพื่อป้องกันไม่ใช้เกิดความเสียหายและข้อผิดพลาดตั้งแต่แรก</a:t>
            </a:r>
          </a:p>
          <a:p>
            <a:r>
              <a:rPr lang="th-TH" b="1" dirty="0"/>
              <a:t>การควบคุมเพื่อให้ตรวจพบ (</a:t>
            </a:r>
            <a:r>
              <a:rPr lang="en-US" b="1" dirty="0"/>
              <a:t>Detective Control) </a:t>
            </a:r>
            <a:r>
              <a:rPr lang="th-TH" dirty="0"/>
              <a:t>เป็นวิธีการควบคุมที่กำหนดขึ้นเพื่อค้นพบข้อผิดพลาดที่เกิดขึ้นแล้ว </a:t>
            </a:r>
          </a:p>
          <a:p>
            <a:r>
              <a:rPr lang="th-TH" b="1" dirty="0"/>
              <a:t>การควบคุมโดยการชี้แนะ (</a:t>
            </a:r>
            <a:r>
              <a:rPr lang="en-US" b="1" dirty="0"/>
              <a:t>Directive Control) </a:t>
            </a:r>
            <a:r>
              <a:rPr lang="th-TH" dirty="0"/>
              <a:t>เป็นวิธีการควบคุมที่ส่งเสริมหรือ กระตุ้นให้</a:t>
            </a:r>
            <a:r>
              <a:rPr lang="th-TH" dirty="0" smtClean="0"/>
              <a:t>เกิด</a:t>
            </a:r>
            <a:r>
              <a:rPr lang="th-TH" dirty="0"/>
              <a:t>ความสำเร็จตามวัตถุประสงค์ที่ต้องการ </a:t>
            </a:r>
          </a:p>
          <a:p>
            <a:r>
              <a:rPr lang="th-TH" b="1" dirty="0"/>
              <a:t>การควบคุมเพื่อการแก้ไข (</a:t>
            </a:r>
            <a:r>
              <a:rPr lang="en-US" b="1" dirty="0"/>
              <a:t>Corrective Control) </a:t>
            </a:r>
            <a:r>
              <a:rPr lang="th-TH" dirty="0"/>
              <a:t>เป็นวิธีการ</a:t>
            </a:r>
            <a:r>
              <a:rPr lang="th-TH" dirty="0" smtClean="0"/>
              <a:t>ควบคุม</a:t>
            </a:r>
            <a:r>
              <a:rPr lang="th-TH" dirty="0"/>
              <a:t>ที่กำหนดขึ้นเพื่อแก้ไขข้อผิดพลาดที่เกิดขึ้นให้ถูกต้อง หรือเพื่อหาวิธีการแก้ไขไม่ให้เกิดข้อผิดพลาดซ้ำอีกในอนาคต </a:t>
            </a:r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980231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มาตรฐานการบริหารความเสี่ยง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ISO 31000:2009 Risk Management – Principles and guidelines</a:t>
            </a:r>
          </a:p>
          <a:p>
            <a:r>
              <a:rPr lang="en-US" b="1" dirty="0"/>
              <a:t>ISO/IEC 27005 Information technology – Security techniques – Information security risk </a:t>
            </a:r>
            <a:r>
              <a:rPr lang="en-US" b="1" dirty="0" smtClean="0"/>
              <a:t>management</a:t>
            </a:r>
          </a:p>
          <a:p>
            <a:r>
              <a:rPr lang="en-US" b="1" dirty="0"/>
              <a:t>NIST SP 800-30rev1 Guide for Conducting Risk Assessment</a:t>
            </a:r>
          </a:p>
          <a:p>
            <a:r>
              <a:rPr lang="en-US" b="1" dirty="0"/>
              <a:t>OCTAVE (Operationally Critical Threat, Asset and Vulnerability Evaluation) </a:t>
            </a:r>
            <a:r>
              <a:rPr lang="th-TH" b="1" dirty="0"/>
              <a:t>โดย </a:t>
            </a:r>
            <a:r>
              <a:rPr lang="en-US" b="1" dirty="0"/>
              <a:t>SEI (Software Engineering Institute)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5704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ISO </a:t>
            </a:r>
            <a:r>
              <a:rPr lang="en-US" dirty="0" smtClean="0"/>
              <a:t>31000:2009</a:t>
            </a:r>
            <a:endParaRPr lang="th-TH" dirty="0"/>
          </a:p>
        </p:txBody>
      </p:sp>
      <p:pic>
        <p:nvPicPr>
          <p:cNvPr id="4" name="Picture 2" descr="ผลการค้นหารูปภาพสำหรับ ISO 31000:20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7704856" cy="493448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966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ริ่มต้น">
  <a:themeElements>
    <a:clrScheme name="กำหนดเอง 11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00"/>
      </a:hlink>
      <a:folHlink>
        <a:srgbClr val="000000"/>
      </a:folHlink>
    </a:clrScheme>
    <a:fontScheme name="กำหนดเอง 3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102</TotalTime>
  <Words>2363</Words>
  <Application>Microsoft Office PowerPoint</Application>
  <PresentationFormat>นำเสนอทางหน้าจอ (4:3)</PresentationFormat>
  <Paragraphs>279</Paragraphs>
  <Slides>30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30</vt:i4>
      </vt:variant>
    </vt:vector>
  </HeadingPairs>
  <TitlesOfParts>
    <vt:vector size="31" baseType="lpstr">
      <vt:lpstr>เริ่มต้น</vt:lpstr>
      <vt:lpstr>4134201</vt:lpstr>
      <vt:lpstr>การวิเคราะห์ความเสี่ยง (Risk Analysis)</vt:lpstr>
      <vt:lpstr>การวิเคราะห์ความเสี่ยง (Risk Analysis)</vt:lpstr>
      <vt:lpstr>ความสัมพันธ์ระหว่างองค์ประกอบของความเสี่ยง</vt:lpstr>
      <vt:lpstr>การบริหารความเสี่ยง (Risk Management)</vt:lpstr>
      <vt:lpstr>การรักษาความเสี่ยง (Risk Treatment)</vt:lpstr>
      <vt:lpstr>มาตรการควบคุม (Control)</vt:lpstr>
      <vt:lpstr>มาตรฐานการบริหารความเสี่ยง</vt:lpstr>
      <vt:lpstr>ISO 31000:2009</vt:lpstr>
      <vt:lpstr>NIST SP 800:30rev1</vt:lpstr>
      <vt:lpstr>การประเมินความเสี่ยง (Risk Assessment)</vt:lpstr>
      <vt:lpstr>รูปแบบการประเมินความเสี่ยง</vt:lpstr>
      <vt:lpstr>ขั้นตอนการประเมินความเสี่ยง</vt:lpstr>
      <vt:lpstr>การประเมินความเสี่ยงขององค์กร</vt:lpstr>
      <vt:lpstr>การสำรวจและประเมินค่าทรัพย์สิน (Asset Identification)</vt:lpstr>
      <vt:lpstr>การประเมินมูลค่าของทรัพย์สิน (Asset Value Evaluation) </vt:lpstr>
      <vt:lpstr>การระบุภัยคุกคาม (Threat Identification)</vt:lpstr>
      <vt:lpstr>การระบุภัยคุกคาม (Threat Identification)</vt:lpstr>
      <vt:lpstr>การประเมินช่องโหว่ (Vulnerability Assessment)</vt:lpstr>
      <vt:lpstr>การประเมินช่องโหว่ (Vulnerability Assessment)</vt:lpstr>
      <vt:lpstr>การประเมินโอกาสที่จะเกิด (Likelihood)</vt:lpstr>
      <vt:lpstr>การประเมินผลกระทบ (Impact)</vt:lpstr>
      <vt:lpstr>การคำนวณระดับความเสี่ยง (Risk Determination)</vt:lpstr>
      <vt:lpstr>ตัวอย่างการวิเคราะห์ความเสี่ยง</vt:lpstr>
      <vt:lpstr>ตัวอย่างการวิเคราะห์ความเสี่ยง (ต่อ)</vt:lpstr>
      <vt:lpstr>ตัวอย่างการวิเคราะห์ความเสี่ยง (ต่อ)</vt:lpstr>
      <vt:lpstr>เกณฑ์การพิจารณาความเสี่ยง</vt:lpstr>
      <vt:lpstr>การรักษาความเสี่ยง (Risk Treatment)</vt:lpstr>
      <vt:lpstr>มาตรการที่สามารถเลือกใช้เพื่อการแก้ไขควบคุมความเสี่ยง</vt:lpstr>
      <vt:lpstr>กระบวนการในการรักษาความเสี่ยงสรุปได้ดังนี้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4134201</dc:title>
  <dc:creator>user</dc:creator>
  <cp:lastModifiedBy>user</cp:lastModifiedBy>
  <cp:revision>11</cp:revision>
  <cp:lastPrinted>2018-08-27T01:52:14Z</cp:lastPrinted>
  <dcterms:created xsi:type="dcterms:W3CDTF">2018-08-27T01:24:25Z</dcterms:created>
  <dcterms:modified xsi:type="dcterms:W3CDTF">2018-09-17T01:55:17Z</dcterms:modified>
</cp:coreProperties>
</file>