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81" r:id="rId7"/>
    <p:sldId id="261" r:id="rId8"/>
    <p:sldId id="285" r:id="rId9"/>
    <p:sldId id="262" r:id="rId10"/>
    <p:sldId id="282" r:id="rId11"/>
    <p:sldId id="263" r:id="rId12"/>
    <p:sldId id="264" r:id="rId13"/>
    <p:sldId id="283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9144000" cy="6858000" type="screen4x3"/>
  <p:notesSz cx="9926638" cy="679767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645C0-EC5B-43E2-830F-C6E678B77FA8}" type="datetimeFigureOut">
              <a:rPr lang="th-TH" smtClean="0"/>
              <a:t>10/09/61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4CA4E-C37A-43DD-A9D0-364CA373C4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6164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31458-C4DC-4BA6-B833-DE22428C01A3}" type="datetimeFigureOut">
              <a:rPr lang="th-TH" smtClean="0"/>
              <a:t>10/09/61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52E25-91E6-46F2-AD73-D5B553EEEB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9852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kumimoji="0" lang="th-TH" dirty="0" smtClean="0"/>
              <a:t>คลิกเพื่อแก้ไขลักษณะชื่อเรื่องต้นแบบ</a:t>
            </a:r>
            <a:endParaRPr kumimoji="0" lang="en-US" dirty="0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dirty="0" smtClean="0"/>
              <a:t>คลิกเพื่อแก้ไขลักษณะชื่อเรื่องรองต้นแบบ</a:t>
            </a:r>
            <a:endParaRPr kumimoji="0" lang="en-US" dirty="0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A04C96B-51E5-4C1D-AB6F-78442CB7A346}" type="datetimeFigureOut">
              <a:rPr lang="th-TH" smtClean="0"/>
              <a:t>10/09/61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สี่เหลี่ยมผืนผ้า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สี่เหลี่ยมผืนผ้า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10/09/61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10/09/61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สามเหลี่ยมหน้าจั่ว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kumimoji="0" lang="th-TH" dirty="0" smtClean="0"/>
              <a:t>คลิกเพื่อแก้ไขลักษณะชื่อเรื่องต้นแบบ</a:t>
            </a:r>
            <a:endParaRPr kumimoji="0" lang="en-US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10/09/61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 eaLnBrk="1" latinLnBrk="0" hangingPunct="1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dirty="0" smtClean="0"/>
              <a:t>ระดับที่สอง</a:t>
            </a:r>
          </a:p>
          <a:p>
            <a:pPr lvl="2" eaLnBrk="1" latinLnBrk="0" hangingPunct="1"/>
            <a:r>
              <a:rPr lang="th-TH" dirty="0" smtClean="0"/>
              <a:t>ระดับที่สาม</a:t>
            </a:r>
          </a:p>
          <a:p>
            <a:pPr lvl="3" eaLnBrk="1" latinLnBrk="0" hangingPunct="1"/>
            <a:r>
              <a:rPr lang="th-TH" dirty="0" smtClean="0"/>
              <a:t>ระดับที่สี่</a:t>
            </a:r>
          </a:p>
          <a:p>
            <a:pPr lvl="4" eaLnBrk="1" latinLnBrk="0" hangingPunct="1"/>
            <a:r>
              <a:rPr lang="th-TH" dirty="0" smtClean="0"/>
              <a:t>ระดับที่ห้า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A04C96B-51E5-4C1D-AB6F-78442CB7A346}" type="datetimeFigureOut">
              <a:rPr lang="th-TH" smtClean="0"/>
              <a:t>10/09/61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10/09/61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10/09/61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kumimoji="0" lang="th-TH" dirty="0" smtClean="0"/>
              <a:t>คลิกเพื่อแก้ไขลักษณะชื่อเรื่องต้นแบบ</a:t>
            </a:r>
            <a:endParaRPr kumimoji="0" lang="en-US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10/09/61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6" name="สามเหลี่ยมหน้าจั่ว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10/09/61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5" name="ตัวเชื่อมต่อตรง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สามเหลี่ยมหน้าจั่ว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10/09/61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สามเหลี่ยมหน้าจั่ว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แทนเนื้อหา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 eaLnBrk="1" latinLnBrk="0" hangingPunct="1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dirty="0" smtClean="0"/>
              <a:t>ระดับที่สอง</a:t>
            </a:r>
          </a:p>
          <a:p>
            <a:pPr lvl="2" eaLnBrk="1" latinLnBrk="0" hangingPunct="1"/>
            <a:r>
              <a:rPr lang="th-TH" dirty="0" smtClean="0"/>
              <a:t>ระดับที่สาม</a:t>
            </a:r>
          </a:p>
          <a:p>
            <a:pPr lvl="3" eaLnBrk="1" latinLnBrk="0" hangingPunct="1"/>
            <a:r>
              <a:rPr lang="th-TH" dirty="0" smtClean="0"/>
              <a:t>ระดับที่สี่</a:t>
            </a:r>
          </a:p>
          <a:p>
            <a:pPr lvl="4" eaLnBrk="1" latinLnBrk="0" hangingPunct="1"/>
            <a:r>
              <a:rPr lang="th-TH" dirty="0" smtClean="0"/>
              <a:t>ระดับที่ห้า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10/09/61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สามเหลี่ยมหน้าจั่ว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h-TH" dirty="0" smtClean="0"/>
              <a:t>คลิกเพื่อแก้ไขลักษณะชื่อเรื่องต้นแบบ</a:t>
            </a:r>
            <a:endParaRPr kumimoji="0" lang="en-US" dirty="0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dirty="0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dirty="0" smtClean="0"/>
              <a:t>ระดับที่สอง</a:t>
            </a:r>
          </a:p>
          <a:p>
            <a:pPr lvl="2" eaLnBrk="1" latinLnBrk="0" hangingPunct="1"/>
            <a:r>
              <a:rPr kumimoji="0" lang="th-TH" dirty="0" smtClean="0"/>
              <a:t>ระดับที่สาม</a:t>
            </a:r>
          </a:p>
          <a:p>
            <a:pPr lvl="3" eaLnBrk="1" latinLnBrk="0" hangingPunct="1"/>
            <a:r>
              <a:rPr kumimoji="0" lang="th-TH" dirty="0" smtClean="0"/>
              <a:t>ระดับที่สี่</a:t>
            </a:r>
          </a:p>
          <a:p>
            <a:pPr lvl="4" eaLnBrk="1" latinLnBrk="0" hangingPunct="1"/>
            <a:r>
              <a:rPr kumimoji="0" lang="th-TH" dirty="0" smtClean="0"/>
              <a:t>ระดับที่ห้า</a:t>
            </a:r>
            <a:endParaRPr kumimoji="0" lang="en-US" dirty="0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A04C96B-51E5-4C1D-AB6F-78442CB7A346}" type="datetimeFigureOut">
              <a:rPr lang="th-TH" smtClean="0"/>
              <a:t>10/09/61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28" name="ตัวเชื่อมต่อตรง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ตัวเชื่อมต่อตรง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ามเหลี่ยมหน้าจั่ว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4134201</a:t>
            </a:r>
            <a:endParaRPr lang="th-TH" sz="54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บท</a:t>
            </a:r>
            <a:r>
              <a:rPr lang="th-TH" b="1"/>
              <a:t>ที่ </a:t>
            </a:r>
            <a:r>
              <a:rPr lang="th-TH" b="1"/>
              <a:t>3</a:t>
            </a:r>
            <a:r>
              <a:rPr lang="th-TH" b="1" smtClean="0"/>
              <a:t> </a:t>
            </a:r>
            <a:r>
              <a:rPr lang="th-TH" b="1" dirty="0" smtClean="0"/>
              <a:t>แนวโน้ม</a:t>
            </a:r>
            <a:r>
              <a:rPr lang="th-TH" b="1" dirty="0"/>
              <a:t>ภัยคุกคามระบบสารสนเทศ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40898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ปฏิบัติการออโรร่า </a:t>
            </a:r>
            <a:r>
              <a:rPr lang="en-US" dirty="0" smtClean="0"/>
              <a:t>(Operation Aurora)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Operation Aurora </a:t>
            </a:r>
            <a:r>
              <a:rPr lang="th-TH" b="1" dirty="0"/>
              <a:t>หรือ </a:t>
            </a:r>
            <a:r>
              <a:rPr lang="en-US" b="1" dirty="0"/>
              <a:t>Aurora Attack </a:t>
            </a:r>
            <a:r>
              <a:rPr lang="th-TH" dirty="0"/>
              <a:t>คือ ภัยคุกคามทางอินเทอร์เน็ต ซึ่งอาศัยช่องโหว่ด้านความปลอดภัย</a:t>
            </a:r>
            <a:r>
              <a:rPr lang="th-TH" dirty="0" err="1"/>
              <a:t>ในเบ</a:t>
            </a:r>
            <a:r>
              <a:rPr lang="th-TH" dirty="0"/>
              <a:t>รา</a:t>
            </a:r>
            <a:r>
              <a:rPr lang="th-TH" dirty="0" err="1"/>
              <a:t>เซอร์</a:t>
            </a:r>
            <a:r>
              <a:rPr lang="th-TH" dirty="0"/>
              <a:t> </a:t>
            </a:r>
            <a:r>
              <a:rPr lang="en-US" dirty="0"/>
              <a:t>Internet Explorer </a:t>
            </a:r>
            <a:r>
              <a:rPr lang="th-TH" dirty="0"/>
              <a:t>ในการเข้าถึงข้อมูลส่วนตัวผู้ใช้งาน </a:t>
            </a:r>
          </a:p>
          <a:p>
            <a:r>
              <a:rPr lang="th-TH" dirty="0" smtClean="0"/>
              <a:t>แฮคเกอร์</a:t>
            </a:r>
            <a:r>
              <a:rPr lang="th-TH" dirty="0"/>
              <a:t>จะทำการสร้างเว็บไซต์ซึ่งมีรหัสประสงค์ร้ายแฝงอยู่ โดยหลอกให้ผู้ใช้งานอินเทอร์เน็ตคลิกลิงค์หรือดาวน์โหลดไฟล์ซึ่งมีรหัสอันตรายที่แฝงมากับอี</a:t>
            </a:r>
            <a:r>
              <a:rPr lang="th-TH" dirty="0" err="1"/>
              <a:t>เมล</a:t>
            </a:r>
            <a:r>
              <a:rPr lang="th-TH" dirty="0"/>
              <a:t> รวมทั้งโปรแกรมสนทนา </a:t>
            </a:r>
            <a:r>
              <a:rPr lang="en-US" dirty="0"/>
              <a:t>Instant Messenger </a:t>
            </a:r>
            <a:r>
              <a:rPr lang="th-TH" dirty="0"/>
              <a:t>หรือ</a:t>
            </a:r>
            <a:r>
              <a:rPr lang="th-TH" dirty="0" smtClean="0"/>
              <a:t>สังคมออนไลน์</a:t>
            </a:r>
            <a:r>
              <a:rPr lang="th-TH" dirty="0"/>
              <a:t>ต่างๆ เมื่อผู้ใช้งานดาวน์โหลดไฟล์ดังกล่าวโดยใช้โปรแกรม </a:t>
            </a:r>
            <a:r>
              <a:rPr lang="en-US" dirty="0"/>
              <a:t>Internet Explorer </a:t>
            </a:r>
            <a:r>
              <a:rPr lang="th-TH" dirty="0"/>
              <a:t>จะเป็นการเปิดโอกาสให้</a:t>
            </a:r>
            <a:r>
              <a:rPr lang="th-TH" dirty="0" smtClean="0"/>
              <a:t>แฮคเกอร์</a:t>
            </a:r>
            <a:r>
              <a:rPr lang="th-TH" dirty="0"/>
              <a:t>เข้ามาโจมตี ควบคุมระบบและทำงานได้ทุกอย่างตามสิทธิ์ของผู้ใช้งาน </a:t>
            </a:r>
          </a:p>
        </p:txBody>
      </p:sp>
    </p:spTree>
    <p:extLst>
      <p:ext uri="{BB962C8B-B14F-4D97-AF65-F5344CB8AC3E}">
        <p14:creationId xmlns:p14="http://schemas.microsoft.com/office/powerpoint/2010/main" val="1008966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err="1"/>
              <a:t>ฟิชชิ่ง</a:t>
            </a:r>
            <a:r>
              <a:rPr lang="th-TH" dirty="0"/>
              <a:t> (</a:t>
            </a:r>
            <a:r>
              <a:rPr lang="en-US" dirty="0"/>
              <a:t>Phishing)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 err="1"/>
              <a:t>ฟิชชิ่ง</a:t>
            </a:r>
            <a:r>
              <a:rPr lang="th-TH" b="1" dirty="0"/>
              <a:t> (</a:t>
            </a:r>
            <a:r>
              <a:rPr lang="en-US" b="1" dirty="0"/>
              <a:t>Phishing) </a:t>
            </a:r>
            <a:r>
              <a:rPr lang="th-TH" dirty="0"/>
              <a:t>คือ การโจมตีแบบวิศวกรรมสังคมประเภทหนึ่ง ที่ใช้การปลอมแปลงอี</a:t>
            </a:r>
            <a:r>
              <a:rPr lang="th-TH" dirty="0" err="1"/>
              <a:t>เมลหรือ</a:t>
            </a:r>
            <a:r>
              <a:rPr lang="th-TH" dirty="0"/>
              <a:t>เว็บไซต์รูปแบบหนึ่ง โดยส่วนใหญ่จะมีวัตถุประสงค์เพื่อต้องการข้อมูลที่สำคัญจากผู้ถูกหลอก เช่น </a:t>
            </a:r>
            <a:r>
              <a:rPr lang="en-US" dirty="0"/>
              <a:t>Username, Password </a:t>
            </a:r>
            <a:r>
              <a:rPr lang="th-TH" dirty="0"/>
              <a:t>และหมายเลขบัตรเครดิต เป็นต้น </a:t>
            </a:r>
          </a:p>
          <a:p>
            <a:endParaRPr lang="th-TH" dirty="0"/>
          </a:p>
        </p:txBody>
      </p:sp>
      <p:pic>
        <p:nvPicPr>
          <p:cNvPr id="4" name="Picture 2" descr="https://sites.google.com/site/armnaclub555/_/rsrc/1358262085784/phay-khukkham-ni-rabb-sarsnthes/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204578"/>
            <a:ext cx="4798595" cy="32076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921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แฮคเกอร์ (</a:t>
            </a:r>
            <a:r>
              <a:rPr lang="en-US" dirty="0"/>
              <a:t>Hacker)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/>
              <a:t>แฮคเกอร์ (</a:t>
            </a:r>
            <a:r>
              <a:rPr lang="en-US" b="1" dirty="0"/>
              <a:t>Hacker) </a:t>
            </a:r>
            <a:r>
              <a:rPr lang="th-TH" dirty="0"/>
              <a:t>หมายถึง ผู้เชี่ยวชาญในสาขาคอมพิวเตอร์ หรือผู้ที่มีความเฉลียวฉลาดในการแก้ปัญหาจากข้อจำกัด หรือใช้ประโยชน์จากช่องโหว่หรือจุดอ่อนของระบบคอมพิวเตอร์ แฮคเกอร์แบ่งออกเป็นหลายประเภท เช่น</a:t>
            </a:r>
          </a:p>
          <a:p>
            <a:endParaRPr lang="th-TH" dirty="0" smtClean="0"/>
          </a:p>
          <a:p>
            <a:endParaRPr lang="th-TH" dirty="0"/>
          </a:p>
        </p:txBody>
      </p:sp>
      <p:pic>
        <p:nvPicPr>
          <p:cNvPr id="4" name="Picture 6" descr="https://lh6.googleusercontent.com/r7q_QixaHG4DMaR09hLqUKu1GgtbuPyPPIG_ii9C8yGHG0i0eQifm4ACbUsfbchZISB9Hzibrg=s640-h400-e36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708920"/>
            <a:ext cx="2574950" cy="16093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7107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แฮคเก</a:t>
            </a:r>
            <a:r>
              <a:rPr lang="th-TH" dirty="0" err="1"/>
              <a:t>อร์ห</a:t>
            </a:r>
            <a:r>
              <a:rPr lang="th-TH" dirty="0"/>
              <a:t>มวกขาว (</a:t>
            </a:r>
            <a:r>
              <a:rPr lang="en-US" dirty="0"/>
              <a:t>White Hat Hacker)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/>
              <a:t>แฮคเก</a:t>
            </a:r>
            <a:r>
              <a:rPr lang="th-TH" b="1" dirty="0" err="1"/>
              <a:t>อร์ห</a:t>
            </a:r>
            <a:r>
              <a:rPr lang="th-TH" b="1" dirty="0"/>
              <a:t>มวกขาว (</a:t>
            </a:r>
            <a:r>
              <a:rPr lang="en-US" b="1" dirty="0"/>
              <a:t>White Hat </a:t>
            </a:r>
            <a:r>
              <a:rPr lang="en-US" b="1" dirty="0" smtClean="0"/>
              <a:t>Hacker)</a:t>
            </a:r>
            <a:endParaRPr lang="th-TH" dirty="0"/>
          </a:p>
          <a:p>
            <a:r>
              <a:rPr lang="th-TH" dirty="0" smtClean="0"/>
              <a:t>มี</a:t>
            </a:r>
            <a:r>
              <a:rPr lang="th-TH" dirty="0"/>
              <a:t>ความเชี่ยวชาญในการเจาะระบบ เพื่อหาจุดอ่อนและวางระบบป้องกัน ซึ่งส่วนใหญ่</a:t>
            </a:r>
            <a:r>
              <a:rPr lang="th-TH" dirty="0" smtClean="0"/>
              <a:t>แฮคเกอร์</a:t>
            </a:r>
            <a:r>
              <a:rPr lang="th-TH" dirty="0"/>
              <a:t>สายนี้จะถูกว่าจ้างโดยบริษัท หรือหน่วยงานของรัฐบาล </a:t>
            </a:r>
            <a:r>
              <a:rPr lang="th-TH" dirty="0" smtClean="0"/>
              <a:t>แฮคเก</a:t>
            </a:r>
            <a:r>
              <a:rPr lang="th-TH" dirty="0" err="1"/>
              <a:t>อร์ห</a:t>
            </a:r>
            <a:r>
              <a:rPr lang="th-TH" dirty="0"/>
              <a:t>มวกขาวที่ดังๆ </a:t>
            </a:r>
            <a:r>
              <a:rPr lang="th-TH" dirty="0" smtClean="0"/>
              <a:t>เช่น </a:t>
            </a:r>
            <a:r>
              <a:rPr lang="en-US" dirty="0" smtClean="0"/>
              <a:t>Tsutomu </a:t>
            </a:r>
            <a:r>
              <a:rPr lang="en-US" dirty="0"/>
              <a:t>Shimomura </a:t>
            </a:r>
            <a:r>
              <a:rPr lang="th-TH" dirty="0"/>
              <a:t>ผู้ที่เคยร่วมมือกับ </a:t>
            </a:r>
            <a:r>
              <a:rPr lang="en-US" dirty="0"/>
              <a:t>FBI </a:t>
            </a:r>
            <a:r>
              <a:rPr lang="th-TH" dirty="0"/>
              <a:t>ไล่จับสุดยอด</a:t>
            </a:r>
            <a:r>
              <a:rPr lang="th-TH" dirty="0" smtClean="0"/>
              <a:t>แฮคเกอร์</a:t>
            </a:r>
            <a:r>
              <a:rPr lang="th-TH" dirty="0"/>
              <a:t>ของโลกมาแล้ว แถมยังเขียนหนังสือชื่อ </a:t>
            </a:r>
            <a:r>
              <a:rPr lang="en-US" dirty="0" err="1"/>
              <a:t>TakeDown</a:t>
            </a:r>
            <a:r>
              <a:rPr lang="en-US" dirty="0"/>
              <a:t> </a:t>
            </a:r>
            <a:r>
              <a:rPr lang="th-TH" dirty="0"/>
              <a:t>ก่อนจะถูกนำไปทำเป็นหนังอีกด้วย</a:t>
            </a:r>
          </a:p>
        </p:txBody>
      </p:sp>
    </p:spTree>
    <p:extLst>
      <p:ext uri="{BB962C8B-B14F-4D97-AF65-F5344CB8AC3E}">
        <p14:creationId xmlns:p14="http://schemas.microsoft.com/office/powerpoint/2010/main" val="294885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แฮคเก</a:t>
            </a:r>
            <a:r>
              <a:rPr lang="th-TH" dirty="0" err="1"/>
              <a:t>อร์ห</a:t>
            </a:r>
            <a:r>
              <a:rPr lang="th-TH" dirty="0"/>
              <a:t>มวกดำ (</a:t>
            </a:r>
            <a:r>
              <a:rPr lang="en-US" dirty="0"/>
              <a:t>Black Hat Hacker)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 smtClean="0"/>
              <a:t>แฮคเก</a:t>
            </a:r>
            <a:r>
              <a:rPr lang="th-TH" b="1" dirty="0" err="1" smtClean="0"/>
              <a:t>อร์ห</a:t>
            </a:r>
            <a:r>
              <a:rPr lang="th-TH" b="1" dirty="0" smtClean="0"/>
              <a:t>มวกดำ (</a:t>
            </a:r>
            <a:r>
              <a:rPr lang="en-US" b="1" dirty="0" smtClean="0"/>
              <a:t>Black Hat Hacker) </a:t>
            </a:r>
          </a:p>
          <a:p>
            <a:r>
              <a:rPr lang="th-TH" dirty="0" smtClean="0"/>
              <a:t>คอยเจาะระบบอย่างผิดกฎหมาย พร้อมกับสร้างความเสียหายให้เกิดในระบบข้อมูลคอมพิวเตอร์ เรียกว่าพยายามทำทุกวิถีทางให้ระบบพังพินาศ ทั้งแบบทำเพื่อเงิน และทำเล่นสนุกๆ แฮคเกอร์ในสายนี้มีมากมาย เช่น </a:t>
            </a:r>
            <a:r>
              <a:rPr lang="en-US" dirty="0" smtClean="0"/>
              <a:t>Robert Tappan Morris </a:t>
            </a:r>
            <a:r>
              <a:rPr lang="th-TH" dirty="0" smtClean="0"/>
              <a:t>คนแรกที่สร้าง</a:t>
            </a:r>
            <a:r>
              <a:rPr lang="th-TH" dirty="0" err="1" smtClean="0"/>
              <a:t>เวิร์ม</a:t>
            </a:r>
            <a:r>
              <a:rPr lang="th-TH" dirty="0" smtClean="0"/>
              <a:t> (</a:t>
            </a:r>
            <a:r>
              <a:rPr lang="en-US" dirty="0" smtClean="0"/>
              <a:t>Worm) </a:t>
            </a:r>
            <a:r>
              <a:rPr lang="th-TH" dirty="0" smtClean="0"/>
              <a:t>ขึ้นมาป่วนระบบ โดย </a:t>
            </a:r>
            <a:r>
              <a:rPr lang="en-US" dirty="0" err="1" smtClean="0"/>
              <a:t>MorrisWorm</a:t>
            </a:r>
            <a:r>
              <a:rPr lang="en-US" dirty="0" smtClean="0"/>
              <a:t> </a:t>
            </a:r>
            <a:r>
              <a:rPr lang="th-TH" dirty="0" smtClean="0"/>
              <a:t>ของเขาได้ทำลายคอมพิวเตอร์ไปมากกว่า 6,000 เครื่องทั่วโลก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40657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แฮคเก</a:t>
            </a:r>
            <a:r>
              <a:rPr lang="th-TH" dirty="0" err="1"/>
              <a:t>อร์ห</a:t>
            </a:r>
            <a:r>
              <a:rPr lang="th-TH" dirty="0"/>
              <a:t>มวกเทา (</a:t>
            </a:r>
            <a:r>
              <a:rPr lang="en-US" dirty="0"/>
              <a:t>Gray Hat Hacker)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 smtClean="0"/>
              <a:t>แฮคเก</a:t>
            </a:r>
            <a:r>
              <a:rPr lang="th-TH" b="1" dirty="0" err="1"/>
              <a:t>อร์ห</a:t>
            </a:r>
            <a:r>
              <a:rPr lang="th-TH" b="1" dirty="0"/>
              <a:t>มวกเทา (</a:t>
            </a:r>
            <a:r>
              <a:rPr lang="en-US" b="1" dirty="0"/>
              <a:t>Gray Hat Hacker) </a:t>
            </a:r>
          </a:p>
          <a:p>
            <a:r>
              <a:rPr lang="th-TH" dirty="0" smtClean="0"/>
              <a:t>ส่วนมาก</a:t>
            </a:r>
            <a:r>
              <a:rPr lang="th-TH" dirty="0"/>
              <a:t>จะทดลองเจาะระบบข้อมูลต่างๆ จากนั้นก็เอาข้อบกพร่องที่พบไปโพ</a:t>
            </a:r>
            <a:r>
              <a:rPr lang="th-TH" dirty="0" err="1" smtClean="0"/>
              <a:t>สออนไลน์</a:t>
            </a:r>
            <a:r>
              <a:rPr lang="th-TH" dirty="0" smtClean="0"/>
              <a:t> </a:t>
            </a:r>
            <a:r>
              <a:rPr lang="th-TH" dirty="0"/>
              <a:t>แล้วก็ปล่อยให้เจ้าของเว็บหรือโปรแกรมเมอร์หาวิธีป้องกันพวกหมวกดำกันเอา</a:t>
            </a:r>
            <a:r>
              <a:rPr lang="th-TH" dirty="0" smtClean="0"/>
              <a:t>เอง เช่น </a:t>
            </a:r>
            <a:r>
              <a:rPr lang="en-US" dirty="0" err="1" smtClean="0"/>
              <a:t>Adian</a:t>
            </a:r>
            <a:r>
              <a:rPr lang="en-US" dirty="0" smtClean="0"/>
              <a:t> </a:t>
            </a:r>
            <a:r>
              <a:rPr lang="en-US" dirty="0" err="1"/>
              <a:t>Lamo</a:t>
            </a:r>
            <a:r>
              <a:rPr lang="en-US" dirty="0"/>
              <a:t> </a:t>
            </a:r>
            <a:r>
              <a:rPr lang="th-TH" dirty="0" smtClean="0"/>
              <a:t>เป็นแฮคเกอร์</a:t>
            </a:r>
            <a:r>
              <a:rPr lang="th-TH" dirty="0"/>
              <a:t>สายเทาที่เคยเจาะข้อมูลของ </a:t>
            </a:r>
            <a:r>
              <a:rPr lang="en-US" dirty="0"/>
              <a:t>The New York Times, Yahoo </a:t>
            </a:r>
            <a:r>
              <a:rPr lang="th-TH" dirty="0"/>
              <a:t>และ </a:t>
            </a:r>
            <a:r>
              <a:rPr lang="en-US" dirty="0"/>
              <a:t>Microsoft </a:t>
            </a:r>
            <a:r>
              <a:rPr lang="th-TH" dirty="0"/>
              <a:t>มาแล้ว</a:t>
            </a:r>
          </a:p>
        </p:txBody>
      </p:sp>
    </p:spTree>
    <p:extLst>
      <p:ext uri="{BB962C8B-B14F-4D97-AF65-F5344CB8AC3E}">
        <p14:creationId xmlns:p14="http://schemas.microsoft.com/office/powerpoint/2010/main" val="3068111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err="1"/>
              <a:t>แฮก</a:t>
            </a:r>
            <a:r>
              <a:rPr lang="th-TH" dirty="0"/>
              <a:t>เก</a:t>
            </a:r>
            <a:r>
              <a:rPr lang="th-TH" dirty="0" err="1"/>
              <a:t>อร์ห</a:t>
            </a:r>
            <a:r>
              <a:rPr lang="th-TH" dirty="0"/>
              <a:t>มวก</a:t>
            </a:r>
            <a:r>
              <a:rPr lang="th-TH" dirty="0" smtClean="0"/>
              <a:t>เหลือง (</a:t>
            </a:r>
            <a:r>
              <a:rPr lang="en-US" dirty="0"/>
              <a:t>Yellow Hat Hacker)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 err="1" smtClean="0"/>
              <a:t>แฮก</a:t>
            </a:r>
            <a:r>
              <a:rPr lang="th-TH" b="1" dirty="0"/>
              <a:t>เก</a:t>
            </a:r>
            <a:r>
              <a:rPr lang="th-TH" b="1" dirty="0" err="1"/>
              <a:t>อร์ห</a:t>
            </a:r>
            <a:r>
              <a:rPr lang="th-TH" b="1" dirty="0"/>
              <a:t>มวก</a:t>
            </a:r>
            <a:r>
              <a:rPr lang="th-TH" b="1" dirty="0" smtClean="0"/>
              <a:t>เหลือง (</a:t>
            </a:r>
            <a:r>
              <a:rPr lang="en-US" b="1" dirty="0"/>
              <a:t>Yellow Hat Hacker</a:t>
            </a:r>
            <a:r>
              <a:rPr lang="en-US" b="1" dirty="0" smtClean="0"/>
              <a:t>)</a:t>
            </a:r>
          </a:p>
          <a:p>
            <a:r>
              <a:rPr lang="th-TH" dirty="0" smtClean="0"/>
              <a:t>แทน</a:t>
            </a:r>
            <a:r>
              <a:rPr lang="th-TH" dirty="0"/>
              <a:t>ค่าของทองหรือเงินตรา กล่าวให้ชัดคือ</a:t>
            </a:r>
            <a:r>
              <a:rPr lang="th-TH" dirty="0" smtClean="0"/>
              <a:t>แฮคเก</a:t>
            </a:r>
            <a:r>
              <a:rPr lang="th-TH" dirty="0" err="1"/>
              <a:t>อร์ป</a:t>
            </a:r>
            <a:r>
              <a:rPr lang="th-TH" dirty="0"/>
              <a:t>ระเภทที่ทำได้ทุกอย่างเพื่อเงิน แต่คิดว่าคงเป็นคำที่มาแล้วก็หายไป ในเมื่อ</a:t>
            </a:r>
            <a:r>
              <a:rPr lang="th-TH" dirty="0" smtClean="0"/>
              <a:t>แฮคเกอร์</a:t>
            </a:r>
            <a:r>
              <a:rPr lang="th-TH" dirty="0"/>
              <a:t>ทั้ง 3 ประเภทข้างต้นนั้นครอบคลุมและอธิบายภาพชัดๆ เอาไว้ได้ดีอยู่แล้ว แถมหนึ่งในเป้าหมายหลักๆ ของบรรดา</a:t>
            </a:r>
            <a:r>
              <a:rPr lang="th-TH" dirty="0" smtClean="0"/>
              <a:t>แฮคเก</a:t>
            </a:r>
            <a:r>
              <a:rPr lang="th-TH" dirty="0" err="1"/>
              <a:t>อร์ห</a:t>
            </a:r>
            <a:r>
              <a:rPr lang="th-TH" dirty="0"/>
              <a:t>มวกดำทั้งหลาย ก็คือเงินทองเหมือนๆ กัน</a:t>
            </a:r>
          </a:p>
        </p:txBody>
      </p:sp>
    </p:spTree>
    <p:extLst>
      <p:ext uri="{BB962C8B-B14F-4D97-AF65-F5344CB8AC3E}">
        <p14:creationId xmlns:p14="http://schemas.microsoft.com/office/powerpoint/2010/main" val="3881964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อาชญากรรมไซเบอร์ (</a:t>
            </a:r>
            <a:r>
              <a:rPr lang="en-US" dirty="0"/>
              <a:t>Cybercrime)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เป้าหมายที่แท้จริงของการเจาะระบบก็คือ เงิน</a:t>
            </a:r>
          </a:p>
          <a:p>
            <a:r>
              <a:rPr lang="th-TH" dirty="0"/>
              <a:t>ลูกค้าของธนาคารโดยเฉพาะในโลกออนไลน์ จึงกลายเป็นเป้าหมายของแฮคเกอร์ตลอดจนลูกค้าบัตรเครดิตต่างๆ </a:t>
            </a:r>
          </a:p>
          <a:p>
            <a:r>
              <a:rPr lang="th-TH" dirty="0"/>
              <a:t>แฮคเกอร์สามารถเจาะการเข้ารหัสแบบ </a:t>
            </a:r>
            <a:r>
              <a:rPr lang="en-US" dirty="0"/>
              <a:t>SSL </a:t>
            </a:r>
            <a:r>
              <a:rPr lang="th-TH" dirty="0"/>
              <a:t>ได้สำเร็จ โดยใช้เทคนิค “</a:t>
            </a:r>
            <a:r>
              <a:rPr lang="en-US" dirty="0"/>
              <a:t>Man in the Middle Attack” </a:t>
            </a:r>
            <a:r>
              <a:rPr lang="th-TH" dirty="0"/>
              <a:t>โดยใช้โปรแกรมชื่อ “</a:t>
            </a:r>
            <a:r>
              <a:rPr lang="en-US" dirty="0" err="1"/>
              <a:t>SSLStrip</a:t>
            </a:r>
            <a:r>
              <a:rPr lang="en-US" dirty="0"/>
              <a:t>” </a:t>
            </a:r>
          </a:p>
          <a:p>
            <a:r>
              <a:rPr lang="th-TH" dirty="0"/>
              <a:t>ปัจจุบันระบบอีคอมเมิร์ซส่วนใหญ่จะใช้โปรโตคอล </a:t>
            </a:r>
            <a:r>
              <a:rPr lang="en-US" dirty="0"/>
              <a:t>SSL </a:t>
            </a:r>
            <a:r>
              <a:rPr lang="th-TH" dirty="0"/>
              <a:t>เป็นหลัก </a:t>
            </a:r>
          </a:p>
          <a:p>
            <a:r>
              <a:rPr lang="th-TH" dirty="0"/>
              <a:t>จำเป็นต้องมีการตรวจสอบตัวตนแบบสองทาง (</a:t>
            </a:r>
            <a:r>
              <a:rPr lang="en-US" dirty="0"/>
              <a:t>Two Factor Authentication)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14197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สงครามไซเบอร์ (</a:t>
            </a:r>
            <a:r>
              <a:rPr lang="en-US" dirty="0" err="1" smtClean="0"/>
              <a:t>Cyberwar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โลกไซ</a:t>
            </a:r>
            <a:r>
              <a:rPr lang="th-TH" dirty="0" smtClean="0"/>
              <a:t>เบอร์ถือเป็นอีกหนึ่งสมรภูมิ</a:t>
            </a:r>
            <a:r>
              <a:rPr lang="th-TH" dirty="0"/>
              <a:t>แห่งการ</a:t>
            </a:r>
            <a:r>
              <a:rPr lang="th-TH" dirty="0" smtClean="0"/>
              <a:t>รบในยุคนี้</a:t>
            </a:r>
            <a:endParaRPr lang="en-US" dirty="0"/>
          </a:p>
          <a:p>
            <a:r>
              <a:rPr lang="th-TH" dirty="0" smtClean="0"/>
              <a:t>ไซ</a:t>
            </a:r>
            <a:r>
              <a:rPr lang="th-TH" dirty="0"/>
              <a:t>เบอร์</a:t>
            </a:r>
            <a:r>
              <a:rPr lang="th-TH" dirty="0" err="1"/>
              <a:t>สเปซ</a:t>
            </a:r>
            <a:r>
              <a:rPr lang="th-TH" dirty="0"/>
              <a:t> (</a:t>
            </a:r>
            <a:r>
              <a:rPr lang="en-US" dirty="0"/>
              <a:t>Cyberspace) </a:t>
            </a:r>
            <a:r>
              <a:rPr lang="th-TH" dirty="0"/>
              <a:t>ถือว่าเป็นอีกโดเมนหนึ่งที่มีความสำคัญในการสู้รบเพื่อเอาชนะฝ่ายตรงข้าม </a:t>
            </a:r>
          </a:p>
          <a:p>
            <a:r>
              <a:rPr lang="th-TH" dirty="0"/>
              <a:t>ประเทศสหรัฐอเมริกาให้ความสำคัญกับเรื่องสงครามไซเบอร์ ถึงขนาดจัดตั้งกองบัญชาการไซเบอร์ (</a:t>
            </a:r>
            <a:r>
              <a:rPr lang="en-US" dirty="0"/>
              <a:t>Cyber Command) </a:t>
            </a:r>
            <a:r>
              <a:rPr lang="th-TH" dirty="0"/>
              <a:t>ซึ่งมีนักรบไซเบอร์ (</a:t>
            </a:r>
            <a:r>
              <a:rPr lang="en-US" dirty="0"/>
              <a:t>Cyber Warrior) </a:t>
            </a:r>
            <a:r>
              <a:rPr lang="th-TH" dirty="0"/>
              <a:t>ทำหน้าที่ต่อสู้ในโลกไซเบอร์อย่างเป็นทางการ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05607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 and BYOD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จากปรากฏการณ์ </a:t>
            </a:r>
            <a:r>
              <a:rPr lang="en-US" dirty="0"/>
              <a:t>BYOD (Bring Your Own Device) </a:t>
            </a:r>
            <a:r>
              <a:rPr lang="th-TH" dirty="0"/>
              <a:t>ทั่วโลกแสดงให้เห็นว่าผู้บริหารองค์กรและพนักงาน นิยมนำ</a:t>
            </a:r>
            <a:r>
              <a:rPr lang="th-TH" dirty="0" err="1"/>
              <a:t>สมาร์ทโฟนและแท็บเล็ต</a:t>
            </a:r>
            <a:r>
              <a:rPr lang="th-TH" dirty="0"/>
              <a:t>มาใช้งานในที่ทำงาน และหลายคนนิยมใช้บริการ</a:t>
            </a:r>
            <a:r>
              <a:rPr lang="th-TH" dirty="0" err="1"/>
              <a:t>คลาวด์</a:t>
            </a:r>
            <a:r>
              <a:rPr lang="th-TH" dirty="0"/>
              <a:t> (</a:t>
            </a:r>
            <a:r>
              <a:rPr lang="en-US" dirty="0"/>
              <a:t>Cloud Services) </a:t>
            </a:r>
            <a:r>
              <a:rPr lang="th-TH" dirty="0"/>
              <a:t>ต่างๆ โดยการนำข้อมูลไปเก็บไว้บน</a:t>
            </a:r>
            <a:r>
              <a:rPr lang="th-TH" dirty="0" err="1"/>
              <a:t>คลาวด์</a:t>
            </a:r>
            <a:r>
              <a:rPr lang="th-TH" dirty="0"/>
              <a:t> เช่น </a:t>
            </a:r>
            <a:r>
              <a:rPr lang="en-US" dirty="0" err="1"/>
              <a:t>iCloud</a:t>
            </a:r>
            <a:r>
              <a:rPr lang="en-US" dirty="0"/>
              <a:t>, </a:t>
            </a:r>
            <a:r>
              <a:rPr lang="en-US" dirty="0" err="1"/>
              <a:t>Dropbox</a:t>
            </a:r>
            <a:r>
              <a:rPr lang="en-US" dirty="0"/>
              <a:t>, SkyDrive </a:t>
            </a:r>
            <a:r>
              <a:rPr lang="th-TH" dirty="0"/>
              <a:t>และ </a:t>
            </a:r>
            <a:r>
              <a:rPr lang="en-US" dirty="0"/>
              <a:t>Google Drive </a:t>
            </a:r>
            <a:r>
              <a:rPr lang="th-TH" dirty="0"/>
              <a:t>เป็นต้น </a:t>
            </a:r>
            <a:r>
              <a:rPr lang="th-TH" dirty="0" smtClean="0"/>
              <a:t> ทำให้มีโอกาสข้อมูลรั่วไหลได้มากขึ้น</a:t>
            </a:r>
            <a:endParaRPr lang="th-TH" dirty="0"/>
          </a:p>
          <a:p>
            <a:endParaRPr lang="th-TH" dirty="0"/>
          </a:p>
        </p:txBody>
      </p:sp>
      <p:pic>
        <p:nvPicPr>
          <p:cNvPr id="4" name="Picture 2" descr="http://thumbsup.in.th/wp-content/uploads/2014/11/cloud-computi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7775" y="3575605"/>
            <a:ext cx="3116513" cy="2743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490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ปัจจัยที่มีผลในปัจจุบัน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 err="1"/>
              <a:t>บิ๊กดาต้า</a:t>
            </a:r>
            <a:r>
              <a:rPr lang="th-TH" b="1" dirty="0"/>
              <a:t> (</a:t>
            </a:r>
            <a:r>
              <a:rPr lang="en-US" b="1" dirty="0"/>
              <a:t>Big Data) </a:t>
            </a:r>
            <a:r>
              <a:rPr lang="th-TH" dirty="0"/>
              <a:t>หมายถึง ข้อมูลที่ถูกจัดเก็บในโลกไซเบอร์ที่ปัจจุบันมีจำนวนมหาศาลมาก </a:t>
            </a:r>
          </a:p>
          <a:p>
            <a:r>
              <a:rPr lang="th-TH" b="1" dirty="0"/>
              <a:t>การวิเคราะห์ตำแหน่งทางภูมิศาสตร์ (</a:t>
            </a:r>
            <a:r>
              <a:rPr lang="en-US" b="1" dirty="0"/>
              <a:t>GPS Tracking) </a:t>
            </a:r>
            <a:r>
              <a:rPr lang="th-TH" dirty="0"/>
              <a:t>ก็มีผลกระทบกับความเป็นส่วนตัวเช่นกัน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200241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สรุปผลการวิเคราะห์</a:t>
            </a:r>
            <a:r>
              <a:rPr lang="th-TH" dirty="0" smtClean="0"/>
              <a:t>พฤติกรรมจาก</a:t>
            </a:r>
            <a:r>
              <a:rPr lang="th-TH" dirty="0"/>
              <a:t>ภัยคุกคาม</a:t>
            </a:r>
            <a:r>
              <a:rPr lang="th-TH" dirty="0" smtClean="0"/>
              <a:t>ต่างๆ </a:t>
            </a:r>
            <a:r>
              <a:rPr lang="th-TH" dirty="0"/>
              <a:t>ในรอบ 10 ปี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/>
              <a:t>การจารกรรมทางไซเบอร์ (</a:t>
            </a:r>
            <a:r>
              <a:rPr lang="en-US" dirty="0"/>
              <a:t>Cyber-Espionage)</a:t>
            </a:r>
          </a:p>
          <a:p>
            <a:r>
              <a:rPr lang="th-TH" dirty="0"/>
              <a:t>การโจมตีระบบ (</a:t>
            </a:r>
            <a:r>
              <a:rPr lang="en-US" dirty="0" err="1"/>
              <a:t>DoS</a:t>
            </a:r>
            <a:r>
              <a:rPr lang="en-US" dirty="0"/>
              <a:t> Attacks)</a:t>
            </a:r>
          </a:p>
          <a:p>
            <a:r>
              <a:rPr lang="th-TH" dirty="0"/>
              <a:t>โปรแกรมมุ่งร้ายเพื่อก่ออาชญากรรม (</a:t>
            </a:r>
            <a:r>
              <a:rPr lang="en-US" dirty="0" err="1"/>
              <a:t>Crimeware</a:t>
            </a:r>
            <a:r>
              <a:rPr lang="en-US" dirty="0"/>
              <a:t>)</a:t>
            </a:r>
          </a:p>
          <a:p>
            <a:r>
              <a:rPr lang="th-TH" dirty="0"/>
              <a:t>การโจมตีแอพพลิเคชั่นเว็บ (</a:t>
            </a:r>
            <a:r>
              <a:rPr lang="en-US" dirty="0"/>
              <a:t>Web App Attacks)</a:t>
            </a:r>
          </a:p>
          <a:p>
            <a:r>
              <a:rPr lang="th-TH" dirty="0"/>
              <a:t>การเจาะระบบซื้อขาย (</a:t>
            </a:r>
            <a:r>
              <a:rPr lang="en-US" dirty="0"/>
              <a:t>Point-of-Sale Intrusions)</a:t>
            </a:r>
          </a:p>
          <a:p>
            <a:r>
              <a:rPr lang="th-TH" dirty="0"/>
              <a:t>การดูดข้อมูลเพื่อทำปลอมบัตร (</a:t>
            </a:r>
            <a:r>
              <a:rPr lang="en-US" dirty="0"/>
              <a:t>Payment Card Skimmers)</a:t>
            </a:r>
          </a:p>
          <a:p>
            <a:r>
              <a:rPr lang="th-TH" dirty="0"/>
              <a:t>การขโมยหรือการทำให้สูญเสียทางกายภาพ (</a:t>
            </a:r>
            <a:r>
              <a:rPr lang="en-US" dirty="0"/>
              <a:t>Physical Theft and Loss)</a:t>
            </a:r>
          </a:p>
          <a:p>
            <a:r>
              <a:rPr lang="th-TH" dirty="0"/>
              <a:t>ความผิดพลาดประเภทต่าง ๆ (</a:t>
            </a:r>
            <a:r>
              <a:rPr lang="en-US" dirty="0"/>
              <a:t>Miscellaneous Errors)</a:t>
            </a:r>
          </a:p>
          <a:p>
            <a:r>
              <a:rPr lang="th-TH" dirty="0"/>
              <a:t>การใช้งานผิดวัตถุประสงค์จากคนในองค์กร (</a:t>
            </a:r>
            <a:r>
              <a:rPr lang="en-US" dirty="0"/>
              <a:t>Insider Misuse)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80603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ภัยคุกคามที่มีแนวโน้มใน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ปัจจุบัน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b="1" dirty="0" err="1">
                <a:cs typeface="TH Sarabun New" panose="020B0500040200020003" pitchFamily="34" charset="-34"/>
              </a:rPr>
              <a:t>มัลแวร์</a:t>
            </a:r>
            <a:r>
              <a:rPr lang="th-TH" b="1" dirty="0">
                <a:cs typeface="TH Sarabun New" panose="020B0500040200020003" pitchFamily="34" charset="-34"/>
              </a:rPr>
              <a:t> </a:t>
            </a:r>
            <a:r>
              <a:rPr lang="en-US" b="1" dirty="0">
                <a:cs typeface="TH Sarabun New" panose="020B0500040200020003" pitchFamily="34" charset="-34"/>
              </a:rPr>
              <a:t>(Malware)</a:t>
            </a:r>
          </a:p>
          <a:p>
            <a:r>
              <a:rPr lang="th-TH" b="1" dirty="0" smtClean="0">
                <a:cs typeface="TH Sarabun New" panose="020B0500040200020003" pitchFamily="34" charset="-34"/>
              </a:rPr>
              <a:t>บอทเน็ต </a:t>
            </a:r>
            <a:r>
              <a:rPr lang="en-US" b="1" dirty="0">
                <a:cs typeface="TH Sarabun New" panose="020B0500040200020003" pitchFamily="34" charset="-34"/>
              </a:rPr>
              <a:t>(Botnet</a:t>
            </a:r>
            <a:r>
              <a:rPr lang="en-US" b="1" dirty="0" smtClean="0">
                <a:cs typeface="TH Sarabun New" panose="020B0500040200020003" pitchFamily="34" charset="-34"/>
              </a:rPr>
              <a:t>)</a:t>
            </a:r>
          </a:p>
          <a:p>
            <a:r>
              <a:rPr lang="en-US" b="1" dirty="0" err="1">
                <a:cs typeface="TH Sarabun New" panose="020B0500040200020003" pitchFamily="34" charset="-34"/>
              </a:rPr>
              <a:t>Crimeware</a:t>
            </a:r>
            <a:endParaRPr lang="en-US" b="1" dirty="0">
              <a:cs typeface="TH Sarabun New" panose="020B0500040200020003" pitchFamily="34" charset="-34"/>
            </a:endParaRPr>
          </a:p>
          <a:p>
            <a:r>
              <a:rPr lang="en-US" b="1" dirty="0">
                <a:cs typeface="TH Sarabun New" panose="020B0500040200020003" pitchFamily="34" charset="-34"/>
              </a:rPr>
              <a:t>APT (Advanced </a:t>
            </a:r>
            <a:r>
              <a:rPr lang="en-US" b="1" dirty="0" smtClean="0">
                <a:cs typeface="TH Sarabun New" panose="020B0500040200020003" pitchFamily="34" charset="-34"/>
              </a:rPr>
              <a:t>Persistent </a:t>
            </a:r>
            <a:r>
              <a:rPr lang="en-US" b="1" dirty="0">
                <a:cs typeface="TH Sarabun New" panose="020B0500040200020003" pitchFamily="34" charset="-34"/>
              </a:rPr>
              <a:t>Threat)</a:t>
            </a:r>
          </a:p>
          <a:p>
            <a:r>
              <a:rPr lang="th-TH" b="1" dirty="0" err="1">
                <a:cs typeface="TH Sarabun New" panose="020B0500040200020003" pitchFamily="34" charset="-34"/>
              </a:rPr>
              <a:t>ฟิ</a:t>
            </a:r>
            <a:r>
              <a:rPr lang="th-TH" b="1" dirty="0" err="1" smtClean="0">
                <a:cs typeface="TH Sarabun New" panose="020B0500040200020003" pitchFamily="34" charset="-34"/>
              </a:rPr>
              <a:t>ชชิ่ง</a:t>
            </a:r>
            <a:r>
              <a:rPr lang="th-TH" b="1" dirty="0" smtClean="0">
                <a:cs typeface="TH Sarabun New" panose="020B0500040200020003" pitchFamily="34" charset="-34"/>
              </a:rPr>
              <a:t> </a:t>
            </a:r>
            <a:r>
              <a:rPr lang="en-US" b="1" dirty="0">
                <a:cs typeface="TH Sarabun New" panose="020B0500040200020003" pitchFamily="34" charset="-34"/>
              </a:rPr>
              <a:t>(Phishing)</a:t>
            </a:r>
          </a:p>
          <a:p>
            <a:r>
              <a:rPr lang="th-TH" b="1" dirty="0">
                <a:cs typeface="TH Sarabun New" panose="020B0500040200020003" pitchFamily="34" charset="-34"/>
              </a:rPr>
              <a:t>แฮคเกอร์ </a:t>
            </a:r>
            <a:r>
              <a:rPr lang="en-US" b="1" dirty="0">
                <a:cs typeface="TH Sarabun New" panose="020B0500040200020003" pitchFamily="34" charset="-34"/>
              </a:rPr>
              <a:t>(Hacker)</a:t>
            </a:r>
          </a:p>
          <a:p>
            <a:r>
              <a:rPr lang="th-TH" b="1" dirty="0">
                <a:cs typeface="TH Sarabun New" panose="020B0500040200020003" pitchFamily="34" charset="-34"/>
              </a:rPr>
              <a:t>อาชญากรรมไซเบอร์ </a:t>
            </a:r>
            <a:r>
              <a:rPr lang="en-US" b="1" dirty="0">
                <a:cs typeface="TH Sarabun New" panose="020B0500040200020003" pitchFamily="34" charset="-34"/>
              </a:rPr>
              <a:t>(Cybercrime)</a:t>
            </a:r>
          </a:p>
          <a:p>
            <a:r>
              <a:rPr lang="th-TH" b="1" dirty="0">
                <a:cs typeface="TH Sarabun New" panose="020B0500040200020003" pitchFamily="34" charset="-34"/>
              </a:rPr>
              <a:t>สงครามไซเบอร์ </a:t>
            </a:r>
            <a:r>
              <a:rPr lang="en-US" b="1" dirty="0">
                <a:cs typeface="TH Sarabun New" panose="020B0500040200020003" pitchFamily="34" charset="-34"/>
              </a:rPr>
              <a:t>(</a:t>
            </a:r>
            <a:r>
              <a:rPr lang="en-US" b="1" dirty="0" err="1">
                <a:cs typeface="TH Sarabun New" panose="020B0500040200020003" pitchFamily="34" charset="-34"/>
              </a:rPr>
              <a:t>Cyberwar</a:t>
            </a:r>
            <a:r>
              <a:rPr lang="en-US" b="1" dirty="0">
                <a:cs typeface="TH Sarabun New" panose="020B0500040200020003" pitchFamily="34" charset="-34"/>
              </a:rPr>
              <a:t>)</a:t>
            </a:r>
          </a:p>
          <a:p>
            <a:r>
              <a:rPr lang="en-US" b="1" dirty="0">
                <a:cs typeface="TH Sarabun New" panose="020B0500040200020003" pitchFamily="34" charset="-34"/>
              </a:rPr>
              <a:t>Cloud and BYOD</a:t>
            </a:r>
          </a:p>
          <a:p>
            <a:endParaRPr lang="th-TH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4385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err="1"/>
              <a:t>มัลแวร์</a:t>
            </a:r>
            <a:r>
              <a:rPr lang="th-TH" dirty="0"/>
              <a:t> (</a:t>
            </a:r>
            <a:r>
              <a:rPr lang="en-US" dirty="0"/>
              <a:t>Malware)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 err="1" smtClean="0"/>
              <a:t>มัลแวร์</a:t>
            </a:r>
            <a:r>
              <a:rPr lang="th-TH" b="1" dirty="0" smtClean="0"/>
              <a:t> (</a:t>
            </a:r>
            <a:r>
              <a:rPr lang="en-US" b="1" dirty="0" smtClean="0"/>
              <a:t>Malware) </a:t>
            </a:r>
            <a:r>
              <a:rPr lang="th-TH" b="1" dirty="0" smtClean="0"/>
              <a:t>หรือ </a:t>
            </a:r>
            <a:r>
              <a:rPr lang="th-TH" b="1" dirty="0" err="1" smtClean="0"/>
              <a:t>มัล</a:t>
            </a:r>
            <a:r>
              <a:rPr lang="th-TH" b="1" dirty="0" smtClean="0"/>
              <a:t>ลิ</a:t>
            </a:r>
            <a:r>
              <a:rPr lang="th-TH" b="1" dirty="0" err="1" smtClean="0"/>
              <a:t>เซียสโค้ด</a:t>
            </a:r>
            <a:r>
              <a:rPr lang="th-TH" b="1" dirty="0" smtClean="0"/>
              <a:t> (</a:t>
            </a:r>
            <a:r>
              <a:rPr lang="en-US" b="1" dirty="0" smtClean="0"/>
              <a:t>Malicious Code) </a:t>
            </a:r>
            <a:r>
              <a:rPr lang="th-TH" dirty="0" smtClean="0"/>
              <a:t>เป็นโปรแกรมประสงค์ร้ายที่ออกแบบเพื่อเจาะเข้าทำลายหรือเพื่อสร้างความเสียหายให้แก่ระบบคอมพิวเตอร์ อันได้แก่</a:t>
            </a:r>
          </a:p>
          <a:p>
            <a:pPr lvl="1"/>
            <a:r>
              <a:rPr lang="th-TH" b="1" dirty="0" err="1" smtClean="0"/>
              <a:t>ไวรัส</a:t>
            </a:r>
            <a:r>
              <a:rPr lang="th-TH" b="1" dirty="0" smtClean="0"/>
              <a:t> (</a:t>
            </a:r>
            <a:r>
              <a:rPr lang="en-US" b="1" dirty="0" smtClean="0"/>
              <a:t>Virus) </a:t>
            </a:r>
            <a:r>
              <a:rPr lang="th-TH" dirty="0" smtClean="0"/>
              <a:t>หมายถึง โปรแกรมที่ทำลายระบบคอมพิวเตอร์ โดยจะแพร่กระจายไปยังไฟล์อื่นๆ ที่อยู่ในเครื่องเดียวกัน</a:t>
            </a:r>
          </a:p>
          <a:p>
            <a:pPr lvl="1"/>
            <a:r>
              <a:rPr lang="th-TH" b="1" dirty="0" err="1" smtClean="0"/>
              <a:t>เวิร์ม</a:t>
            </a:r>
            <a:r>
              <a:rPr lang="th-TH" b="1" dirty="0" smtClean="0"/>
              <a:t> (</a:t>
            </a:r>
            <a:r>
              <a:rPr lang="en-US" b="1" dirty="0" smtClean="0"/>
              <a:t>Worm) </a:t>
            </a:r>
            <a:r>
              <a:rPr lang="th-TH" dirty="0" smtClean="0"/>
              <a:t>หมายถึง โปรแกรมที่เป็นอันตรายต่อระบบคอมพิวเตอร์ โดยจะแพร่กระจายตัวเองไปยังคอมพิวเตอร์เครื่องอื่นๆ ที่อยู่ในเครือข่าย </a:t>
            </a:r>
            <a:r>
              <a:rPr lang="th-TH" dirty="0" err="1" smtClean="0"/>
              <a:t>เวิร์ม</a:t>
            </a:r>
            <a:r>
              <a:rPr lang="th-TH" dirty="0" smtClean="0"/>
              <a:t>จะใช้ประโยชน์จาก</a:t>
            </a:r>
            <a:r>
              <a:rPr lang="th-TH" dirty="0" err="1" smtClean="0"/>
              <a:t>แอพพลิเค</a:t>
            </a:r>
            <a:r>
              <a:rPr lang="th-TH" dirty="0" smtClean="0"/>
              <a:t>ชันที่รับส่งไฟล์โดยอัตโนมัติ 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57239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โทร</a:t>
            </a:r>
            <a:r>
              <a:rPr lang="th-TH" dirty="0" err="1"/>
              <a:t>จันฮอร์ส</a:t>
            </a:r>
            <a:r>
              <a:rPr lang="th-TH" dirty="0"/>
              <a:t> (</a:t>
            </a:r>
            <a:r>
              <a:rPr lang="en-US" dirty="0"/>
              <a:t>Trojan horse)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โทร</a:t>
            </a:r>
            <a:r>
              <a:rPr lang="th-TH" b="1" dirty="0" err="1"/>
              <a:t>จันฮอร์ส</a:t>
            </a:r>
            <a:r>
              <a:rPr lang="th-TH" b="1" dirty="0"/>
              <a:t> (</a:t>
            </a:r>
            <a:r>
              <a:rPr lang="en-US" b="1" dirty="0"/>
              <a:t>Trojan horse) </a:t>
            </a:r>
            <a:r>
              <a:rPr lang="th-TH" dirty="0"/>
              <a:t>หมายถึง โปรแกรมที่ทำลายระบบคอมพิวเตอร์โดยแฝงมากับโปรแกรมอื่นๆ เช่น </a:t>
            </a:r>
            <a:r>
              <a:rPr lang="th-TH" dirty="0" smtClean="0"/>
              <a:t>เกม</a:t>
            </a:r>
            <a:r>
              <a:rPr lang="th-TH" dirty="0"/>
              <a:t> </a:t>
            </a:r>
            <a:r>
              <a:rPr lang="th-TH" dirty="0" smtClean="0"/>
              <a:t>สกรีนเซฟเวอร์ โปรแกรมที่มีมา</a:t>
            </a:r>
            <a:r>
              <a:rPr lang="th-TH" dirty="0" err="1" smtClean="0"/>
              <a:t>โครโค๊ต</a:t>
            </a:r>
            <a:r>
              <a:rPr lang="th-TH" dirty="0" smtClean="0"/>
              <a:t> เป็น</a:t>
            </a:r>
            <a:r>
              <a:rPr lang="th-TH" dirty="0"/>
              <a:t>ต้น </a:t>
            </a:r>
            <a:r>
              <a:rPr lang="th-TH" dirty="0" smtClean="0"/>
              <a:t>ซึ่งอาจเป็นสาเหตุให้เกิดช่องโหว่ในเครื่อง</a:t>
            </a:r>
            <a:endParaRPr lang="th-TH" dirty="0"/>
          </a:p>
          <a:p>
            <a:endParaRPr lang="th-TH" dirty="0"/>
          </a:p>
        </p:txBody>
      </p:sp>
      <p:pic>
        <p:nvPicPr>
          <p:cNvPr id="4" name="Picture 2" descr="https://sites.google.com/site/armnaclub555/_/rsrc/1358261896092/phay-khukkham-ni-rabb-sarsnthes/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6702" y="2675561"/>
            <a:ext cx="4906484" cy="3677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723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บอทเน็ต (</a:t>
            </a:r>
            <a:r>
              <a:rPr lang="en-US" dirty="0"/>
              <a:t>Botnet)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 smtClean="0"/>
              <a:t>บอทเน็ต </a:t>
            </a:r>
            <a:r>
              <a:rPr lang="th-TH" b="1" dirty="0"/>
              <a:t>(</a:t>
            </a:r>
            <a:r>
              <a:rPr lang="en-US" b="1" dirty="0"/>
              <a:t>Botnet) </a:t>
            </a:r>
            <a:r>
              <a:rPr lang="th-TH" dirty="0"/>
              <a:t>คือ เครื่องคอมพิวเตอร์ของผู้ใช้ตามบ้าน หรือในบางองค์กรขณะนี้ที่มีมากมายกำลังถูกแฮคเกอร์ครอบครองและแปรสภาพเครื่อง</a:t>
            </a:r>
            <a:r>
              <a:rPr lang="th-TH" dirty="0" smtClean="0"/>
              <a:t>ดังกล่าว</a:t>
            </a:r>
            <a:r>
              <a:rPr lang="th-TH" dirty="0"/>
              <a:t>เป็น</a:t>
            </a:r>
            <a:r>
              <a:rPr lang="th-TH" dirty="0" smtClean="0"/>
              <a:t>บอท </a:t>
            </a:r>
            <a:r>
              <a:rPr lang="th-TH" dirty="0"/>
              <a:t>(</a:t>
            </a:r>
            <a:r>
              <a:rPr lang="en-US" dirty="0"/>
              <a:t>Bot</a:t>
            </a:r>
            <a:r>
              <a:rPr lang="en-US" dirty="0" smtClean="0"/>
              <a:t>) </a:t>
            </a:r>
            <a:r>
              <a:rPr lang="th-TH" dirty="0" smtClean="0"/>
              <a:t>ซอมบี้ </a:t>
            </a:r>
            <a:r>
              <a:rPr lang="th-TH" dirty="0"/>
              <a:t>(</a:t>
            </a:r>
            <a:r>
              <a:rPr lang="en-US" dirty="0"/>
              <a:t>Zombie) </a:t>
            </a:r>
            <a:r>
              <a:rPr lang="th-TH" dirty="0"/>
              <a:t>หรือโดรน (</a:t>
            </a:r>
            <a:r>
              <a:rPr lang="en-US" dirty="0"/>
              <a:t>Drones) </a:t>
            </a:r>
          </a:p>
          <a:p>
            <a:r>
              <a:rPr lang="th-TH" dirty="0"/>
              <a:t>แฮคเกอร์สามารถควบคุมได้จากระยะไกล เราเรียกเครื่องคอมพิวเตอร์หลายๆ เครื่องที่ถูกแฮคเกอร์ควบคุมว่า </a:t>
            </a:r>
            <a:r>
              <a:rPr lang="th-TH" dirty="0" smtClean="0"/>
              <a:t>บอทเน็ต </a:t>
            </a:r>
            <a:r>
              <a:rPr lang="th-TH" dirty="0"/>
              <a:t>(</a:t>
            </a:r>
            <a:r>
              <a:rPr lang="en-US" dirty="0"/>
              <a:t>BOTNET) </a:t>
            </a:r>
            <a:r>
              <a:rPr lang="th-TH" dirty="0"/>
              <a:t>หรือ “</a:t>
            </a:r>
            <a:r>
              <a:rPr lang="en-US" dirty="0" err="1"/>
              <a:t>roBOT</a:t>
            </a:r>
            <a:r>
              <a:rPr lang="en-US" dirty="0"/>
              <a:t> </a:t>
            </a:r>
            <a:r>
              <a:rPr lang="en-US" dirty="0" err="1"/>
              <a:t>NETwork</a:t>
            </a:r>
            <a:r>
              <a:rPr lang="en-US" dirty="0"/>
              <a:t>” </a:t>
            </a:r>
            <a:r>
              <a:rPr lang="th-TH" dirty="0" smtClean="0"/>
              <a:t>สามารถ</a:t>
            </a:r>
            <a:r>
              <a:rPr lang="th-TH" dirty="0"/>
              <a:t>ใช้เป็นฐานในการโจมตีเป้าหมายโดยวิธีการต่างๆได้ เช่น </a:t>
            </a:r>
            <a:r>
              <a:rPr lang="en-US" dirty="0" err="1"/>
              <a:t>Spammail</a:t>
            </a:r>
            <a:r>
              <a:rPr lang="en-US" dirty="0"/>
              <a:t>, </a:t>
            </a:r>
            <a:r>
              <a:rPr lang="en-US" dirty="0" err="1"/>
              <a:t>DoS</a:t>
            </a:r>
            <a:r>
              <a:rPr lang="en-US" dirty="0"/>
              <a:t> </a:t>
            </a:r>
            <a:r>
              <a:rPr lang="th-TH" dirty="0"/>
              <a:t>เป็นต้น</a:t>
            </a:r>
          </a:p>
          <a:p>
            <a:endParaRPr lang="th-TH" dirty="0"/>
          </a:p>
        </p:txBody>
      </p:sp>
      <p:pic>
        <p:nvPicPr>
          <p:cNvPr id="4" name="Picture 2" descr="https://sites.google.com/site/armnaclub555/_/rsrc/1358262040731/phay-khukkham-ni-rabb-sarsnthes/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099" y="4221088"/>
            <a:ext cx="2873232" cy="20735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752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บอทเน็ต (</a:t>
            </a:r>
            <a:r>
              <a:rPr lang="en-US" dirty="0"/>
              <a:t>Botnet)</a:t>
            </a:r>
            <a:endParaRPr lang="th-TH" dirty="0"/>
          </a:p>
        </p:txBody>
      </p:sp>
      <p:pic>
        <p:nvPicPr>
          <p:cNvPr id="5" name="Picture 2" descr="https://upload.wikimedia.org/wikipedia/commons/c/c0/Botnet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8102166" cy="4988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9968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Crimeware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/>
              <a:t>Crimeware</a:t>
            </a:r>
            <a:r>
              <a:rPr lang="en-US" dirty="0"/>
              <a:t> </a:t>
            </a:r>
            <a:r>
              <a:rPr lang="th-TH" dirty="0" err="1"/>
              <a:t>เป็นมัลแวร์</a:t>
            </a:r>
            <a:r>
              <a:rPr lang="th-TH" dirty="0"/>
              <a:t>ที่มุ่งเป้าเพื่อก่ออาชญากรรมในรูปแบบต่าง ๆ ที่เป็นภัยคุกคามรูปแบบใหม่สำหรับผู้ใช้อินเทอร์เน็ต ซึ่งเป็นซอฟต์แวร์ที่เขียนขึ้นมาโดยเฉพาะที่ลอบติดตั้งในคอมพิวเตอร์ โดยมุ่งเน้นการได้รับประโยชน์ทาง ด้านการเงินและการนำข้อมูลไปใช้หาประโยชน์</a:t>
            </a:r>
          </a:p>
          <a:p>
            <a:pPr lvl="1"/>
            <a:r>
              <a:rPr lang="en-US" b="1" dirty="0"/>
              <a:t>Key</a:t>
            </a:r>
            <a:r>
              <a:rPr lang="en-US" dirty="0"/>
              <a:t> </a:t>
            </a:r>
            <a:r>
              <a:rPr lang="en-US" b="1" dirty="0" smtClean="0"/>
              <a:t>logger</a:t>
            </a:r>
            <a:r>
              <a:rPr lang="en-US" dirty="0" smtClean="0"/>
              <a:t> </a:t>
            </a:r>
            <a:r>
              <a:rPr lang="th-TH" dirty="0"/>
              <a:t>บันทึกการกดแป้นพิมพ์บนคอมพิวเตอร์</a:t>
            </a:r>
            <a:endParaRPr lang="en-US" dirty="0"/>
          </a:p>
          <a:p>
            <a:pPr lvl="1"/>
            <a:r>
              <a:rPr lang="en-US" b="1" dirty="0" smtClean="0"/>
              <a:t>Backdoor</a:t>
            </a:r>
            <a:r>
              <a:rPr lang="en-US" dirty="0" smtClean="0"/>
              <a:t> </a:t>
            </a:r>
            <a:r>
              <a:rPr lang="th-TH" dirty="0"/>
              <a:t>รูรั่วของระบบรักษาความมั่นคงที่ผู้ออกแบบหรือผู้ดูแลจงใจทิ้ง</a:t>
            </a:r>
            <a:r>
              <a:rPr lang="th-TH" dirty="0" smtClean="0"/>
              <a:t>ไว้</a:t>
            </a:r>
            <a:endParaRPr lang="en-US" dirty="0" smtClean="0"/>
          </a:p>
          <a:p>
            <a:pPr lvl="1"/>
            <a:r>
              <a:rPr lang="en-US" b="1" dirty="0" err="1" smtClean="0"/>
              <a:t>Ransomware</a:t>
            </a:r>
            <a:r>
              <a:rPr lang="en-US" dirty="0" smtClean="0"/>
              <a:t> </a:t>
            </a:r>
            <a:r>
              <a:rPr lang="th-TH" dirty="0"/>
              <a:t>จะทำการเข้ารหัส</a:t>
            </a:r>
            <a:r>
              <a:rPr lang="th-TH" dirty="0" err="1"/>
              <a:t>หรือล็</a:t>
            </a:r>
            <a:r>
              <a:rPr lang="th-TH" dirty="0"/>
              <a:t>อกไฟล์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98023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Persistent Threat (APT)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Advanced Persistent Threat (APT) </a:t>
            </a:r>
            <a:r>
              <a:rPr lang="th-TH" dirty="0" smtClean="0"/>
              <a:t>คือ ประเภทหนึ่งของอาชญากรรมทางคอมพิวเตอร์ ที่มีเป้าหมายเพื่อโจมตีหน่วยงานที่มีข้อมูลสำคัญ เช่นหน่วยงานทางทหารหรือหน่วยงานทางด้านความมั่นคงปลอดภัยของประเทศ หน่วยงานทางการเมือง หรือองค์กรธุรกิจขนาดใหญ่ </a:t>
            </a:r>
          </a:p>
          <a:p>
            <a:r>
              <a:rPr lang="th-TH" dirty="0" smtClean="0"/>
              <a:t>ตัวอย่างการโจมตีทีเคยเกิดขึ้น เช่น ปฏิบัติการออโรร่า เป็นการโจมตีกูเกิ้ล(</a:t>
            </a:r>
            <a:r>
              <a:rPr lang="en-US" dirty="0" smtClean="0"/>
              <a:t>Google) </a:t>
            </a:r>
            <a:r>
              <a:rPr lang="th-TH" dirty="0" smtClean="0"/>
              <a:t>  กูเกิ้ลประกาศว่าถูกโจมตี โดย </a:t>
            </a:r>
            <a:r>
              <a:rPr lang="en-US" dirty="0" smtClean="0"/>
              <a:t>APT </a:t>
            </a:r>
            <a:r>
              <a:rPr lang="th-TH" dirty="0" smtClean="0"/>
              <a:t>ตั้งแต่ช่วงกลางปี 2552 ถึง ธันวาคม 2552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570400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ริ่มต้น">
  <a:themeElements>
    <a:clrScheme name="กำหนดเอง 11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0000"/>
      </a:hlink>
      <a:folHlink>
        <a:srgbClr val="000000"/>
      </a:folHlink>
    </a:clrScheme>
    <a:fontScheme name="กำหนดเอง 3">
      <a:majorFont>
        <a:latin typeface="Angsana New"/>
        <a:ea typeface=""/>
        <a:cs typeface="Angsana New"/>
      </a:majorFont>
      <a:minorFont>
        <a:latin typeface="Angsana New"/>
        <a:ea typeface=""/>
        <a:cs typeface="Angsana New"/>
      </a:minorFont>
    </a:fontScheme>
    <a:fmtScheme name="เริ่มต้น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72</TotalTime>
  <Words>1415</Words>
  <Application>Microsoft Office PowerPoint</Application>
  <PresentationFormat>On-screen Show (4:3)</PresentationFormat>
  <Paragraphs>74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เริ่มต้น</vt:lpstr>
      <vt:lpstr>4134201</vt:lpstr>
      <vt:lpstr>ปัจจัยที่มีผลในปัจจุบัน</vt:lpstr>
      <vt:lpstr>ภัยคุกคามที่มีแนวโน้มในปัจจุบัน</vt:lpstr>
      <vt:lpstr>มัลแวร์ (Malware)</vt:lpstr>
      <vt:lpstr>โทรจันฮอร์ส (Trojan horse)</vt:lpstr>
      <vt:lpstr>บอทเน็ต (Botnet)</vt:lpstr>
      <vt:lpstr>บอทเน็ต (Botnet)</vt:lpstr>
      <vt:lpstr>Crimeware</vt:lpstr>
      <vt:lpstr>Advanced Persistent Threat (APT)</vt:lpstr>
      <vt:lpstr>ปฏิบัติการออโรร่า (Operation Aurora) </vt:lpstr>
      <vt:lpstr>ฟิชชิ่ง (Phishing)</vt:lpstr>
      <vt:lpstr>แฮคเกอร์ (Hacker)</vt:lpstr>
      <vt:lpstr>แฮคเกอร์หมวกขาว (White Hat Hacker)</vt:lpstr>
      <vt:lpstr>แฮคเกอร์หมวกดำ (Black Hat Hacker) </vt:lpstr>
      <vt:lpstr>แฮคเกอร์หมวกเทา (Gray Hat Hacker) </vt:lpstr>
      <vt:lpstr>แฮกเกอร์หมวกเหลือง (Yellow Hat Hacker)</vt:lpstr>
      <vt:lpstr>อาชญากรรมไซเบอร์ (Cybercrime)</vt:lpstr>
      <vt:lpstr>สงครามไซเบอร์ (Cyberwar)</vt:lpstr>
      <vt:lpstr>Cloud and BYOD</vt:lpstr>
      <vt:lpstr>สรุปผลการวิเคราะห์พฤติกรรมจากภัยคุกคามต่างๆ ในรอบ 10 ปี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4134201</dc:title>
  <dc:creator>user</dc:creator>
  <cp:lastModifiedBy>IT</cp:lastModifiedBy>
  <cp:revision>12</cp:revision>
  <cp:lastPrinted>2018-08-27T01:52:14Z</cp:lastPrinted>
  <dcterms:created xsi:type="dcterms:W3CDTF">2018-08-27T01:24:25Z</dcterms:created>
  <dcterms:modified xsi:type="dcterms:W3CDTF">2018-09-10T02:05:25Z</dcterms:modified>
</cp:coreProperties>
</file>