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27/08/61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/>
              <a:t>บทที่ 2 ภัยคุกคามการรักษาความมั่นคงและความปลอดภัยระบบสารสนเทศ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การปฏิเสธการให้บริการ (</a:t>
            </a:r>
            <a:r>
              <a:rPr lang="en-US" dirty="0"/>
              <a:t>Denial of </a:t>
            </a:r>
            <a:r>
              <a:rPr lang="en-US" dirty="0" err="1"/>
              <a:t>Sevice</a:t>
            </a:r>
            <a:r>
              <a:rPr lang="en-US" dirty="0"/>
              <a:t> :</a:t>
            </a:r>
            <a:r>
              <a:rPr lang="en-US" dirty="0" err="1"/>
              <a:t>DoS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การปฏิเสธการให้บริการ (</a:t>
            </a:r>
            <a:r>
              <a:rPr lang="en-US" dirty="0"/>
              <a:t>Denial of Service) </a:t>
            </a:r>
            <a:r>
              <a:rPr lang="th-TH" dirty="0"/>
              <a:t>หมายถึง การ</a:t>
            </a:r>
            <a:r>
              <a:rPr lang="th-TH" dirty="0" smtClean="0"/>
              <a:t>ขัดขวางไม่ให้เข้าถึง</a:t>
            </a:r>
            <a:r>
              <a:rPr lang="th-TH" dirty="0"/>
              <a:t>ข้อมูลได้ การโจมตีแบบนี้ส่วนใหญ่จะเกิดที่เครื่องเซิร์ฟเวอร์ โดยการขัดขวางไม่ให้เซิร์ฟเวอร์ใช้รี</a:t>
            </a:r>
            <a:r>
              <a:rPr lang="th-TH" dirty="0" err="1"/>
              <a:t>ซอร์ส</a:t>
            </a:r>
            <a:r>
              <a:rPr lang="th-TH" dirty="0"/>
              <a:t>ที่จำเป็นสำหรับการให้บริการ </a:t>
            </a:r>
          </a:p>
          <a:p>
            <a:r>
              <a:rPr lang="th-TH" dirty="0"/>
              <a:t>การรักษาความพร้อมใช้งาน (</a:t>
            </a:r>
            <a:r>
              <a:rPr lang="en-US" dirty="0"/>
              <a:t>Availability) </a:t>
            </a:r>
            <a:r>
              <a:rPr lang="th-TH" dirty="0"/>
              <a:t>เป็นวิธีที่ใช้ป้องกันการโจมตีแบบนี้ได้</a:t>
            </a:r>
          </a:p>
          <a:p>
            <a:r>
              <a:rPr lang="th-TH" dirty="0"/>
              <a:t>การโจมตีแบบปฏิเสธการให้บริการหรือการหน่วงเวลาอาจเป็นการโจมตีระบบโดยตรง หรืออาจจะเกิดปัญหาที่ไม่เกี่ยวข้องกับระบบการรักษาความปลอดภัยก็ได้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การปฏิเสธการให้บริการ (</a:t>
            </a:r>
            <a:r>
              <a:rPr lang="en-US" dirty="0"/>
              <a:t>Denial of </a:t>
            </a:r>
            <a:r>
              <a:rPr lang="en-US" dirty="0" err="1"/>
              <a:t>Sevice</a:t>
            </a:r>
            <a:r>
              <a:rPr lang="en-US" dirty="0"/>
              <a:t> :</a:t>
            </a:r>
            <a:r>
              <a:rPr lang="en-US" dirty="0" err="1"/>
              <a:t>DoS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การโจมตีเซิร์ฟเวอร์โดยการทำให้เซิร์ฟเวอร์นั้นไม่สามารถให้บริการได้ ซึ่งปกติจะทำโดยการใช้ทรัพยากรของเซิร์ฟเวอร์จนหมด หรือเกินขีดจำกัดของเซิร์ฟเวอร์</a:t>
            </a:r>
          </a:p>
          <a:p>
            <a:r>
              <a:rPr lang="th-TH" dirty="0"/>
              <a:t>การโจมตีจะกระทำได้โดยการเปิดการเชื่อต่อ (</a:t>
            </a:r>
            <a:r>
              <a:rPr lang="en-US" dirty="0"/>
              <a:t>Connection) </a:t>
            </a:r>
            <a:r>
              <a:rPr lang="th-TH" dirty="0"/>
              <a:t>กับเซิร์ฟเวอร์จนถึงขีดจำกัดของเซิร์ฟเวอร์ ทำให้ผู้ใช้คนอื่นๆ ไม่สามารถเข้ามาใช้บริการได้ </a:t>
            </a:r>
          </a:p>
          <a:p>
            <a:r>
              <a:rPr lang="th-TH" dirty="0"/>
              <a:t>การโจมตีแบบ </a:t>
            </a:r>
            <a:r>
              <a:rPr lang="en-US" dirty="0" err="1"/>
              <a:t>DoS</a:t>
            </a:r>
            <a:r>
              <a:rPr lang="en-US" dirty="0"/>
              <a:t> </a:t>
            </a:r>
            <a:r>
              <a:rPr lang="th-TH" dirty="0"/>
              <a:t>เป็นการโจมตีจุดอ่อนของของระบบหรือเซิร์ฟเวอร์มากกว่าการโจมตีจุดบกพร่อง (</a:t>
            </a:r>
            <a:r>
              <a:rPr lang="en-US" dirty="0"/>
              <a:t>Bug) </a:t>
            </a:r>
            <a:r>
              <a:rPr lang="th-TH" dirty="0"/>
              <a:t>หรือช่อโหว่ของระบบการรักษาความปลอดภัย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การปฏิเสธการให้บริการ (</a:t>
            </a:r>
            <a:r>
              <a:rPr lang="en-US" dirty="0"/>
              <a:t>Denial of </a:t>
            </a:r>
            <a:r>
              <a:rPr lang="en-US" dirty="0" err="1"/>
              <a:t>Sevice</a:t>
            </a:r>
            <a:r>
              <a:rPr lang="en-US" dirty="0"/>
              <a:t> :</a:t>
            </a:r>
            <a:r>
              <a:rPr lang="en-US" dirty="0" err="1"/>
              <a:t>DoS</a:t>
            </a:r>
            <a:r>
              <a:rPr lang="en-US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การโจมตีที่มีความเสี่ยงน้อยที่สุด คือ การโจมตีแบบปฏิเสธการให้บริการ โดยการโจมตีนั้นจะใช้คอมพิวเตอร์ที่ไม่มีระบบการรักษาความปลอดภัยที่แข็งแกร่ง และทำให้เห็นผลทันที</a:t>
            </a:r>
          </a:p>
          <a:p>
            <a:r>
              <a:rPr lang="th-TH" dirty="0"/>
              <a:t>การโจมตีแบบเจาะเข้าระบบเพื่อขโมยข้อมูลอย่างเช่น หมายเลขบัตรเครดิต หรือเจาะเข้าระบบเพื่อใช้เป็นฐานในการโจมตี</a:t>
            </a:r>
            <a:r>
              <a:rPr lang="th-TH" dirty="0" err="1"/>
              <a:t>ไซต์</a:t>
            </a:r>
            <a:r>
              <a:rPr lang="th-TH" dirty="0"/>
              <a:t>อื่นต่อไป ผู้โจมตีที่ถูกจับได้ส่วนใหญ่จะเป็นพวกที่มีความมั่นใจเกินไปว่า ตัวเองจะไม่โดนจับ </a:t>
            </a:r>
          </a:p>
          <a:p>
            <a:r>
              <a:rPr lang="th-TH" dirty="0" err="1"/>
              <a:t>แฮคเกอร์</a:t>
            </a:r>
            <a:r>
              <a:rPr lang="th-TH" dirty="0"/>
              <a:t>มีความรู้และความชำนาญน้อย อาจไม่ใส่ใจในการสำรวจสภาวะของระบบหรือเครือข่ายก่อนโจมตีเลย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การปฏิเสธแหล่งที่มา (</a:t>
            </a:r>
            <a:r>
              <a:rPr lang="en-US" dirty="0"/>
              <a:t>Repudiation of Origin)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การปฏิเสธแหล่งที่มา หมายถึง การไม่ยอมรับเกี่ยวกับข้อมูลที่ส่งหรือสร้างแล้วส่งไปให้</a:t>
            </a:r>
            <a:r>
              <a:rPr lang="th-TH" dirty="0" smtClean="0"/>
              <a:t>ผู้รับ</a:t>
            </a:r>
            <a:endParaRPr lang="th-TH" dirty="0"/>
          </a:p>
          <a:p>
            <a:r>
              <a:rPr lang="th-TH" dirty="0"/>
              <a:t>การรักษาความถูกต้องเป็นวิธีที่ใช้ป้องกันการโจมตีแบบนี้ได้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4197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การปฏิเสธการได้รับ (</a:t>
            </a:r>
            <a:r>
              <a:rPr lang="en-US" dirty="0"/>
              <a:t>Repudiation of Receipt)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การปฏิเสธการได้รับ หมายถึง การที่ผู้รับได้รับข้อมูลแล้วแต่ปฏิเสธว่าไม่ได้รับ</a:t>
            </a:r>
          </a:p>
          <a:p>
            <a:r>
              <a:rPr lang="th-TH" dirty="0"/>
              <a:t>การรักษาความถูกต้อง (</a:t>
            </a:r>
            <a:r>
              <a:rPr lang="en-US" dirty="0"/>
              <a:t>Integrity) </a:t>
            </a:r>
            <a:r>
              <a:rPr lang="th-TH" dirty="0"/>
              <a:t>และการรักษาความพร้อมใช้ (</a:t>
            </a:r>
            <a:r>
              <a:rPr lang="en-US" dirty="0"/>
              <a:t>Availability) </a:t>
            </a:r>
            <a:r>
              <a:rPr lang="th-TH" dirty="0"/>
              <a:t>จะเป็นสิ่งที่ใช้ป้องกันการโจมตีแบบนี้ได้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560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การหน่วงเวลา (</a:t>
            </a:r>
            <a:r>
              <a:rPr lang="en-US" dirty="0"/>
              <a:t>Delay)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การหน่วงเวลา หมายถึง การยับยั้งไม่ให้ข้อมูลส่งถึงตามเวลาที่ควรจะเป็น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ส่งข้อความหรือข้อมูลนั้นต้องใช้เวลาในการส่ง </a:t>
            </a:r>
            <a:r>
              <a:rPr lang="th-TH" dirty="0" smtClean="0"/>
              <a:t>การ</a:t>
            </a:r>
            <a:r>
              <a:rPr lang="th-TH" dirty="0"/>
              <a:t>โจมตีแบบนี้ผู้บุกรุกต้องสามารถควบคุมระบบบางส่วนได้ เช่น เซิร์ฟเวอร์หรือเครือข่าย</a:t>
            </a:r>
          </a:p>
          <a:p>
            <a:r>
              <a:rPr lang="th-TH" dirty="0"/>
              <a:t>การรักษาความพร้อมใช้งาน จะเป็น</a:t>
            </a:r>
            <a:r>
              <a:rPr lang="th-TH" dirty="0" smtClean="0"/>
              <a:t>วิธีที่</a:t>
            </a:r>
            <a:r>
              <a:rPr lang="th-TH" dirty="0"/>
              <a:t>ใช้ป้องกันการโจมตีแบบนี้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0249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วิศวกรรมทางสังคม</a:t>
            </a:r>
            <a:r>
              <a:rPr lang="en-US" dirty="0" smtClean="0"/>
              <a:t> </a:t>
            </a:r>
            <a:r>
              <a:rPr lang="en-US" dirty="0"/>
              <a:t>(Social Engineering)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ปฏิบัติการจิตวิทยาซึ่งเป็นวิธีที่ง่ายที่สุดในการโจมตี เนื่องจากไม่จำเป็นต้องใช้ความรู้ความชำนาญเกี่ยวกับคอมพิวเตอร์มากนัก </a:t>
            </a:r>
          </a:p>
          <a:p>
            <a:r>
              <a:rPr lang="th-TH" dirty="0"/>
              <a:t>เกี่ยวกับการหลอกให้บางคนหลงกลเพื่อเข้าถึงระบบ </a:t>
            </a:r>
          </a:p>
          <a:p>
            <a:r>
              <a:rPr lang="th-TH" dirty="0"/>
              <a:t>การโจมตีประเภทนี้ไม่จำเป็นต้องใช้ความรู้ความชำนาญเกี่ยวกับคอมพิวเตอร์ หรือการเจาะระบบเลย</a:t>
            </a:r>
          </a:p>
          <a:p>
            <a:r>
              <a:rPr lang="th-TH" dirty="0"/>
              <a:t>วิศวกรรมสังคมเป็นจุดอ่อนที่ป้องกันยากเพราะเกี่ยวข้องกับคน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วิศวกรรมทางสังคม (</a:t>
            </a:r>
            <a:r>
              <a:rPr lang="en-US" dirty="0"/>
              <a:t>Social Engineering)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การโจมตีแบบวิศวกรรมสังคมโดยส่วนใหญ่ จะใช้โทรศัพท์ถามข้อมูลโดยหลอกว่า ตนเป็นผู้ได้รับ</a:t>
            </a:r>
            <a:r>
              <a:rPr lang="th-TH" dirty="0" smtClean="0"/>
              <a:t>อนุญาตหรือ</a:t>
            </a:r>
            <a:r>
              <a:rPr lang="th-TH" dirty="0"/>
              <a:t>เป็นผู้มี</a:t>
            </a:r>
            <a:r>
              <a:rPr lang="th-TH" dirty="0" smtClean="0"/>
              <a:t>อำนาจ</a:t>
            </a:r>
          </a:p>
          <a:p>
            <a:r>
              <a:rPr lang="th-TH" dirty="0"/>
              <a:t>การค้นหาข้อมูลจากถังขยะ </a:t>
            </a:r>
            <a:r>
              <a:rPr lang="en-US" dirty="0"/>
              <a:t>(Dumpster Diving)</a:t>
            </a:r>
          </a:p>
          <a:p>
            <a:r>
              <a:rPr lang="en-US" dirty="0"/>
              <a:t> </a:t>
            </a:r>
            <a:r>
              <a:rPr lang="th-TH" dirty="0" err="1"/>
              <a:t>ฟิ</a:t>
            </a:r>
            <a:r>
              <a:rPr lang="th-TH" dirty="0" err="1" smtClean="0"/>
              <a:t>ชชิ่ง</a:t>
            </a:r>
            <a:r>
              <a:rPr lang="th-TH" dirty="0" smtClean="0"/>
              <a:t> </a:t>
            </a:r>
            <a:r>
              <a:rPr lang="en-US" dirty="0"/>
              <a:t>(Phishing)</a:t>
            </a:r>
          </a:p>
          <a:p>
            <a:r>
              <a:rPr lang="th-TH" dirty="0"/>
              <a:t>การป้องกันวิศวกรรมสังคมสามารถทำได้สองทาง </a:t>
            </a:r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ทำให้องค์กรมีขั้นตอนการปฏิบัติที่เข้มงวด หรือนโยบายที่เข้มงวดเกี่ยวกับการบอกรหัสผ่านให้คนอื่นทราบ</a:t>
            </a:r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จัดให้มีการอบรมพนักงานเกี่ยวกับนโยบายและการบังคับให้เป็นไปตามนโยบายการรักษาความปลอดภัย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94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การถอดรหัสข้อมูล </a:t>
            </a:r>
            <a:r>
              <a:rPr lang="en-US" dirty="0" smtClean="0"/>
              <a:t>(Cryptanalysis)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การถอดรหัสข้อมูล (</a:t>
            </a:r>
            <a:r>
              <a:rPr lang="en-US" dirty="0"/>
              <a:t>Cryptography) </a:t>
            </a:r>
            <a:r>
              <a:rPr lang="th-TH" dirty="0"/>
              <a:t>เป็นคำที่มีรากศัพท์มาจากภาษา</a:t>
            </a:r>
            <a:r>
              <a:rPr lang="th-TH" dirty="0" err="1"/>
              <a:t>กรีกส</a:t>
            </a:r>
            <a:r>
              <a:rPr lang="th-TH" dirty="0"/>
              <a:t>องคำคือ </a:t>
            </a:r>
            <a:r>
              <a:rPr lang="en-US" dirty="0" err="1"/>
              <a:t>Cypto</a:t>
            </a:r>
            <a:r>
              <a:rPr lang="en-US" dirty="0"/>
              <a:t> </a:t>
            </a:r>
            <a:r>
              <a:rPr lang="th-TH" dirty="0"/>
              <a:t>ซึ่งหมายความว่า ซ่อน คำว่า </a:t>
            </a:r>
            <a:r>
              <a:rPr lang="en-US" dirty="0"/>
              <a:t>graph </a:t>
            </a:r>
            <a:r>
              <a:rPr lang="th-TH" dirty="0"/>
              <a:t>หมายถึง การเขียน</a:t>
            </a:r>
          </a:p>
          <a:p>
            <a:r>
              <a:rPr lang="th-TH" dirty="0"/>
              <a:t>การเข้ารหัสไม่ใช่ความพยายามที่จะปกปิดความมีอยู่ของข้อมูล (</a:t>
            </a:r>
            <a:r>
              <a:rPr lang="en-US" dirty="0"/>
              <a:t>Steganography) </a:t>
            </a:r>
            <a:r>
              <a:rPr lang="th-TH" dirty="0"/>
              <a:t>แต่เป็นการย่อย</a:t>
            </a:r>
            <a:r>
              <a:rPr lang="th-TH" dirty="0" smtClean="0"/>
              <a:t>ละเอียดเพื่อให้</a:t>
            </a:r>
            <a:r>
              <a:rPr lang="th-TH" dirty="0"/>
              <a:t>ข้อมูลนั้นไม่สามารถดูได้โดยผู้ที่ไม่ได้รับอนุญาต</a:t>
            </a:r>
          </a:p>
          <a:p>
            <a:r>
              <a:rPr lang="th-TH" dirty="0"/>
              <a:t>หลายศตวรรษก่อน จู</a:t>
            </a:r>
            <a:r>
              <a:rPr lang="th-TH" dirty="0" err="1"/>
              <a:t>เลียส</a:t>
            </a:r>
            <a:r>
              <a:rPr lang="th-TH" dirty="0"/>
              <a:t> ซี</a:t>
            </a:r>
            <a:r>
              <a:rPr lang="th-TH" dirty="0" err="1"/>
              <a:t>ซาร์</a:t>
            </a:r>
            <a:r>
              <a:rPr lang="th-TH" dirty="0"/>
              <a:t> ทำการเข้ารหัสโดยการเลื่อนสามตำแหน่งตามลำดับตัวอักษร เมื่อได้รับข้อความก็ทำในขั้นตอนตรงกันข้าม เรียกว่า การถอดรหัส (</a:t>
            </a:r>
            <a:r>
              <a:rPr lang="en-US" dirty="0"/>
              <a:t>Decryption)</a:t>
            </a:r>
          </a:p>
          <a:p>
            <a:r>
              <a:rPr lang="th-TH" dirty="0" smtClean="0"/>
              <a:t>เข้ารหัส </a:t>
            </a:r>
            <a:r>
              <a:rPr lang="en-US" dirty="0" smtClean="0"/>
              <a:t>	A &gt; </a:t>
            </a:r>
            <a:r>
              <a:rPr lang="en-US" dirty="0"/>
              <a:t>D        B </a:t>
            </a:r>
            <a:r>
              <a:rPr lang="en-US" dirty="0" smtClean="0"/>
              <a:t>&gt; </a:t>
            </a:r>
            <a:r>
              <a:rPr lang="en-US" dirty="0"/>
              <a:t>E</a:t>
            </a:r>
          </a:p>
          <a:p>
            <a:r>
              <a:rPr lang="th-TH" dirty="0" smtClean="0"/>
              <a:t>ถอดรหัส </a:t>
            </a:r>
            <a:r>
              <a:rPr lang="en-US" dirty="0" smtClean="0"/>
              <a:t>	D &gt; </a:t>
            </a:r>
            <a:r>
              <a:rPr lang="en-US" dirty="0"/>
              <a:t>A        E </a:t>
            </a:r>
            <a:r>
              <a:rPr lang="en-US" dirty="0" smtClean="0"/>
              <a:t>&gt; </a:t>
            </a:r>
            <a:r>
              <a:rPr lang="en-US" dirty="0"/>
              <a:t>B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8044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การถอดรหัสข้อมูล </a:t>
            </a:r>
            <a:r>
              <a:rPr lang="th-TH" dirty="0" smtClean="0"/>
              <a:t>(</a:t>
            </a:r>
            <a:r>
              <a:rPr lang="en-US" dirty="0" smtClean="0"/>
              <a:t>Cryptanalysis)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ความสำเร็จหรือความปลอดภัยของการเข้ารหัสข้อมูลนั้น ขึ้นอยู่กับกระบวนการที่ใช้สำหรับการเข้าและถอดรหัสข้อความ </a:t>
            </a:r>
          </a:p>
          <a:p>
            <a:r>
              <a:rPr lang="th-TH" dirty="0"/>
              <a:t>กระบวนการนี้ขึ้นอยู่กับขั้นตอนที่เรียกว่า อัลกอริทึม (</a:t>
            </a:r>
            <a:r>
              <a:rPr lang="en-US" dirty="0"/>
              <a:t>Algorithm)</a:t>
            </a:r>
          </a:p>
          <a:p>
            <a:r>
              <a:rPr lang="th-TH" dirty="0"/>
              <a:t>อัลกอริทึมจะใช้ค่าที่เรียกว่า คีย์ (</a:t>
            </a:r>
            <a:r>
              <a:rPr lang="en-US" dirty="0"/>
              <a:t>Key) </a:t>
            </a:r>
            <a:r>
              <a:rPr lang="th-TH" dirty="0"/>
              <a:t>ที่ต้องใช้ในการเข้าและถอดรหัส</a:t>
            </a:r>
          </a:p>
          <a:p>
            <a:r>
              <a:rPr lang="th-TH" dirty="0"/>
              <a:t>ความยาวของคีย์นั้นจะเป็นสิ่งที่บอกถึงความแข็งแกร่งของการเข้ารหัส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758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ภัยคุกคามคืออะไร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ภัยคุกคาม </a:t>
            </a:r>
            <a:r>
              <a:rPr lang="th-TH" dirty="0"/>
              <a:t>หมายถึง สิ่งที่อาจก่อให้เกิดความเสียหายต่อคุณสมบัติของข้อมูลด้านใดด้านหนึ่ง หรือมากกว่าหนึ่งด้าน</a:t>
            </a:r>
          </a:p>
          <a:p>
            <a:r>
              <a:rPr lang="th-TH" b="1" dirty="0"/>
              <a:t>การโจมตีหรือบุกรุกเครือข่าย </a:t>
            </a:r>
            <a:r>
              <a:rPr lang="th-TH" dirty="0"/>
              <a:t>หมายถึง ความพยายามที่จะเข้าใช้ระบบ การแก้ไขข้อมูลหรือคอนฟิตของระบบ การทำให้ระบบไม่สามารถใช้การได้ และการทำให้ข้อมูลเป็นเท็จ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การถอดรหัสข้อมูล </a:t>
            </a:r>
            <a:r>
              <a:rPr lang="th-TH" dirty="0" smtClean="0"/>
              <a:t>(</a:t>
            </a:r>
            <a:r>
              <a:rPr lang="en-US" dirty="0" smtClean="0"/>
              <a:t>Cryptanalysis)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คีย์ที่สร้าง</a:t>
            </a:r>
            <a:r>
              <a:rPr lang="th-TH" dirty="0" smtClean="0"/>
              <a:t>รูปแบบ</a:t>
            </a:r>
            <a:r>
              <a:rPr lang="th-TH" dirty="0"/>
              <a:t>ข้อมูลที่เหมือนกันหลายๆ ครั้ง คีย์ประเภทนี้จะเรียกว่า คีย์อ่อน (</a:t>
            </a:r>
            <a:r>
              <a:rPr lang="en-US" dirty="0"/>
              <a:t>Weak Key)</a:t>
            </a:r>
          </a:p>
          <a:p>
            <a:r>
              <a:rPr lang="th-TH" dirty="0"/>
              <a:t>วิธีที่ดีที่สุดในการป้องกัน ก็คือ การระวังที่ไม่ให้ใช้คีย์อ่อน </a:t>
            </a:r>
          </a:p>
          <a:p>
            <a:r>
              <a:rPr lang="th-TH" dirty="0"/>
              <a:t>โดยทั่วไปคีย์ที่มีความยาวอย่างน้อย 128 บิต </a:t>
            </a:r>
            <a:r>
              <a:rPr lang="th-TH" dirty="0" smtClean="0"/>
              <a:t>นั้นถือ</a:t>
            </a:r>
            <a:r>
              <a:rPr lang="th-TH" dirty="0"/>
              <a:t>ว่าปลอดภัยเพียงพอในการเข้ารหัสข้อมูล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0052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การถอดรหัสข้อมูล </a:t>
            </a:r>
            <a:r>
              <a:rPr lang="th-TH" dirty="0" smtClean="0"/>
              <a:t>(</a:t>
            </a:r>
            <a:r>
              <a:rPr lang="en-US" dirty="0" smtClean="0"/>
              <a:t>Cryptanalysis)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การวิเคราะห์การเข้ารหัส (</a:t>
            </a:r>
            <a:r>
              <a:rPr lang="en-US" dirty="0"/>
              <a:t>Cryptanalysis) </a:t>
            </a:r>
            <a:r>
              <a:rPr lang="th-TH" dirty="0"/>
              <a:t>เป็นกระบวนการที่จะให้ได้มาซึ่งคีย์ในการเข้ารหัสข้อมูล ซึ่งมีหลากหลายวิธี </a:t>
            </a:r>
            <a:r>
              <a:rPr lang="th-TH" dirty="0" smtClean="0"/>
              <a:t>เช่น</a:t>
            </a:r>
            <a:endParaRPr lang="th-TH" dirty="0"/>
          </a:p>
          <a:p>
            <a:r>
              <a:rPr lang="th-TH" dirty="0"/>
              <a:t>การใช้กระบวนการทางคณิตศาสตร์ (</a:t>
            </a:r>
            <a:r>
              <a:rPr lang="en-US" dirty="0"/>
              <a:t>Mathematical Attack) </a:t>
            </a:r>
            <a:r>
              <a:rPr lang="th-TH" dirty="0"/>
              <a:t>ซึ่งเกิดจากการใช้การวิเคราะห์ทางสถิติของตัวอักษรที่พบในข้อความที่เข้ารหัสแล้ว แล้วใช้วิธีทางสถิติเพื่อวิเคราะห์หาคีย์ที่ใช้เข้ารหัส แล้วก็ถอดรหัสข้อมูล</a:t>
            </a:r>
          </a:p>
          <a:p>
            <a:r>
              <a:rPr lang="th-TH" dirty="0"/>
              <a:t>การป้องกันการโจมตีทางคณิตศาสตร์นี้ ป้องกันโดยการไม่ส่งข้อมูลเหมือนกันหลายครั้ง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7621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การถอดรหัสข้อมูล </a:t>
            </a:r>
            <a:r>
              <a:rPr lang="th-TH" dirty="0" smtClean="0"/>
              <a:t>(</a:t>
            </a:r>
            <a:r>
              <a:rPr lang="en-US" dirty="0" smtClean="0"/>
              <a:t>Cryptanalysis)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รหัสผ่าน (</a:t>
            </a:r>
            <a:r>
              <a:rPr lang="en-US" dirty="0"/>
              <a:t>Password) </a:t>
            </a:r>
            <a:r>
              <a:rPr lang="th-TH" dirty="0"/>
              <a:t>คือ กลุ่มตัวอักษรและเลขที่ใช้สำหรับการพิสูจน์ทราบตัวจริงของผู้ใช้ และเป็นความลับที่เฉพาะเจ้าของเท่านั้นที่ควรทราบ </a:t>
            </a:r>
          </a:p>
          <a:p>
            <a:r>
              <a:rPr lang="th-TH" dirty="0"/>
              <a:t>รหัสผ่านนั้นอาจถือได้ว่าเป็นจุดอ่อน เพราะผู้ใช้ในปัจจุบันโดยส่วนใหญ่จะมี</a:t>
            </a:r>
            <a:r>
              <a:rPr lang="th-TH" dirty="0" err="1"/>
              <a:t>ยูสเซอร์เนม</a:t>
            </a:r>
            <a:r>
              <a:rPr lang="th-TH" dirty="0"/>
              <a:t>และ</a:t>
            </a:r>
            <a:r>
              <a:rPr lang="th-TH" dirty="0" smtClean="0"/>
              <a:t>รหัสผ่านมากกว่า </a:t>
            </a:r>
            <a:r>
              <a:rPr lang="th-TH" dirty="0"/>
              <a:t>10 คู่ที่ต้องใช้สำหรับล็อกอินเข้าสู่ระบบต่างๆ เช่น คอมพิวเตอร์ที่ทำงาน ที่บ้าน อี</a:t>
            </a:r>
            <a:r>
              <a:rPr lang="th-TH" dirty="0" err="1"/>
              <a:t>เมล</a:t>
            </a:r>
            <a:r>
              <a:rPr lang="th-TH" dirty="0"/>
              <a:t> บัญชีธนาคาร และบัญชีที่สมัครใช้งาน ร้านค้าบนอินเทอร์เน็ต  จึงเป็นการยากที่คนคนหนึ่งจะสามารถจดจำรหัสผ่านได้มากมาย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714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การโจมตีแบบคนกลาง (</a:t>
            </a:r>
            <a:r>
              <a:rPr lang="en-US" dirty="0"/>
              <a:t>Man-in-the-middle attack)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การพยายามที่จะใช้บัญชีผู้ใช้ที่ถูกต้องในการล็อกอินเข้าไปในระบบ ซึ่งการให้ได้มาซึ่งข้อมูลเหล่านี้ก็โดยการใช้การโจมตีแบบนกลาง (</a:t>
            </a:r>
            <a:r>
              <a:rPr lang="en-US" dirty="0"/>
              <a:t>Man-in-the-middle attack) </a:t>
            </a:r>
          </a:p>
          <a:p>
            <a:r>
              <a:rPr lang="th-TH" dirty="0"/>
              <a:t>การป้องกันการโจมตีแบบคนกลาง ก็อาจจะใช้วิธีการเข้ารหัสข้อมูลควบคู่กับการพิสูจน์ทราบตัวจริงของคู่รับคู่ส่ง</a:t>
            </a:r>
          </a:p>
          <a:p>
            <a:r>
              <a:rPr lang="th-TH" dirty="0"/>
              <a:t>การโจมตีแบบคนกลางแบ่งออกเป็นสองประเภท คือ แบบ</a:t>
            </a:r>
            <a:r>
              <a:rPr lang="th-TH" dirty="0" err="1"/>
              <a:t>แอ็คทีฟ</a:t>
            </a:r>
            <a:r>
              <a:rPr lang="th-TH" dirty="0"/>
              <a:t> (</a:t>
            </a:r>
            <a:r>
              <a:rPr lang="en-US" dirty="0"/>
              <a:t>Active) </a:t>
            </a:r>
            <a:r>
              <a:rPr lang="th-TH" dirty="0"/>
              <a:t>และแบบพาส</a:t>
            </a:r>
            <a:r>
              <a:rPr lang="th-TH" dirty="0" err="1"/>
              <a:t>ซีฟ</a:t>
            </a:r>
            <a:r>
              <a:rPr lang="th-TH" dirty="0"/>
              <a:t> (</a:t>
            </a:r>
            <a:r>
              <a:rPr lang="en-US" dirty="0"/>
              <a:t>Passive)</a:t>
            </a:r>
          </a:p>
          <a:p>
            <a:r>
              <a:rPr lang="th-TH" dirty="0"/>
              <a:t>การโจมตีอีกแบบหนึ่งซึ่งคล้ายกับการโจมตีแบบคนกลาง คือ การโจมตีแบบรี</a:t>
            </a:r>
            <a:r>
              <a:rPr lang="th-TH" dirty="0" err="1"/>
              <a:t>เพลย์</a:t>
            </a:r>
            <a:r>
              <a:rPr lang="th-TH" dirty="0"/>
              <a:t> (</a:t>
            </a:r>
            <a:r>
              <a:rPr lang="en-US" dirty="0"/>
              <a:t>Replay Attack)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4071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การโจมตีแบบคนกลาง (</a:t>
            </a:r>
            <a:r>
              <a:rPr lang="en-US" dirty="0"/>
              <a:t>Man-in-the-middle attack)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5"/>
            <a:ext cx="6984776" cy="397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87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การเจาะระบบ (</a:t>
            </a:r>
            <a:r>
              <a:rPr lang="en-US" dirty="0"/>
              <a:t>Hacking)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th-TH" dirty="0" err="1"/>
              <a:t>แฮค</a:t>
            </a:r>
            <a:r>
              <a:rPr lang="th-TH" dirty="0"/>
              <a:t>หรือการเจาะระบบ หมายถึง การใช้ประโยชน์จากช่องโหว่ของระบบคอมพิวเตอร์</a:t>
            </a:r>
          </a:p>
          <a:p>
            <a:r>
              <a:rPr lang="th-TH" dirty="0"/>
              <a:t>การแฮ</a:t>
            </a:r>
            <a:r>
              <a:rPr lang="th-TH" dirty="0" err="1"/>
              <a:t>คระบบ</a:t>
            </a:r>
            <a:r>
              <a:rPr lang="th-TH" dirty="0"/>
              <a:t>เป็นสิ่งที่ผิดกฎหมาย ถ้าไม่ได้รับอนุญาตจากเจ้าของระบบ</a:t>
            </a:r>
          </a:p>
          <a:p>
            <a:r>
              <a:rPr lang="th-TH" dirty="0"/>
              <a:t>ถ้าได้รับอนุญาตก็ไม่ใช่สิ่งที่ผิดกฎหมาย ซึ่งการเจาะระบบแบบได้รับอนุญาตนี้เรียกว่า “การทดลองเจาะระบบ” ซึ่งมีจุดประสงค์เพื่อค้นหาช่องโหว่และปิดช่องโหว่นั้น ซึ่งก็จะทำให้ระบบมีความปลอดภัยมากยิ่งขึ้น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765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ประเภทของภัยคุกคาม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การเปิดเผย (</a:t>
            </a:r>
            <a:r>
              <a:rPr lang="en-US" dirty="0"/>
              <a:t>Disclosure) : </a:t>
            </a:r>
            <a:r>
              <a:rPr lang="th-TH" dirty="0"/>
              <a:t>การเข้าถึงข้อมูลโดยไม่ได้รับอนุญาต หรือข้อมูลนั้นถูกเปิดเผยให้กับผู้ที่ไม่ได้รับอนุญาต</a:t>
            </a:r>
          </a:p>
          <a:p>
            <a:r>
              <a:rPr lang="th-TH" dirty="0"/>
              <a:t>การแก้ไข (</a:t>
            </a:r>
            <a:r>
              <a:rPr lang="en-US" dirty="0"/>
              <a:t>Modification) : </a:t>
            </a:r>
            <a:r>
              <a:rPr lang="th-TH" dirty="0"/>
              <a:t>เป็นการแก้ไขข้อมูลโดยไม่ได้รับอนุญาต </a:t>
            </a:r>
          </a:p>
          <a:p>
            <a:r>
              <a:rPr lang="th-TH" dirty="0"/>
              <a:t>การปฏิเสธการให้บริการ (</a:t>
            </a:r>
            <a:r>
              <a:rPr lang="en-US" dirty="0"/>
              <a:t>Denial of Service) : </a:t>
            </a:r>
            <a:r>
              <a:rPr lang="th-TH" dirty="0"/>
              <a:t>เป็นการขัดขวาง หน่วงเวลา หรือทำให้ไม่สามารถเข้าถึงข้อมูลได้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38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เป้าหมายของ</a:t>
            </a:r>
            <a:r>
              <a:rPr lang="th-TH" dirty="0"/>
              <a:t>ภัยคุกคาม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ในช่วงปี ค.ศ.1980 นั้น เป้าหมายส่วนใหญ่จะเป็นคอมพิวเตอร์แต่ละเครื่อง </a:t>
            </a:r>
          </a:p>
          <a:p>
            <a:r>
              <a:rPr lang="th-TH" dirty="0"/>
              <a:t>ในช่วงปีค.ศ. 1990 เป้าหมายหลักก็กลายมาเป็นระบบเครือข่าย </a:t>
            </a:r>
          </a:p>
          <a:p>
            <a:r>
              <a:rPr lang="th-TH" dirty="0"/>
              <a:t>ปัจจุบันเป้าหมายหลักคือ ระบบเครือข่ายที่เป็นโครงสร้างของอินเทอร์เน็ตทั่วโลก </a:t>
            </a:r>
          </a:p>
          <a:p>
            <a:r>
              <a:rPr lang="th-TH" dirty="0"/>
              <a:t>การโจมตีจะเปลี่ยนจากการค้นหาบั๊กหรือช่องโหว่ของซอฟต์แวร์หรือ</a:t>
            </a:r>
            <a:r>
              <a:rPr lang="th-TH" dirty="0" err="1"/>
              <a:t>แอพพลิเค</a:t>
            </a:r>
            <a:r>
              <a:rPr lang="th-TH" dirty="0"/>
              <a:t>ชันเฉพาะ ไปเป็น</a:t>
            </a:r>
            <a:r>
              <a:rPr lang="th-TH" dirty="0" smtClean="0"/>
              <a:t>การโจมตี</a:t>
            </a:r>
            <a:r>
              <a:rPr lang="th-TH" dirty="0"/>
              <a:t>ช่องโหว่ของซอฟต์แวร์หรือฮาร์ดแวร์ที่เป็นโครงสร้างของระบบ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72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รูปแบบการโจมตี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การสอดแนม </a:t>
            </a:r>
            <a:r>
              <a:rPr lang="en-US" dirty="0"/>
              <a:t>(Sniffing)</a:t>
            </a:r>
          </a:p>
          <a:p>
            <a:r>
              <a:rPr lang="th-TH" dirty="0"/>
              <a:t>การแก้ไขข้อมูล </a:t>
            </a:r>
            <a:r>
              <a:rPr lang="en-US" dirty="0"/>
              <a:t>(Modification)</a:t>
            </a:r>
          </a:p>
          <a:p>
            <a:r>
              <a:rPr lang="th-TH" dirty="0"/>
              <a:t>การปลอมตัว </a:t>
            </a:r>
            <a:r>
              <a:rPr lang="en-US" dirty="0"/>
              <a:t>(Spoofing)</a:t>
            </a:r>
          </a:p>
          <a:p>
            <a:r>
              <a:rPr lang="th-TH" dirty="0"/>
              <a:t>การปฏิเสธการให้บริการ </a:t>
            </a:r>
            <a:r>
              <a:rPr lang="en-US" dirty="0"/>
              <a:t>(Denial of Service : Dos)</a:t>
            </a:r>
          </a:p>
          <a:p>
            <a:r>
              <a:rPr lang="th-TH" dirty="0"/>
              <a:t>การปฏิเสธแหล่งที่มา </a:t>
            </a:r>
            <a:r>
              <a:rPr lang="en-US" dirty="0"/>
              <a:t>(Repudiation of Origin)</a:t>
            </a:r>
          </a:p>
          <a:p>
            <a:r>
              <a:rPr lang="th-TH" dirty="0"/>
              <a:t>การปฏิเสธการได้รับ </a:t>
            </a:r>
            <a:r>
              <a:rPr lang="en-US" dirty="0"/>
              <a:t>(Repudiation of Receipt)</a:t>
            </a:r>
          </a:p>
          <a:p>
            <a:r>
              <a:rPr lang="th-TH" dirty="0"/>
              <a:t>การหน่วงเวลา </a:t>
            </a:r>
            <a:r>
              <a:rPr lang="en-US" dirty="0"/>
              <a:t>(Delay)</a:t>
            </a:r>
          </a:p>
          <a:p>
            <a:r>
              <a:rPr lang="th-TH" dirty="0" smtClean="0"/>
              <a:t>วิศวกรรมทางสังคม </a:t>
            </a:r>
            <a:r>
              <a:rPr lang="en-US" dirty="0"/>
              <a:t>(Social Engineering)</a:t>
            </a:r>
          </a:p>
          <a:p>
            <a:r>
              <a:rPr lang="th-TH" dirty="0"/>
              <a:t>การถอดรหัสข้อมูล </a:t>
            </a:r>
            <a:r>
              <a:rPr lang="en-US" dirty="0"/>
              <a:t>(Cryptanalysis)</a:t>
            </a:r>
          </a:p>
          <a:p>
            <a:r>
              <a:rPr lang="th-TH" dirty="0"/>
              <a:t>การโจมตีแบบคนกลาง </a:t>
            </a:r>
            <a:r>
              <a:rPr lang="en-US" dirty="0"/>
              <a:t>(Man-in-the-middle attack)</a:t>
            </a:r>
          </a:p>
          <a:p>
            <a:r>
              <a:rPr lang="th-TH" dirty="0"/>
              <a:t>การเจาะระบบ (</a:t>
            </a:r>
            <a:r>
              <a:rPr lang="en-US" dirty="0"/>
              <a:t>Hacking)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การสอดแนม (</a:t>
            </a:r>
            <a:r>
              <a:rPr lang="en-US" dirty="0"/>
              <a:t>Sniffing)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เป็นวิธีการดักเพื่อแอบดูข้อมูล ซึ่งจัดอยู่ในประเภทการเปิดเผย การสอดแนมเป็นการโจมตีแบบพาส</a:t>
            </a:r>
            <a:r>
              <a:rPr lang="th-TH" dirty="0" err="1"/>
              <a:t>ซีฟ</a:t>
            </a:r>
            <a:r>
              <a:rPr lang="th-TH" dirty="0"/>
              <a:t> (</a:t>
            </a:r>
            <a:r>
              <a:rPr lang="en-US" dirty="0"/>
              <a:t>Passive) </a:t>
            </a:r>
            <a:r>
              <a:rPr lang="th-TH" dirty="0"/>
              <a:t>เป็นการกระทำที่ไม่มีการเปลี่ยนแปลงหรือแก้ไขข้อมูล เช่น  การดักอ่านข้อมูลในระหว่างที่ส่งผ่านเครือข่าย การอ่านไฟล์ที่จัดเก็บอยู่ในระบบ การ</a:t>
            </a:r>
            <a:r>
              <a:rPr lang="th-TH" dirty="0" err="1"/>
              <a:t>แท็ปสายข้อ</a:t>
            </a:r>
            <a:r>
              <a:rPr lang="th-TH" dirty="0"/>
              <a:t>มูล (</a:t>
            </a:r>
            <a:r>
              <a:rPr lang="en-US" dirty="0"/>
              <a:t>Wiretapping) </a:t>
            </a:r>
            <a:r>
              <a:rPr lang="th-TH" dirty="0" err="1"/>
              <a:t>แพ็กเก็ตสนิฟเฟอร์</a:t>
            </a:r>
            <a:r>
              <a:rPr lang="th-TH" dirty="0"/>
              <a:t> (</a:t>
            </a:r>
            <a:r>
              <a:rPr lang="en-US" dirty="0"/>
              <a:t>Packet Sniffer) </a:t>
            </a:r>
          </a:p>
          <a:p>
            <a:r>
              <a:rPr lang="th-TH" dirty="0"/>
              <a:t>การเข้ารหัสข้อมูล  จะเป็นสิ่งที่ป้องกันภัยคุกคามประเภทนี้</a:t>
            </a:r>
          </a:p>
          <a:p>
            <a:endParaRPr lang="th-TH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221088"/>
            <a:ext cx="6757392" cy="214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6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การแก้ไขข้อมูล (</a:t>
            </a:r>
            <a:r>
              <a:rPr lang="en-US" dirty="0"/>
              <a:t>Modification)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การแก้ไขข้อมูล (</a:t>
            </a:r>
            <a:r>
              <a:rPr lang="en-US" dirty="0"/>
              <a:t>Modification) </a:t>
            </a:r>
            <a:r>
              <a:rPr lang="th-TH" dirty="0"/>
              <a:t>หมายถึง การแก้ไขเนื้อหาของข้อมูลโดยที่ไม่ได้รับอนุญาต โดยฝ่ายรับข้อมูลอาจไม่รู้ว่าข้อมูลที่ได้รับมานั้นถูกต้อง </a:t>
            </a:r>
          </a:p>
          <a:p>
            <a:r>
              <a:rPr lang="th-TH" dirty="0"/>
              <a:t> การแก้ไขข้อมูล (</a:t>
            </a:r>
            <a:r>
              <a:rPr lang="en-US" dirty="0"/>
              <a:t>Modification) </a:t>
            </a:r>
            <a:r>
              <a:rPr lang="th-TH" dirty="0"/>
              <a:t>เป็นแบบ</a:t>
            </a:r>
            <a:r>
              <a:rPr lang="th-TH" dirty="0" err="1"/>
              <a:t>แอ๊คทีฟ</a:t>
            </a:r>
            <a:r>
              <a:rPr lang="th-TH" dirty="0"/>
              <a:t> (</a:t>
            </a:r>
            <a:r>
              <a:rPr lang="en-US" dirty="0"/>
              <a:t>Active) </a:t>
            </a:r>
            <a:r>
              <a:rPr lang="th-TH" dirty="0"/>
              <a:t>ตัวอย่างเช่น การโจมตีแบบผ่านคนกลาง (</a:t>
            </a:r>
            <a:r>
              <a:rPr lang="en-US" dirty="0"/>
              <a:t>Man-in-the-middle attack) </a:t>
            </a:r>
          </a:p>
          <a:p>
            <a:r>
              <a:rPr lang="th-TH" dirty="0"/>
              <a:t>การรักษาความถูกต้อง (</a:t>
            </a:r>
            <a:r>
              <a:rPr lang="en-US" dirty="0"/>
              <a:t>Integrity) </a:t>
            </a:r>
            <a:r>
              <a:rPr lang="th-TH" dirty="0"/>
              <a:t>เป็นวิธีที่ใช้ป้องกันการโจมตีแบบนี้ คือการเข้ารหัสข้อมูล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การปลอมตัว (</a:t>
            </a:r>
            <a:r>
              <a:rPr lang="en-US" dirty="0"/>
              <a:t>Spoofing)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เป็นวิธีการทำให้อีกฝ่ายเข้าใจว่าตัวเองเป็นอีกบุคคลหนึ่ง</a:t>
            </a:r>
          </a:p>
          <a:p>
            <a:r>
              <a:rPr lang="th-TH" dirty="0"/>
              <a:t>การหลอกให้คู่สนทนาเชื่อว่าตนกำลังสนทนากับฝ่ายที่ต้องการสนทนาจริงๆ</a:t>
            </a:r>
          </a:p>
          <a:p>
            <a:r>
              <a:rPr lang="th-TH" dirty="0"/>
              <a:t>การตรวจสอบตัวตน (</a:t>
            </a:r>
            <a:r>
              <a:rPr lang="en-US" dirty="0"/>
              <a:t>Authentication) </a:t>
            </a:r>
            <a:r>
              <a:rPr lang="th-TH" dirty="0"/>
              <a:t>เป็นวิธีที่ใช้สำหรับป้องกันการโจมตีประเภทนี้ได้</a:t>
            </a:r>
          </a:p>
          <a:p>
            <a:r>
              <a:rPr lang="th-TH" dirty="0"/>
              <a:t>การหลอกลวงแบบมาสคิว</a:t>
            </a:r>
            <a:r>
              <a:rPr lang="th-TH" dirty="0" err="1"/>
              <a:t>เรดดิ้ง</a:t>
            </a:r>
            <a:r>
              <a:rPr lang="th-TH" dirty="0"/>
              <a:t> (</a:t>
            </a:r>
            <a:r>
              <a:rPr lang="en-US" dirty="0"/>
              <a:t>Masquerading) </a:t>
            </a:r>
            <a:r>
              <a:rPr lang="th-TH" dirty="0"/>
              <a:t>เป็นอีกวิธีที่ใช้สำหรับการปลอมตัว ซึ่งจะคล้ายกับการมอบอำนาจ (</a:t>
            </a:r>
            <a:r>
              <a:rPr lang="en-US" dirty="0"/>
              <a:t>Delegation) </a:t>
            </a:r>
            <a:r>
              <a:rPr lang="th-TH" dirty="0"/>
              <a:t>ซึ่งจะหมายถึง การที่คนหนึ่งมอบอำนาจให้อีกคนหนึ่งทำหน้าที่บางอย่างแทน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992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การปลอมตัว (</a:t>
            </a:r>
            <a:r>
              <a:rPr lang="en-US" dirty="0"/>
              <a:t>Spoofing)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ไอ</a:t>
            </a:r>
            <a:r>
              <a:rPr lang="th-TH" dirty="0" err="1"/>
              <a:t>พีสปู๊ฟฟิง</a:t>
            </a:r>
            <a:r>
              <a:rPr lang="th-TH" dirty="0"/>
              <a:t> (</a:t>
            </a:r>
            <a:r>
              <a:rPr lang="en-US" dirty="0"/>
              <a:t>IP Spoofing) </a:t>
            </a:r>
            <a:r>
              <a:rPr lang="th-TH" dirty="0"/>
              <a:t>หมายถึง การที่ผู้บุกรุกอยู่นอกเครือข่ายแล้วแสร้างว่าเป็นคอมพิวเตอร์ที่เชื่อถือได้ (</a:t>
            </a:r>
            <a:r>
              <a:rPr lang="en-US" dirty="0"/>
              <a:t>Trusted) </a:t>
            </a:r>
            <a:r>
              <a:rPr lang="th-TH" dirty="0"/>
              <a:t>โดยอาจจะใช้ไอพีแอดเดรสเหมือนกับที่ใช้ในเครือข่าย</a:t>
            </a:r>
          </a:p>
          <a:p>
            <a:r>
              <a:rPr lang="th-TH" dirty="0"/>
              <a:t>ผู้บุกรุกสามารถปรับเปลี่ยน</a:t>
            </a:r>
            <a:r>
              <a:rPr lang="th-TH" dirty="0" err="1"/>
              <a:t>เราท์ติ้ง</a:t>
            </a:r>
            <a:r>
              <a:rPr lang="th-TH" dirty="0"/>
              <a:t>เท</a:t>
            </a:r>
            <a:r>
              <a:rPr lang="th-TH" dirty="0" err="1"/>
              <a:t>เบิล</a:t>
            </a:r>
            <a:r>
              <a:rPr lang="th-TH" dirty="0"/>
              <a:t>เพื่อให้ส่งข้อมูลไปยังเครื่องปลอมได้ ผู้บุกรุกสามารถรับส่งข้อมูลกับ</a:t>
            </a:r>
            <a:r>
              <a:rPr lang="th-TH" dirty="0" err="1"/>
              <a:t>แอพพลิเค</a:t>
            </a:r>
            <a:r>
              <a:rPr lang="th-TH" dirty="0"/>
              <a:t>ชันนั้นเสมือนเป็นหนึ่งในผู้ใช้ทั่วๆไปได้</a:t>
            </a:r>
          </a:p>
          <a:p>
            <a:r>
              <a:rPr lang="th-TH" dirty="0" smtClean="0"/>
              <a:t>ไม่</a:t>
            </a:r>
            <a:r>
              <a:rPr lang="th-TH" dirty="0"/>
              <a:t>จำเป็นจะต้องเป็นคอมพิวเตอร์ที่อยู่นอกเครื่องข่ายเท่านั้น แต่</a:t>
            </a:r>
            <a:r>
              <a:rPr lang="th-TH" dirty="0" smtClean="0"/>
              <a:t>อาจจะ</a:t>
            </a:r>
            <a:r>
              <a:rPr lang="th-TH" dirty="0"/>
              <a:t>เป็นผู้ใช้ที่อยู่ข้างในที่ไม่มีสิทธิ์ก็</a:t>
            </a:r>
            <a:r>
              <a:rPr lang="th-TH" dirty="0" smtClean="0"/>
              <a:t>ได้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</TotalTime>
  <Words>1954</Words>
  <Application>Microsoft Office PowerPoint</Application>
  <PresentationFormat>นำเสนอทางหน้าจอ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เริ่มต้น</vt:lpstr>
      <vt:lpstr>4134201</vt:lpstr>
      <vt:lpstr>ภัยคุกคามคืออะไร</vt:lpstr>
      <vt:lpstr>ประเภทของภัยคุกคาม</vt:lpstr>
      <vt:lpstr>เป้าหมายของภัยคุกคาม</vt:lpstr>
      <vt:lpstr>รูปแบบการโจมตี</vt:lpstr>
      <vt:lpstr>การสอดแนม (Sniffing) </vt:lpstr>
      <vt:lpstr>การแก้ไขข้อมูล (Modification)</vt:lpstr>
      <vt:lpstr>การปลอมตัว (Spoofing)</vt:lpstr>
      <vt:lpstr>การปลอมตัว (Spoofing)</vt:lpstr>
      <vt:lpstr>การปฏิเสธการให้บริการ (Denial of Sevice :DoS)</vt:lpstr>
      <vt:lpstr>การปฏิเสธการให้บริการ (Denial of Sevice :DoS)</vt:lpstr>
      <vt:lpstr>การปฏิเสธการให้บริการ (Denial of Sevice :DoS)</vt:lpstr>
      <vt:lpstr>การปฏิเสธแหล่งที่มา (Repudiation of Origin)</vt:lpstr>
      <vt:lpstr>การปฏิเสธการได้รับ (Repudiation of Receipt)</vt:lpstr>
      <vt:lpstr>การหน่วงเวลา (Delay)</vt:lpstr>
      <vt:lpstr>วิศวกรรมทางสังคม (Social Engineering)</vt:lpstr>
      <vt:lpstr>วิศวกรรมทางสังคม (Social Engineering)</vt:lpstr>
      <vt:lpstr>การถอดรหัสข้อมูล (Cryptanalysis)</vt:lpstr>
      <vt:lpstr>การถอดรหัสข้อมูล (Cryptanalysis)</vt:lpstr>
      <vt:lpstr>การถอดรหัสข้อมูล (Cryptanalysis)</vt:lpstr>
      <vt:lpstr>การถอดรหัสข้อมูล (Cryptanalysis)</vt:lpstr>
      <vt:lpstr>การถอดรหัสข้อมูล (Cryptanalysis)</vt:lpstr>
      <vt:lpstr>การโจมตีแบบคนกลาง (Man-in-the-middle attack)</vt:lpstr>
      <vt:lpstr>การโจมตีแบบคนกลาง (Man-in-the-middle attack)</vt:lpstr>
      <vt:lpstr>การเจาะระบบ (Hacking)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user</cp:lastModifiedBy>
  <cp:revision>3</cp:revision>
  <cp:lastPrinted>2018-08-27T01:52:14Z</cp:lastPrinted>
  <dcterms:created xsi:type="dcterms:W3CDTF">2018-08-27T01:24:25Z</dcterms:created>
  <dcterms:modified xsi:type="dcterms:W3CDTF">2018-08-27T01:57:03Z</dcterms:modified>
</cp:coreProperties>
</file>