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7"/>
  </p:notes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uMp ..." initials="P." lastIdx="3" clrIdx="0">
    <p:extLst>
      <p:ext uri="{19B8F6BF-5375-455C-9EA6-DF929625EA0E}">
        <p15:presenceInfo xmlns="" xmlns:p15="http://schemas.microsoft.com/office/powerpoint/2012/main" userId="63c2a11a6f99fc5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2129" autoAdjust="0"/>
  </p:normalViewPr>
  <p:slideViewPr>
    <p:cSldViewPr snapToGrid="0">
      <p:cViewPr varScale="1">
        <p:scale>
          <a:sx n="85" d="100"/>
          <a:sy n="85" d="100"/>
        </p:scale>
        <p:origin x="-23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1BEDE-3275-401C-8E57-8DB907814190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2B2CAF-220B-4859-AAFD-CCE0AE22A131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490637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048785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396190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031325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3481147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893486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6546524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075887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683426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7278421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377547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82516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226963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7979563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92413812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23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59864828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99596796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25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6063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4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98670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5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575212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6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224092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7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301636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8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77602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9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330467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E2B2CAF-220B-4859-AAFD-CCE0AE22A131}" type="slidenum">
              <a:rPr lang="th-TH" smtClean="0"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93258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1625600" y="3886200"/>
            <a:ext cx="9144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1625600" y="5124450"/>
            <a:ext cx="9144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>
            <a:lvl1pPr>
              <a:defRPr sz="1400"/>
            </a:lvl1pPr>
          </a:lstStyle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>
          <a:xfrm>
            <a:off x="1621536" y="6355080"/>
            <a:ext cx="1625600" cy="365760"/>
          </a:xfrm>
        </p:spPr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21" name="สี่เหลี่ยมผืนผ้า 20"/>
          <p:cNvSpPr/>
          <p:nvPr/>
        </p:nvSpPr>
        <p:spPr>
          <a:xfrm>
            <a:off x="1206500" y="3648075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สี่เหลี่ยมผืนผ้า 32"/>
          <p:cNvSpPr/>
          <p:nvPr/>
        </p:nvSpPr>
        <p:spPr>
          <a:xfrm>
            <a:off x="1219200" y="5048250"/>
            <a:ext cx="97536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สี่เหลี่ยมผืนผ้า 21"/>
          <p:cNvSpPr/>
          <p:nvPr/>
        </p:nvSpPr>
        <p:spPr>
          <a:xfrm>
            <a:off x="1206500" y="3648075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1219200" y="5048250"/>
            <a:ext cx="3048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 sz="3200"/>
            </a:lvl1pPr>
            <a:lvl2pPr>
              <a:defRPr sz="32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สามเหลี่ยมหน้าจั่ว 7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 rot="5400000">
            <a:off x="5814836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แทนเนื้อหา 7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10972800" cy="4937760"/>
          </a:xfrm>
        </p:spPr>
        <p:txBody>
          <a:bodyPr/>
          <a:lstStyle>
            <a:lvl1pPr>
              <a:defRPr sz="3200"/>
            </a:lvl1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625600" y="2971800"/>
            <a:ext cx="9144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727200" y="4267200"/>
            <a:ext cx="90424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>
          <a:xfrm>
            <a:off x="8534400" y="6355080"/>
            <a:ext cx="3048000" cy="365760"/>
          </a:xfrm>
        </p:spPr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>
          <a:xfrm>
            <a:off x="3864864" y="6355080"/>
            <a:ext cx="4632960" cy="365760"/>
          </a:xfrm>
        </p:spPr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>
          <a:xfrm>
            <a:off x="1426464" y="6355080"/>
            <a:ext cx="2027936" cy="365760"/>
          </a:xfrm>
        </p:spPr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219200" y="2819400"/>
            <a:ext cx="97536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1219200" y="2819400"/>
            <a:ext cx="3048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9" name="ตัวแทนเนื้อหา 8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5388864" cy="4937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176264" y="1216152"/>
            <a:ext cx="5388864" cy="49377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9600" y="1285875"/>
            <a:ext cx="5386917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6197601" y="1295400"/>
            <a:ext cx="5389033" cy="685800"/>
          </a:xfrm>
          <a:noFill/>
          <a:ln>
            <a:noFill/>
          </a:ln>
        </p:spPr>
        <p:txBody>
          <a:bodyPr lIns="91440" anchor="b" anchorCtr="0">
            <a:normAutofit/>
          </a:bodyPr>
          <a:lstStyle>
            <a:lvl1pPr marL="0" indent="0">
              <a:buNone/>
              <a:defRPr sz="32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ตัวแทนเนื้อหา 10"/>
          <p:cNvSpPr>
            <a:spLocks noGrp="1"/>
          </p:cNvSpPr>
          <p:nvPr>
            <p:ph sz="quarter" idx="2"/>
          </p:nvPr>
        </p:nvSpPr>
        <p:spPr>
          <a:xfrm>
            <a:off x="609600" y="2133600"/>
            <a:ext cx="5384800" cy="4038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  <p:sp>
        <p:nvSpPr>
          <p:cNvPr id="13" name="ตัวแทนเนื้อหา 12"/>
          <p:cNvSpPr>
            <a:spLocks noGrp="1"/>
          </p:cNvSpPr>
          <p:nvPr>
            <p:ph sz="quarter" idx="4"/>
          </p:nvPr>
        </p:nvSpPr>
        <p:spPr>
          <a:xfrm>
            <a:off x="6197600" y="2133600"/>
            <a:ext cx="5384800" cy="4038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10972800" cy="91440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5" name="ตัวเชื่อมต่อตรง 4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สามเหลี่ยมหน้าจั่ว 5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432800" y="304800"/>
            <a:ext cx="33528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8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th-TH" dirty="0" smtClean="0"/>
              <a:t>คลิกเพื่อแก้ไขลักษณะชื่อเรื่องต้นแบบ</a:t>
            </a:r>
            <a:endParaRPr kumimoji="0" lang="en-US" dirty="0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8432800" y="1219201"/>
            <a:ext cx="3352800" cy="4843463"/>
          </a:xfrm>
        </p:spPr>
        <p:txBody>
          <a:bodyPr>
            <a:normAutofit/>
          </a:bodyPr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20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dirty="0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 rot="5400000">
            <a:off x="5220033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แทนเนื้อหา 11"/>
          <p:cNvSpPr>
            <a:spLocks noGrp="1"/>
          </p:cNvSpPr>
          <p:nvPr>
            <p:ph sz="quarter" idx="1"/>
          </p:nvPr>
        </p:nvSpPr>
        <p:spPr>
          <a:xfrm>
            <a:off x="406400" y="304800"/>
            <a:ext cx="7620000" cy="5715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 eaLnBrk="1" latinLnBrk="0" hangingPunct="1"/>
            <a:r>
              <a:rPr lang="th-TH" dirty="0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dirty="0" smtClean="0"/>
              <a:t>ระดับที่สอง</a:t>
            </a:r>
          </a:p>
          <a:p>
            <a:pPr lvl="2" eaLnBrk="1" latinLnBrk="0" hangingPunct="1"/>
            <a:r>
              <a:rPr lang="th-TH" dirty="0" smtClean="0"/>
              <a:t>ระดับที่สาม</a:t>
            </a:r>
          </a:p>
          <a:p>
            <a:pPr lvl="3" eaLnBrk="1" latinLnBrk="0" hangingPunct="1"/>
            <a:r>
              <a:rPr lang="th-TH" dirty="0" smtClean="0"/>
              <a:t>ระดับที่สี่</a:t>
            </a:r>
          </a:p>
          <a:p>
            <a:pPr lvl="4" eaLnBrk="1" latinLnBrk="0" hangingPunct="1"/>
            <a:r>
              <a:rPr lang="th-TH" dirty="0" smtClean="0"/>
              <a:t>ระดับที่ห้า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500856"/>
            <a:ext cx="109728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609600" y="1905000"/>
            <a:ext cx="109728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609600" y="1219200"/>
            <a:ext cx="109728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สามเหลี่ยมหน้าจั่ว 8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609600" y="500856"/>
            <a:ext cx="24384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609600" y="1219200"/>
            <a:ext cx="109728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8534400" y="6356350"/>
            <a:ext cx="3052064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9F0A85D-E1A1-44C4-BE37-15FBE82DB268}" type="datetimeFigureOut">
              <a:rPr lang="th-TH" smtClean="0"/>
              <a:t>20/08/61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3864864" y="6356350"/>
            <a:ext cx="46736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6864" y="6356350"/>
            <a:ext cx="26416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2E988E5-A59B-4C36-B685-1AB8AB74B692}" type="slidenum">
              <a:rPr lang="th-TH" smtClean="0"/>
              <a:t>‹#›</a:t>
            </a:fld>
            <a:endParaRPr lang="th-TH"/>
          </a:p>
        </p:txBody>
      </p:sp>
      <p:sp>
        <p:nvSpPr>
          <p:cNvPr id="28" name="ตัวเชื่อมต่อตรง 27"/>
          <p:cNvSpPr>
            <a:spLocks noChangeShapeType="1"/>
          </p:cNvSpPr>
          <p:nvPr/>
        </p:nvSpPr>
        <p:spPr bwMode="auto">
          <a:xfrm>
            <a:off x="609600" y="6353175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ตัวเชื่อมต่อตรง 28"/>
          <p:cNvSpPr>
            <a:spLocks noChangeShapeType="1"/>
          </p:cNvSpPr>
          <p:nvPr/>
        </p:nvSpPr>
        <p:spPr bwMode="auto">
          <a:xfrm>
            <a:off x="609600" y="1143000"/>
            <a:ext cx="109728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ามเหลี่ยมหน้าจั่ว 9"/>
          <p:cNvSpPr>
            <a:spLocks noChangeAspect="1"/>
          </p:cNvSpPr>
          <p:nvPr/>
        </p:nvSpPr>
        <p:spPr>
          <a:xfrm rot="5400000">
            <a:off x="590609" y="6447423"/>
            <a:ext cx="190849" cy="160419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4134201</a:t>
            </a:r>
            <a:endParaRPr lang="th-TH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391" y="5124450"/>
            <a:ext cx="9634654" cy="533400"/>
          </a:xfrm>
        </p:spPr>
        <p:txBody>
          <a:bodyPr>
            <a:normAutofit fontScale="85000" lnSpcReduction="10000"/>
          </a:bodyPr>
          <a:lstStyle/>
          <a:p>
            <a:r>
              <a:rPr lang="th-TH" sz="3600" b="1" dirty="0" smtClean="0"/>
              <a:t>บทที่ 1 ความรู้</a:t>
            </a:r>
            <a:r>
              <a:rPr lang="th-TH" sz="3600" b="1" dirty="0" smtClean="0"/>
              <a:t>เบื้องต้นเกี่ยวกับการรักษาความปลอดภัยและความมั่นคงของสารสนเทศ</a:t>
            </a:r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132626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การรักษาความปลอดภัยคอมพิวเตอร์</a:t>
            </a:r>
            <a:r>
              <a:rPr lang="en-US" b="1" dirty="0" smtClean="0"/>
              <a:t>(Computer Security)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มีการนำคอมพิวเตอร์เข้ามาใช้งานแทนเครื่องส่งโทรสาร </a:t>
            </a:r>
          </a:p>
          <a:p>
            <a:r>
              <a:rPr lang="th-TH" sz="3200" dirty="0" smtClean="0"/>
              <a:t>ข้อมูลส่วนใหญ่อยู่ในรูปดิจิตอล</a:t>
            </a:r>
          </a:p>
          <a:p>
            <a:r>
              <a:rPr lang="th-TH" sz="3200" dirty="0" smtClean="0"/>
              <a:t>คอมพิวเตอร์ได้มีการพัฒนาให้ใช้งานง่ายและสะดวกมากยิ่งขึ้น </a:t>
            </a:r>
          </a:p>
          <a:p>
            <a:r>
              <a:rPr lang="th-TH" sz="3200" dirty="0" smtClean="0"/>
              <a:t>ทำให้ไม่มีความปลอดภัยในการจัดเก็บข้อมูลในเครื่องคอมพิวเตอร์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3371785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/>
              <a:t>การรักษาความปลอดภัย</a:t>
            </a:r>
            <a:r>
              <a:rPr lang="th-TH" b="1" dirty="0" smtClean="0"/>
              <a:t>คอมพิวเตอร์</a:t>
            </a:r>
            <a:r>
              <a:rPr lang="en-US" b="1" dirty="0" smtClean="0"/>
              <a:t>(Computer </a:t>
            </a:r>
            <a:r>
              <a:rPr lang="en-US" b="1" dirty="0"/>
              <a:t>Security)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ในช่วงทศวรรษ 1970 ได้มีการพัฒนาแม่แบบสำหรับการรักษาความปลอดภัยของคอมพิวเตอร์ </a:t>
            </a:r>
            <a:r>
              <a:rPr lang="en-US" dirty="0" smtClean="0"/>
              <a:t>(Bell-La </a:t>
            </a:r>
            <a:r>
              <a:rPr lang="en-US" dirty="0" err="1" smtClean="0"/>
              <a:t>Padula</a:t>
            </a:r>
            <a:r>
              <a:rPr lang="en-US" dirty="0" smtClean="0"/>
              <a:t> Model) </a:t>
            </a:r>
            <a:r>
              <a:rPr lang="th-TH" dirty="0" smtClean="0"/>
              <a:t>ซึ่งแบ่งออกได้เป็น 4 ชั้น คือ ไม่ลับ ลับ ลับมาก และลับมากที่สุด</a:t>
            </a:r>
          </a:p>
          <a:p>
            <a:r>
              <a:rPr lang="th-TH" dirty="0" smtClean="0"/>
              <a:t>ระดับสิทธิ์ของผู้ที่เข้าถึงข้อมูลลับนี้ </a:t>
            </a:r>
            <a:r>
              <a:rPr lang="en-US" dirty="0" smtClean="0"/>
              <a:t>(Clearance) </a:t>
            </a:r>
            <a:r>
              <a:rPr lang="th-TH" dirty="0" smtClean="0"/>
              <a:t>มี 4 ระดับเหมือนกัน หลักการคือ ผู้ที่สามารถเข้าถึงข้อมูลในระดับใดระดับหนึ่งได้ จะต้องมีสิทธิ </a:t>
            </a:r>
            <a:r>
              <a:rPr lang="en-US" dirty="0" smtClean="0"/>
              <a:t>(Clearance) </a:t>
            </a:r>
            <a:r>
              <a:rPr lang="th-TH" dirty="0" smtClean="0"/>
              <a:t>เท่ากับหรือสูงกว่าชั้นความลับของข้อมูลนั้น </a:t>
            </a:r>
          </a:p>
        </p:txBody>
      </p:sp>
    </p:spTree>
    <p:extLst>
      <p:ext uri="{BB962C8B-B14F-4D97-AF65-F5344CB8AC3E}">
        <p14:creationId xmlns:p14="http://schemas.microsoft.com/office/powerpoint/2010/main" val="117505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การรักษาความปลอดภัย</a:t>
            </a:r>
            <a:r>
              <a:rPr lang="th-TH" b="1" dirty="0" smtClean="0"/>
              <a:t>คอมพิวเตอร์</a:t>
            </a:r>
            <a:r>
              <a:rPr lang="en-US" b="1" dirty="0" smtClean="0"/>
              <a:t>(Computer </a:t>
            </a:r>
            <a:r>
              <a:rPr lang="en-US" b="1" dirty="0"/>
              <a:t>Security)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662151" y="5333383"/>
            <a:ext cx="6867697" cy="66840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th-TH" sz="3200" b="1" dirty="0" smtClean="0">
                <a:solidFill>
                  <a:srgbClr val="FF0000"/>
                </a:solidFill>
              </a:rPr>
              <a:t>การแบ่งชั้นความลับของ เดวิด เบลล์ และลีโอนาร์ด ลา พาดูลา</a:t>
            </a:r>
            <a:endParaRPr lang="th-TH" sz="3200" b="1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6881" y="1610848"/>
            <a:ext cx="7122452" cy="3722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3139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การรักษาความปลอดภัย</a:t>
            </a:r>
            <a:r>
              <a:rPr lang="th-TH" b="1" dirty="0" smtClean="0"/>
              <a:t>คอมพิวเตอร์</a:t>
            </a:r>
            <a:r>
              <a:rPr lang="en-US" b="1" dirty="0" smtClean="0"/>
              <a:t>(Computer </a:t>
            </a:r>
            <a:r>
              <a:rPr lang="en-US" b="1" dirty="0"/>
              <a:t>Security)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มาตรฐาน 5200.28 หรือ </a:t>
            </a:r>
            <a:r>
              <a:rPr lang="en-US" dirty="0"/>
              <a:t>TCSEC (Trusted Computing System Evaluation Criteria) </a:t>
            </a:r>
            <a:r>
              <a:rPr lang="th-TH" dirty="0"/>
              <a:t>หรือเป็นที่รู้จักทั่วไปว่า ออเรนจ์บุ๊ค </a:t>
            </a:r>
            <a:r>
              <a:rPr lang="en-US" dirty="0"/>
              <a:t>(Orange Book</a:t>
            </a:r>
            <a:r>
              <a:rPr lang="en-US" dirty="0" smtClean="0"/>
              <a:t>)</a:t>
            </a:r>
          </a:p>
          <a:p>
            <a:r>
              <a:rPr lang="th-TH" dirty="0"/>
              <a:t>หลังจากนั้น ได้มีการกำหนดมาตรฐานใหม่ขึ้นมาแทนออเรนจ์</a:t>
            </a:r>
            <a:r>
              <a:rPr lang="th-TH" dirty="0" smtClean="0"/>
              <a:t>บุ๊ค</a:t>
            </a:r>
          </a:p>
          <a:p>
            <a:pPr lvl="1"/>
            <a:r>
              <a:rPr lang="en-US" sz="3200" dirty="0"/>
              <a:t>German Green Book (1989) </a:t>
            </a:r>
            <a:endParaRPr lang="en-US" sz="3200" dirty="0" smtClean="0"/>
          </a:p>
          <a:p>
            <a:pPr lvl="1"/>
            <a:r>
              <a:rPr lang="en-US" sz="3200" dirty="0" smtClean="0"/>
              <a:t>Canadian </a:t>
            </a:r>
            <a:r>
              <a:rPr lang="en-US" sz="3200" dirty="0"/>
              <a:t>Criteria (1990</a:t>
            </a:r>
            <a:r>
              <a:rPr lang="en-US" sz="3200" dirty="0" smtClean="0"/>
              <a:t>)</a:t>
            </a:r>
          </a:p>
          <a:p>
            <a:pPr lvl="1"/>
            <a:r>
              <a:rPr lang="en-US" sz="3200" dirty="0" smtClean="0"/>
              <a:t>ITSEC </a:t>
            </a:r>
            <a:r>
              <a:rPr lang="en-US" sz="3200" dirty="0"/>
              <a:t>: Information Technology Security Evaluation Criteria (1991) </a:t>
            </a:r>
            <a:endParaRPr lang="th-TH" sz="3200" dirty="0" smtClean="0"/>
          </a:p>
          <a:p>
            <a:pPr lvl="1"/>
            <a:r>
              <a:rPr lang="th-TH" sz="3200" dirty="0" smtClean="0"/>
              <a:t>และ </a:t>
            </a:r>
            <a:r>
              <a:rPr lang="en-US" sz="3200" dirty="0"/>
              <a:t>Federal Criteria (1992) 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21929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การรักษาความปลอดภัยเครือข่าย</a:t>
            </a:r>
            <a:r>
              <a:rPr lang="en-US" b="1" dirty="0" smtClean="0"/>
              <a:t> (Network Security)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ออเรนจ์บุ๊คไม่ได้มีข้อกําหนดเกี่ยวกับเครือข่ายคอมพิวเตอร์ ดังนั้น การเชื่อมต่อคอมพิวเตอร์เข้ากับเครือข่าย อาจทําให้ใบรับรองเป็นโมฆะหรือไม่มีประโยชน์ ทางออกสําหรับปัญหานี้คือ การใช้มาตรฐาน </a:t>
            </a:r>
            <a:r>
              <a:rPr lang="en-US" dirty="0"/>
              <a:t>TNI (Trusted Network </a:t>
            </a:r>
            <a:r>
              <a:rPr lang="en-US" dirty="0" smtClean="0"/>
              <a:t>Interpretation </a:t>
            </a:r>
            <a:r>
              <a:rPr lang="en-US" dirty="0"/>
              <a:t>ICSEC </a:t>
            </a:r>
            <a:r>
              <a:rPr lang="th-TH" dirty="0"/>
              <a:t>หรือที่รู้จักในชื่อ เร้ดบุ๊ค (</a:t>
            </a:r>
            <a:r>
              <a:rPr lang="en-US" dirty="0"/>
              <a:t>Red Book) </a:t>
            </a:r>
            <a:r>
              <a:rPr lang="th-TH" dirty="0"/>
              <a:t>ซึ่งออกมาในปี 1987 </a:t>
            </a:r>
            <a:endParaRPr lang="th-TH" sz="3600" dirty="0"/>
          </a:p>
        </p:txBody>
      </p:sp>
    </p:spTree>
    <p:extLst>
      <p:ext uri="{BB962C8B-B14F-4D97-AF65-F5344CB8AC3E}">
        <p14:creationId xmlns:p14="http://schemas.microsoft.com/office/powerpoint/2010/main" val="2110228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 smtClean="0"/>
              <a:t>การรักษาความปลอดภัยข้อมูล</a:t>
            </a:r>
            <a:r>
              <a:rPr lang="en-US" b="1" dirty="0" smtClean="0"/>
              <a:t> (Information Security)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2" y="1244688"/>
            <a:ext cx="9601196" cy="3318936"/>
          </a:xfrm>
        </p:spPr>
        <p:txBody>
          <a:bodyPr>
            <a:normAutofit fontScale="92500" lnSpcReduction="20000"/>
          </a:bodyPr>
          <a:lstStyle/>
          <a:p>
            <a:r>
              <a:rPr lang="th-TH" sz="3500" dirty="0"/>
              <a:t>การรักษาความปลอดภัยทางด้าน</a:t>
            </a:r>
            <a:r>
              <a:rPr lang="th-TH" sz="3500" dirty="0" smtClean="0"/>
              <a:t>กายภาพ   </a:t>
            </a:r>
          </a:p>
          <a:p>
            <a:r>
              <a:rPr lang="th-TH" sz="3500" dirty="0"/>
              <a:t>การรักษาความปลอดภัยด้านการสื่อสาร </a:t>
            </a:r>
            <a:endParaRPr lang="th-TH" sz="3500" dirty="0" smtClean="0"/>
          </a:p>
          <a:p>
            <a:r>
              <a:rPr lang="th-TH" sz="3500" dirty="0"/>
              <a:t>การรรักษาความปลอดภัยด้านสัญญาณไฟฟ้า </a:t>
            </a:r>
            <a:endParaRPr lang="th-TH" sz="3500" dirty="0" smtClean="0"/>
          </a:p>
          <a:p>
            <a:r>
              <a:rPr lang="th-TH" sz="3500" dirty="0" smtClean="0"/>
              <a:t>การรักษาความปลอดภัยคอมพิวเตอร์ </a:t>
            </a:r>
          </a:p>
          <a:p>
            <a:r>
              <a:rPr lang="th-TH" sz="3500" dirty="0" smtClean="0"/>
              <a:t>การ</a:t>
            </a:r>
            <a:r>
              <a:rPr lang="th-TH" sz="3500" dirty="0"/>
              <a:t>รักษาความปลอดภัยเครือข่าย </a:t>
            </a:r>
            <a:endParaRPr lang="th-TH" sz="3500" dirty="0" smtClean="0"/>
          </a:p>
          <a:p>
            <a:r>
              <a:rPr lang="th-TH" sz="3500" dirty="0"/>
              <a:t>วิธีที่กล่าวมาทั้งหมดนี้รวมกัน ก็สามารถให้บริการรักษาความปลอดภัยข้อมูลได้ </a:t>
            </a:r>
            <a:r>
              <a:rPr lang="en-US" sz="3500" dirty="0"/>
              <a:t>(INFOSEC)</a:t>
            </a:r>
            <a:endParaRPr lang="th-TH" sz="3500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71113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การรักษาความปลอดภัย</a:t>
            </a:r>
            <a:r>
              <a:rPr lang="th-TH" b="1" dirty="0" smtClean="0"/>
              <a:t>ข้อมูล</a:t>
            </a:r>
            <a:r>
              <a:rPr lang="en-US" b="1" dirty="0" smtClean="0"/>
              <a:t>(Information </a:t>
            </a:r>
            <a:r>
              <a:rPr lang="en-US" b="1" dirty="0"/>
              <a:t>Security)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การรักษาความปลอดภัยข้อมูลนั้นเป็นการปกป้องคุณสมบัติทั้ง </a:t>
            </a:r>
            <a:r>
              <a:rPr lang="en-US" dirty="0"/>
              <a:t>3 </a:t>
            </a:r>
            <a:r>
              <a:rPr lang="th-TH" dirty="0"/>
              <a:t>ด้านของข้อมูล ซึ่งได้แก่ </a:t>
            </a:r>
            <a:endParaRPr lang="th-TH" dirty="0" smtClean="0"/>
          </a:p>
          <a:p>
            <a:pPr lvl="1"/>
            <a:r>
              <a:rPr lang="th-TH" sz="2800" dirty="0" smtClean="0"/>
              <a:t>ความลับ </a:t>
            </a:r>
          </a:p>
          <a:p>
            <a:pPr lvl="1"/>
            <a:r>
              <a:rPr lang="th-TH" sz="2800" dirty="0" smtClean="0"/>
              <a:t>ความ</a:t>
            </a:r>
            <a:r>
              <a:rPr lang="th-TH" sz="2800" dirty="0"/>
              <a:t>ถูกต้อง </a:t>
            </a:r>
            <a:endParaRPr lang="th-TH" sz="2800" dirty="0" smtClean="0"/>
          </a:p>
          <a:p>
            <a:pPr lvl="1"/>
            <a:r>
              <a:rPr lang="th-TH" sz="2800" dirty="0" smtClean="0"/>
              <a:t>ความ</a:t>
            </a:r>
            <a:r>
              <a:rPr lang="th-TH" sz="2800" dirty="0"/>
              <a:t>พร้อมใช้งาน</a:t>
            </a:r>
          </a:p>
        </p:txBody>
      </p:sp>
    </p:spTree>
    <p:extLst>
      <p:ext uri="{BB962C8B-B14F-4D97-AF65-F5344CB8AC3E}">
        <p14:creationId xmlns:p14="http://schemas.microsoft.com/office/powerpoint/2010/main" val="352505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การรักษาความปลอดภัยไซเบอร์ </a:t>
            </a:r>
            <a:r>
              <a:rPr lang="en-US" b="1" dirty="0" smtClean="0"/>
              <a:t>(</a:t>
            </a:r>
            <a:r>
              <a:rPr lang="en-US" b="1" dirty="0" err="1" smtClean="0"/>
              <a:t>Cybersecurity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0081" y="1249680"/>
            <a:ext cx="9601196" cy="3132668"/>
          </a:xfrm>
        </p:spPr>
        <p:txBody>
          <a:bodyPr/>
          <a:lstStyle/>
          <a:p>
            <a:r>
              <a:rPr lang="th-TH" dirty="0"/>
              <a:t>การรักษาความปลอดภัยไซเบอร์ หมายถึง การใช้เทคโนโลยีและกระบวนการในการป้องกันระบบ</a:t>
            </a:r>
            <a:r>
              <a:rPr lang="th-TH" dirty="0" smtClean="0"/>
              <a:t>คอมพิวเตอร์ </a:t>
            </a:r>
            <a:r>
              <a:rPr lang="th-TH" dirty="0"/>
              <a:t>เครือข่าย และข้อมูล จากการเข้าถึงโดยไม่ได้รับ</a:t>
            </a:r>
            <a:r>
              <a:rPr lang="th-TH" dirty="0" smtClean="0"/>
              <a:t>อนุญาต</a:t>
            </a:r>
          </a:p>
          <a:p>
            <a:r>
              <a:rPr lang="th-TH" dirty="0" smtClean="0"/>
              <a:t>ไซเบอร์ </a:t>
            </a:r>
            <a:r>
              <a:rPr lang="en-US" dirty="0" smtClean="0"/>
              <a:t>(Cyber) </a:t>
            </a:r>
            <a:r>
              <a:rPr lang="th-TH" dirty="0" smtClean="0"/>
              <a:t>คือ คำที่กร่อนมาจากคำว่า ไซเบอร์เนติกส์ </a:t>
            </a:r>
            <a:r>
              <a:rPr lang="en-US" dirty="0" smtClean="0"/>
              <a:t>(Cybernetics) </a:t>
            </a:r>
            <a:r>
              <a:rPr lang="th-TH" dirty="0" smtClean="0"/>
              <a:t>และมีความหมายว่าเกี่ยวข้องกับระบบเครือข่ายหรือสังคมเครือข่าย เช่น ระบบ</a:t>
            </a:r>
            <a:r>
              <a:rPr lang="th-TH" dirty="0" smtClean="0"/>
              <a:t>อินเทอร์เน็ต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711847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สงครามไซเบอร์ </a:t>
            </a:r>
            <a:r>
              <a:rPr lang="en-US" b="1" dirty="0" smtClean="0"/>
              <a:t>(Cyber Warfare)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1" y="1240848"/>
            <a:ext cx="11262359" cy="4702751"/>
          </a:xfrm>
        </p:spPr>
        <p:txBody>
          <a:bodyPr>
            <a:noAutofit/>
          </a:bodyPr>
          <a:lstStyle/>
          <a:p>
            <a:r>
              <a:rPr lang="th-TH" dirty="0" smtClean="0"/>
              <a:t>การนำเทคโนโลยีสารสนเทศมาใช้ทางด้านการทหารอย่างแพร่หลาย จนทำให้กองทัพต้องปรับเปลี่ยนรูปแบบในการทำสงครามแบบใหม่ หรือที่เรียกว่ายุคการปฏิบัติการที่ใช้เครือข่ายเป็นศูนย์กลาง ซึ่งเป็นยุคที่จำเป็นต้องใช้เทคโนโลยีสารสนเทศเข้ามาเป็นองค์ประกอบที่สำคัญในการขับเคลื่อนปฏิบัติการทางทหาร</a:t>
            </a:r>
          </a:p>
          <a:p>
            <a:r>
              <a:rPr lang="th-TH" dirty="0" smtClean="0"/>
              <a:t>การ</a:t>
            </a:r>
            <a:r>
              <a:rPr lang="th-TH" dirty="0"/>
              <a:t>ใช้ประโยชน์จากเทคโนโลยีเหล่านี้สามารถที่จะช่วยเพิ่มประสิทธิภาพในการปฏิบัติการอย่าง</a:t>
            </a:r>
            <a:r>
              <a:rPr lang="th-TH" dirty="0" smtClean="0"/>
              <a:t>มาก</a:t>
            </a:r>
          </a:p>
          <a:p>
            <a:r>
              <a:rPr lang="th-TH" dirty="0"/>
              <a:t>ก็มีความเสี่ยงสูงที่จะเป็นเป้าหมายของการถูกโจมตีผ่านทางไซเบอร์สเปซ จนปัจจุบัน ได้เกิดการทำสงครามรูปแบบใหม่ ที่เรียกว่า สงครามไซ</a:t>
            </a:r>
            <a:r>
              <a:rPr lang="th-TH" dirty="0" smtClean="0"/>
              <a:t>เบอร์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552418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หลักการพื้นฐานของการรักษาความปลอดภัยของข้อมูล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การรักษาความปลอดภัยข้อมูล เป็นการรักษาคุณสมบัติทั้ง </a:t>
            </a:r>
            <a:r>
              <a:rPr lang="en-US" sz="3200" dirty="0" smtClean="0"/>
              <a:t>3 </a:t>
            </a:r>
            <a:r>
              <a:rPr lang="th-TH" sz="3200" dirty="0" smtClean="0"/>
              <a:t>ด้าน ดังนี้</a:t>
            </a:r>
          </a:p>
          <a:p>
            <a:pPr lvl="1"/>
            <a:r>
              <a:rPr lang="th-TH" sz="2800" b="1" dirty="0" smtClean="0"/>
              <a:t>ความลับ </a:t>
            </a:r>
            <a:r>
              <a:rPr lang="en-US" sz="2800" b="1" dirty="0" smtClean="0"/>
              <a:t>(Confidentiality)</a:t>
            </a:r>
          </a:p>
          <a:p>
            <a:pPr lvl="1"/>
            <a:r>
              <a:rPr lang="th-TH" sz="2800" b="1" dirty="0" smtClean="0"/>
              <a:t>ความถูกต้อง </a:t>
            </a:r>
            <a:r>
              <a:rPr lang="en-US" sz="2800" b="1" dirty="0" smtClean="0"/>
              <a:t>(Integrity)</a:t>
            </a:r>
          </a:p>
          <a:p>
            <a:pPr lvl="1"/>
            <a:r>
              <a:rPr lang="th-TH" sz="2800" b="1" dirty="0" smtClean="0"/>
              <a:t>ความพร้อมใช้งาน </a:t>
            </a:r>
            <a:r>
              <a:rPr lang="en-US" sz="2800" b="1" dirty="0" smtClean="0"/>
              <a:t>(Availability)</a:t>
            </a:r>
            <a:endParaRPr lang="th-TH" sz="2800" b="1" dirty="0"/>
          </a:p>
        </p:txBody>
      </p:sp>
      <p:pic>
        <p:nvPicPr>
          <p:cNvPr id="7" name="Picture 2" descr="http://panmore.com/cms/wp-content/uploads/2015/07/The-CIA-triad-goals-of-confidentiality-integrity-and-availability-for-information-security-600x35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7948" y="2209800"/>
            <a:ext cx="6729917" cy="3937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490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ความรู้เบื้องต้นเกี่ยวกับการรักษาความ</a:t>
            </a:r>
            <a:r>
              <a:rPr lang="th-TH" b="1" dirty="0" smtClean="0"/>
              <a:t>ปลอดภัยและ</a:t>
            </a:r>
            <a:r>
              <a:rPr lang="th-TH" b="1" dirty="0"/>
              <a:t>ความมั่นคงของ</a:t>
            </a:r>
            <a:r>
              <a:rPr lang="th-TH" b="1" dirty="0" smtClean="0"/>
              <a:t>สารสนเทศ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91897" y="1240195"/>
            <a:ext cx="9601196" cy="3409915"/>
          </a:xfrm>
        </p:spPr>
        <p:txBody>
          <a:bodyPr>
            <a:noAutofit/>
          </a:bodyPr>
          <a:lstStyle/>
          <a:p>
            <a:r>
              <a:rPr lang="th-TH" dirty="0" smtClean="0"/>
              <a:t>หลักการในการรักษาความปลอดภัย คือ การรักษาไว้ซึ่งคุณสมบัติทั้ง 3 มิติ </a:t>
            </a:r>
          </a:p>
          <a:p>
            <a:pPr lvl="1"/>
            <a:r>
              <a:rPr lang="th-TH" sz="2800" dirty="0" smtClean="0"/>
              <a:t>ความลับ </a:t>
            </a:r>
            <a:r>
              <a:rPr lang="en-US" sz="2800" dirty="0" smtClean="0"/>
              <a:t>(Confidentiality)</a:t>
            </a:r>
            <a:endParaRPr lang="th-TH" sz="2800" dirty="0" smtClean="0"/>
          </a:p>
          <a:p>
            <a:pPr lvl="1"/>
            <a:r>
              <a:rPr lang="th-TH" sz="2800" dirty="0" smtClean="0"/>
              <a:t>ความถูกต้อง </a:t>
            </a:r>
            <a:r>
              <a:rPr lang="en-US" sz="2800" dirty="0" smtClean="0"/>
              <a:t>(Integrity)</a:t>
            </a:r>
            <a:endParaRPr lang="th-TH" sz="2800" dirty="0" smtClean="0"/>
          </a:p>
          <a:p>
            <a:pPr lvl="1"/>
            <a:r>
              <a:rPr lang="th-TH" sz="2800" dirty="0" smtClean="0"/>
              <a:t>ความพร้อมใช้งาน </a:t>
            </a:r>
            <a:r>
              <a:rPr lang="en-US" sz="2800" dirty="0" smtClean="0"/>
              <a:t>(Availability)</a:t>
            </a:r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2521516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ความลับ</a:t>
            </a:r>
            <a:r>
              <a:rPr lang="en-US" b="1" dirty="0" smtClean="0"/>
              <a:t>(Confidentiality)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285750" lvl="1"/>
            <a:r>
              <a:rPr lang="th-TH" sz="3200" dirty="0"/>
              <a:t>ความลับ </a:t>
            </a:r>
            <a:r>
              <a:rPr lang="en-US" sz="3200" dirty="0"/>
              <a:t>(Confidentiality) </a:t>
            </a:r>
            <a:r>
              <a:rPr lang="th-TH" sz="3200" dirty="0"/>
              <a:t>หมายถึง ข้อมูลสามารถเข้าถึงได้เฉพาะผู้ที่ได้รับอนุญาต</a:t>
            </a:r>
            <a:r>
              <a:rPr lang="th-TH" sz="3200" dirty="0" smtClean="0"/>
              <a:t>เท่านั้น</a:t>
            </a:r>
          </a:p>
          <a:p>
            <a:pPr marL="285750" lvl="1"/>
            <a:r>
              <a:rPr lang="th-TH" sz="3200" dirty="0" smtClean="0"/>
              <a:t>กลไกหนึ่ง</a:t>
            </a:r>
            <a:r>
              <a:rPr lang="th-TH" sz="3200" dirty="0" smtClean="0"/>
              <a:t>ที่ใช้รักษาความลับ คือ การเข้ารหัสข้อมูล </a:t>
            </a:r>
            <a:r>
              <a:rPr lang="en-US" sz="3200" dirty="0" smtClean="0"/>
              <a:t>(Cryptography </a:t>
            </a:r>
            <a:r>
              <a:rPr lang="th-TH" sz="3200" dirty="0" smtClean="0"/>
              <a:t>หรือ </a:t>
            </a:r>
            <a:r>
              <a:rPr lang="en-US" sz="3200" dirty="0" smtClean="0"/>
              <a:t>Encryption)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85443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ความลับ</a:t>
            </a:r>
            <a:r>
              <a:rPr lang="en-US" b="1" dirty="0" smtClean="0"/>
              <a:t>(Confidentiality)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0561" y="1185332"/>
            <a:ext cx="9601196" cy="3092754"/>
          </a:xfrm>
        </p:spPr>
        <p:txBody>
          <a:bodyPr>
            <a:normAutofit lnSpcReduction="10000"/>
          </a:bodyPr>
          <a:lstStyle/>
          <a:p>
            <a:r>
              <a:rPr lang="th-TH" dirty="0" smtClean="0"/>
              <a:t>การเข้ารหัสข้อมูล </a:t>
            </a:r>
            <a:r>
              <a:rPr lang="en-US" dirty="0" smtClean="0"/>
              <a:t>(Data Encryption) </a:t>
            </a:r>
            <a:r>
              <a:rPr lang="th-TH" dirty="0" smtClean="0"/>
              <a:t>เป็นการปกป้องความลับของข้อมูลในระหว่างการส่งผ่านเครือข่ายที่ไม่มีความปลอดภัย นอกจากนี้ยังมีกลไกอื่นของระบบที่ใช้สำหรับปกป้องความลับของข้อมูลที่จัดเก็บไว้ในระบบ นั่นคือกลไกการควบคุมการเข้าถึง </a:t>
            </a:r>
            <a:r>
              <a:rPr lang="en-US" dirty="0" smtClean="0"/>
              <a:t>(Access Control)</a:t>
            </a:r>
          </a:p>
          <a:p>
            <a:r>
              <a:rPr lang="th-TH" dirty="0" smtClean="0"/>
              <a:t>การรักษาความลับของข้อมูล ยังรวมถึงการรักษาไว้ซึ่งการมีอยู่ของข้อมูล ซึ่งบางครั้งอาจจะมีความสำคัญมากกว่าเนื้อข้อมูลก็ได้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401133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ความถูกต้อง</a:t>
            </a:r>
            <a:r>
              <a:rPr lang="en-US" b="1" dirty="0" smtClean="0"/>
              <a:t>(Integrity)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/>
              <a:t>ความ</a:t>
            </a:r>
            <a:r>
              <a:rPr lang="th-TH" dirty="0" smtClean="0"/>
              <a:t>ถูกต้องของข้อมูล </a:t>
            </a:r>
            <a:r>
              <a:rPr lang="th-TH" dirty="0"/>
              <a:t>หมายถึง ความน่าเชื่อถือของข้อมูลว่าเป็นข้อมูลดั้งเดิมที่มาจากแหล่งที่มาและไม่มีการแก้ไขเปลี่ยนแปลงโดยไม่ได้รับอนุญาต </a:t>
            </a:r>
            <a:endParaRPr lang="th-TH" dirty="0" smtClean="0"/>
          </a:p>
          <a:p>
            <a:r>
              <a:rPr lang="th-TH" dirty="0" smtClean="0"/>
              <a:t>ความถูกต้องของข้อมูล ประกอบด้วยสองส่วน</a:t>
            </a:r>
          </a:p>
          <a:p>
            <a:pPr lvl="1"/>
            <a:r>
              <a:rPr lang="th-TH" sz="2800" dirty="0" smtClean="0"/>
              <a:t>ความถูกต้องของเนื้อหาข้อมูล</a:t>
            </a:r>
          </a:p>
          <a:p>
            <a:pPr lvl="1"/>
            <a:r>
              <a:rPr lang="th-TH" sz="2800" dirty="0" smtClean="0"/>
              <a:t>ความถูกต้องของแหล่งที่มาข้อมูล</a:t>
            </a:r>
          </a:p>
        </p:txBody>
      </p:sp>
    </p:spTree>
    <p:extLst>
      <p:ext uri="{BB962C8B-B14F-4D97-AF65-F5344CB8AC3E}">
        <p14:creationId xmlns:p14="http://schemas.microsoft.com/office/powerpoint/2010/main" val="117005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ความถูกต้อง</a:t>
            </a:r>
            <a:r>
              <a:rPr lang="en-US" b="1" dirty="0" smtClean="0"/>
              <a:t>(Integrity)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กลไกในการรักษาความถูกต้องของข้อมูลนั้นประกอบด้วย 2 ส่วน คือ</a:t>
            </a:r>
          </a:p>
          <a:p>
            <a:pPr lvl="1"/>
            <a:r>
              <a:rPr lang="th-TH" sz="2800" dirty="0" smtClean="0"/>
              <a:t>การป้องกัน </a:t>
            </a:r>
            <a:r>
              <a:rPr lang="en-US" sz="2800" dirty="0" smtClean="0"/>
              <a:t>(Prevention) </a:t>
            </a:r>
            <a:r>
              <a:rPr lang="th-TH" sz="2800" dirty="0"/>
              <a:t>มีจุดมุ่งหมายเพื่อรักษาความถูกต้องของข้อมูล </a:t>
            </a:r>
            <a:endParaRPr lang="en-US" sz="2800" dirty="0" smtClean="0"/>
          </a:p>
          <a:p>
            <a:pPr lvl="1"/>
            <a:r>
              <a:rPr lang="th-TH" sz="2800" dirty="0" smtClean="0"/>
              <a:t>การตรวจสอบ </a:t>
            </a:r>
            <a:r>
              <a:rPr lang="en-US" sz="2800" dirty="0" smtClean="0"/>
              <a:t>(Detection)</a:t>
            </a:r>
            <a:r>
              <a:rPr lang="th-TH" sz="2800" dirty="0"/>
              <a:t> เป็นกลไกที่ตรวจสอบว่าข้อมูลยังคงมีความเชื่อถือได้อยู่หรือไม่ </a:t>
            </a:r>
          </a:p>
        </p:txBody>
      </p:sp>
    </p:spTree>
    <p:extLst>
      <p:ext uri="{BB962C8B-B14F-4D97-AF65-F5344CB8AC3E}">
        <p14:creationId xmlns:p14="http://schemas.microsoft.com/office/powerpoint/2010/main" val="398238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ความพร้อมใช้งาน</a:t>
            </a:r>
            <a:r>
              <a:rPr lang="en-US" b="1" dirty="0" smtClean="0"/>
              <a:t>(Availability)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/>
              <a:t>ความพร้อมใช้งานของข้อมูล หมายถึง ความสามารถในการใช้ข้อมูลเมื่อต้องการ ความพร้อมใช้งานเป็นส่วนหนึ่งของความมั่นคงของระบบ </a:t>
            </a:r>
            <a:r>
              <a:rPr lang="en-US" dirty="0"/>
              <a:t>(</a:t>
            </a:r>
            <a:r>
              <a:rPr lang="en-US" dirty="0" err="1"/>
              <a:t>Reliablility</a:t>
            </a:r>
            <a:r>
              <a:rPr lang="en-US" dirty="0"/>
              <a:t>) </a:t>
            </a:r>
            <a:r>
              <a:rPr lang="th-TH" dirty="0"/>
              <a:t>เนื่องจากการที่ระบบไม่พร้อมใช้งานก็จะแย่พอๆ กับการที่ไม่มีระบบเลย </a:t>
            </a:r>
          </a:p>
          <a:p>
            <a:r>
              <a:rPr lang="th-TH" dirty="0"/>
              <a:t>ความพยายามที่จะทำลายความพร้อมใช้งานจะเรียกว่า การโจมตีแบบปฏิเสธการให้บริการ </a:t>
            </a:r>
            <a:r>
              <a:rPr lang="en-US" dirty="0"/>
              <a:t>(Denial of Service : </a:t>
            </a:r>
            <a:r>
              <a:rPr lang="en-US" dirty="0" err="1"/>
              <a:t>DoS</a:t>
            </a:r>
            <a:r>
              <a:rPr lang="en-US" dirty="0"/>
              <a:t>)</a:t>
            </a:r>
            <a:endParaRPr lang="th-TH" dirty="0"/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092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หลักการอื่นๆ เกี่ยวกับการรักษาความปลอดภัยของข้อมูล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การควบคุมการเข้าถึง </a:t>
            </a:r>
            <a:r>
              <a:rPr lang="en-US" dirty="0" smtClean="0"/>
              <a:t>(Access Control)</a:t>
            </a:r>
          </a:p>
          <a:p>
            <a:r>
              <a:rPr lang="th-TH" dirty="0" smtClean="0"/>
              <a:t>การระบุตัวตน</a:t>
            </a:r>
            <a:r>
              <a:rPr lang="en-US" dirty="0" smtClean="0"/>
              <a:t> (Identification)</a:t>
            </a:r>
          </a:p>
          <a:p>
            <a:r>
              <a:rPr lang="th-TH" dirty="0" smtClean="0"/>
              <a:t>การพิสูจน์ทราบตัวตน </a:t>
            </a:r>
            <a:r>
              <a:rPr lang="en-US" dirty="0" smtClean="0"/>
              <a:t>(Authentication)</a:t>
            </a:r>
          </a:p>
          <a:p>
            <a:r>
              <a:rPr lang="th-TH" dirty="0" smtClean="0"/>
              <a:t>การอนุญาตใช้งาน </a:t>
            </a:r>
            <a:r>
              <a:rPr lang="en-US" dirty="0" smtClean="0"/>
              <a:t>(Authorization)</a:t>
            </a:r>
          </a:p>
          <a:p>
            <a:r>
              <a:rPr lang="th-TH" dirty="0" smtClean="0"/>
              <a:t>การตรวจสอบได้ </a:t>
            </a:r>
            <a:r>
              <a:rPr lang="en-US" dirty="0" smtClean="0"/>
              <a:t>(Accountability)</a:t>
            </a:r>
          </a:p>
          <a:p>
            <a:r>
              <a:rPr lang="th-TH" dirty="0" smtClean="0"/>
              <a:t>การไม่สามารถปฏิเสธการกระทำ </a:t>
            </a:r>
            <a:r>
              <a:rPr lang="en-US" dirty="0" smtClean="0"/>
              <a:t>(Non-Repudiation)</a:t>
            </a:r>
          </a:p>
          <a:p>
            <a:r>
              <a:rPr lang="th-TH" dirty="0" smtClean="0"/>
              <a:t>ความเป็นส่วนตัว </a:t>
            </a:r>
            <a:r>
              <a:rPr lang="en-US" dirty="0" smtClean="0"/>
              <a:t>(Privacy)</a:t>
            </a:r>
            <a:endParaRPr lang="th-TH" dirty="0" smtClean="0"/>
          </a:p>
        </p:txBody>
      </p:sp>
    </p:spTree>
    <p:extLst>
      <p:ext uri="{BB962C8B-B14F-4D97-AF65-F5344CB8AC3E}">
        <p14:creationId xmlns:p14="http://schemas.microsoft.com/office/powerpoint/2010/main" val="4120128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วิวัฒนาการของการรักษาความปลอดภัย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การรักษาความปลอดภัยด้านกายภาพ </a:t>
            </a:r>
            <a:r>
              <a:rPr lang="en-US" sz="3200" dirty="0" smtClean="0"/>
              <a:t>(Physical Security)</a:t>
            </a:r>
            <a:endParaRPr lang="th-TH" sz="3200" dirty="0" smtClean="0"/>
          </a:p>
          <a:p>
            <a:r>
              <a:rPr lang="th-TH" sz="3200" dirty="0" smtClean="0"/>
              <a:t>การรักษาความปลอดภัยด้านการสื่อสาร </a:t>
            </a:r>
            <a:r>
              <a:rPr lang="en-US" sz="3200" dirty="0" smtClean="0"/>
              <a:t>(Communication Security)</a:t>
            </a:r>
            <a:endParaRPr lang="th-TH" sz="3200" dirty="0" smtClean="0"/>
          </a:p>
          <a:p>
            <a:r>
              <a:rPr lang="th-TH" sz="3200" dirty="0" smtClean="0"/>
              <a:t>การรักษาความ</a:t>
            </a:r>
            <a:r>
              <a:rPr lang="th-TH" dirty="0"/>
              <a:t>ปลอดภัยด้านสัญญาณไฟฟ้า </a:t>
            </a:r>
            <a:r>
              <a:rPr lang="en-US" sz="3200" dirty="0" smtClean="0"/>
              <a:t>(</a:t>
            </a:r>
            <a:r>
              <a:rPr lang="en-US" sz="3200" dirty="0" smtClean="0"/>
              <a:t>Emissions Security)</a:t>
            </a:r>
            <a:endParaRPr lang="th-TH" sz="3200" dirty="0" smtClean="0"/>
          </a:p>
          <a:p>
            <a:r>
              <a:rPr lang="th-TH" sz="3200" dirty="0" smtClean="0"/>
              <a:t>การรักษาความปลอดภัยคอมพิวเตอร์ </a:t>
            </a:r>
            <a:r>
              <a:rPr lang="en-US" sz="3200" dirty="0" smtClean="0"/>
              <a:t>(Computer Security)</a:t>
            </a:r>
            <a:endParaRPr lang="th-TH" sz="3200" dirty="0" smtClean="0"/>
          </a:p>
          <a:p>
            <a:r>
              <a:rPr lang="th-TH" sz="3200" dirty="0" smtClean="0"/>
              <a:t>การรักษาความปลอดภัยเครือข่าย </a:t>
            </a:r>
            <a:r>
              <a:rPr lang="en-US" sz="3200" dirty="0" smtClean="0"/>
              <a:t>(Network Security)</a:t>
            </a:r>
            <a:endParaRPr lang="th-TH" sz="3200" dirty="0" smtClean="0"/>
          </a:p>
          <a:p>
            <a:r>
              <a:rPr lang="th-TH" sz="3200" dirty="0" smtClean="0"/>
              <a:t>การรักษาความปลอดภัยข้อมูล </a:t>
            </a:r>
            <a:r>
              <a:rPr lang="en-US" sz="3200" dirty="0" smtClean="0"/>
              <a:t>(Information Security)</a:t>
            </a:r>
            <a:endParaRPr lang="th-TH" sz="3200" dirty="0"/>
          </a:p>
        </p:txBody>
      </p:sp>
    </p:spTree>
    <p:extLst>
      <p:ext uri="{BB962C8B-B14F-4D97-AF65-F5344CB8AC3E}">
        <p14:creationId xmlns:p14="http://schemas.microsoft.com/office/powerpoint/2010/main" val="266252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การรักษาความปลอดภัยด้านกายภาพ </a:t>
            </a:r>
            <a:r>
              <a:rPr lang="en-US" b="1" dirty="0" smtClean="0"/>
              <a:t>(</a:t>
            </a:r>
            <a:r>
              <a:rPr lang="en-US" b="1" dirty="0"/>
              <a:t>Physical Security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3200" dirty="0" smtClean="0"/>
              <a:t>ข้อมูลที่สำคัญเก็บอยู่ในรูปแบบวัตถุ เช่น แผ่นหิน แผ่นหนัง หรือกระดาษ</a:t>
            </a:r>
          </a:p>
          <a:p>
            <a:r>
              <a:rPr lang="th-TH" sz="3200" dirty="0" smtClean="0"/>
              <a:t>เน้นที่ทรัพย์สินที่เป็นวัตถุจับต้องได้</a:t>
            </a:r>
          </a:p>
          <a:p>
            <a:r>
              <a:rPr lang="th-TH" sz="3200" dirty="0" smtClean="0"/>
              <a:t>ความรู้คืออำนาจ </a:t>
            </a:r>
            <a:r>
              <a:rPr lang="en-US" sz="3200" dirty="0" smtClean="0"/>
              <a:t>(Knowledge is power)</a:t>
            </a:r>
          </a:p>
          <a:p>
            <a:r>
              <a:rPr lang="th-TH" sz="3200" dirty="0" smtClean="0"/>
              <a:t>การป้องกันและรักษาความปลอดภัยทางกายภาพ เช่น </a:t>
            </a:r>
            <a:r>
              <a:rPr lang="th-TH" sz="3200" dirty="0"/>
              <a:t>ป้อมปราการ ประตู กำแพง ปราสาท </a:t>
            </a:r>
          </a:p>
        </p:txBody>
      </p:sp>
    </p:spTree>
    <p:extLst>
      <p:ext uri="{BB962C8B-B14F-4D97-AF65-F5344CB8AC3E}">
        <p14:creationId xmlns:p14="http://schemas.microsoft.com/office/powerpoint/2010/main" val="647622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/>
              <a:t>การรักษาความปลอดภัยด้านการสื่อสาร </a:t>
            </a:r>
            <a:r>
              <a:rPr lang="en-US" b="1" dirty="0" smtClean="0"/>
              <a:t>(</a:t>
            </a:r>
            <a:r>
              <a:rPr lang="en-US" b="1" dirty="0"/>
              <a:t>Communication Security</a:t>
            </a:r>
            <a:r>
              <a:rPr lang="en-US" b="1" dirty="0" smtClean="0"/>
              <a:t>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การรักษาความปลอดภัยทางการภาพอย่างเดียวไม่สามารถรักษาความปลอดภัยข้อข้อมูลสารสนเทศได้ดีที่สุด</a:t>
            </a:r>
          </a:p>
          <a:p>
            <a:r>
              <a:rPr lang="th-TH" dirty="0" smtClean="0"/>
              <a:t>จุดอ่อน คือ ถ้าเอกสารหรือวัตถุที่ใช้บรรทุกข้อมูลถูกขโมยระหว่างการรับส่ง ศัตรูก็สามารถเปิดอ่านและเข้าใจข้อมูลนั้นได้ทันที</a:t>
            </a:r>
          </a:p>
          <a:p>
            <a:r>
              <a:rPr lang="th-TH" dirty="0" smtClean="0"/>
              <a:t>การแก้ปัญหา คือ ใช้วิธีการเข้ารหัสข้อมูลหรือสารสนเทศ </a:t>
            </a:r>
            <a:r>
              <a:rPr lang="en-US" dirty="0" smtClean="0"/>
              <a:t>(Encryption)</a:t>
            </a:r>
            <a:r>
              <a:rPr lang="th-TH" dirty="0" smtClean="0"/>
              <a:t> เพื่อไม่ให้สามารถอ่านและเข้าใจความหมายได้</a:t>
            </a: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08148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</a:t>
            </a:r>
            <a:r>
              <a:rPr lang="th-TH" b="1" dirty="0" smtClean="0"/>
              <a:t>ปลอดภัยด้านการ</a:t>
            </a:r>
            <a:r>
              <a:rPr lang="th-TH" b="1" dirty="0"/>
              <a:t>สื่อสาร </a:t>
            </a:r>
            <a:r>
              <a:rPr lang="en-US" b="1" dirty="0" smtClean="0"/>
              <a:t>(</a:t>
            </a:r>
            <a:r>
              <a:rPr lang="en-US" b="1" dirty="0"/>
              <a:t>Communication Security)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43374" y="3718351"/>
            <a:ext cx="5120898" cy="1209156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Enigma </a:t>
            </a:r>
            <a:r>
              <a:rPr lang="th-TH" sz="3200" dirty="0" smtClean="0"/>
              <a:t>เครื่องมือเข้ารหัสถอดรหัสที่ใช้ในช่วงสงครามโลกครั้งที่ 2</a:t>
            </a:r>
            <a:endParaRPr lang="th-TH" sz="3200" dirty="0"/>
          </a:p>
        </p:txBody>
      </p:sp>
      <p:pic>
        <p:nvPicPr>
          <p:cNvPr id="1028" name="Picture 4" descr="http://static.wixstatic.com/media/abb462_958e339c468acc7ae07c69374cd968a1.jpg_srz_300_375_85_22_0.50_1.20_0.00_jpg_sr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0751" y="2556932"/>
            <a:ext cx="2862666" cy="35319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76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การรักษาความปลอดภัยด้านการสื่อสาร </a:t>
            </a:r>
            <a:r>
              <a:rPr lang="en-US" b="1" dirty="0" smtClean="0"/>
              <a:t>(</a:t>
            </a:r>
            <a:r>
              <a:rPr lang="en-US" b="1" dirty="0"/>
              <a:t>Communication Security)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11782" y="3756326"/>
            <a:ext cx="4748938" cy="1069383"/>
          </a:xfrm>
        </p:spPr>
        <p:txBody>
          <a:bodyPr>
            <a:normAutofit/>
          </a:bodyPr>
          <a:lstStyle/>
          <a:p>
            <a:r>
              <a:rPr lang="en-US" dirty="0" smtClean="0"/>
              <a:t>One Time Pad </a:t>
            </a:r>
            <a:r>
              <a:rPr lang="th-TH" dirty="0" smtClean="0"/>
              <a:t> เข้ารหัสโดยการส่งข้อความบนปึกกระดาษ</a:t>
            </a:r>
            <a:endParaRPr lang="th-TH" dirty="0"/>
          </a:p>
        </p:txBody>
      </p:sp>
      <p:pic>
        <p:nvPicPr>
          <p:cNvPr id="2050" name="Picture 2" descr="http://users.telenet.be/d.rijmenants/pics/otpbooklet2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9884" y="1347097"/>
            <a:ext cx="3214996" cy="2282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users.telenet.be/d.rijmenants/pics/otp-bnd2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7360" y="2488445"/>
            <a:ext cx="4814224" cy="36051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902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h-TH" b="1" dirty="0"/>
              <a:t>การรักษาความ</a:t>
            </a:r>
            <a:r>
              <a:rPr lang="th-TH" b="1" dirty="0" smtClean="0"/>
              <a:t>ปลอดภัยด้านสัญญาณไฟฟ้า</a:t>
            </a:r>
            <a:r>
              <a:rPr lang="en-US" b="1" dirty="0" smtClean="0"/>
              <a:t> </a:t>
            </a:r>
            <a:r>
              <a:rPr lang="en-US" b="1" dirty="0"/>
              <a:t>(Emissions Security)</a:t>
            </a:r>
            <a:endParaRPr lang="th-TH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dirty="0" smtClean="0"/>
              <a:t>การเข้ารหัสที่ดีทำให้ยากต่อการถอดรหัสข้อมูล</a:t>
            </a:r>
          </a:p>
          <a:p>
            <a:r>
              <a:rPr lang="th-TH" dirty="0"/>
              <a:t>ข้อมูลที่รับส่งนั้น สามารถอ่านได้โดยการอ่านสัญญาณไฟฟ้าที่ส่งผ่านสายโทรศัพท์ อุปกรณ์อิเล็กทรอนิกส์ทุกประเทภจะมีการแผ่รังสีออกมา </a:t>
            </a:r>
            <a:endParaRPr lang="th-TH" dirty="0" smtClean="0"/>
          </a:p>
          <a:p>
            <a:r>
              <a:rPr lang="th-TH" dirty="0"/>
              <a:t>ข้อมูลที่รับส่งนั้น สามารถอ่านได้โดยการอ่านสัญญาณไฟฟ้าที่ส่งผ่านสายโทรศัพท์ อุปกรณ์อิเล็กทรอนิกส์ทุกประเทภจะมีการแผ่รังสีออกมา </a:t>
            </a:r>
            <a:endParaRPr lang="th-TH" dirty="0" smtClean="0"/>
          </a:p>
          <a:p>
            <a:endParaRPr lang="th-TH" sz="2800" dirty="0"/>
          </a:p>
        </p:txBody>
      </p:sp>
    </p:spTree>
    <p:extLst>
      <p:ext uri="{BB962C8B-B14F-4D97-AF65-F5344CB8AC3E}">
        <p14:creationId xmlns:p14="http://schemas.microsoft.com/office/powerpoint/2010/main" val="312348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/>
              <a:t>การรักษาความ</a:t>
            </a:r>
            <a:r>
              <a:rPr lang="th-TH" b="1" dirty="0" smtClean="0"/>
              <a:t>ปลอดภัยด้าน</a:t>
            </a:r>
            <a:r>
              <a:rPr lang="th-TH" b="1" dirty="0"/>
              <a:t>สัญญาณไฟฟ้า</a:t>
            </a:r>
            <a:r>
              <a:rPr lang="en-US" b="1" dirty="0"/>
              <a:t> </a:t>
            </a:r>
            <a:r>
              <a:rPr lang="en-US" b="1" dirty="0" smtClean="0"/>
              <a:t>(</a:t>
            </a:r>
            <a:r>
              <a:rPr lang="en-US" b="1" dirty="0"/>
              <a:t>Emissions Security)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87591" y="3005638"/>
            <a:ext cx="9601196" cy="2729712"/>
          </a:xfrm>
        </p:spPr>
        <p:txBody>
          <a:bodyPr>
            <a:normAutofit/>
          </a:bodyPr>
          <a:lstStyle/>
          <a:p>
            <a:r>
              <a:rPr lang="th-TH" dirty="0" smtClean="0"/>
              <a:t>ค้นพบว่ามีสัญญาณไฟ้ฟ้า </a:t>
            </a:r>
            <a:r>
              <a:rPr lang="en-US" dirty="0" smtClean="0"/>
              <a:t>2 </a:t>
            </a:r>
            <a:r>
              <a:rPr lang="th-TH" dirty="0" smtClean="0"/>
              <a:t>ชนิด คือ</a:t>
            </a:r>
          </a:p>
          <a:p>
            <a:pPr lvl="1"/>
            <a:r>
              <a:rPr lang="th-TH" sz="3200" dirty="0"/>
              <a:t>สัญญาณไฟฟ้าของข้อมูลที่ถูกเข้ารหัสแล้ว</a:t>
            </a:r>
          </a:p>
          <a:p>
            <a:pPr lvl="1"/>
            <a:r>
              <a:rPr lang="th-TH" sz="3200" dirty="0"/>
              <a:t>สัญญาณไฟฟ้าของข้อมูลเดิมที่ยังไม่ได้ถูก</a:t>
            </a:r>
            <a:r>
              <a:rPr lang="th-TH" sz="3200" dirty="0" smtClean="0"/>
              <a:t>เข้ารหัส</a:t>
            </a:r>
          </a:p>
          <a:p>
            <a:pPr marL="285750" lvl="1"/>
            <a:r>
              <a:rPr lang="th-TH" sz="3200" dirty="0"/>
              <a:t>ถ้ามีเครื่องมือที่ดี ก็สามารถกู้คืนข้อมูลเดิมที่ยังไม่ได้ถูกเข้ารหัสออกมา</a:t>
            </a:r>
            <a:r>
              <a:rPr lang="th-TH" sz="3200" dirty="0" smtClean="0"/>
              <a:t>ได้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5258" y="1325880"/>
            <a:ext cx="5808010" cy="24502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ริ่มต้น">
  <a:themeElements>
    <a:clrScheme name="กำหนดเอง 10">
      <a:dk1>
        <a:sysClr val="windowText" lastClr="000000"/>
      </a:dk1>
      <a:lt1>
        <a:sysClr val="window" lastClr="FFFFFF"/>
      </a:lt1>
      <a:dk2>
        <a:srgbClr val="000000"/>
      </a:dk2>
      <a:lt2>
        <a:srgbClr val="000000"/>
      </a:lt2>
      <a:accent1>
        <a:srgbClr val="000000"/>
      </a:accent1>
      <a:accent2>
        <a:srgbClr val="000000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0000"/>
      </a:hlink>
      <a:folHlink>
        <a:srgbClr val="5EAEFF"/>
      </a:folHlink>
    </a:clrScheme>
    <a:fontScheme name="กำหนดเอง 3">
      <a:majorFont>
        <a:latin typeface="Angsana New"/>
        <a:ea typeface=""/>
        <a:cs typeface="Angsana New"/>
      </a:majorFont>
      <a:minorFont>
        <a:latin typeface="Angsana New"/>
        <a:ea typeface=""/>
        <a:cs typeface="Angsana New"/>
      </a:minorFont>
    </a:fontScheme>
    <a:fmtScheme name="เริ่มต้น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541</TotalTime>
  <Words>1392</Words>
  <Application>Microsoft Office PowerPoint</Application>
  <PresentationFormat>กำหนดเอง</PresentationFormat>
  <Paragraphs>129</Paragraphs>
  <Slides>25</Slides>
  <Notes>24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25</vt:i4>
      </vt:variant>
    </vt:vector>
  </HeadingPairs>
  <TitlesOfParts>
    <vt:vector size="26" baseType="lpstr">
      <vt:lpstr>เริ่มต้น</vt:lpstr>
      <vt:lpstr>4134201</vt:lpstr>
      <vt:lpstr>ความรู้เบื้องต้นเกี่ยวกับการรักษาความปลอดภัยและความมั่นคงของสารสนเทศ</vt:lpstr>
      <vt:lpstr>วิวัฒนาการของการรักษาความปลอดภัย</vt:lpstr>
      <vt:lpstr>การรักษาความปลอดภัยด้านกายภาพ (Physical Security)</vt:lpstr>
      <vt:lpstr>การรักษาความปลอดภัยด้านการสื่อสาร (Communication Security)</vt:lpstr>
      <vt:lpstr>การรักษาความปลอดภัยด้านการสื่อสาร (Communication Security)</vt:lpstr>
      <vt:lpstr>การรักษาความปลอดภัยด้านการสื่อสาร (Communication Security)</vt:lpstr>
      <vt:lpstr>การรักษาความปลอดภัยด้านสัญญาณไฟฟ้า (Emissions Security)</vt:lpstr>
      <vt:lpstr>การรักษาความปลอดภัยด้านสัญญาณไฟฟ้า (Emissions Security)</vt:lpstr>
      <vt:lpstr>การรักษาความปลอดภัยคอมพิวเตอร์(Computer Security)</vt:lpstr>
      <vt:lpstr>การรักษาความปลอดภัยคอมพิวเตอร์(Computer Security)</vt:lpstr>
      <vt:lpstr>การรักษาความปลอดภัยคอมพิวเตอร์(Computer Security)</vt:lpstr>
      <vt:lpstr>การรักษาความปลอดภัยคอมพิวเตอร์(Computer Security)</vt:lpstr>
      <vt:lpstr>การรักษาความปลอดภัยเครือข่าย (Network Security)</vt:lpstr>
      <vt:lpstr>การรักษาความปลอดภัยข้อมูล (Information Security)</vt:lpstr>
      <vt:lpstr>การรักษาความปลอดภัยข้อมูล(Information Security)</vt:lpstr>
      <vt:lpstr>การรักษาความปลอดภัยไซเบอร์ (Cybersecurity)</vt:lpstr>
      <vt:lpstr>สงครามไซเบอร์ (Cyber Warfare)</vt:lpstr>
      <vt:lpstr>หลักการพื้นฐานของการรักษาความปลอดภัยของข้อมูล</vt:lpstr>
      <vt:lpstr>ความลับ(Confidentiality)</vt:lpstr>
      <vt:lpstr>ความลับ(Confidentiality)</vt:lpstr>
      <vt:lpstr>ความถูกต้อง(Integrity)</vt:lpstr>
      <vt:lpstr>ความถูกต้อง(Integrity)</vt:lpstr>
      <vt:lpstr>ความพร้อมใช้งาน(Availability)</vt:lpstr>
      <vt:lpstr>หลักการอื่นๆ เกี่ยวกับการรักษาความปลอดภัยของข้อมูล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4134201</dc:title>
  <dc:creator>PuMp ...</dc:creator>
  <cp:lastModifiedBy>user</cp:lastModifiedBy>
  <cp:revision>45</cp:revision>
  <dcterms:created xsi:type="dcterms:W3CDTF">2016-08-05T03:39:46Z</dcterms:created>
  <dcterms:modified xsi:type="dcterms:W3CDTF">2018-08-20T01:45:58Z</dcterms:modified>
</cp:coreProperties>
</file>