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</p:sldIdLst>
  <p:sldSz cx="9144000" cy="6858000" type="screen4x3"/>
  <p:notesSz cx="6669088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C49BC-2EFF-4512-96C5-3C8BB359718F}" type="datetimeFigureOut">
              <a:rPr lang="th-TH" smtClean="0"/>
              <a:t>23/01/57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FBDCA-C4A2-4A08-8433-F321B405FF2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F5F293D-20BF-487A-BFA7-792ABC73B8A5}" type="datetimeFigureOut">
              <a:rPr lang="th-TH" smtClean="0"/>
              <a:pPr/>
              <a:t>23/01/57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714488"/>
            <a:ext cx="8643998" cy="1920875"/>
          </a:xfrm>
        </p:spPr>
        <p:txBody>
          <a:bodyPr>
            <a:normAutofit fontScale="90000"/>
          </a:bodyPr>
          <a:lstStyle/>
          <a:p>
            <a:r>
              <a:rPr lang="th-TH" sz="8000" dirty="0"/>
              <a:t/>
            </a:r>
            <a:br>
              <a:rPr lang="th-TH" sz="8000" dirty="0"/>
            </a:br>
            <a:r>
              <a:rPr lang="th-TH" sz="7300" dirty="0" smtClean="0"/>
              <a:t>บทที่</a:t>
            </a:r>
            <a:r>
              <a:rPr lang="en-US" sz="7300" smtClean="0"/>
              <a:t> </a:t>
            </a:r>
            <a:r>
              <a:rPr lang="en-US" sz="7300" smtClean="0"/>
              <a:t>6</a:t>
            </a:r>
            <a:r>
              <a:rPr lang="th-TH" sz="7300" smtClean="0"/>
              <a:t> </a:t>
            </a:r>
            <a:r>
              <a:rPr lang="th-TH" sz="7300" dirty="0" smtClean="0"/>
              <a:t>การบริการและรัฐบาลอิเล็กทรอนิกส์</a:t>
            </a:r>
            <a:endParaRPr lang="th-TH" sz="73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29066"/>
            <a:ext cx="542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(Electronic Service : E-Service &amp; Electronic Government :E-Government)</a:t>
            </a:r>
            <a:endParaRPr lang="th-TH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ด้านผู้สมัครงาน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สามารถค้นหาข้อมูลตำแหน่งงานว่างที่ตนสนใจได้อย่างทั่วถึง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สามารถติดต่อกับผู้ประกอบการได้โดยตรงและรวดเร็ว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สามารถสมัครงานไปได้โดยไม่ต้องเดินทางไปยังที่ทำการ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สามารถแก้ไข ปรับปรุงหรือเพิ่มเติมข้อมูลเกี่ยวกับประวัติของตนเองให้เป็นปัจจุบันได้ตลอดเวลา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ประหยัดเวลาและค่าใช้จ่ายในการเดินทาง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ภาพแสดงตัวอย่างเว็บไซต์ที่ให้บริการตลาดนัดแรงงาน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53276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14620"/>
            <a:ext cx="5256212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4. </a:t>
            </a:r>
            <a:r>
              <a:rPr lang="th-TH" sz="4000" b="1" dirty="0"/>
              <a:t>การให้บริการเดินทางและท่องเที่ยว</a:t>
            </a:r>
            <a:br>
              <a:rPr lang="th-TH" sz="4000" b="1" dirty="0"/>
            </a:br>
            <a:r>
              <a:rPr lang="en-US" sz="4000" b="1" dirty="0"/>
              <a:t>(Travel and Tourism Service)</a:t>
            </a:r>
            <a:endParaRPr lang="th-TH" sz="40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การให้บริการข้อมูลเกี่ยวกับการเดินทางและท่องเที่ยว</a:t>
            </a:r>
            <a:r>
              <a:rPr lang="en-US" dirty="0"/>
              <a:t> (E-Travel)</a:t>
            </a:r>
            <a:r>
              <a:rPr lang="th-TH" dirty="0"/>
              <a:t> เพื่ออำนวยความสะดวกแก่นักท่องเที่ยวทั้งภายในและนอกประเทศ ตัวอย่างเช่น </a:t>
            </a:r>
            <a:r>
              <a:rPr lang="en-US" dirty="0" smtClean="0"/>
              <a:t>www.thailand.com , www.tourismthailand.com </a:t>
            </a:r>
            <a:r>
              <a:rPr lang="th-TH" dirty="0"/>
              <a:t>เป็นต้น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ภาพแสดงตัวอย่างเว็บไซต์ให้บริการส่งเสริมการท่องเที่ยว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924175"/>
            <a:ext cx="474662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5. </a:t>
            </a:r>
            <a:r>
              <a:rPr lang="th-TH" sz="4000" b="1" dirty="0"/>
              <a:t>การให้บริการชุมชนอิเล็กทรอนิกส์</a:t>
            </a:r>
            <a:br>
              <a:rPr lang="th-TH" sz="4000" b="1" dirty="0"/>
            </a:br>
            <a:r>
              <a:rPr lang="en-US" sz="4000" b="1" dirty="0"/>
              <a:t>(Communities Service)</a:t>
            </a:r>
            <a:endParaRPr lang="th-TH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dirty="0"/>
              <a:t>ชุมชนอิเล็กทรอนิกส์ </a:t>
            </a:r>
            <a:r>
              <a:rPr lang="en-US" dirty="0"/>
              <a:t>(E-Communities) </a:t>
            </a:r>
            <a:r>
              <a:rPr lang="th-TH" dirty="0"/>
              <a:t> หรือเรียกอีกอย่างหนึ่งว่า ชุมชนเสมือน หมายถึง สถานที่ที่อยู่ในรูปแบบอิเล็กทรอนิกส์ที่รวบรวมข้อมูลเรื่องใดเรื่องหนึ่งเอาไว้ และอนุญาตให้ผู้ใช้ที่มีความสนใจในเรื่องนั้นเข้ามาแลกเปลี่ยนความคิดเห็นซึ่งกันและกันได้ เช่น ห้องสนทนา หรือกระดานอิเล็กทรอนิกส์</a:t>
            </a:r>
          </a:p>
          <a:p>
            <a:pPr>
              <a:lnSpc>
                <a:spcPct val="90000"/>
              </a:lnSpc>
            </a:pPr>
            <a:r>
              <a:rPr lang="th-TH" dirty="0"/>
              <a:t>สำหรับรายได้ของการจัดทำเว็บไซต์ชุมชนอิเล็กทรอนิกส์ อาจจะใช้วิธีการเรียกเก็บค่าใช้จ่ายในส่วนของการสมัครเป็นสมาชิก ไม่ว่าจะเป็นการให้บริการดาวน์โหลดข้อมูล หรือแม้แต่การให้บริการสื่อโฆษณาต่าง ๆ บนเว็บไซต์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ภาพแสดงตัวอย่างเว็บไซต์ให้บริการชุมชนอิเล็กทรอนิกส์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5681662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2708275"/>
            <a:ext cx="48180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6. </a:t>
            </a:r>
            <a:r>
              <a:rPr lang="th-TH" sz="4000" b="1" dirty="0"/>
              <a:t>การให้บริการอี</a:t>
            </a:r>
            <a:r>
              <a:rPr lang="th-TH" sz="4000" b="1" dirty="0" err="1"/>
              <a:t>เลิร์นนิ่ง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en-US" sz="4000" b="1" dirty="0"/>
              <a:t>(E-Learning Service)</a:t>
            </a:r>
            <a:endParaRPr lang="th-TH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800" dirty="0"/>
              <a:t>อี</a:t>
            </a:r>
            <a:r>
              <a:rPr lang="th-TH" sz="2800" dirty="0" err="1"/>
              <a:t>เลิร์นนิ่ง</a:t>
            </a:r>
            <a:r>
              <a:rPr lang="en-US" sz="2800" dirty="0"/>
              <a:t> (E-Learning)</a:t>
            </a:r>
            <a:r>
              <a:rPr lang="th-TH" sz="2800" dirty="0"/>
              <a:t> เป็นหนึ่งในพัฒนาการด้านการศึกษา ซึ่งจากเดิมที่เคยสอนในชั้นเรียน ในสถานศึกษาต่าง ๆ ซึ่งการสอนในชั้นเรียนมีข้อจำกัดมากมาย ไม่ว่าจะเป็นเรื่องของจำนวนห้องเรียนที่ไม่เพียงพอ จำนวนนักเรียนที่มากเกินไป การจัดสรรเวลาที่ยังไม่เหมาะสม และระยะทางที่ห่างไกล เป็นต้น</a:t>
            </a:r>
          </a:p>
          <a:p>
            <a:r>
              <a:rPr lang="th-TH" sz="2800" dirty="0"/>
              <a:t>ต่อมาเทคโนโลยีทางการศึกษา ได้เข้ามามีส่วนช่วยส่งเสริมและสนับสนุนการศึกษาภาคทฤษฏีและภาคปฏิบัติด้วยกระบวนการรวบรวม การวิเคราะห์ การออกแบบ การสร้าง การจัดการ การใช้งาน โดยมีการนำเครื่องมือโสตทัศนูปกรณ์ต่าง ๆ มาประยุกต์ใช้ ซึ่งสามารถถ่ายทอดและเผยแพร่สื่อความรู้ด้านการศึกษาไปยังผู้เรียนได้คราวละมาก ๆ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800"/>
              <a:t>จนกระทั่งได้มีการนำเครื่องมือโสตทัศนูปกรณ์มาประยุกต์ใช้ผ่านทางช่องการสื่อสาร เช่น ดาวเทียมสื่อสาร วิทยุสื่อสาร เป็นต้น เพื่อเผยแพร่สื่อการเรียนรู้ทางไกล </a:t>
            </a:r>
          </a:p>
          <a:p>
            <a:r>
              <a:rPr lang="th-TH" sz="2800"/>
              <a:t>จนกระทั่งถึงยุคของเทคโนโลยีสารสนเทศ ที่ได้มีการผนวกรวมองค์ประกอบหลักต่าง ๆ ได้แก่ อุปกรณ์ฮาร์ดแวร์ ซอฟต์แวร์ สถาปัตยกรรมเว็บเบส และสื่อประสมสายธาร เป็นต้น เข้ากับระบบคอมพิวเตอร์เครือข่าย และระบบโทรคมนาคม ทำให้สามารถกระจายสารสนเทศไปยังจุดหมายปลายทางได้อย่างสะดวกและรวดเร็ว  โดยเฉพาะพัฒนาการของมัลติมีเดียพีซี ได้เข้ามามีบทบาทสำคัญยิ่งต่อการพัฒนาสื่อการเรียนรู้อิเล็กทรอนิกส์ หรือเรียกกันทั่วไปว่า</a:t>
            </a:r>
            <a:r>
              <a:rPr lang="en-US" sz="2800"/>
              <a:t> E-Learning</a:t>
            </a:r>
            <a:endParaRPr lang="th-TH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E-Learning</a:t>
            </a:r>
            <a:r>
              <a:rPr lang="th-TH"/>
              <a:t> หมายถึง เทคโนโลยีที่ช่วยสนับสนุนการเรียนรู้ในรูปแบบสื่ออิเล็กทรอนิกส์ โดยการส่งผ่านตามช่องสัญญาณสื่อสารในระบบเครือข่ายต่าง ๆ</a:t>
            </a:r>
          </a:p>
          <a:p>
            <a:r>
              <a:rPr lang="th-TH"/>
              <a:t>ปัจจุบันบางสถาบันการศึกษาได้นำอีเลิร์นนิ่งมาประยุกต์ใช้ในลักษณะของการศึกษาทางไกล หรือที่เรียกว่า เว็บไซต์ท่า</a:t>
            </a:r>
            <a:r>
              <a:rPr lang="en-US"/>
              <a:t> (Portal Web Site)</a:t>
            </a:r>
            <a:r>
              <a:rPr lang="th-TH"/>
              <a:t> เพื่อเพิ่มช่องทางในการศึกษาให้ขยายขอบเขตมากยิ่งขึ้น รวมถึงเป็นการเพิ่มผลกำไรให้กับองค์กร ด้วยการนำระบบพาณิชย์อิเล็กทรอนิกส์ มาประยุกต์ใช้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/>
              <a:t>ตัวอย่างเว็บไซต์ท่าที่ให้บริการศึกษาทางไกลระดับอุดมศึกษา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44675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วัตถุประสงค์การเรียนรู้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เพื่อให้ผู้เรียนทราบและเข้าใจถึงการให้บริการอิเล็กทรอนิกส์</a:t>
            </a:r>
          </a:p>
          <a:p>
            <a:r>
              <a:rPr lang="th-TH" dirty="0" smtClean="0"/>
              <a:t>เพื่อศึกษาเกี่ยวกับลักษณะของรัฐบาลอิเล็กทรอนิกส์</a:t>
            </a:r>
          </a:p>
          <a:p>
            <a:r>
              <a:rPr lang="th-TH" dirty="0" smtClean="0"/>
              <a:t>เพื่อเรียนรู้เกี่ยวกับการจัดซื้อจัดจ้างอิเล็กทรอนิกส์ภาครัฐ</a:t>
            </a:r>
          </a:p>
          <a:p>
            <a:r>
              <a:rPr lang="th-TH" dirty="0" smtClean="0"/>
              <a:t>เพื่อเรียนรู้ถึงขั้นตอนการประมูลอิเล็กทรอนิกส์ของภาครัฐ</a:t>
            </a:r>
          </a:p>
          <a:p>
            <a:r>
              <a:rPr lang="th-TH" dirty="0" smtClean="0"/>
              <a:t>เพื่อให้ผู้เรียนสามารถนำมาประยุกต์ใช้ในด้านต่าง ๆ ได้อย่างเหมาะสม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tx1"/>
                </a:solidFill>
              </a:rPr>
              <a:t>รัฐบาล</a:t>
            </a:r>
            <a:r>
              <a:rPr lang="th-TH" sz="4000" dirty="0">
                <a:solidFill>
                  <a:schemeClr val="tx1"/>
                </a:solidFill>
              </a:rPr>
              <a:t>อิเล็กทรอนิกส์ 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(E-Government)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หมายถึง วิธีการบริหารจัดการหน่วยงานราชการสมัยใหม่ โดยนำเทคโนโลยีคอมพิวเตอร์และเครือข่ายสื่อสารอินเทอร์เน็ตมาประยุกต์ใช้ ไม่เพียงแต่จะช่วยเพิ่มประสิทธิภาพในการดำเนินงานของหน่วยงานภาครัฐ การปรับปรุงให้บริการแก่ประชาชน การประชาสัมพันธ์ การบริการข้อมูลและสารสนเทศเพื่อส่งเสริมการพัฒนาเศรษฐกิจและสังคม หรือ แม้แต่การส่งเสริมภาพลักษณ์อันดีของหน่วยงานราชการ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472" y="571480"/>
            <a:ext cx="8229600" cy="1143000"/>
          </a:xfrm>
        </p:spPr>
        <p:txBody>
          <a:bodyPr>
            <a:normAutofit/>
          </a:bodyPr>
          <a:lstStyle/>
          <a:p>
            <a:r>
              <a:rPr lang="th-TH" sz="3200" b="1" dirty="0"/>
              <a:t>ภาพแสดงตัวอย่างเว็บไซต์ศูนย์กลางให้บริการรัฐบาลอิเล็กทรอนิกส์สำหรับประเทศไทย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572380" cy="454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วัตถุประสงค์ของรัฐบาลอิเล็กทรอนิกส์ </a:t>
            </a:r>
            <a:endParaRPr lang="th-TH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รัฐบาลอิเล็กทรอนิกส์ </a:t>
            </a:r>
            <a:r>
              <a:rPr lang="en-US" dirty="0"/>
              <a:t>(E-government)</a:t>
            </a:r>
            <a:r>
              <a:rPr lang="th-TH" dirty="0"/>
              <a:t> มีวัตถุประสงค์ดังนี้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เพื่อเพิ่มประสิทธิภาพในการให้บริการพื้นฐานของรัฐ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เพื่อสร้างปฏิสัมพันธ์ในการมีส่วนร่วมระหว่างหน่วยงานของรัฐกับประชาชน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เพื่อส่งเสริมภาพลักษณ์อันดีให้กับหน่วยงาน</a:t>
            </a:r>
            <a:r>
              <a:rPr lang="th-TH" dirty="0" smtClean="0">
                <a:solidFill>
                  <a:schemeClr val="tx1"/>
                </a:solidFill>
              </a:rPr>
              <a:t>ราชการ</a:t>
            </a:r>
            <a:endParaRPr lang="th-TH" dirty="0">
              <a:solidFill>
                <a:schemeClr val="tx1"/>
              </a:solidFill>
            </a:endParaRP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เพื่อให้ความคุ้มครองด้านความปลอดภัยแก่ประชาชน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รูปแบบของ</a:t>
            </a:r>
            <a:r>
              <a:rPr lang="en-US" b="1" dirty="0"/>
              <a:t> E-Government</a:t>
            </a:r>
            <a:endParaRPr lang="th-TH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dirty="0"/>
              <a:t>รัฐกับรัฐ </a:t>
            </a:r>
            <a:r>
              <a:rPr lang="en-US" dirty="0"/>
              <a:t>(Government-to-Government :: G2G)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เป็นการติดต่อและดำเนินกิจกรรมภายในหน่วยงานราชการด้วยกัน โดยมุ่งเน้นที่จะใช้ช่องทางระบบเครือข่ายและสารสนเทศของภาครัฐร่วมกัน เพื่อเพิ่มประสิทธิภาพในการแลกเปลี่ยนข้อมูลข่าวสาร</a:t>
            </a:r>
          </a:p>
          <a:p>
            <a:pPr>
              <a:lnSpc>
                <a:spcPct val="90000"/>
              </a:lnSpc>
            </a:pPr>
            <a:r>
              <a:rPr lang="th-TH" dirty="0"/>
              <a:t>รัฐกับประชาชน (</a:t>
            </a:r>
            <a:r>
              <a:rPr lang="en-US" dirty="0"/>
              <a:t>Government-to-Citizen::G2C)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เป็นการให้บริการพื้นฐานของรัฐไปสู่ประชาชนโดยตรงผ่านช่องทางเครือข่ายสารสนเทศของรัฐ เช่น การสอบภามข้อมูลต่าง ๆ การชำระเงินภาษี เป็นต้น ซึ่งการดำเนินงานในลักษณะที่เป็นแบบ</a:t>
            </a:r>
            <a:r>
              <a:rPr lang="en-US" dirty="0">
                <a:solidFill>
                  <a:schemeClr val="tx1"/>
                </a:solidFill>
              </a:rPr>
              <a:t> Real time</a:t>
            </a:r>
            <a:r>
              <a:rPr lang="th-TH" dirty="0">
                <a:solidFill>
                  <a:schemeClr val="tx1"/>
                </a:solidFill>
              </a:rPr>
              <a:t> และ </a:t>
            </a:r>
            <a:r>
              <a:rPr lang="en-US" dirty="0">
                <a:solidFill>
                  <a:schemeClr val="tx1"/>
                </a:solidFill>
              </a:rPr>
              <a:t>Online</a:t>
            </a:r>
            <a:r>
              <a:rPr lang="th-TH" dirty="0">
                <a:solidFill>
                  <a:schemeClr val="tx1"/>
                </a:solidFill>
              </a:rPr>
              <a:t> สำหรับในแง่มุมที่เกี่ยวกับอีคอมเมิร์ซ ที่เห็นเด่นชัดคือการบริการอิเล็กทรอนิกส์ภาครัฐ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th-TH" dirty="0"/>
              <a:t>รัฐกับเอกชน</a:t>
            </a:r>
            <a:r>
              <a:rPr lang="en-US" dirty="0"/>
              <a:t> (Government-to-Business::G2B)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เป็นการให้บริการพื้นฐานของภาครัฐกับภาคธุรกิจ โดยรัฐจะเป็นผู้ส่งเสริมให้ภาคธุรกิจและอุตสาหกรรมมีขีดความสามารถในการแข่งขัน รวมไปถึงข้อมูลสนับสนุนที่มีความถูกต้อง ตรงประเด็นและโปร่งใส เช่น การลงทุน การชำระภาษี การส่งออกและนำเข้า การจดทะเบียนการค้า ที่แง่ของอีคอมเมิร์ซที่เห็นเด่นชัด ได้แก่ การจัดซื้อจัดจ้างอิเล็กทรอนิกส์ภาครัฐและการประมูลอิเล็กทรอนิกส์ภาครัฐ</a:t>
            </a:r>
          </a:p>
          <a:p>
            <a:r>
              <a:rPr lang="th-TH" dirty="0"/>
              <a:t>รัฐกับเจ้าหน้าที่ </a:t>
            </a:r>
            <a:r>
              <a:rPr lang="en-US" dirty="0"/>
              <a:t>(Government-to-Employee::G2E)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เป็นการให้บริการพื้นฐานของรัฐกับเจ้าหน้าที่ของรัฐโดยตรงผ่านช่องทางเครือข่ายสารสนเทศของรัฐ เช่น การแลกเปลี่ยนข้อมูลข่าวสารหรือทำงานร่วมกันของเจ้าหน้าที่รัฐ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dirty="0" smtClean="0">
                <a:solidFill>
                  <a:schemeClr val="tx1"/>
                </a:solidFill>
              </a:rPr>
              <a:t>การ</a:t>
            </a:r>
            <a:r>
              <a:rPr lang="th-TH" sz="4000" dirty="0">
                <a:solidFill>
                  <a:schemeClr val="tx1"/>
                </a:solidFill>
              </a:rPr>
              <a:t>จัดซื้อจัดจ้างอิเล็กทรอนิกส์</a:t>
            </a:r>
            <a:r>
              <a:rPr lang="en-US" sz="4000" dirty="0">
                <a:solidFill>
                  <a:schemeClr val="tx1"/>
                </a:solidFill>
              </a:rPr>
              <a:t/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>
                <a:solidFill>
                  <a:schemeClr val="tx1"/>
                </a:solidFill>
              </a:rPr>
              <a:t>E-Procurement)</a:t>
            </a:r>
            <a:endParaRPr lang="th-TH" sz="4000" dirty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การจัดซื้อจัดจ้างอิเล็กทรอนิกส์ภาครัฐ เป็นกระบวนการจัดซื้อจัดจ้างของหน่วยงานภาครัฐผ่านทางเว็บไซต์บนเครือข่ายอินเทอร์เน็ต โดยมีวัตถุประสงค์เพื่อ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เพิ่มประสิทธิภาพในการจัดซื้อจัดจ้างสินค้าและบริการให้ได้ตรงกับความต้อการของผู้ใช้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เพื่อส่งเสริมภาพลักษณ์อันดี ไม่ว่าจะเป็นกระบวนตรวจสอบ และการเปิดเผยต่อสาธารณะชน 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พื่อประหยัดงบประมาณค่าใช้จ่ายจากเดิมที่มักจะจัดซื้อจัดจ้างในราคาที่ค่อนข้างสูงเกินความเป็นจริง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/>
              <a:t>แนว</a:t>
            </a:r>
            <a:r>
              <a:rPr lang="th-TH" sz="3600" b="1" dirty="0"/>
              <a:t>ทางการพัฒนาระบบการจัดซื้อจัดจ้างอิเล็กทรอนิกส์ภาครัฐ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2400"/>
              <a:t>แนวทางการพัฒนาระบบการจัดซื้อจัดจ้างอิเล็กทรอนิกส์ภาครัฐสำหรับประเทศไทยนั้น ได้อาศัยหลักการและแนวทางปฏิบัติของธนาคารโลก</a:t>
            </a:r>
            <a:r>
              <a:rPr lang="en-US" sz="2400"/>
              <a:t> (World Bank)</a:t>
            </a:r>
            <a:r>
              <a:rPr lang="th-TH" sz="2400"/>
              <a:t> ดังภาพจำลอง</a:t>
            </a:r>
          </a:p>
          <a:p>
            <a:pPr>
              <a:buFont typeface="Wingdings" pitchFamily="2" charset="2"/>
              <a:buNone/>
            </a:pPr>
            <a:endParaRPr lang="th-TH" sz="24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357554" y="3286124"/>
            <a:ext cx="2519363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h-TH" sz="24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71868" y="3357562"/>
            <a:ext cx="2160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E-Tendering Systems</a:t>
            </a:r>
            <a:endParaRPr lang="th-TH" sz="24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00430" y="3786190"/>
            <a:ext cx="2232025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 sz="240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928926" y="5143512"/>
            <a:ext cx="144145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Shopping</a:t>
            </a:r>
            <a:endParaRPr lang="th-TH" sz="2400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786314" y="4929198"/>
            <a:ext cx="1997090" cy="10572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/>
              <a:t>    Auctioning</a:t>
            </a:r>
          </a:p>
          <a:p>
            <a:pPr>
              <a:buFontTx/>
              <a:buChar char="•"/>
            </a:pPr>
            <a:r>
              <a:rPr lang="en-US" sz="2400" dirty="0"/>
              <a:t>Bidding</a:t>
            </a:r>
          </a:p>
          <a:p>
            <a:pPr>
              <a:buFontTx/>
              <a:buChar char="•"/>
            </a:pPr>
            <a:r>
              <a:rPr lang="en-US" sz="2400" dirty="0"/>
              <a:t>Reverse Bidding</a:t>
            </a:r>
            <a:endParaRPr lang="th-TH" sz="2400" dirty="0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484438" y="6092825"/>
            <a:ext cx="475138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 sz="2400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7019925" y="5013325"/>
            <a:ext cx="151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E-Purchasing Systems</a:t>
            </a:r>
            <a:endParaRPr lang="th-TH" sz="2400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6588125" y="5373688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 sz="2400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411413" y="6165850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Low</a:t>
            </a:r>
            <a:endParaRPr lang="th-TH" sz="2400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643702" y="6143644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High</a:t>
            </a:r>
            <a:endParaRPr lang="th-TH" sz="2400" dirty="0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286644" y="5929330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Cost</a:t>
            </a:r>
            <a:endParaRPr lang="th-TH" sz="2400" dirty="0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484438" y="3573463"/>
            <a:ext cx="0" cy="2519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 sz="2400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785918" y="5715016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Low</a:t>
            </a:r>
            <a:endParaRPr lang="th-TH" sz="2400" dirty="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763713" y="3573463"/>
            <a:ext cx="64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High</a:t>
            </a:r>
            <a:endParaRPr lang="th-TH" sz="24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835150" y="3213100"/>
            <a:ext cx="1296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Complexity</a:t>
            </a:r>
            <a:endParaRPr lang="th-TH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จากภาพแบบจำลองข้างต้น สามารถแบ่งองค์ประกอบหลักสำคัญได้ออกเป็น 2 ส่วน ประกอบด้วย ส่วนของการยื่นประมูลอิเล็กทรอนิกส์</a:t>
            </a:r>
            <a:r>
              <a:rPr lang="en-US" dirty="0"/>
              <a:t> (Electronic Tendering)</a:t>
            </a:r>
            <a:r>
              <a:rPr lang="th-TH" dirty="0"/>
              <a:t> และส่วนของการจัดซื้อจัดจ้างอิเล็กทรอนิกส์</a:t>
            </a:r>
            <a:r>
              <a:rPr lang="en-US" dirty="0"/>
              <a:t> (Electronic Purchasing) </a:t>
            </a:r>
            <a:r>
              <a:rPr lang="th-TH" dirty="0"/>
              <a:t>ซึ่งล้วนแต่แปรผันตามต้นทุน กับความสลับซับซ้อน โดยมีข้อพิจารณา 4 ประการ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การจัดซื้อจัดจ้างที่มีมูลค่าสูง และมีกระบวนการดำเนินงานที่สลับซับซ้อนมาก ควรพิจารณาความสำคัญในเรื่องเงินทุน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การจัดซื้อจัดจ้างที่มีมูลค่าต่ำ และมีกระบวนการดำเนินงานที่สลับซับซ้อนไม่มากนัก ควรพิจารณาความสำคัญของผู้ค้าหรือผู้จัดจำหน่าย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h-TH" dirty="0">
                <a:solidFill>
                  <a:schemeClr val="tx1"/>
                </a:solidFill>
              </a:rPr>
              <a:t>ระบบการจัดซื้อจัดจ้างอิเล็กทรอนิกส์ภาครัฐ ควรผนวกรวมเครื่องมือที่ช่วยอำนวยความสะดวกในการวิเคราะห์ข้อมูล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ระบบการจัดซื้อจัดจ้างอิเล็กทรอนิกส์ภาครัฐ ควรผนวกรวมระบบสนับสนุนที่เกี่ยวข้อง ไม่ว่าจะเป็นระบบการจัดการการเงิน ระบบงบประมาณผ่านดิน เป็นต้น เพื่อเพิ่มประสิทธิภาพและความถูกต้องเกี่ยวกับค่าใช้จ่ายในการดำเนินการ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จากข้อพิจารณาดังกล่าว ได้มีการนำมาประยุกต์ใช้เป็นแนวทางในการพัฒนาระบบการจัดซื้อจัดจ้างอิเล็กทรอนิกส์ภาครัฐ โดยมีกรอบดังนี้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1. ระบบ</a:t>
            </a:r>
            <a:r>
              <a:rPr lang="en-US" dirty="0">
                <a:solidFill>
                  <a:schemeClr val="tx1"/>
                </a:solidFill>
              </a:rPr>
              <a:t> E-Tendering</a:t>
            </a:r>
            <a:r>
              <a:rPr lang="th-TH" dirty="0">
                <a:solidFill>
                  <a:schemeClr val="tx1"/>
                </a:solidFill>
              </a:rPr>
              <a:t> เป็นระบบการจัดซื้อจัดจ้างสินค้าและบริการที่มีมูลค่าสูง และมีกระบวนการดำเนินงานที่สลับซับซ้อน จะเข้าข่ายการจัดจ้างโดยอาศัยวิธีการประกวดราคาตามระเบียบสำนักนายกรัฐมนตรีว่าด้วยการพัสดุ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2. ระบบ</a:t>
            </a:r>
            <a:r>
              <a:rPr lang="en-US" dirty="0">
                <a:solidFill>
                  <a:schemeClr val="tx1"/>
                </a:solidFill>
              </a:rPr>
              <a:t> E-Purchasing</a:t>
            </a:r>
            <a:r>
              <a:rPr lang="th-TH" dirty="0">
                <a:solidFill>
                  <a:schemeClr val="tx1"/>
                </a:solidFill>
              </a:rPr>
              <a:t> แบ่งออกเป็น 2 ระบบย่อยดังนี้</a:t>
            </a:r>
          </a:p>
          <a:p>
            <a:pPr lvl="2"/>
            <a:r>
              <a:rPr lang="th-TH" dirty="0">
                <a:solidFill>
                  <a:schemeClr val="tx1"/>
                </a:solidFill>
              </a:rPr>
              <a:t>ระบบ</a:t>
            </a:r>
            <a:r>
              <a:rPr lang="en-US" dirty="0">
                <a:solidFill>
                  <a:schemeClr val="tx1"/>
                </a:solidFill>
              </a:rPr>
              <a:t> E-Shopping</a:t>
            </a:r>
            <a:r>
              <a:rPr lang="th-TH" dirty="0">
                <a:solidFill>
                  <a:schemeClr val="tx1"/>
                </a:solidFill>
              </a:rPr>
              <a:t> เกี่ยวข้องกับการจัดซื้อจัดจ้างสินค้าและบริการที่มีค่าไม่สูงและมีความสลับซับซ้อนไม่มากนัก เช่น ครุภัณฑ์ต่าง ๆ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การให้บริการอิเล็กทรอนิกส์ คืออะไร</a:t>
            </a:r>
            <a:endParaRPr lang="th-TH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การให้บริการอิเล็กทรอนิกส์ เป็นอีกรูปแบบหนึ่งของอีคอม</a:t>
            </a:r>
            <a:r>
              <a:rPr lang="th-TH" dirty="0" err="1"/>
              <a:t>เมิร์ช</a:t>
            </a:r>
            <a:r>
              <a:rPr lang="th-TH" dirty="0"/>
              <a:t>ที่นำมาประยุกต์ใช้สำหรับให้บริการผ่านสื่ออิเล็กทรอนิกส์ในธุรกิจด้านต่าง ๆ ทั้งนี้เพื่ออำนวยความสะดวกแก่ลูกค้า สมาชิก หรือแม้แต่พนักงานขายในองค์กร</a:t>
            </a:r>
            <a:r>
              <a:rPr lang="th-TH" dirty="0" smtClean="0"/>
              <a:t>เอง ตัวอย่างเช่น </a:t>
            </a:r>
            <a:endParaRPr lang="th-TH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th-TH" dirty="0">
                <a:solidFill>
                  <a:schemeClr val="tx1"/>
                </a:solidFill>
              </a:rPr>
              <a:t>ระบบ</a:t>
            </a:r>
            <a:r>
              <a:rPr lang="en-US" dirty="0">
                <a:solidFill>
                  <a:schemeClr val="tx1"/>
                </a:solidFill>
              </a:rPr>
              <a:t> E-Auction</a:t>
            </a:r>
            <a:r>
              <a:rPr lang="th-TH" dirty="0">
                <a:solidFill>
                  <a:schemeClr val="tx1"/>
                </a:solidFill>
              </a:rPr>
              <a:t> เกี่ยวข้องกับการจัดซื้อจัดจ้างสินค้าและบริการที่มีมูลค่าสูงหรือปริมาณมาก และมีกระบวนการดำเนินงานที่ไม่มีความสลับซับซ้อนมากนัก เช่น การจัดซื้อเครื่องคอมพิวเตอร์ การจัดหาบริการทำความสะดวก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3. สามารถเปิดเผยข้อมูลแก่สาธารณะชนได้ทั้งข้อมูลของโครงการต่าง ๆ 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4. การกระจายข้อมูล ไปยังผู้ที่เกี่ยวข้องฝ่ายต่าง ๆ โดยเฉพาะผู้ค้าที่จำหน่ายสินค้าและบริการดังกล่าว ซึ่งอาจใช้วิธีการต่าง ๆ เช่น การส่งเอกสารที่เกี่ยวข้องไปยังผู้ค้าผ่านทางไปรษณีย์อิเล็กทรอนิกส์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5. การยื่นประกวดราคาผ่านทางอิเล็กทรอนิกส์ ซึ่งต้องมีการออกแบบตู้รับเอกสารอิเล็กทรอนิกส์ ที่มีความปลอดภัยไม่สามารถเปิดได้ก่อนเวลาที่กำหนด อันเป็นกระบวนการที่โปร่งใสและตรวจสอบได้ทุกขั้นตอน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h-TH" dirty="0">
                <a:solidFill>
                  <a:schemeClr val="tx1"/>
                </a:solidFill>
              </a:rPr>
              <a:t>6. การเพิ่มความสามารถของระบบให้สูงขึ้น เพื่อให้เกิดบริการมูลค่าเพิ่มต่าง ๆ ทั้งในส่วนของระบบบริการสนับสนุนผู้ค้าต่าง ๆ ได้แก่ ระบบเอกสารประกวดราคาอิเล็กทรอนิกส์ ระบบวิเคราะห์ข้อมูลต่าง </a:t>
            </a:r>
            <a:r>
              <a:rPr lang="th-TH" dirty="0" smtClean="0">
                <a:solidFill>
                  <a:schemeClr val="tx1"/>
                </a:solidFill>
              </a:rPr>
              <a:t>ๆ</a:t>
            </a:r>
            <a:endParaRPr lang="th-TH" dirty="0">
              <a:solidFill>
                <a:schemeClr val="tx1"/>
              </a:solidFill>
            </a:endParaRPr>
          </a:p>
          <a:p>
            <a:pPr lvl="1"/>
            <a:r>
              <a:rPr lang="th-TH" dirty="0">
                <a:solidFill>
                  <a:schemeClr val="tx1"/>
                </a:solidFill>
              </a:rPr>
              <a:t>พัฒนาระบบแค</a:t>
            </a:r>
            <a:r>
              <a:rPr lang="th-TH" dirty="0" err="1">
                <a:solidFill>
                  <a:schemeClr val="tx1"/>
                </a:solidFill>
              </a:rPr>
              <a:t>ตาล็อก</a:t>
            </a:r>
            <a:r>
              <a:rPr lang="th-TH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(E-Catalog System)</a:t>
            </a:r>
            <a:r>
              <a:rPr lang="th-TH" dirty="0">
                <a:solidFill>
                  <a:schemeClr val="tx1"/>
                </a:solidFill>
              </a:rPr>
              <a:t> ซึ่งจะมีผลให้สินค้าและบริการต่าง ๆ ที่ส่วนราชการต้องการจัดหามีมากขึ้น พร้อมทั้งลดต้นทุนในการดำเนินการจัดหาพัสดุโดยรวม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 smtClean="0"/>
              <a:t>องค์ประกอบ</a:t>
            </a:r>
            <a:r>
              <a:rPr lang="th-TH" sz="4000" b="1" dirty="0"/>
              <a:t>หลักของระบบการจัดซื้อจัดจ้างอิเล็กทรอนิกส์ภาครัฐ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ระบบแค</a:t>
            </a:r>
            <a:r>
              <a:rPr lang="th-TH" dirty="0" err="1"/>
              <a:t>ตาล็</a:t>
            </a:r>
            <a:r>
              <a:rPr lang="th-TH" dirty="0"/>
              <a:t>อกอิเล็กทรอนิกส์</a:t>
            </a:r>
            <a:r>
              <a:rPr lang="en-US" dirty="0"/>
              <a:t> (Electronic Catalog :E-Catalog)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เป็นมาตรฐานระบบแค</a:t>
            </a:r>
            <a:r>
              <a:rPr lang="th-TH" dirty="0" err="1">
                <a:solidFill>
                  <a:schemeClr val="tx1"/>
                </a:solidFill>
              </a:rPr>
              <a:t>ตาล็</a:t>
            </a:r>
            <a:r>
              <a:rPr lang="th-TH" dirty="0">
                <a:solidFill>
                  <a:schemeClr val="tx1"/>
                </a:solidFill>
              </a:rPr>
              <a:t>อกที่รวบรวมรายละเอียดเกี่ยวกับสินค้าและบริการ ประกอบด้วยฟังก์ชันงานต่าง ๆ ดังนี้</a:t>
            </a:r>
          </a:p>
          <a:p>
            <a:pPr lvl="2"/>
            <a:r>
              <a:rPr lang="th-TH" dirty="0">
                <a:solidFill>
                  <a:schemeClr val="tx1"/>
                </a:solidFill>
              </a:rPr>
              <a:t>ฟังก์ชันการลงทะเบียนผู้ค้า/ผู้รับจ้าง สำหรับใช้บันทึกรายละเอียดเกี่ยวกับประวัติของผู้ค้า/ผู้รับจ้าง</a:t>
            </a:r>
          </a:p>
          <a:p>
            <a:pPr lvl="2"/>
            <a:r>
              <a:rPr lang="th-TH" dirty="0">
                <a:solidFill>
                  <a:schemeClr val="tx1"/>
                </a:solidFill>
              </a:rPr>
              <a:t>ฟังก์ชันการจัดการแค</a:t>
            </a:r>
            <a:r>
              <a:rPr lang="th-TH" dirty="0" err="1">
                <a:solidFill>
                  <a:schemeClr val="tx1"/>
                </a:solidFill>
              </a:rPr>
              <a:t>ตาล็</a:t>
            </a:r>
            <a:r>
              <a:rPr lang="th-TH" dirty="0">
                <a:solidFill>
                  <a:schemeClr val="tx1"/>
                </a:solidFill>
              </a:rPr>
              <a:t>อกในส่วนของผู้ค้า/ผู้รับจ้าง สำหรับใช้ปรับปรุงรายการสินค้าและบริการเกี่ยวกับคุณสมบัติและราคาของสินค้า/บริการของตนเองได้ผ่านทางระบบมาตรฐานกลาง</a:t>
            </a:r>
          </a:p>
          <a:p>
            <a:pPr lvl="2"/>
            <a:r>
              <a:rPr lang="th-TH" dirty="0">
                <a:solidFill>
                  <a:schemeClr val="tx1"/>
                </a:solidFill>
              </a:rPr>
              <a:t>ฟังก์ชันการค้นหา สำหรับใช้สืบค้นข้อมูลเกี่ยวกับสินค้าและบริการที่ต้องการ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ระบบ</a:t>
            </a:r>
            <a:r>
              <a:rPr lang="en-US" dirty="0"/>
              <a:t> Electronic Request For Proposal(E-REP) </a:t>
            </a:r>
            <a:r>
              <a:rPr lang="th-TH" dirty="0"/>
              <a:t>และระบบ</a:t>
            </a:r>
            <a:r>
              <a:rPr lang="en-US" dirty="0"/>
              <a:t> Electronic Request For Quotation(E-REQ) </a:t>
            </a:r>
            <a:r>
              <a:rPr lang="th-TH" dirty="0"/>
              <a:t>เป็นระบบที่อำนวยความสะดวกในขั้นตอนการจัดซื้อจัดจ้างอิเล็กทรอนิกส์โดยวิธีการสอบราคา ประกอบด้วยฟังก์ชันงานต่าง ๆ ดังนี้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ฟังก์ชันการค้นหาผู้ขาย/ผู้รับจ้าง </a:t>
            </a:r>
            <a:r>
              <a:rPr lang="en-US" dirty="0">
                <a:solidFill>
                  <a:schemeClr val="tx1"/>
                </a:solidFill>
              </a:rPr>
              <a:t>(Search)</a:t>
            </a:r>
            <a:r>
              <a:rPr lang="th-TH" dirty="0">
                <a:solidFill>
                  <a:schemeClr val="tx1"/>
                </a:solidFill>
              </a:rPr>
              <a:t> สำหรับใช้สืบค้นรายนามชื่อผู้ขาย/ผู้รับจ้าง รวมไปถึงรายละเอียดข้อมูลเกี่ยวกับคุณลักษณะและราคาสินค้าและบริการของผู้ขาย/ผู้รับจ้างในแต่ละราย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h-TH" dirty="0" smtClean="0">
                <a:solidFill>
                  <a:schemeClr val="tx1"/>
                </a:solidFill>
              </a:rPr>
              <a:t>อี</a:t>
            </a:r>
            <a:r>
              <a:rPr lang="th-TH" dirty="0" err="1" smtClean="0">
                <a:solidFill>
                  <a:schemeClr val="tx1"/>
                </a:solidFill>
              </a:rPr>
              <a:t>เมลล์</a:t>
            </a:r>
            <a:r>
              <a:rPr lang="en-US" dirty="0">
                <a:solidFill>
                  <a:schemeClr val="tx1"/>
                </a:solidFill>
              </a:rPr>
              <a:t>(E-Mail)</a:t>
            </a:r>
            <a:r>
              <a:rPr lang="th-TH" dirty="0">
                <a:solidFill>
                  <a:schemeClr val="tx1"/>
                </a:solidFill>
              </a:rPr>
              <a:t> สำหรับใช้แจ้งข้อมูลข่าวไปยังผู้ค้า/ผู้รับจ้าง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ฟังก์ชันเสนอราคาและข้อเสนอ สำหรับใช้เสนอราคาและข้อเสนอเกี่ยวกับสินค้าและบริการในส่วนของผู้ค้า/ผู้รับจ้าง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ฟังก์ชันตกลงราคา สำหรับใช้เป็นเงื่อนไขตามข้อตกลงหรือเห็นชอบในเรื่องคุณลักษณะและราคาระหว่างผู้ซื้อกับผู้ขาย/ผู้รับ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ฟังก์ชันประเมินผลการคัดเลือก สำหรับใช้พิจารณาผลการคัดเลือกผู้ค้า/ผู้รับจ้างจากหน่วยงานของภาครัฐ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ฟังก์ชันจัดทำใบขอซื้อ/ขอจ้าง สำหรับใช้แจงรายละเอียดเกี่ยวกับสินค้าและบริการตามคำขอในแบบฟอร์ม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ระบบประมูลอิเล็กทรอนิกส์ภาครัฐ</a:t>
            </a:r>
            <a:r>
              <a:rPr lang="en-US" dirty="0"/>
              <a:t> (Electronic Auction : E-Auction) </a:t>
            </a:r>
            <a:r>
              <a:rPr lang="th-TH" dirty="0"/>
              <a:t>แบ่งออกตามวิธีการได้เป็น 2 ส่วนหลัก ได้แก่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ส่วนที่ 1 การประมูลแบบย้อนกลับ เป็นระบบที่เอื้ออำนวยความสะดวกในการประมูลซื้อให้ได้ราคาต่ำสุด โดยการประมูลจะผ่านทางเว็บไซต์ในลักษณะเรียลไทม์ โดยต้องกำหนดวันและเวลาที่แน่นอน สามารถทำได้ 2 แบบคือ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English Reverse Auction</a:t>
            </a:r>
            <a:r>
              <a:rPr lang="th-TH" dirty="0">
                <a:solidFill>
                  <a:schemeClr val="tx1"/>
                </a:solidFill>
              </a:rPr>
              <a:t> เป็นการประมูลที่ผู้ซื้อ</a:t>
            </a:r>
            <a:r>
              <a:rPr lang="th-TH" u="sng" dirty="0">
                <a:solidFill>
                  <a:schemeClr val="tx1"/>
                </a:solidFill>
              </a:rPr>
              <a:t>ทราบ</a:t>
            </a:r>
            <a:r>
              <a:rPr lang="th-TH" dirty="0">
                <a:solidFill>
                  <a:schemeClr val="tx1"/>
                </a:solidFill>
              </a:rPr>
              <a:t>ถึงสถานะของการประมูลก่อนว่าผู้ยื่นรายใดเสนอราคาต่ำสุดในราคาเท่าไร โดยที่ผู้เข้าประมูลไม่ทราบรายชื่อผู้เข้าประมูลรายอื่น ๆ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Sealed Bid </a:t>
            </a:r>
            <a:r>
              <a:rPr lang="th-TH" dirty="0">
                <a:solidFill>
                  <a:schemeClr val="tx1"/>
                </a:solidFill>
              </a:rPr>
              <a:t> เป็นการประมูลที่ผู้ซื้อ</a:t>
            </a:r>
            <a:r>
              <a:rPr lang="th-TH" u="sng" dirty="0">
                <a:solidFill>
                  <a:schemeClr val="tx1"/>
                </a:solidFill>
              </a:rPr>
              <a:t>ไม่ทราบ</a:t>
            </a:r>
            <a:r>
              <a:rPr lang="th-TH" dirty="0">
                <a:solidFill>
                  <a:schemeClr val="tx1"/>
                </a:solidFill>
              </a:rPr>
              <a:t>ถึงสถานะของการประมูลก่อนว่าผู้ยื่น รายใดที่เสนอราคาต่ำสุดในราคาเท่าไร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ส่วนที่ 2 การประมูลแบบไปข้างหน้า เป็นระบบที่เอื้ออำนวยความสะดวกในการ</a:t>
            </a:r>
            <a:r>
              <a:rPr lang="th-TH" u="sng" dirty="0">
                <a:solidFill>
                  <a:schemeClr val="tx1"/>
                </a:solidFill>
              </a:rPr>
              <a:t>ประมูลขาย </a:t>
            </a:r>
            <a:r>
              <a:rPr lang="th-TH" dirty="0">
                <a:solidFill>
                  <a:schemeClr val="tx1"/>
                </a:solidFill>
              </a:rPr>
              <a:t>สามารถนำมาประยุกต์ใช้กับการจำหน่ายพัสดุที่หมดความจำเป็นของหน่วยงานภาครัฐโดยวิธีการขายทอดตลาด ซึ่งเป็นการประมูลขายให้กับผู้ชนะการประมูลที่เสนอราคาสูงสุด</a:t>
            </a:r>
          </a:p>
          <a:p>
            <a:pPr>
              <a:lnSpc>
                <a:spcPct val="90000"/>
              </a:lnSpc>
            </a:pPr>
            <a:r>
              <a:rPr lang="th-TH" dirty="0"/>
              <a:t>ระบบแลกเปลี่ยนข้อมูลข่าวสาร</a:t>
            </a:r>
            <a:r>
              <a:rPr lang="en-US" dirty="0"/>
              <a:t> (Electronic Data Exchange) </a:t>
            </a:r>
            <a:r>
              <a:rPr lang="th-TH" dirty="0"/>
              <a:t>ประกอบด้วยฟังก์ชันงานต่าง ๆ ดังนี้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ฟังก์ชันตรวจสอบความเป็นนิติบุคคล สำหรับใช้เป็นช่องทางการติดต่อสื่อสาร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ฟังก์ชันการส่งข้อมูลในการตรวจสอบจำนวนเงินงบประมาณที่ได้รับจัดสรรจากสำนักงานงบประมาณ แผนการใช้จ่ายเงิน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ฟังก์ชันการส่งข้อมูลตรวจสอบการเสียภาษีของผู้ค้า/ผู้รับข้าง สำหรับใช้ส่งข้อมูลสัญญาให้กรมสรรพากร และสำนักงานตรวจเงินแผ่นดิน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ฟังก์ชันการประชาสัมพันธ์ สำหรับใช้ประกาศเชิญชวนผู้ค้า/ผู้รับจ้างผ่านทางเว็บไซต์กลางบนเครือข่ายอินเทอร์เน็ต</a:t>
            </a:r>
          </a:p>
          <a:p>
            <a:r>
              <a:rPr lang="th-TH" dirty="0"/>
              <a:t>เว็บไซต์ท่าสำหรับใช้เป็นศูนย์การจัดซื้อจัดจ้างอิเล็กทรอนิกส์ภาครัฐ สำหรับใช้เป็นสื่อกลางหรือศูนย์กลางข้อมูลเพื่อการจัดซื้อจัดจ้างภาครัฐ ประกอบด้วยข้อมูลที่เกี่ยวกับการบริหารพัสดุและการจัดซื้อจัดจ้างภาครัฐ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/>
              <a:t>ผู้ให้บริการตลาดกลางอิเล็กทรอนิกส์</a:t>
            </a:r>
            <a:r>
              <a:rPr lang="en-US"/>
              <a:t> (Electronic Marketplace Service Provider)</a:t>
            </a:r>
            <a:r>
              <a:rPr lang="th-TH"/>
              <a:t>เป็นผู้ให้บริการตลาดกลางอิเล็กทรอนิกส์ที่ซึ่งรัฐบาลไทยในส่วนงานที่รับผิดชอบได้เป็นผู้คัดสรรไว้แล้ว โดยทำหน้าที่ในการจัดการประมูลและเป็นสื่อกลางระหว่างผู้ซื้อกับผู้ค้า/ผู้รับจ้าง รวมทั้งการจัดหาผู้ค้าเพิ่มเติมผ่านทางระบบอิเล็กทรอนิกส์ โดยมีศูนย์กลางการติดต่ออยู่ที่เว็บไซต์ของตลาดกลาง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142984"/>
            <a:ext cx="8229600" cy="1066800"/>
          </a:xfrm>
        </p:spPr>
        <p:txBody>
          <a:bodyPr>
            <a:normAutofit/>
          </a:bodyPr>
          <a:lstStyle/>
          <a:p>
            <a:r>
              <a:rPr lang="th-TH" sz="4000" b="1" dirty="0" smtClean="0"/>
              <a:t>ขั้นตอนการใช้ระบบ</a:t>
            </a:r>
            <a:r>
              <a:rPr lang="th-TH" sz="4000" b="1" dirty="0"/>
              <a:t>การจัดซื้อจัดจ้างอิเล็กทรอนิกส์</a:t>
            </a:r>
            <a:r>
              <a:rPr lang="th-TH" sz="4000" b="1" dirty="0" smtClean="0"/>
              <a:t>ภาครัฐ</a:t>
            </a:r>
            <a:endParaRPr lang="th-TH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332038"/>
            <a:ext cx="8229600" cy="4525962"/>
          </a:xfrm>
        </p:spPr>
        <p:txBody>
          <a:bodyPr/>
          <a:lstStyle/>
          <a:p>
            <a:r>
              <a:rPr lang="th-TH" sz="2800" dirty="0"/>
              <a:t>ขั้นตอนที่ 1 ค้นหาสินค้า/บริการที่จะซื้อผ่าน</a:t>
            </a:r>
            <a:r>
              <a:rPr lang="en-US" sz="2800" dirty="0"/>
              <a:t> E-Catalog</a:t>
            </a:r>
          </a:p>
          <a:p>
            <a:r>
              <a:rPr lang="th-TH" sz="2800" dirty="0"/>
              <a:t>ขั้นตอนที่ 2 เลือกหมวดสินค้าที่ต้องการซื้อผ่าน</a:t>
            </a:r>
            <a:r>
              <a:rPr lang="en-US" sz="2800" dirty="0"/>
              <a:t> E-Shopping List</a:t>
            </a:r>
          </a:p>
          <a:p>
            <a:r>
              <a:rPr lang="th-TH" sz="2800" dirty="0"/>
              <a:t>ขั้นตอนที่ 3 จัดการประกาศเชิญชวนผ่านทางเว็บไซต์</a:t>
            </a:r>
          </a:p>
          <a:p>
            <a:r>
              <a:rPr lang="th-TH" sz="2800" dirty="0"/>
              <a:t>ขั้นตอนที่ 4 ผู้ขายเสนอคุณสมบัติของสินค้าทางอินเทอร์เน็ต</a:t>
            </a:r>
          </a:p>
          <a:p>
            <a:r>
              <a:rPr lang="th-TH" sz="2800" dirty="0"/>
              <a:t>ขั้นตอนที่ 5 ผู้ซื้อตรวจสอบราคากลาง</a:t>
            </a:r>
          </a:p>
          <a:p>
            <a:r>
              <a:rPr lang="th-TH" sz="2800" dirty="0"/>
              <a:t>ขั้นตอนที่ 6 ประมูลด้วยระบบอิเล็กทรอนิกส์</a:t>
            </a:r>
          </a:p>
          <a:p>
            <a:r>
              <a:rPr lang="th-TH" sz="2800" dirty="0"/>
              <a:t>ขั้นตอนที่ 7 ประกาศผู้ชนะ และส่งมอบ/ตรวจสอบพัสดุ</a:t>
            </a:r>
          </a:p>
          <a:p>
            <a:r>
              <a:rPr lang="th-TH" sz="2800" dirty="0"/>
              <a:t>ขั้นตอนที่ 8 จ่ายเงินตรงโดยผ่านระบบจ่ายเงินอิเล็กทรอนิกส์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 smtClean="0"/>
              <a:t>1. การ</a:t>
            </a:r>
            <a:r>
              <a:rPr lang="th-TH" sz="4000" b="1" dirty="0"/>
              <a:t>ให้บริการธนาคารอิเล็กทรอนิกส์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(Electronic Blanking Service)</a:t>
            </a:r>
            <a:endParaRPr lang="th-TH" sz="40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ธุรกิจธนาคารที่เปิดเว็บไซต์ขึ้นมาเพื่อให้บริการด้านธุรกรรมทางการเงินแก่ลูกค้าผ่านทางเว็บไซต์ เช่น การโอนเงิน ตรวจสอบยอดเงินคงเหลือ </a:t>
            </a:r>
            <a:r>
              <a:rPr lang="th-TH" dirty="0" smtClean="0"/>
              <a:t>นอกจากนี้</a:t>
            </a:r>
            <a:r>
              <a:rPr lang="th-TH" dirty="0"/>
              <a:t>ยังใช้เป็นสื่อกลางให้บริการข้อมูลข่าวสารต่าง ๆ เพื่อประชาสัมพันธ์ให้ลูกค้าได้รับทราบถึงความเคลื่อนไหวด้านต่าง ๆ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 smtClean="0"/>
              <a:t>การ</a:t>
            </a:r>
            <a:r>
              <a:rPr lang="th-TH" sz="4000" b="1" dirty="0"/>
              <a:t>ประมูลอิเล็กทรอนิกส์ภาครัฐ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(Electronic Auction)</a:t>
            </a:r>
            <a:endParaRPr lang="th-TH" sz="40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สามารถแบ่งได้ตามมุมมองของกลุ่มผู้เกี่ยวข้องได้เป็น 3 ส่วน</a:t>
            </a:r>
          </a:p>
          <a:p>
            <a:r>
              <a:rPr lang="th-TH" b="1" dirty="0" smtClean="0"/>
              <a:t>1. </a:t>
            </a:r>
            <a:r>
              <a:rPr lang="th-TH" b="1" dirty="0"/>
              <a:t>ส่วนราชการผู้ซื้อ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การเตรียมการวางแผนจัดหาพัสดุ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การแต่งตั้งคณะกรรมการจัดหาโดยวิธีการประมูลอิเล็กทรอนิกส์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อำนาจหน้าที่คณะกรรมการการประมูลอิเล็กทรอนิกส์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ประกาศผู้ชนะการประมูล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การทำสัญญาจัดซื้อ/จัดจ้าง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การตรวจรับพัสดุ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/>
              <a:t>2. </a:t>
            </a:r>
            <a:r>
              <a:rPr lang="th-TH" b="1" dirty="0"/>
              <a:t>ส่วนผู้ให้บริการตลาดกลางอิเล็กทรอนิกส์ </a:t>
            </a:r>
            <a:endParaRPr lang="th-TH" dirty="0"/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การแสดงความประสงค์ในการเป็นผู้ให้บริการตลาดกลางอิเล็กทรอนิกส์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ประสานงานกับส่วนราชการผู้ต้องการจัดหาพัสดุ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การจัดหาผู้ค้าเพิ่มเติมให้แก่ส่วนราชการ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การจัดอบรมการใช้งานระบบประมูลอิเล็กทรอนิกส์แก่ผู้ขาย/ผู้ค้า/ผู้รับจ้าง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การดำเนินจัดการประมูลอิเล็กทรอนิกส์ให้มีการแข่งขันกันอย่างยุติธรรม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การดำเนินการภายหลังเสร็จสิ้นการประมูลอิเล็กทรอนิกส์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/>
              <a:t>3. </a:t>
            </a:r>
            <a:r>
              <a:rPr lang="th-TH" b="1" dirty="0"/>
              <a:t>ส่วนผู้ขาย/ผู้ค้า/ผู้รับจ้าง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ติดตามประกาศเชิญชวนเข้าร่วมการประมูลอิเล็กทรอนิกส์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เตรียมข้อมูลคุณสมบัติและราคาของพัสดุที่จะเสนอขาย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เข้ารับการอบรมและซักซ้อมวิธีการประมูลอิเล็กทรอนิกส์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ร่วมเสนอราคาในวันประมูลตามวันและเวลาที่ส่วนราชการกำหนด</a:t>
            </a:r>
          </a:p>
          <a:p>
            <a:pPr lvl="1"/>
            <a:r>
              <a:rPr lang="th-TH" dirty="0">
                <a:solidFill>
                  <a:schemeClr val="tx1"/>
                </a:solidFill>
              </a:rPr>
              <a:t>วิธีการประมูลอิเล็กทรอนิกส์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รูปภาพแสดงตัวอย่างการให้บริการผ่านทางเว็บไซต์ของธนาคาร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52498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14620"/>
            <a:ext cx="489585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4000" b="1" dirty="0" smtClean="0"/>
              <a:t>2. การ</a:t>
            </a:r>
            <a:r>
              <a:rPr lang="th-TH" sz="4000" b="1" dirty="0"/>
              <a:t>ให้บริการชำระเงินออนไลน์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(Online Bill-Paying Service)</a:t>
            </a:r>
            <a:endParaRPr lang="th-TH" sz="4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เป็นบริการด้านการเงินอีกรูปแบบหนึ่งผ่านทางเว็บไซต์ที่กำลังได้รับความนิยมเป็นอย่างมาก ไม่ว่าจะเป็นธุรกิจธนาคาร ธุรกิจประกันชีวิต ธุรกิจค้าส่ง หรือแม้แต่สถาบันการศึกษา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200" b="1" dirty="0"/>
              <a:t>ภาพแสดงตัวอย่างเว็บไซต์ที่ให้บริการชำระเงินค่าน้ำผ่านทางออนไลน์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611505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3.</a:t>
            </a:r>
            <a:r>
              <a:rPr lang="th-TH" sz="4000" b="1" dirty="0" smtClean="0"/>
              <a:t> </a:t>
            </a:r>
            <a:r>
              <a:rPr lang="th-TH" sz="4000" b="1" dirty="0"/>
              <a:t>การให้บริการตลาดนัดแรงงาน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(Job Market Service)</a:t>
            </a:r>
            <a:endParaRPr lang="th-TH" sz="40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ปัจจุบันเว็บไซต์ตลาดนัดแรงงานอิเล็กทรอนิกส์</a:t>
            </a:r>
            <a:r>
              <a:rPr lang="en-US" dirty="0"/>
              <a:t> (E-Job) </a:t>
            </a:r>
            <a:r>
              <a:rPr lang="th-TH" dirty="0"/>
              <a:t>กำลังได้รับความนิยมอย่างสูง จากผู้ประกอบการและผู้สมัครงาน ทั้งนี้ เนื่องจากเป็นสื่อกลางที่ผู้ประกอบการสามารถค้นหารายชื่อผู้สมัครงาน และฝากประกาศรับสมัครงานในตำแหน่งต่าง ๆ ได้ตามความต้องการ ในส่วนผู้สมัครงานเองไม่เพียงแต่จะสามารถฝากประกาศสมัครตำแหน่งงานหรือแต่ค้นหาและสมัครงานในตำแหน่งที่ตนต้องการได้เช่นกัน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h-TH" dirty="0"/>
              <a:t>สำหรับผลประโยชน์ทั้งด้านผู้ประกอบการและผู้สมัครจะได้รับมีดังนี้</a:t>
            </a:r>
          </a:p>
          <a:p>
            <a:pPr>
              <a:lnSpc>
                <a:spcPct val="90000"/>
              </a:lnSpc>
            </a:pPr>
            <a:r>
              <a:rPr lang="th-TH" dirty="0"/>
              <a:t>ด้านผู้ประกอบการ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สามารถลงประกาศรับสมัครงานได้สะดวกและรวดเร็ว และเข้าถึงกลุ่มเป้าหมายได้อย่างทั่วถึง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ประหยัดค่าใช้จ่ายในการประกาศรับสมัครงานเมื่อเปรียบเทียบกับโฆษณาแบบเดิม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สามารถนำแบบฟอร์มสมัครงานฝากไว้กับเว็บไซต์ตลาดนัดแรงงานอิเล็กทรอนิกส์ได้ </a:t>
            </a:r>
          </a:p>
          <a:p>
            <a:pPr lvl="1">
              <a:lnSpc>
                <a:spcPct val="90000"/>
              </a:lnSpc>
            </a:pPr>
            <a:r>
              <a:rPr lang="th-TH" dirty="0">
                <a:solidFill>
                  <a:schemeClr val="tx1"/>
                </a:solidFill>
              </a:rPr>
              <a:t>สามารถค้นหารายชื่อของผู้สมัครที่มีคุณสมบัติตามต้องการได้อย่างรวดเร็วและตรงประเด็น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ในเมือง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กำหนดเอง 1">
      <a:majorFont>
        <a:latin typeface="Angsana New"/>
        <a:ea typeface=""/>
        <a:cs typeface="Angsana New"/>
      </a:majorFont>
      <a:minorFont>
        <a:latin typeface="Angsana New"/>
        <a:ea typeface=""/>
        <a:cs typeface="Angsana New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</TotalTime>
  <Words>2794</Words>
  <PresentationFormat>นำเสนอทางหน้าจอ (4:3)</PresentationFormat>
  <Paragraphs>154</Paragraphs>
  <Slides>42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ในเมือง</vt:lpstr>
      <vt:lpstr> บทที่ 6 การบริการและรัฐบาลอิเล็กทรอนิกส์</vt:lpstr>
      <vt:lpstr>วัตถุประสงค์การเรียนรู้</vt:lpstr>
      <vt:lpstr>การให้บริการอิเล็กทรอนิกส์ คืออะไร</vt:lpstr>
      <vt:lpstr>1. การให้บริการธนาคารอิเล็กทรอนิกส์  (Electronic Blanking Service)</vt:lpstr>
      <vt:lpstr>รูปภาพแสดงตัวอย่างการให้บริการผ่านทางเว็บไซต์ของธนาคาร</vt:lpstr>
      <vt:lpstr>2. การให้บริการชำระเงินออนไลน์  (Online Bill-Paying Service)</vt:lpstr>
      <vt:lpstr>ภาพแสดงตัวอย่างเว็บไซต์ที่ให้บริการชำระเงินค่าน้ำผ่านทางออนไลน์</vt:lpstr>
      <vt:lpstr>3. การให้บริการตลาดนัดแรงงาน  (Job Market Service)</vt:lpstr>
      <vt:lpstr>ภาพนิ่ง 9</vt:lpstr>
      <vt:lpstr>ภาพนิ่ง 10</vt:lpstr>
      <vt:lpstr>ภาพแสดงตัวอย่างเว็บไซต์ที่ให้บริการตลาดนัดแรงงาน</vt:lpstr>
      <vt:lpstr>4. การให้บริการเดินทางและท่องเที่ยว (Travel and Tourism Service)</vt:lpstr>
      <vt:lpstr>ภาพแสดงตัวอย่างเว็บไซต์ให้บริการส่งเสริมการท่องเที่ยว</vt:lpstr>
      <vt:lpstr>5. การให้บริการชุมชนอิเล็กทรอนิกส์ (Communities Service)</vt:lpstr>
      <vt:lpstr>ภาพแสดงตัวอย่างเว็บไซต์ให้บริการชุมชนอิเล็กทรอนิกส์</vt:lpstr>
      <vt:lpstr>6. การให้บริการอีเลิร์นนิ่ง (E-Learning Service)</vt:lpstr>
      <vt:lpstr>ภาพนิ่ง 17</vt:lpstr>
      <vt:lpstr>ภาพนิ่ง 18</vt:lpstr>
      <vt:lpstr>ตัวอย่างเว็บไซต์ท่าที่ให้บริการศึกษาทางไกลระดับอุดมศึกษา</vt:lpstr>
      <vt:lpstr>รัฐบาลอิเล็กทรอนิกส์  (E-Government)</vt:lpstr>
      <vt:lpstr>ภาพแสดงตัวอย่างเว็บไซต์ศูนย์กลางให้บริการรัฐบาลอิเล็กทรอนิกส์สำหรับประเทศไทย</vt:lpstr>
      <vt:lpstr>วัตถุประสงค์ของรัฐบาลอิเล็กทรอนิกส์ </vt:lpstr>
      <vt:lpstr>รูปแบบของ E-Government</vt:lpstr>
      <vt:lpstr>ภาพนิ่ง 24</vt:lpstr>
      <vt:lpstr>การจัดซื้อจัดจ้างอิเล็กทรอนิกส์  (E-Procurement)</vt:lpstr>
      <vt:lpstr>แนวทางการพัฒนาระบบการจัดซื้อจัดจ้างอิเล็กทรอนิกส์ภาครัฐ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องค์ประกอบหลักของระบบการจัดซื้อจัดจ้างอิเล็กทรอนิกส์ภาครัฐ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ขั้นตอนการใช้ระบบการจัดซื้อจัดจ้างอิเล็กทรอนิกส์ภาครัฐ</vt:lpstr>
      <vt:lpstr>การประมูลอิเล็กทรอนิกส์ภาครัฐ  (Electronic Auction)</vt:lpstr>
      <vt:lpstr>ภาพนิ่ง 41</vt:lpstr>
      <vt:lpstr>ภาพนิ่ง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บทที่ 7 การบริการและรัฐบาลอิเล็กทรอนิกส์</dc:title>
  <cp:lastModifiedBy>lazeal</cp:lastModifiedBy>
  <cp:revision>4</cp:revision>
  <dcterms:modified xsi:type="dcterms:W3CDTF">2014-01-23T02:03:31Z</dcterms:modified>
</cp:coreProperties>
</file>