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669088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1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72"/>
            <a:ext cx="2889938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272"/>
            <a:ext cx="2889938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85D7C57-0A3F-4E8C-A9C0-4D5A83B0A696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D533-765E-4E1A-80F4-B29F6F4A96FC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65DD-E3AC-4885-9A5D-C8970836A5D5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6988-5EA4-43FF-8FBF-A5D96DCF0300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A79951-BD0A-491C-87E0-A8D824FD42A9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0E4A73-3D4B-4D47-AA2E-BC47FA58AD63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274A-01A5-42E6-B498-98BBC64CAC8E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E659-BC0A-444E-A0BA-C1053F58AC7C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AC9A-236C-4398-A6DF-E4C75D25C090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6D2D-75F6-432F-9D49-781B53763131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5FFF77-8458-46AA-A925-C8E9C1AF9022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758E-67CD-4F3D-BA46-3603F1B59C62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34A69CA-63A5-4F40-A6A3-FD879941A561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3CD-F0E2-4F7B-9C5D-B4D26619F7D0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38DAA9-DDFC-4FA0-BE17-317CD6C71B60}" type="slidenum">
              <a:rPr lang="en-US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h-TH" sz="8800" dirty="0"/>
              <a:t>บทที่ </a:t>
            </a:r>
            <a:r>
              <a:rPr lang="th-TH" sz="8800" dirty="0" smtClean="0"/>
              <a:t>4 </a:t>
            </a:r>
            <a:r>
              <a:rPr lang="th-TH" sz="8800" dirty="0"/>
              <a:t>การโฆษณาพาณิชย์อิเล็กทรอนิกส์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รูปแบบของการโฆษณาพาณิชย์อิเล็กทรอนิกส์</a:t>
            </a:r>
            <a:endParaRPr lang="th-TH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dirty="0"/>
              <a:t>อาจมีการแลกเปลี่ยนป้ายโฆษณากันโดยไม่เสีย</a:t>
            </a:r>
            <a:r>
              <a:rPr lang="th-TH" dirty="0" smtClean="0"/>
              <a:t>ค่าใช้จ่าย เช่น</a:t>
            </a:r>
            <a:endParaRPr lang="th-TH" dirty="0"/>
          </a:p>
          <a:p>
            <a:pPr>
              <a:lnSpc>
                <a:spcPct val="90000"/>
              </a:lnSpc>
            </a:pPr>
            <a:r>
              <a:rPr lang="th-TH" dirty="0"/>
              <a:t>ป้ายโฆษณา</a:t>
            </a:r>
            <a:r>
              <a:rPr lang="th-TH" dirty="0" err="1"/>
              <a:t>แบบสว็</a:t>
            </a:r>
            <a:r>
              <a:rPr lang="th-TH" dirty="0"/>
              <a:t>อปปิ้ง </a:t>
            </a:r>
            <a:r>
              <a:rPr lang="en-US" dirty="0"/>
              <a:t>(Banner Swapping)</a:t>
            </a:r>
            <a:r>
              <a:rPr lang="th-TH" dirty="0"/>
              <a:t> เป็นการฝากป้ายโฆษณาของตนไว้กับผู้ให้บริการ โดยไม่มีค่าใช้จ่าย </a:t>
            </a:r>
            <a:r>
              <a:rPr lang="th-TH" dirty="0" smtClean="0"/>
              <a:t>โดยหาก</a:t>
            </a:r>
            <a:r>
              <a:rPr lang="th-TH" dirty="0"/>
              <a:t>ผู้ต้องการฝากป้ายโฆษณาไว้ที่</a:t>
            </a:r>
            <a:r>
              <a:rPr lang="th-TH" dirty="0" smtClean="0"/>
              <a:t>เว็บไซต์ </a:t>
            </a:r>
            <a:r>
              <a:rPr lang="th-TH" dirty="0"/>
              <a:t>จะต้องทำการลงทะเบียนสมัครเป็นสมาชิกก่อน จากนั้นจะได้</a:t>
            </a:r>
            <a:r>
              <a:rPr lang="th-TH" dirty="0" err="1"/>
              <a:t>ซอร์ด</a:t>
            </a:r>
            <a:r>
              <a:rPr lang="th-TH" dirty="0"/>
              <a:t>โค้ด</a:t>
            </a:r>
            <a:r>
              <a:rPr lang="en-US" dirty="0"/>
              <a:t> html</a:t>
            </a:r>
            <a:r>
              <a:rPr lang="th-TH" dirty="0"/>
              <a:t> เพื่อนำไปใส่ไว้ในเว็บไซต์ของตนเอง และเมื่อมีผู้มาเยี่ยม </a:t>
            </a:r>
            <a:r>
              <a:rPr lang="en-US" dirty="0"/>
              <a:t>html</a:t>
            </a:r>
            <a:r>
              <a:rPr lang="th-TH" dirty="0"/>
              <a:t> จะแสดงป้ายโฆษณาตามตำแหน่งและ</a:t>
            </a:r>
            <a:r>
              <a:rPr lang="th-TH" dirty="0" smtClean="0"/>
              <a:t>ขนาด</a:t>
            </a:r>
            <a:r>
              <a:rPr lang="th-TH" dirty="0"/>
              <a:t>ที่ได้เลือกไว้ในขั้นตอนการลงทะเบียน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2800"/>
              <a:t>ตัวอย่างเว็บไซต์ที่รับบริการฝากป้ายโฆษณาแบบสว็อปปิ้ง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628775"/>
            <a:ext cx="576103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r>
              <a:rPr lang="th-TH" b="1" dirty="0" smtClean="0">
                <a:solidFill>
                  <a:schemeClr val="hlink"/>
                </a:solidFill>
              </a:rPr>
              <a:t>การ</a:t>
            </a:r>
            <a:r>
              <a:rPr lang="th-TH" b="1" dirty="0">
                <a:solidFill>
                  <a:schemeClr val="hlink"/>
                </a:solidFill>
              </a:rPr>
              <a:t>โฆษณาผ่านทางอีเมล์</a:t>
            </a:r>
            <a:r>
              <a:rPr lang="en-US" b="1" dirty="0">
                <a:solidFill>
                  <a:schemeClr val="hlink"/>
                </a:solidFill>
              </a:rPr>
              <a:t> (E-Mail Advertising)</a:t>
            </a:r>
          </a:p>
          <a:p>
            <a:pPr lvl="1"/>
            <a:r>
              <a:rPr lang="th-TH" dirty="0"/>
              <a:t>แนบสื่อโฆษณาไปพร้อมกับข้อความได้โดยสะดวก รวดเร็ว และประหยัด 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th-TH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636838"/>
            <a:ext cx="5113338" cy="383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516688" y="4508500"/>
            <a:ext cx="26273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/>
              <a:t>ภาพตัวอย่างการโฆษณา</a:t>
            </a:r>
          </a:p>
          <a:p>
            <a:pPr>
              <a:spcBef>
                <a:spcPct val="50000"/>
              </a:spcBef>
            </a:pPr>
            <a:r>
              <a:rPr lang="th-TH" sz="2400"/>
              <a:t>ผ่านทางอีเมล์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33375"/>
            <a:ext cx="8229600" cy="2116138"/>
          </a:xfrm>
        </p:spPr>
        <p:txBody>
          <a:bodyPr/>
          <a:lstStyle/>
          <a:p>
            <a:r>
              <a:rPr lang="th-TH" b="1" dirty="0" smtClean="0">
                <a:solidFill>
                  <a:schemeClr val="hlink"/>
                </a:solidFill>
              </a:rPr>
              <a:t>การ</a:t>
            </a:r>
            <a:r>
              <a:rPr lang="th-TH" b="1" dirty="0">
                <a:solidFill>
                  <a:schemeClr val="hlink"/>
                </a:solidFill>
              </a:rPr>
              <a:t>โฆษณาผ่านทางยู</a:t>
            </a:r>
            <a:r>
              <a:rPr lang="th-TH" b="1" dirty="0" err="1">
                <a:solidFill>
                  <a:schemeClr val="hlink"/>
                </a:solidFill>
              </a:rPr>
              <a:t>อาร์แอล</a:t>
            </a:r>
            <a:r>
              <a:rPr lang="en-US" b="1" dirty="0">
                <a:solidFill>
                  <a:schemeClr val="hlink"/>
                </a:solidFill>
              </a:rPr>
              <a:t> (URL Advertising)</a:t>
            </a:r>
          </a:p>
          <a:p>
            <a:pPr lvl="1"/>
            <a:r>
              <a:rPr lang="th-TH" dirty="0"/>
              <a:t>อาศัยเครื่องมือประเภทเว็บได</a:t>
            </a:r>
            <a:r>
              <a:rPr lang="th-TH" dirty="0" err="1"/>
              <a:t>เร็ก</a:t>
            </a:r>
            <a:r>
              <a:rPr lang="th-TH" dirty="0"/>
              <a:t>ทอรี่ และ</a:t>
            </a:r>
            <a:r>
              <a:rPr lang="th-TH" dirty="0" err="1"/>
              <a:t>เสิร์ซ</a:t>
            </a:r>
            <a:r>
              <a:rPr lang="th-TH" dirty="0"/>
              <a:t>เอ็น</a:t>
            </a:r>
            <a:r>
              <a:rPr lang="th-TH" dirty="0" err="1"/>
              <a:t>จิ้น</a:t>
            </a:r>
            <a:r>
              <a:rPr lang="th-TH" dirty="0"/>
              <a:t> ใช้สำหรับสืบคืนข้อมูลที่มีอยู่ในฐานข้อมูลในลักษณะการเชื่อมโยงด้วยข้อความโฆษณา </a:t>
            </a:r>
          </a:p>
          <a:p>
            <a:pPr lvl="1"/>
            <a:r>
              <a:rPr lang="th-TH" dirty="0"/>
              <a:t>ผู้ใช้บริการลงทะเบียนผ่านทางผู้ให้บริการโดยต้องเสียค่าบริการหรือไม่ก็ได้</a:t>
            </a:r>
          </a:p>
          <a:p>
            <a:pPr>
              <a:buFont typeface="Wingdings" pitchFamily="2" charset="2"/>
              <a:buNone/>
            </a:pPr>
            <a:endParaRPr lang="th-TH" dirty="0"/>
          </a:p>
          <a:p>
            <a:pPr>
              <a:buFont typeface="Wingdings" pitchFamily="2" charset="2"/>
              <a:buNone/>
            </a:pPr>
            <a:endParaRPr lang="th-TH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565400"/>
            <a:ext cx="4818063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516688" y="4149725"/>
            <a:ext cx="2627312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/>
              <a:t>ภาพตัวอย่างการโฆษณา</a:t>
            </a:r>
          </a:p>
          <a:p>
            <a:pPr>
              <a:spcBef>
                <a:spcPct val="50000"/>
              </a:spcBef>
            </a:pPr>
            <a:r>
              <a:rPr lang="th-TH" sz="2400"/>
              <a:t>ผ่านทาง</a:t>
            </a:r>
            <a:r>
              <a:rPr lang="en-US" sz="2400"/>
              <a:t> URL </a:t>
            </a:r>
            <a:r>
              <a:rPr lang="th-TH" sz="2400"/>
              <a:t>โดยใช้</a:t>
            </a:r>
            <a:r>
              <a:rPr lang="en-US" sz="2400"/>
              <a:t> Web directory</a:t>
            </a:r>
            <a:endParaRPr lang="th-TH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hlink"/>
                </a:solidFill>
              </a:rPr>
              <a:t>การ</a:t>
            </a:r>
            <a:r>
              <a:rPr lang="th-TH" b="1" dirty="0">
                <a:solidFill>
                  <a:schemeClr val="hlink"/>
                </a:solidFill>
              </a:rPr>
              <a:t>โฆษณาส่งเสริมการขายผ่านทางเกมออนไลน์ </a:t>
            </a:r>
            <a:r>
              <a:rPr lang="en-US" b="1" dirty="0">
                <a:solidFill>
                  <a:schemeClr val="hlink"/>
                </a:solidFill>
              </a:rPr>
              <a:t>(Game Online Advertising) :</a:t>
            </a:r>
          </a:p>
          <a:p>
            <a:pPr lvl="1"/>
            <a:r>
              <a:rPr lang="th-TH" dirty="0"/>
              <a:t>โดยให้ลูกค้าเล่นเกมทำแต้มสะสมหรือทำตามกติกา หากลูกค้าชนะหรือสามารถทำแต้มสะสมได้ตามที่กำหนด ก็สามารถเลือกซื้อสินค้าและบริการได้ในราคาลดพิเศษ เช่น </a:t>
            </a:r>
            <a:r>
              <a:rPr lang="th-TH" dirty="0" smtClean="0"/>
              <a:t>โปรโมชั่นของทาง</a:t>
            </a:r>
            <a:r>
              <a:rPr lang="en-US" dirty="0" smtClean="0"/>
              <a:t>EGV</a:t>
            </a:r>
            <a:r>
              <a:rPr lang="th-TH" dirty="0" smtClean="0"/>
              <a:t> ที่จับมือกับเกมออนไลน์บางค่าย ให้แปะโฆษณาและมีการตั้งเกณฑ์ต่าง ๆ เพื่อแจกรางวัลผ่านเกม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hlink"/>
                </a:solidFill>
              </a:rPr>
              <a:t>การ</a:t>
            </a:r>
            <a:r>
              <a:rPr lang="th-TH" b="1" dirty="0">
                <a:solidFill>
                  <a:schemeClr val="hlink"/>
                </a:solidFill>
              </a:rPr>
              <a:t>โฆษณาผ่านทางโทรศัพท์มือถือ</a:t>
            </a:r>
            <a:r>
              <a:rPr lang="en-US" b="1" dirty="0">
                <a:solidFill>
                  <a:schemeClr val="hlink"/>
                </a:solidFill>
              </a:rPr>
              <a:t> (Mobile Phone Advertising)</a:t>
            </a:r>
            <a:r>
              <a:rPr lang="en-US" dirty="0"/>
              <a:t> :</a:t>
            </a:r>
          </a:p>
          <a:p>
            <a:pPr lvl="1"/>
            <a:r>
              <a:rPr lang="th-TH" dirty="0"/>
              <a:t>จากความก้าวหน้าของ</a:t>
            </a:r>
            <a:r>
              <a:rPr lang="th-TH" dirty="0" smtClean="0"/>
              <a:t>เทคโนโลยีอุปกรณ์พกพาจะเห็นได้ว่าปัจจุบันมีการแนบโฆษณามาทาง </a:t>
            </a:r>
            <a:r>
              <a:rPr lang="en-US" dirty="0" smtClean="0"/>
              <a:t>SMS </a:t>
            </a:r>
            <a:r>
              <a:rPr lang="th-TH" dirty="0" smtClean="0"/>
              <a:t>หรือแนบมากับโปรแกรมที่สามารถติดตั้งได้ฟรี 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hlink"/>
                </a:solidFill>
              </a:rPr>
              <a:t>การ</a:t>
            </a:r>
            <a:r>
              <a:rPr lang="th-TH" b="1" dirty="0">
                <a:solidFill>
                  <a:schemeClr val="hlink"/>
                </a:solidFill>
              </a:rPr>
              <a:t>โฆษณาผ่านทางห้องสนทนา </a:t>
            </a:r>
            <a:r>
              <a:rPr lang="en-US" b="1" dirty="0">
                <a:solidFill>
                  <a:schemeClr val="hlink"/>
                </a:solidFill>
              </a:rPr>
              <a:t>(Chat Rooms Advertising) :</a:t>
            </a:r>
            <a:endParaRPr lang="th-TH" b="1" dirty="0">
              <a:solidFill>
                <a:schemeClr val="hlink"/>
              </a:solidFill>
            </a:endParaRPr>
          </a:p>
          <a:p>
            <a:pPr lvl="1"/>
            <a:r>
              <a:rPr lang="th-TH" dirty="0"/>
              <a:t>การโฆษณาผ่านทางห้องสนทนาสามารถนำเสนอสินค้าและบริการได้ตลอดเวลาออนไลน์ </a:t>
            </a:r>
          </a:p>
          <a:p>
            <a:pPr lvl="1"/>
            <a:r>
              <a:rPr lang="th-TH" dirty="0" smtClean="0"/>
              <a:t>ตัวอย่างเช่น </a:t>
            </a:r>
            <a:r>
              <a:rPr lang="en-US" dirty="0" err="1" smtClean="0"/>
              <a:t>facebook</a:t>
            </a:r>
            <a:r>
              <a:rPr lang="en-US" dirty="0" smtClean="0"/>
              <a:t> page , yahoo </a:t>
            </a:r>
            <a:r>
              <a:rPr lang="en-US" dirty="0"/>
              <a:t>message </a:t>
            </a:r>
            <a:r>
              <a:rPr lang="th-TH" dirty="0"/>
              <a:t>และ</a:t>
            </a:r>
            <a:r>
              <a:rPr lang="en-US" dirty="0"/>
              <a:t> MSN messenger</a:t>
            </a:r>
          </a:p>
          <a:p>
            <a:pPr lvl="1">
              <a:buFont typeface="Wingdings" pitchFamily="2" charset="2"/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hlink"/>
                </a:solidFill>
              </a:rPr>
              <a:t>การ</a:t>
            </a:r>
            <a:r>
              <a:rPr lang="th-TH" b="1" dirty="0">
                <a:solidFill>
                  <a:schemeClr val="hlink"/>
                </a:solidFill>
              </a:rPr>
              <a:t>โฆษณาผ่านช่องทางอื่น ๆ </a:t>
            </a:r>
            <a:r>
              <a:rPr lang="en-US" b="1" dirty="0">
                <a:solidFill>
                  <a:schemeClr val="hlink"/>
                </a:solidFill>
              </a:rPr>
              <a:t>(Other Advertising):</a:t>
            </a:r>
          </a:p>
          <a:p>
            <a:pPr lvl="1"/>
            <a:r>
              <a:rPr lang="th-TH" dirty="0"/>
              <a:t>ได้แก่ </a:t>
            </a:r>
            <a:r>
              <a:rPr lang="th-TH" dirty="0" smtClean="0"/>
              <a:t>เว็บเกี่ยวกับประกาศหรือข่าวสารต่างๆ </a:t>
            </a:r>
            <a:r>
              <a:rPr lang="en-US" dirty="0"/>
              <a:t>(Web-Based Broadcasting) </a:t>
            </a:r>
            <a:r>
              <a:rPr lang="th-TH" dirty="0"/>
              <a:t> </a:t>
            </a:r>
            <a:r>
              <a:rPr lang="th-TH" dirty="0" smtClean="0"/>
              <a:t>เว็บฟังวิทยุออนไลน์ </a:t>
            </a:r>
            <a:r>
              <a:rPr lang="en-US" dirty="0" smtClean="0"/>
              <a:t>(Web-Radio)</a:t>
            </a:r>
            <a:r>
              <a:rPr lang="th-TH" dirty="0" smtClean="0"/>
              <a:t> </a:t>
            </a:r>
            <a:r>
              <a:rPr lang="th-TH" dirty="0"/>
              <a:t>และ</a:t>
            </a:r>
            <a:r>
              <a:rPr lang="th-TH" dirty="0" smtClean="0"/>
              <a:t>เว็บดูทีวีออนไลน์</a:t>
            </a:r>
            <a:r>
              <a:rPr lang="en-US" dirty="0" smtClean="0"/>
              <a:t> </a:t>
            </a:r>
            <a:r>
              <a:rPr lang="en-US" dirty="0"/>
              <a:t>(Web TV</a:t>
            </a:r>
            <a:r>
              <a:rPr lang="en-US" dirty="0" smtClean="0"/>
              <a:t>) </a:t>
            </a:r>
            <a:r>
              <a:rPr lang="th-TH" dirty="0" smtClean="0"/>
              <a:t>เป็นต้น</a:t>
            </a:r>
            <a:endParaRPr lang="th-TH" dirty="0"/>
          </a:p>
          <a:p>
            <a:pPr lvl="1">
              <a:buFont typeface="Wingdings" pitchFamily="2" charset="2"/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กล</a:t>
            </a:r>
            <a:r>
              <a:rPr lang="th-TH" dirty="0"/>
              <a:t>ยุทธ์ในการโฆษณาพาณิชย์อิเล็กทรอนิกส์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/>
              <a:t>ปัจจัยที่เป็น</a:t>
            </a:r>
            <a:r>
              <a:rPr lang="th-TH" sz="2800" dirty="0" smtClean="0"/>
              <a:t>ข้อพิจารณา</a:t>
            </a:r>
            <a:r>
              <a:rPr lang="th-TH" sz="2800" dirty="0"/>
              <a:t>มีดังนี้</a:t>
            </a:r>
          </a:p>
          <a:p>
            <a:r>
              <a:rPr lang="th-TH" sz="2800" dirty="0" smtClean="0">
                <a:solidFill>
                  <a:schemeClr val="hlink"/>
                </a:solidFill>
              </a:rPr>
              <a:t>1. กล</a:t>
            </a:r>
            <a:r>
              <a:rPr lang="th-TH" sz="2800" dirty="0">
                <a:solidFill>
                  <a:schemeClr val="hlink"/>
                </a:solidFill>
              </a:rPr>
              <a:t>ยุทธ์ในการออกแบบสื่อโฆษณาบนเครือข่ายอินเทอร์เน็ต</a:t>
            </a:r>
          </a:p>
          <a:p>
            <a:pPr lvl="1"/>
            <a:r>
              <a:rPr lang="th-TH" sz="2400" dirty="0"/>
              <a:t>สื่อโฆษณาต้องดึงดูดความสนใจ ทั้งรูปลักษณ์ ข้อความและสีสัน</a:t>
            </a:r>
          </a:p>
          <a:p>
            <a:pPr lvl="1"/>
            <a:r>
              <a:rPr lang="th-TH" sz="2400" dirty="0"/>
              <a:t>สื่อโฆษณาจะต้องเข้าถึงกลุ่มลูกค้าเฉพาะกลุ่ม หรือรายบุคคลได้อย่างมีประสิทธิภาพ</a:t>
            </a:r>
          </a:p>
          <a:p>
            <a:pPr lvl="1"/>
            <a:r>
              <a:rPr lang="th-TH" sz="2400" dirty="0"/>
              <a:t>สื่อโฆษณาต้องนำเสนอข้อมูลข่าวสารอันเป็นประโยชน์ต่อลูกค้า</a:t>
            </a:r>
          </a:p>
          <a:p>
            <a:pPr lvl="1"/>
            <a:r>
              <a:rPr lang="th-TH" sz="2400" dirty="0"/>
              <a:t>ควรมุ่งเน้นที่จะนำเสนอสินค้าที่มีตรายี่ห้อสินค้า เพื่อเป็นการสร้างภาพลักษณ์</a:t>
            </a:r>
          </a:p>
          <a:p>
            <a:pPr lvl="1"/>
            <a:r>
              <a:rPr lang="th-TH" sz="2400" dirty="0"/>
              <a:t>ต้องเป็นหลักสำคัญส่วนหนึ่งของแผนการตลาด (เกี่ยวข้องกับการประชาสัมพันธ์)</a:t>
            </a:r>
          </a:p>
          <a:p>
            <a:pPr lvl="1"/>
            <a:r>
              <a:rPr lang="th-TH" sz="2400" dirty="0"/>
              <a:t>ควรเชื่อมโยงเพื่อแสดงให้เห็นถึงขั้นตอนการสั่งซื้อสินค้าและวิธีการชำระเงิน ภายหลังจากที่ลูกค้าเกิดความสนใจและต้องการสินค้านั้น 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กลยุทธ์ในการโฆษณาพาณิชย์อิเล็กทรอนิกส์</a:t>
            </a:r>
            <a:endParaRPr lang="th-TH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dirty="0"/>
              <a:t>หลักการและข้อเสนอแนะเพื่อให้เว็บไซต์ที่ประสบความสำเร็จ</a:t>
            </a:r>
          </a:p>
          <a:p>
            <a:pPr lvl="1">
              <a:lnSpc>
                <a:spcPct val="90000"/>
              </a:lnSpc>
            </a:pPr>
            <a:r>
              <a:rPr lang="th-TH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ด้านความเร็วในการโหลด</a:t>
            </a:r>
            <a:r>
              <a:rPr lang="th-TH" dirty="0"/>
              <a:t> </a:t>
            </a:r>
            <a:r>
              <a:rPr lang="en-US" dirty="0"/>
              <a:t>:</a:t>
            </a:r>
            <a:r>
              <a:rPr lang="th-TH" dirty="0"/>
              <a:t> รูปภาพและตารางต้องมีรูปแบบง่าย และสามารถสื่อสารได้ตรงประเด็น และรูปภาพความมีขนาดเล็ก</a:t>
            </a:r>
          </a:p>
          <a:p>
            <a:pPr lvl="1">
              <a:lnSpc>
                <a:spcPct val="90000"/>
              </a:lnSpc>
            </a:pPr>
            <a:r>
              <a:rPr lang="th-TH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ด้านเนื้อหา </a:t>
            </a:r>
            <a:r>
              <a:rPr lang="en-US" dirty="0"/>
              <a:t>:</a:t>
            </a:r>
            <a:r>
              <a:rPr lang="th-TH" dirty="0"/>
              <a:t> ต้องมีความชัดเจน กระชับ และถูกต้อง</a:t>
            </a:r>
          </a:p>
          <a:p>
            <a:pPr lvl="1">
              <a:lnSpc>
                <a:spcPct val="90000"/>
              </a:lnSpc>
            </a:pPr>
            <a:r>
              <a:rPr lang="th-TH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ด้านประสิทธิภาพ</a:t>
            </a:r>
            <a:r>
              <a:rPr lang="th-TH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ของการนำ</a:t>
            </a:r>
            <a:r>
              <a:rPr lang="th-TH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ทาง </a:t>
            </a:r>
            <a:r>
              <a:rPr lang="en-US" dirty="0" smtClean="0"/>
              <a:t>:</a:t>
            </a:r>
            <a:r>
              <a:rPr lang="th-TH" dirty="0" smtClean="0"/>
              <a:t> ต้องได้รับการออกแบบลิงค์อย่างถูกต้อง</a:t>
            </a:r>
            <a:endParaRPr lang="th-TH" dirty="0"/>
          </a:p>
          <a:p>
            <a:pPr lvl="1">
              <a:lnSpc>
                <a:spcPct val="90000"/>
              </a:lnSpc>
            </a:pPr>
            <a:r>
              <a:rPr lang="th-TH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ด้านความสอดคล้องและการเข้ากันได้ของระบบ </a:t>
            </a:r>
            <a:r>
              <a:rPr lang="en-US" dirty="0"/>
              <a:t>:</a:t>
            </a:r>
            <a:r>
              <a:rPr lang="th-TH" dirty="0"/>
              <a:t> </a:t>
            </a:r>
            <a:r>
              <a:rPr lang="th-TH" dirty="0" smtClean="0"/>
              <a:t>เว็บไซต์</a:t>
            </a:r>
            <a:r>
              <a:rPr lang="th-TH" dirty="0"/>
              <a:t>ต้องรองรับการทำงานกับระบบหรือโปรแกรมอื่น ๆ ได้เป็นอย่างดี</a:t>
            </a:r>
          </a:p>
          <a:p>
            <a:pPr lvl="1">
              <a:lnSpc>
                <a:spcPct val="90000"/>
              </a:lnSpc>
            </a:pPr>
            <a:r>
              <a:rPr lang="th-TH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ด้านความปลอดภัยและความเป็นส่วนตัว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:</a:t>
            </a:r>
            <a:r>
              <a:rPr lang="th-TH" dirty="0"/>
              <a:t> ต้องรองรับ</a:t>
            </a:r>
            <a:r>
              <a:rPr lang="th-TH" dirty="0" smtClean="0"/>
              <a:t>การเคลียข้อมูล</a:t>
            </a:r>
            <a:r>
              <a:rPr lang="th-TH" dirty="0" err="1" smtClean="0"/>
              <a:t>คุ้ก</a:t>
            </a:r>
            <a:r>
              <a:rPr lang="th-TH" dirty="0" smtClean="0"/>
              <a:t>กี้ ในกรณีที่ลูกค้าต้องการออกจากระบบหรือล้างข้อมูลเว็บ</a:t>
            </a:r>
            <a:endParaRPr lang="th-TH" dirty="0"/>
          </a:p>
          <a:p>
            <a:pPr lvl="1">
              <a:lnSpc>
                <a:spcPct val="90000"/>
              </a:lnSpc>
            </a:pPr>
            <a:r>
              <a:rPr lang="th-TH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ด้านนโยบายการตลาด </a:t>
            </a:r>
            <a:r>
              <a:rPr lang="en-US" dirty="0"/>
              <a:t>:</a:t>
            </a:r>
            <a:r>
              <a:rPr lang="th-TH" dirty="0"/>
              <a:t> แสดงให้เห็นถึงนโยบายการตลาดที่ชัดเจน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/>
              <a:t>วัตถุประสงค์การเรียนรู้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/>
              <a:t>เพื่อให้ผู้เรียนทราบและเข้าใจถึงวิธีการโฆษณาพาณิชย์อิเล็กทรอนิกส์ และสามารถนำไปประยุกต์ใช้ได้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กลยุทธ์ในการโฆษณาพาณิชย์อิเล็กทรอนิกส์</a:t>
            </a:r>
            <a:endParaRPr lang="th-TH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hlink"/>
                </a:solidFill>
              </a:rPr>
              <a:t>2. กล</a:t>
            </a:r>
            <a:r>
              <a:rPr lang="th-TH" dirty="0">
                <a:solidFill>
                  <a:schemeClr val="hlink"/>
                </a:solidFill>
              </a:rPr>
              <a:t>ยุทธ์เชิงรับ</a:t>
            </a:r>
          </a:p>
          <a:p>
            <a:pPr lvl="1"/>
            <a:r>
              <a:rPr lang="th-TH" dirty="0"/>
              <a:t>เป็นการเปิดกว้าง </a:t>
            </a:r>
            <a:r>
              <a:rPr lang="th-TH" dirty="0" smtClean="0"/>
              <a:t>ไม่ได้เน้นผู้เยี่ยมชมเพียงกลุ่มใดกลุ่มหนึ่ง แต่อาจทำให้ไม่</a:t>
            </a:r>
            <a:r>
              <a:rPr lang="th-TH" dirty="0"/>
              <a:t>ทราบถึงศักยภาพหรือความต้องการของผู้เยี่ยมชมอย่างแท้จริง </a:t>
            </a:r>
          </a:p>
          <a:p>
            <a:pPr lvl="1"/>
            <a:r>
              <a:rPr lang="th-TH" dirty="0"/>
              <a:t>เหมาะกับ</a:t>
            </a:r>
            <a:r>
              <a:rPr lang="th-TH" dirty="0" smtClean="0"/>
              <a:t>ผู้เยี่ยมชมที่ค้นหา</a:t>
            </a:r>
            <a:r>
              <a:rPr lang="th-TH" dirty="0"/>
              <a:t>ข้อมูล</a:t>
            </a:r>
            <a:r>
              <a:rPr lang="th-TH" dirty="0" smtClean="0"/>
              <a:t>และเว็บไซต์ผ่าน</a:t>
            </a:r>
            <a:r>
              <a:rPr lang="th-TH" dirty="0"/>
              <a:t>สื่อประเภท</a:t>
            </a:r>
            <a:r>
              <a:rPr lang="en-US" dirty="0"/>
              <a:t> search engine</a:t>
            </a:r>
            <a:r>
              <a:rPr lang="th-TH" dirty="0"/>
              <a:t> หรือ</a:t>
            </a:r>
            <a:r>
              <a:rPr lang="en-US" dirty="0"/>
              <a:t> web directory</a:t>
            </a:r>
          </a:p>
          <a:p>
            <a:r>
              <a:rPr lang="th-TH" dirty="0" smtClean="0">
                <a:solidFill>
                  <a:schemeClr val="hlink"/>
                </a:solidFill>
              </a:rPr>
              <a:t>3. กล</a:t>
            </a:r>
            <a:r>
              <a:rPr lang="th-TH" dirty="0">
                <a:solidFill>
                  <a:schemeClr val="hlink"/>
                </a:solidFill>
              </a:rPr>
              <a:t>ยุทธ์เชิงรุก</a:t>
            </a:r>
          </a:p>
          <a:p>
            <a:pPr lvl="1"/>
            <a:r>
              <a:rPr lang="th-TH" dirty="0"/>
              <a:t>อาจต้องอาศัยช่องทางในการติดต่อสื่อสารกับลูกค้าโดย อีเมล์ </a:t>
            </a:r>
            <a:r>
              <a:rPr lang="en-US" dirty="0"/>
              <a:t>SMS</a:t>
            </a:r>
            <a:r>
              <a:rPr lang="th-TH" dirty="0"/>
              <a:t> และป้ายโฆษณา</a:t>
            </a:r>
            <a:r>
              <a:rPr lang="en-US" dirty="0"/>
              <a:t> </a:t>
            </a:r>
            <a:r>
              <a:rPr lang="th-TH" dirty="0"/>
              <a:t>เป็น</a:t>
            </a:r>
            <a:r>
              <a:rPr lang="th-TH" dirty="0" smtClean="0"/>
              <a:t>ต้น ซึ่งจะสามารถเจาะจงลงไปยังกลุ่มเป้าหมายได้ แต่จำเป็นต้องเก็บรวบรวมข้อมูลลูกค้าเสียก่อน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กลยุทธ์ในการโฆษณาพาณิชย์อิเล็กทรอนิกส์</a:t>
            </a:r>
            <a:endParaRPr lang="th-TH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hlink"/>
                </a:solidFill>
              </a:rPr>
              <a:t>4. กล</a:t>
            </a:r>
            <a:r>
              <a:rPr lang="th-TH" dirty="0">
                <a:solidFill>
                  <a:schemeClr val="hlink"/>
                </a:solidFill>
              </a:rPr>
              <a:t>ยุทธ์ซ่อนเร้น</a:t>
            </a:r>
          </a:p>
          <a:p>
            <a:pPr lvl="1"/>
            <a:r>
              <a:rPr lang="th-TH" dirty="0"/>
              <a:t>สื่อโฆษณาแอบแฝงหรือซ่อนเร้นด้วย</a:t>
            </a:r>
            <a:r>
              <a:rPr lang="th-TH" dirty="0" smtClean="0"/>
              <a:t>การแนบไปกับโปรแกรมหรือตัวสินค้าต่าง ๆ </a:t>
            </a:r>
            <a:endParaRPr lang="th-TH" dirty="0"/>
          </a:p>
          <a:p>
            <a:r>
              <a:rPr lang="th-TH" dirty="0" smtClean="0">
                <a:solidFill>
                  <a:schemeClr val="hlink"/>
                </a:solidFill>
              </a:rPr>
              <a:t>5. กล</a:t>
            </a:r>
            <a:r>
              <a:rPr lang="th-TH" dirty="0">
                <a:solidFill>
                  <a:schemeClr val="hlink"/>
                </a:solidFill>
              </a:rPr>
              <a:t>ยุทธ์สะสมแต้ม</a:t>
            </a:r>
          </a:p>
          <a:p>
            <a:pPr lvl="1"/>
            <a:r>
              <a:rPr lang="th-TH" dirty="0"/>
              <a:t>เพียงแต่ผู้ที่ต้องการใช้บริการตามคำขอ กรอกรายละเอียดในแบบฟอร์ม จากนั้นผู้ให้บริการจะแจ้งคะแนนสะสมแต้ม สำหรับใช้เป็นเกณฑ์ในการพิจารณาสิทธิพิเศษในการซื้อ</a:t>
            </a:r>
            <a:r>
              <a:rPr lang="th-TH" dirty="0" smtClean="0"/>
              <a:t>สินค้าต่าง ๆ</a:t>
            </a:r>
            <a:endParaRPr lang="th-TH" dirty="0"/>
          </a:p>
          <a:p>
            <a:r>
              <a:rPr lang="th-TH" dirty="0" smtClean="0">
                <a:solidFill>
                  <a:schemeClr val="hlink"/>
                </a:solidFill>
              </a:rPr>
              <a:t>6. กล</a:t>
            </a:r>
            <a:r>
              <a:rPr lang="th-TH" dirty="0">
                <a:solidFill>
                  <a:schemeClr val="hlink"/>
                </a:solidFill>
              </a:rPr>
              <a:t>ยุทธ์ปากต่อปาก</a:t>
            </a:r>
          </a:p>
          <a:p>
            <a:pPr lvl="1"/>
            <a:r>
              <a:rPr lang="th-TH" dirty="0"/>
              <a:t>เหมาะสำหรับการแนะนำสินค้าใหม่ที่มีตรายี่ห้อสินค้าดัง ๆ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333375"/>
            <a:ext cx="8229600" cy="597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dirty="0" smtClean="0">
                <a:solidFill>
                  <a:schemeClr val="hlink"/>
                </a:solidFill>
              </a:rPr>
              <a:t>7. </a:t>
            </a:r>
            <a:r>
              <a:rPr lang="th-TH" dirty="0">
                <a:solidFill>
                  <a:schemeClr val="hlink"/>
                </a:solidFill>
              </a:rPr>
              <a:t>กลยุทธ์โฮมเพจ</a:t>
            </a:r>
            <a:r>
              <a:rPr lang="th-TH" dirty="0"/>
              <a:t> </a:t>
            </a:r>
          </a:p>
          <a:p>
            <a:pPr lvl="1">
              <a:lnSpc>
                <a:spcPct val="90000"/>
              </a:lnSpc>
            </a:pPr>
            <a:r>
              <a:rPr lang="th-TH" dirty="0"/>
              <a:t>การโฆษณาในหน้าแรก ซึ่งประกอบด้วย ข่าวประชาสัมพันธ์ ปฏิทินเหตุการณ์ สินค้าใหม่ แนะนำสินค้า เป็นต้น</a:t>
            </a:r>
          </a:p>
          <a:p>
            <a:pPr>
              <a:lnSpc>
                <a:spcPct val="90000"/>
              </a:lnSpc>
            </a:pPr>
            <a:r>
              <a:rPr lang="th-TH" dirty="0" smtClean="0">
                <a:solidFill>
                  <a:schemeClr val="hlink"/>
                </a:solidFill>
              </a:rPr>
              <a:t>8. </a:t>
            </a:r>
            <a:r>
              <a:rPr lang="th-TH" dirty="0">
                <a:solidFill>
                  <a:schemeClr val="hlink"/>
                </a:solidFill>
              </a:rPr>
              <a:t>กลยุทธ์การส่งเสริมการตลาด</a:t>
            </a:r>
          </a:p>
          <a:p>
            <a:pPr lvl="1">
              <a:lnSpc>
                <a:spcPct val="90000"/>
              </a:lnSpc>
            </a:pPr>
            <a:r>
              <a:rPr lang="th-TH" dirty="0"/>
              <a:t>หรือเรียกว่า โปรโมชั่น รวมไปถึงการเจรจาต่อรอง การแจกคูปอง การจับฉลากรางวัล</a:t>
            </a:r>
          </a:p>
          <a:p>
            <a:pPr>
              <a:lnSpc>
                <a:spcPct val="90000"/>
              </a:lnSpc>
            </a:pPr>
            <a:r>
              <a:rPr lang="th-TH" dirty="0" smtClean="0">
                <a:solidFill>
                  <a:schemeClr val="hlink"/>
                </a:solidFill>
              </a:rPr>
              <a:t>9. </a:t>
            </a:r>
            <a:r>
              <a:rPr lang="th-TH" dirty="0">
                <a:solidFill>
                  <a:schemeClr val="hlink"/>
                </a:solidFill>
              </a:rPr>
              <a:t>กลยุทธ์เติมพลัง</a:t>
            </a:r>
          </a:p>
          <a:p>
            <a:pPr lvl="1">
              <a:lnSpc>
                <a:spcPct val="90000"/>
              </a:lnSpc>
            </a:pPr>
            <a:r>
              <a:rPr lang="th-TH" dirty="0"/>
              <a:t>การจัดหาเครื่องมือ</a:t>
            </a:r>
            <a:r>
              <a:rPr lang="th-TH" dirty="0" smtClean="0"/>
              <a:t>ที่ช่วยให้สามารถติดต่อลูกค้าได้โดยตรง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th-TH" dirty="0"/>
              <a:t>การสร้างปฏิสัมพันธ์หรือการโต้ตอบ ในลักษณะที่สามารถโต้ตอบได้แบบ </a:t>
            </a:r>
            <a:r>
              <a:rPr lang="th-TH" dirty="0" smtClean="0"/>
              <a:t>2 ทาง</a:t>
            </a:r>
            <a:endParaRPr lang="th-TH" dirty="0"/>
          </a:p>
          <a:p>
            <a:pPr lvl="1">
              <a:lnSpc>
                <a:spcPct val="90000"/>
              </a:lnSpc>
            </a:pPr>
            <a:r>
              <a:rPr lang="th-TH" dirty="0"/>
              <a:t>การจัดทำข้อมูลเชิงเปรียบเทียบ เพื่อให้ผู้ซื้อตัดสินใจซื้อสินค้าได้โดยง่าย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กำหนดราคาค่าโฆษณาพาณิชย์อิเล็กทรอนิกส์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solidFill>
                  <a:schemeClr val="hlink"/>
                </a:solidFill>
              </a:rPr>
              <a:t>การกำหนดราคาจากแอดวิว</a:t>
            </a:r>
            <a:r>
              <a:rPr lang="en-US" dirty="0">
                <a:solidFill>
                  <a:schemeClr val="hlink"/>
                </a:solidFill>
              </a:rPr>
              <a:t> (Ad Views)</a:t>
            </a:r>
          </a:p>
          <a:p>
            <a:pPr lvl="1"/>
            <a:r>
              <a:rPr lang="th-TH" dirty="0"/>
              <a:t>พิจารณาจากจำนวนครั้งของการแสดงผลหน้าโฆษณา </a:t>
            </a:r>
            <a:r>
              <a:rPr lang="en-US" dirty="0"/>
              <a:t>(Ad view)</a:t>
            </a:r>
            <a:r>
              <a:rPr lang="th-TH" dirty="0"/>
              <a:t> หรือค่าซีพี</a:t>
            </a:r>
            <a:r>
              <a:rPr lang="th-TH" dirty="0" err="1"/>
              <a:t>เอ็ม</a:t>
            </a:r>
            <a:r>
              <a:rPr lang="th-TH" dirty="0"/>
              <a:t> ที่ใช้คิดเป็นต้นทุนที่ผู้โฆษณาจะต้องจ่าย เมื่อมีจำนวนผู้เยี่ยมชมอย่างน้อย 1,000 คน </a:t>
            </a:r>
          </a:p>
          <a:p>
            <a:r>
              <a:rPr lang="th-TH" dirty="0">
                <a:solidFill>
                  <a:schemeClr val="hlink"/>
                </a:solidFill>
              </a:rPr>
              <a:t>การกำหนดราคาจาก</a:t>
            </a:r>
            <a:r>
              <a:rPr lang="th-TH" dirty="0" err="1">
                <a:solidFill>
                  <a:schemeClr val="hlink"/>
                </a:solidFill>
              </a:rPr>
              <a:t>รีช</a:t>
            </a:r>
            <a:r>
              <a:rPr lang="en-US" dirty="0">
                <a:solidFill>
                  <a:schemeClr val="hlink"/>
                </a:solidFill>
              </a:rPr>
              <a:t> (Reach)</a:t>
            </a:r>
          </a:p>
          <a:p>
            <a:pPr lvl="1"/>
            <a:r>
              <a:rPr lang="th-TH" dirty="0"/>
              <a:t>ด้วยการกำหนดเป้าหมายของจำนวนผู้เยี่ยมชมที่เข้าสู่เว็บไซต์หรือ</a:t>
            </a:r>
            <a:r>
              <a:rPr lang="th-TH" dirty="0" err="1"/>
              <a:t>เพจ</a:t>
            </a:r>
            <a:r>
              <a:rPr lang="th-TH" dirty="0"/>
              <a:t>โฆษณา </a:t>
            </a:r>
          </a:p>
          <a:p>
            <a:r>
              <a:rPr lang="th-TH" dirty="0">
                <a:solidFill>
                  <a:schemeClr val="hlink"/>
                </a:solidFill>
              </a:rPr>
              <a:t>การกำหนดราคาจาก</a:t>
            </a:r>
            <a:r>
              <a:rPr lang="th-TH" dirty="0" err="1">
                <a:solidFill>
                  <a:schemeClr val="hlink"/>
                </a:solidFill>
              </a:rPr>
              <a:t>คลิกทรู</a:t>
            </a:r>
            <a:r>
              <a:rPr lang="en-US" dirty="0">
                <a:solidFill>
                  <a:schemeClr val="hlink"/>
                </a:solidFill>
              </a:rPr>
              <a:t> (Click-Through)</a:t>
            </a:r>
          </a:p>
          <a:p>
            <a:pPr lvl="1"/>
            <a:r>
              <a:rPr lang="th-TH" dirty="0"/>
              <a:t>คิดจากจำนวนครั้งที่มีผู้เยี่ยมชมได้คลิกป้ายโฆษณาจริง 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th-TH" dirty="0">
                <a:solidFill>
                  <a:schemeClr val="hlink"/>
                </a:solidFill>
              </a:rPr>
              <a:t>การกำหนดราคาจากอินเตอร์</a:t>
            </a:r>
            <a:r>
              <a:rPr lang="th-TH" dirty="0" err="1">
                <a:solidFill>
                  <a:schemeClr val="hlink"/>
                </a:solidFill>
              </a:rPr>
              <a:t>แอ็กทีฟ</a:t>
            </a:r>
            <a:r>
              <a:rPr lang="en-US" dirty="0">
                <a:solidFill>
                  <a:schemeClr val="hlink"/>
                </a:solidFill>
              </a:rPr>
              <a:t>(Interactive):</a:t>
            </a:r>
            <a:endParaRPr lang="th-TH" dirty="0">
              <a:solidFill>
                <a:schemeClr val="hlink"/>
              </a:solidFill>
            </a:endParaRPr>
          </a:p>
          <a:p>
            <a:pPr lvl="1"/>
            <a:r>
              <a:rPr lang="th-TH" dirty="0"/>
              <a:t>การคิดวิธีการวัดจากอินเตอร์</a:t>
            </a:r>
            <a:r>
              <a:rPr lang="th-TH" dirty="0" err="1"/>
              <a:t>แอ็ก</a:t>
            </a:r>
            <a:r>
              <a:rPr lang="th-TH" dirty="0" err="1" smtClean="0"/>
              <a:t>ทีฟ</a:t>
            </a:r>
            <a:r>
              <a:rPr lang="th-TH" dirty="0" smtClean="0"/>
              <a:t>หรือ</a:t>
            </a:r>
            <a:r>
              <a:rPr lang="th-TH" dirty="0"/>
              <a:t>การโต้ตอบกัน </a:t>
            </a:r>
            <a:r>
              <a:rPr lang="th-TH" dirty="0" smtClean="0"/>
              <a:t>ของผู้เยี่ยมชมเช่นการกรอกข้อมูล การร่วมกิจกรรม เป็นต้น</a:t>
            </a:r>
            <a:endParaRPr lang="th-TH" dirty="0"/>
          </a:p>
          <a:p>
            <a:r>
              <a:rPr lang="th-TH" dirty="0">
                <a:solidFill>
                  <a:schemeClr val="hlink"/>
                </a:solidFill>
              </a:rPr>
              <a:t>การกำหนดราคาจากการซื้อขายจริง</a:t>
            </a:r>
            <a:r>
              <a:rPr lang="en-US" dirty="0">
                <a:solidFill>
                  <a:schemeClr val="hlink"/>
                </a:solidFill>
              </a:rPr>
              <a:t> (Actual Purchase) :</a:t>
            </a:r>
          </a:p>
          <a:p>
            <a:pPr lvl="1"/>
            <a:r>
              <a:rPr lang="th-TH" dirty="0"/>
              <a:t>อิทธิพลของการโฆษณาต่อความสำเร็จนั้นก็คือจำนวนผู้ซื้อสินค้าที่แท้จริงเท่านั้น</a:t>
            </a:r>
          </a:p>
          <a:p>
            <a:pPr lvl="1"/>
            <a:r>
              <a:rPr lang="th-TH" dirty="0"/>
              <a:t>จึงเกิดแรงบันดาลใจที่จะกระตุ้นให้ผู้บริโภคเข้าสู่กระบวนการสั่งซื้อสินค้า เช่น ลูกค้าได้แวะเข้าชมเว็บไซต์ </a:t>
            </a:r>
            <a:r>
              <a:rPr lang="en-US" dirty="0"/>
              <a:t>www.aol.com</a:t>
            </a:r>
            <a:r>
              <a:rPr lang="th-TH" dirty="0"/>
              <a:t> และได้พบป้ายโฆษณาขายหนังสือของ</a:t>
            </a:r>
            <a:r>
              <a:rPr lang="en-US" dirty="0"/>
              <a:t> amazon.com</a:t>
            </a:r>
            <a:r>
              <a:rPr lang="th-TH" dirty="0"/>
              <a:t> แล้วเกิดสนใจที่จะสั่งซื้อหนังสือ และถ้ามีการซื้อหนังสือจริง</a:t>
            </a:r>
            <a:r>
              <a:rPr lang="en-US" dirty="0"/>
              <a:t> </a:t>
            </a:r>
            <a:r>
              <a:rPr lang="th-TH" dirty="0"/>
              <a:t>ก็ต้องแบ่งผลประโยชน์กับทาง</a:t>
            </a:r>
            <a:r>
              <a:rPr lang="en-US" dirty="0"/>
              <a:t> aol.com</a:t>
            </a: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solidFill>
                  <a:schemeClr val="hlink"/>
                </a:solidFill>
              </a:rPr>
              <a:t>การกำหนดราคาด้วยวิธีการอื่น ๆ</a:t>
            </a:r>
            <a:r>
              <a:rPr lang="en-US" dirty="0">
                <a:solidFill>
                  <a:schemeClr val="hlink"/>
                </a:solidFill>
              </a:rPr>
              <a:t>(Other Methods) :</a:t>
            </a:r>
            <a:endParaRPr lang="th-TH" dirty="0">
              <a:solidFill>
                <a:schemeClr val="hlink"/>
              </a:solidFill>
            </a:endParaRPr>
          </a:p>
          <a:p>
            <a:pPr lvl="1"/>
            <a:r>
              <a:rPr lang="th-TH" dirty="0"/>
              <a:t>เช่น การให้บริการโฆษณาเช่าพื้นที่ </a:t>
            </a:r>
            <a:r>
              <a:rPr lang="en-US" dirty="0"/>
              <a:t>(host services)</a:t>
            </a:r>
            <a:r>
              <a:rPr lang="th-TH" dirty="0"/>
              <a:t> โดยเสียค่าใช้จ่ายเป็นรายเดือน ราย</a:t>
            </a:r>
            <a:r>
              <a:rPr lang="th-TH" dirty="0" err="1"/>
              <a:t>ไตรมาส</a:t>
            </a:r>
            <a:r>
              <a:rPr lang="th-TH" dirty="0"/>
              <a:t> หรือรายปี</a:t>
            </a:r>
          </a:p>
          <a:p>
            <a:pPr lvl="1"/>
            <a:r>
              <a:rPr lang="th-TH" dirty="0"/>
              <a:t>การผสมผสานรูปแบบต่าง ๆ เข้าด้วยกัน เพื่อนำเสนอให้ผู้ใช้บริการได้ตัดสินใจเลือกใช้บริการประเภทต่าง ๆ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</a:t>
            </a:r>
            <a:r>
              <a:rPr lang="th-TH" dirty="0"/>
              <a:t>จัดทำอิเล็กทรอนิกส์</a:t>
            </a:r>
            <a:r>
              <a:rPr lang="th-TH" dirty="0" err="1"/>
              <a:t>แคท</a:t>
            </a:r>
            <a:r>
              <a:rPr lang="th-TH" dirty="0"/>
              <a:t>ตา</a:t>
            </a:r>
            <a:r>
              <a:rPr lang="th-TH" dirty="0" err="1"/>
              <a:t>ล็อค</a:t>
            </a:r>
            <a:endParaRPr lang="th-TH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พัฒนาการ</a:t>
            </a:r>
            <a:r>
              <a:rPr lang="th-TH" dirty="0"/>
              <a:t>ของการจัดทำรายการสินค้าหรือ</a:t>
            </a:r>
            <a:r>
              <a:rPr lang="th-TH" dirty="0" err="1"/>
              <a:t>แคท</a:t>
            </a:r>
            <a:r>
              <a:rPr lang="th-TH" dirty="0"/>
              <a:t>ตา</a:t>
            </a:r>
            <a:r>
              <a:rPr lang="th-TH" dirty="0" err="1"/>
              <a:t>ล็อค</a:t>
            </a:r>
            <a:endParaRPr lang="th-TH" dirty="0"/>
          </a:p>
          <a:p>
            <a:pPr lvl="1"/>
            <a:r>
              <a:rPr lang="th-TH" dirty="0"/>
              <a:t>ในอดีตส่วนใหญ่อยู่ในรูป</a:t>
            </a:r>
            <a:r>
              <a:rPr lang="th-TH" dirty="0" err="1"/>
              <a:t>โบร</a:t>
            </a:r>
            <a:r>
              <a:rPr lang="th-TH" dirty="0"/>
              <a:t>ชัวร์</a:t>
            </a:r>
            <a:r>
              <a:rPr lang="en-US" dirty="0"/>
              <a:t> (brochure)</a:t>
            </a:r>
            <a:r>
              <a:rPr lang="th-TH" dirty="0"/>
              <a:t> </a:t>
            </a:r>
          </a:p>
          <a:p>
            <a:pPr lvl="1"/>
            <a:r>
              <a:rPr lang="th-TH" dirty="0"/>
              <a:t>ต่อมานิยมจัดทำเป็นสื่อซีดีรอม</a:t>
            </a:r>
            <a:r>
              <a:rPr lang="en-US" dirty="0"/>
              <a:t> (CD-ROM)</a:t>
            </a:r>
          </a:p>
          <a:p>
            <a:pPr lvl="1"/>
            <a:r>
              <a:rPr lang="th-TH" dirty="0"/>
              <a:t>เมื่อมีอินเทอร์เน็ตจึงพัฒนามาเป็นอิเล็กทรอนิกส์</a:t>
            </a:r>
            <a:r>
              <a:rPr lang="th-TH" dirty="0" err="1"/>
              <a:t>แคท</a:t>
            </a:r>
            <a:r>
              <a:rPr lang="th-TH" dirty="0"/>
              <a:t>ตา</a:t>
            </a:r>
            <a:r>
              <a:rPr lang="th-TH" dirty="0" err="1"/>
              <a:t>ล็อค</a:t>
            </a:r>
            <a:r>
              <a:rPr lang="th-TH" dirty="0"/>
              <a:t> ซึ่งประกอบด้วย</a:t>
            </a:r>
          </a:p>
          <a:p>
            <a:pPr lvl="2"/>
            <a:r>
              <a:rPr lang="th-TH" dirty="0"/>
              <a:t>ฐานข้อมูล สำหรับบันทึกและจัดเก็บรายการสินค้าและบริการ</a:t>
            </a:r>
          </a:p>
          <a:p>
            <a:pPr lvl="2"/>
            <a:r>
              <a:rPr lang="th-TH" dirty="0"/>
              <a:t>ได</a:t>
            </a:r>
            <a:r>
              <a:rPr lang="th-TH" dirty="0" err="1"/>
              <a:t>เร็ก</a:t>
            </a:r>
            <a:r>
              <a:rPr lang="th-TH" dirty="0"/>
              <a:t>ตอรี่และฟังก์ชั่นการค้นหา</a:t>
            </a:r>
            <a:r>
              <a:rPr lang="en-US" dirty="0"/>
              <a:t> (Directory and Search)</a:t>
            </a:r>
            <a:r>
              <a:rPr lang="th-TH" dirty="0"/>
              <a:t> </a:t>
            </a:r>
          </a:p>
          <a:p>
            <a:pPr lvl="2"/>
            <a:r>
              <a:rPr lang="th-TH" dirty="0" err="1"/>
              <a:t>ฟังก</a:t>
            </a:r>
            <a:r>
              <a:rPr lang="th-TH" dirty="0"/>
              <a:t>ชันการนำเสนอ</a:t>
            </a:r>
            <a:r>
              <a:rPr lang="en-US" dirty="0"/>
              <a:t> (Presentation)</a:t>
            </a:r>
          </a:p>
          <a:p>
            <a:pPr lvl="1"/>
            <a:r>
              <a:rPr lang="th-TH" dirty="0"/>
              <a:t>ในช่วงเริ่มต้นเป็นตัวอักษร</a:t>
            </a:r>
            <a:r>
              <a:rPr lang="en-US" dirty="0"/>
              <a:t> (text)</a:t>
            </a:r>
            <a:r>
              <a:rPr lang="th-TH" dirty="0"/>
              <a:t> และภาพนิ่ง และได้ปรับปรุงขีดความสามารถมากขึ้น โดยแบ่งมุมมองการนำเสนออกเป็น </a:t>
            </a:r>
            <a:r>
              <a:rPr lang="en-US" dirty="0"/>
              <a:t>3</a:t>
            </a:r>
            <a:r>
              <a:rPr lang="th-TH" dirty="0"/>
              <a:t> ด้านได้แก่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</a:t>
            </a:r>
            <a:r>
              <a:rPr lang="th-TH"/>
              <a:t> การนำเสนอแบบไดนามิกส์ </a:t>
            </a:r>
            <a:r>
              <a:rPr lang="en-US"/>
              <a:t>(Dynamic Presentation)</a:t>
            </a:r>
            <a:r>
              <a:rPr lang="th-TH"/>
              <a:t> </a:t>
            </a:r>
            <a:r>
              <a:rPr lang="en-US"/>
              <a:t>:</a:t>
            </a:r>
            <a:r>
              <a:rPr lang="th-TH"/>
              <a:t> โดยเพิ่มคุณลักษณะและขีดความสามารถในการเคลื่อนไหวของรูปภาพ เสียง และวิดีโอ</a:t>
            </a:r>
          </a:p>
          <a:p>
            <a:r>
              <a:rPr lang="en-US"/>
              <a:t>2.</a:t>
            </a:r>
            <a:r>
              <a:rPr lang="th-TH"/>
              <a:t> ด้านการปรับแต่งตามความต้องการของลูกค้าในแต่ละระดับ</a:t>
            </a:r>
            <a:r>
              <a:rPr lang="en-US"/>
              <a:t> (Degree of Customize) :</a:t>
            </a:r>
            <a:r>
              <a:rPr lang="th-TH"/>
              <a:t> ถ้านำเสนอในรูปแบบด้วยกัน ให้แก่ลูกค้าต่าง ๆ ก็จะเป็นข้อจำกัดอันหนึ่งที่จะตอบสนองความต้องการของลูกค้า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3.</a:t>
            </a:r>
            <a:r>
              <a:rPr lang="th-TH"/>
              <a:t> ด้านการผสมผสานกับกระบวนการภายในธุรกิจ</a:t>
            </a:r>
            <a:r>
              <a:rPr lang="en-US"/>
              <a:t> (Integrated Business Process):</a:t>
            </a:r>
            <a:r>
              <a:rPr lang="th-TH"/>
              <a:t> ผสมผสานและสอดคล้องกับกระบวนการทางธุรกิจ เช่น ระบบการสั่งซื้อ ระบบการชำระเงิน ฯลฯ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dirty="0" smtClean="0"/>
              <a:t>ข้อดี</a:t>
            </a:r>
            <a:r>
              <a:rPr lang="en-US" sz="3600" dirty="0"/>
              <a:t>-</a:t>
            </a:r>
            <a:r>
              <a:rPr lang="th-TH" sz="3600" dirty="0"/>
              <a:t>ข้อเสียของ</a:t>
            </a:r>
            <a:r>
              <a:rPr lang="th-TH" sz="3600" dirty="0" err="1"/>
              <a:t>แคท</a:t>
            </a:r>
            <a:r>
              <a:rPr lang="th-TH" sz="3600" dirty="0"/>
              <a:t>ตา</a:t>
            </a:r>
            <a:r>
              <a:rPr lang="th-TH" sz="3600" dirty="0" err="1"/>
              <a:t>ล็อค</a:t>
            </a:r>
            <a:r>
              <a:rPr lang="th-TH" sz="3600" dirty="0"/>
              <a:t>ที่เป็น</a:t>
            </a:r>
            <a:r>
              <a:rPr lang="th-TH" sz="3600" dirty="0" err="1"/>
              <a:t>โบร</a:t>
            </a:r>
            <a:r>
              <a:rPr lang="th-TH" sz="3600" dirty="0"/>
              <a:t>ชัวร์กับอิเล็กทรอนิกส์</a:t>
            </a:r>
            <a:r>
              <a:rPr lang="th-TH" sz="3600" dirty="0" err="1"/>
              <a:t>แคท</a:t>
            </a:r>
            <a:r>
              <a:rPr lang="th-TH" sz="3600" dirty="0"/>
              <a:t>ตา</a:t>
            </a:r>
            <a:r>
              <a:rPr lang="th-TH" sz="3600" dirty="0" err="1"/>
              <a:t>ล็อค</a:t>
            </a:r>
            <a:r>
              <a:rPr lang="th-TH" sz="4000" dirty="0"/>
              <a:t> </a:t>
            </a:r>
          </a:p>
        </p:txBody>
      </p:sp>
      <p:graphicFrame>
        <p:nvGraphicFramePr>
          <p:cNvPr id="34870" name="Group 54"/>
          <p:cNvGraphicFramePr>
            <a:graphicFrameLocks noGrp="1"/>
          </p:cNvGraphicFramePr>
          <p:nvPr>
            <p:ph type="tbl" idx="1"/>
          </p:nvPr>
        </p:nvGraphicFramePr>
        <p:xfrm>
          <a:off x="468313" y="2047875"/>
          <a:ext cx="8218487" cy="3899662"/>
        </p:xfrm>
        <a:graphic>
          <a:graphicData uri="http://schemas.openxmlformats.org/drawingml/2006/table">
            <a:tbl>
              <a:tblPr/>
              <a:tblGrid>
                <a:gridCol w="2732087"/>
                <a:gridCol w="2743200"/>
                <a:gridCol w="27432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ประเภทแคทตาล็อค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ข้อดี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ข้อเสีย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โบรชัวร์ ที่เป็นกระดาษแผ่นพับ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ง่ายต่อการสร้าง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ลูกค้าสามารถอ่านได้โดยตรงจากโบรชัวร์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มีความสะดวกในการพกติดตัว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ยากต่อการปรับปรุงข้อมูล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พื้นที่จำกัดในการแสดงผลหรือนำเสนอ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รูปแบบนำเสนอได้เพียงข้อความและภาพนิ่ง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ไม่รองรับการทำงานร่วมกับสื่อมัลติมีเดีย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แนะนำ</a:t>
            </a:r>
            <a:r>
              <a:rPr lang="th-TH" dirty="0"/>
              <a:t>การโฆษณาพาณิชย์อิเล็กทรอนิกส์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/>
              <a:t>การโฆษณาพาณิชย์อิเล็กทรอนิกส์ เป็นสื่อกลางที่ใช้การติดต่อสื่อสารแบบ 2 ทาง โดยการนำเสนอมักนิยมจัดทำในรูปแบบมัลติมีเดีย </a:t>
            </a:r>
          </a:p>
          <a:p>
            <a:r>
              <a:rPr lang="th-TH"/>
              <a:t>ข้อดีของการโฆษณาพาณิชย์อิเล็กทรอนิกส์</a:t>
            </a:r>
          </a:p>
          <a:p>
            <a:pPr lvl="1"/>
            <a:r>
              <a:rPr lang="th-TH"/>
              <a:t>สื่อโฆษณาสามารถปรับปรุงได้ตลอดเวลา และประหยัดค่าใช้จ่ายได้มากกว่าสื่อชนิดอื่น ๆ</a:t>
            </a:r>
          </a:p>
          <a:p>
            <a:pPr lvl="1"/>
            <a:r>
              <a:rPr lang="th-TH"/>
              <a:t>ผู้บริโภคหรือลูกค้าสามารถเข้าถึงสื่อโฆษณาได้อย่างทั่วถึง สะดวกและรวดเร็ว</a:t>
            </a:r>
          </a:p>
          <a:p>
            <a:pPr lvl="1"/>
            <a:r>
              <a:rPr lang="th-TH"/>
              <a:t>รูปแบบสื่อโฆษณาสามารถใส่ลูกเล่น หรือผสมผสานสื่อชนิดต่าง ๆ ได้ตามต้องการ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5" name="Group 31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242685"/>
        </p:xfrm>
        <a:graphic>
          <a:graphicData uri="http://schemas.openxmlformats.org/drawingml/2006/table">
            <a:tbl>
              <a:tblPr/>
              <a:tblGrid>
                <a:gridCol w="2735263"/>
                <a:gridCol w="2747962"/>
                <a:gridCol w="2746375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ประเภทแคทตาล็อค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ข้อดี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ข้อเสีย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อิเล็กทรอนิกส์แคทตาล็อค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ง่ายต่อการปรับปรุงข้อมูลให้เป็นปัจจุบัน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สามารถผนวกรวมกับระบบสนับสนุนเพื่อการขาย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สามารถเพิ่มขีดความสามารถในการค้นหาและเปรียบเทียบข้อมูล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สามารถเรียกใช้ข้อมูลหรือดูผลได้ทันที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สามารถเพิ่มคุณลักษณะของสื่อมัลติมีเดียได้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ประหยัดค่าใช้จ่ายในระยะยาว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สะดวกในการนำข้อมูลไปใช้เปรียบเทียบสินค้าและบริการ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ง่ายต่อการเชื่อมโยงหรือผสมผสานกับระบบสนับสนุนกระบวนการภายในของ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ธุรกิจ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ยากต่อการสร้างและพัฒนา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ค่าใช้จ่ายในช่วงเริ่มต้นค่อนข้างสูง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ngsana New" pitchFamily="18" charset="-34"/>
                        </a:rPr>
                        <a:t>ลูกค้าต้องมีทักษะในการใช้ระบบคอมพิวเตอร์ และโปรแกรมบราวเซอร์บนเครือข่ายอินเตอร์เน็ต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 smtClean="0"/>
              <a:t>เทคนิค</a:t>
            </a:r>
            <a:r>
              <a:rPr lang="th-TH" sz="3200" dirty="0"/>
              <a:t>การปรับแต่งอิเล็กทรอนิกส์</a:t>
            </a:r>
            <a:r>
              <a:rPr lang="th-TH" sz="3200" dirty="0" err="1"/>
              <a:t>แคท</a:t>
            </a:r>
            <a:r>
              <a:rPr lang="th-TH" sz="3200" dirty="0"/>
              <a:t>ตา</a:t>
            </a:r>
            <a:r>
              <a:rPr lang="th-TH" sz="3200" dirty="0" err="1"/>
              <a:t>ล็อค</a:t>
            </a:r>
            <a:r>
              <a:rPr lang="en-US" sz="3200" dirty="0"/>
              <a:t> (Customized Electronic Catalogs)</a:t>
            </a:r>
            <a:endParaRPr lang="th-TH" sz="32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สามารถทำได้ </a:t>
            </a:r>
            <a:r>
              <a:rPr lang="en-US" dirty="0"/>
              <a:t>2</a:t>
            </a:r>
            <a:r>
              <a:rPr lang="th-TH" dirty="0"/>
              <a:t> ลักษณะคือ</a:t>
            </a:r>
          </a:p>
          <a:p>
            <a:r>
              <a:rPr lang="th-TH" b="1" dirty="0"/>
              <a:t>การปรับแต่งตามความต้องการของลูกค้าเอง </a:t>
            </a:r>
          </a:p>
          <a:p>
            <a:pPr lvl="1"/>
            <a:r>
              <a:rPr lang="th-TH" dirty="0"/>
              <a:t>อนุญาตให้ลูกค้าเลือกปรับแต่งได้เอง เพียงแต่เลือกรายการสินค้า และบริการที่ตนเองสนใจ เช่น ตรายี่ห้อสินค้า ราคาที่ต้องการ คุณลักษณะที่</a:t>
            </a:r>
            <a:r>
              <a:rPr lang="th-TH" dirty="0" smtClean="0"/>
              <a:t>ต้องการ</a:t>
            </a:r>
            <a:endParaRPr lang="en-US" dirty="0"/>
          </a:p>
          <a:p>
            <a:pPr lvl="1"/>
            <a:r>
              <a:rPr lang="th-TH" dirty="0"/>
              <a:t>ปรับแต่งอัตโนมัติ เป็นวิธีนำระบบมาใช้ในการบันทึกและติดตามพฤติกรรมของผู้เยี่ยมชม </a:t>
            </a:r>
            <a:r>
              <a:rPr lang="en-US" dirty="0"/>
              <a:t>(cookies)</a:t>
            </a:r>
            <a:r>
              <a:rPr lang="th-TH" dirty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000" dirty="0" smtClean="0"/>
              <a:t>มุมมอง</a:t>
            </a:r>
            <a:r>
              <a:rPr lang="th-TH" sz="4000" dirty="0"/>
              <a:t>ของผู้ที่เกี่ยวข้องกับการโฆษณาพาณิชย์อิเล็กทรอนิกส์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กลุ่มตัวแทนโฆษณาและผู้พัฒนาเว็บไซต์ </a:t>
            </a:r>
          </a:p>
          <a:p>
            <a:pPr lvl="1"/>
            <a:r>
              <a:rPr lang="th-TH" dirty="0"/>
              <a:t>ตัวแทนโฆษณาจะมีบทบาทและหน้าที่ในการส่งเสริมการโฆษณา โดยเริ่มตั้งแต่ขั้นตอนวางแผน ไปจนถึงการเตรียมสื่อกลางเพื่อการโฆษณา</a:t>
            </a:r>
          </a:p>
          <a:p>
            <a:pPr lvl="1"/>
            <a:r>
              <a:rPr lang="th-TH" dirty="0"/>
              <a:t>ผู้พัฒนาเว็บไซต์ทำหน้าที่สร้างและพัฒนาเว็บไซต์เผยแพร่สื่อโฆษณาหรือตรายี่ห้อสินค้าไปสู่ผู้บริโภค</a:t>
            </a:r>
          </a:p>
          <a:p>
            <a:r>
              <a:rPr lang="th-TH" dirty="0"/>
              <a:t>กลุ่มนักวิจัยทางการตลาด</a:t>
            </a:r>
          </a:p>
          <a:p>
            <a:pPr lvl="1"/>
            <a:r>
              <a:rPr lang="th-TH" dirty="0"/>
              <a:t>ประกอบด้วย นักโฆษณา นักพัฒนาเว็บไซต์ นักลงทุน และผู้ที่สนใจทั่วไป</a:t>
            </a:r>
          </a:p>
          <a:p>
            <a:pPr lvl="1"/>
            <a:r>
              <a:rPr lang="th-TH" dirty="0"/>
              <a:t>ต้องการแสวงหาข้อเท็จจริงเกี่ยวกับตลาดโฆษณา และเทคโนโลยีอันทันสมัย</a:t>
            </a:r>
          </a:p>
          <a:p>
            <a:pPr lvl="1">
              <a:buFont typeface="Wingdings" pitchFamily="2" charset="2"/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800" dirty="0" smtClean="0"/>
              <a:t>มุมมองของผู้ที่เกี่ยวข้องกับการโฆษณาพาณิชย์อิเล็กทรอนิกส์</a:t>
            </a:r>
            <a:endParaRPr lang="th-TH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/>
              <a:t>กลุ่มผู้รับประเมินและวิเคราะห์ประสิทธิภาพ</a:t>
            </a:r>
          </a:p>
          <a:p>
            <a:pPr lvl="1">
              <a:lnSpc>
                <a:spcPct val="90000"/>
              </a:lnSpc>
            </a:pPr>
            <a:r>
              <a:rPr lang="th-TH"/>
              <a:t>มีบทบาทอยู่ </a:t>
            </a:r>
            <a:r>
              <a:rPr lang="en-US"/>
              <a:t>2</a:t>
            </a:r>
            <a:r>
              <a:rPr lang="th-TH"/>
              <a:t> ประการคือ</a:t>
            </a:r>
          </a:p>
          <a:p>
            <a:pPr lvl="2">
              <a:lnSpc>
                <a:spcPct val="90000"/>
              </a:lnSpc>
            </a:pPr>
            <a:r>
              <a:rPr lang="th-TH"/>
              <a:t>คอยให้การสนับสนุนหรือปรึกษาแก่นักโฆษณาในการจัดหาสื่อกลางโฆษณาที่มีประสิทธิภาพและเหมาะสมกับการลงทุน</a:t>
            </a:r>
          </a:p>
          <a:p>
            <a:pPr lvl="2">
              <a:lnSpc>
                <a:spcPct val="90000"/>
              </a:lnSpc>
            </a:pPr>
            <a:r>
              <a:rPr lang="th-TH"/>
              <a:t>คอยจัดหาเครื่องมือและบริการวิเคราะห์ภาพการใช้งานบนเว็บไซต์ของลูกค้า เพื่อการติดตามการโฆษณาพาณิชย์อิเล็กทรอนิกส์ให้มีประสิทธิภาพ</a:t>
            </a:r>
          </a:p>
          <a:p>
            <a:pPr>
              <a:lnSpc>
                <a:spcPct val="90000"/>
              </a:lnSpc>
            </a:pPr>
            <a:r>
              <a:rPr lang="th-TH"/>
              <a:t>กลุ่มตัวแทนหรือนายหน้า</a:t>
            </a:r>
          </a:p>
          <a:p>
            <a:pPr lvl="1">
              <a:lnSpc>
                <a:spcPct val="90000"/>
              </a:lnSpc>
            </a:pPr>
            <a:r>
              <a:rPr lang="th-TH"/>
              <a:t>มีบทบาทและหน้าที่คอยให้บริการเสริมหรือเพิ่มคุณค่าการให้บริการ (</a:t>
            </a:r>
            <a:r>
              <a:rPr lang="en-US"/>
              <a:t>value added services) </a:t>
            </a:r>
            <a:r>
              <a:rPr lang="th-TH"/>
              <a:t> ด้านการเผยแพร่และดูแลการโฆษณาพาณิชย์อิเล็กทรอนิกส์</a:t>
            </a:r>
          </a:p>
          <a:p>
            <a:pPr lvl="2">
              <a:lnSpc>
                <a:spcPct val="90000"/>
              </a:lnSpc>
            </a:pPr>
            <a:endParaRPr lang="th-TH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800" dirty="0" smtClean="0"/>
              <a:t>มุมมองของผู้ที่เกี่ยวข้องกับการโฆษณาพาณิชย์อิเล็กทรอนิกส์</a:t>
            </a:r>
            <a:endParaRPr lang="th-TH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/>
              <a:t>กลุ่มผู้รับจ้างพัฒนาระบบนอกองค์กร </a:t>
            </a:r>
          </a:p>
          <a:p>
            <a:pPr lvl="1"/>
            <a:r>
              <a:rPr lang="th-TH"/>
              <a:t>มีบทบาทหน้าที่รับจ้างพัฒนาระบบตามความต้องการของผู้ว่าจ้างนอกองค์กร</a:t>
            </a:r>
          </a:p>
          <a:p>
            <a:pPr lvl="1"/>
            <a:endParaRPr lang="th-TH"/>
          </a:p>
          <a:p>
            <a:r>
              <a:rPr lang="th-TH"/>
              <a:t>จะเห็นว่ากลุ่มที่เกี่ยวกับโฆษณาพาณิชย์อิเล็กทรอนิกส์มีบทบาทต่างกันไป ทั้งนี้ ก็ขึ้นอยู่กับผลประโยชน์ที่จะได้รับ เพียงแต่ผู้ที่ต้องการใช้บริการต้องพิจารณาถึงขีดความสามารถและความพร้อมของตนว่าจะจัดทำธุรกิจโฆษณาพาณิชย์อิเล็กทรอนิกส์ขึ้นมาเองหรือจ้างผู้อื่นทำ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แนะนำการโฆษณาพาณิชย์อิเล็กทรอนิกส์</a:t>
            </a:r>
            <a:endParaRPr lang="th-TH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th-TH"/>
              <a:t>จำนวนผู้ใช้งานอินเทอร์เน็ตเพิ่มมากขึ้นอย่างรวดเร็ว จึงมีโอกาสเป็นไปได้ที่จำนวนผู้บริโภคจะเพิ่มขึ้นอย่างรวดเร็วเช่นกัน</a:t>
            </a:r>
          </a:p>
          <a:p>
            <a:pPr lvl="1"/>
            <a:r>
              <a:rPr lang="th-TH"/>
              <a:t>ข้อเสีย</a:t>
            </a:r>
          </a:p>
          <a:p>
            <a:pPr lvl="2"/>
            <a:r>
              <a:rPr lang="th-TH"/>
              <a:t>ค่าใช้จ่ายในการลงทุนสูงมากในช่วงเริ่มต้น</a:t>
            </a:r>
          </a:p>
          <a:p>
            <a:pPr lvl="2"/>
            <a:r>
              <a:rPr lang="th-TH"/>
              <a:t>ข้อจำกัดในการนำเสนอสินค้าและข้อมูลที่แสดงอยู่บนป้ายโฆษณา</a:t>
            </a:r>
          </a:p>
          <a:p>
            <a:pPr lvl="2"/>
            <a:r>
              <a:rPr lang="th-TH"/>
              <a:t>ต้องปรับปรุงป้ายโฆษณาให้ทันสมัยและเป็นปัจจุบันอยู่เสมอ</a:t>
            </a:r>
          </a:p>
          <a:p>
            <a:pPr lvl="2">
              <a:buFont typeface="Wingdings" pitchFamily="2" charset="2"/>
              <a:buNone/>
            </a:pPr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th-TH" sz="4000" dirty="0" smtClean="0"/>
              <a:t>ศัพท์เฉพาะ</a:t>
            </a:r>
            <a:r>
              <a:rPr lang="en-US" sz="4000" dirty="0" smtClean="0"/>
              <a:t>”</a:t>
            </a:r>
            <a:r>
              <a:rPr lang="th-TH" sz="4000" dirty="0" smtClean="0"/>
              <a:t> ที่เกี่ยวกับโฆษณา</a:t>
            </a:r>
            <a:r>
              <a:rPr lang="th-TH" sz="4000" dirty="0"/>
              <a:t>พาณิชย์อิเล็กทรอนิกส์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5813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2800" dirty="0">
                <a:solidFill>
                  <a:schemeClr val="hlink"/>
                </a:solidFill>
              </a:rPr>
              <a:t>ป้ายโฆษณาหรือแบน</a:t>
            </a:r>
            <a:r>
              <a:rPr lang="th-TH" sz="2800" dirty="0" err="1">
                <a:solidFill>
                  <a:schemeClr val="hlink"/>
                </a:solidFill>
              </a:rPr>
              <a:t>เนอร์</a:t>
            </a:r>
            <a:r>
              <a:rPr lang="th-TH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: </a:t>
            </a:r>
            <a:r>
              <a:rPr lang="th-TH" sz="2800" dirty="0"/>
              <a:t>ส่วน</a:t>
            </a:r>
            <a:r>
              <a:rPr lang="th-TH" sz="2800" dirty="0" smtClean="0"/>
              <a:t>ใหญ่เป็นรูป</a:t>
            </a:r>
            <a:r>
              <a:rPr lang="th-TH" sz="2800" dirty="0"/>
              <a:t>สี่เหลี่ยม ขนาดความยาวตั้งแต่ 5-6.2 นิ้ว สูงประมาณ .5-1 นิ้ว</a:t>
            </a:r>
          </a:p>
          <a:p>
            <a:pPr>
              <a:lnSpc>
                <a:spcPct val="90000"/>
              </a:lnSpc>
            </a:pPr>
            <a:r>
              <a:rPr lang="th-TH" sz="2800" dirty="0">
                <a:solidFill>
                  <a:schemeClr val="hlink"/>
                </a:solidFill>
              </a:rPr>
              <a:t> </a:t>
            </a:r>
            <a:r>
              <a:rPr lang="th-TH" sz="2800" dirty="0" err="1">
                <a:solidFill>
                  <a:schemeClr val="hlink"/>
                </a:solidFill>
              </a:rPr>
              <a:t>บัท</a:t>
            </a:r>
            <a:r>
              <a:rPr lang="th-TH" sz="2800" dirty="0">
                <a:solidFill>
                  <a:schemeClr val="hlink"/>
                </a:solidFill>
              </a:rPr>
              <a:t>ทอนหรือปุ่ม</a:t>
            </a:r>
            <a:r>
              <a:rPr lang="en-US" sz="2800" dirty="0">
                <a:solidFill>
                  <a:schemeClr val="hlink"/>
                </a:solidFill>
              </a:rPr>
              <a:t> (Button) :</a:t>
            </a:r>
            <a:r>
              <a:rPr lang="th-TH" sz="2800" dirty="0"/>
              <a:t> ขนาดเล็กกว่าป้ายโฆษณา ใช้สำหรับเชื่อมโยงไปยัง</a:t>
            </a:r>
            <a:r>
              <a:rPr lang="th-TH" sz="2800" dirty="0" err="1"/>
              <a:t>เพจ</a:t>
            </a:r>
            <a:r>
              <a:rPr lang="th-TH" sz="2800" dirty="0"/>
              <a:t>เป้าหมายในเว็บไซต์ หรือใช้ดาวน์โหลดโปรแกรม</a:t>
            </a:r>
          </a:p>
          <a:p>
            <a:pPr>
              <a:lnSpc>
                <a:spcPct val="90000"/>
              </a:lnSpc>
            </a:pPr>
            <a:r>
              <a:rPr lang="th-TH" sz="2800" dirty="0">
                <a:solidFill>
                  <a:schemeClr val="hlink"/>
                </a:solidFill>
              </a:rPr>
              <a:t>แอด</a:t>
            </a:r>
            <a:r>
              <a:rPr lang="th-TH" sz="2800" dirty="0" err="1">
                <a:solidFill>
                  <a:schemeClr val="hlink"/>
                </a:solidFill>
              </a:rPr>
              <a:t>วิวส์</a:t>
            </a:r>
            <a:r>
              <a:rPr lang="th-TH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(Ad Views/Impression)</a:t>
            </a:r>
            <a:r>
              <a:rPr lang="en-US" sz="2800" dirty="0"/>
              <a:t> :</a:t>
            </a:r>
            <a:r>
              <a:rPr lang="th-TH" sz="2800" dirty="0"/>
              <a:t> เป็นจำนวนครั้งที่ลูกค้าเรียกใช้หรือดูจาก</a:t>
            </a:r>
            <a:r>
              <a:rPr lang="th-TH" sz="2800" dirty="0" err="1"/>
              <a:t>เพจ</a:t>
            </a:r>
            <a:r>
              <a:rPr lang="th-TH" sz="2800" dirty="0"/>
              <a:t>โฆษณา ในช่วงเวลาใดเวลาหนึ่ง ทั้งนี้จำนวนครั้งที่แท้จริงก็ขึ้นอยู่กับความแตกต่างในการแสดงผลผ่านทางบราวเซอร์ว่ามาจากแหล่งข้อมูลบนเว็บเซิร์ฟเวอร์โดยตรงหรือมาจากหน่วยความจำแคช ในเครื่องไคล</a:t>
            </a:r>
            <a:r>
              <a:rPr lang="th-TH" sz="2800" dirty="0" err="1"/>
              <a:t>เอ็นต์</a:t>
            </a:r>
            <a:endParaRPr lang="th-TH" sz="2800" dirty="0"/>
          </a:p>
          <a:p>
            <a:pPr>
              <a:lnSpc>
                <a:spcPct val="90000"/>
              </a:lnSpc>
            </a:pPr>
            <a:r>
              <a:rPr lang="th-TH" sz="2800" dirty="0">
                <a:solidFill>
                  <a:schemeClr val="hlink"/>
                </a:solidFill>
              </a:rPr>
              <a:t>แอดคลิก </a:t>
            </a:r>
            <a:r>
              <a:rPr lang="en-US" sz="2800" dirty="0">
                <a:solidFill>
                  <a:schemeClr val="hlink"/>
                </a:solidFill>
              </a:rPr>
              <a:t>(Ad-Click/Click-Through) :</a:t>
            </a:r>
            <a:r>
              <a:rPr lang="th-TH" sz="2800" dirty="0"/>
              <a:t> เป็นการนับจำนวนครั้ง ที่ผู้เยี่ยมชมได้ทำการคลิกที่ป้ายโฆษณาจริง ๆ </a:t>
            </a:r>
            <a:endParaRPr lang="th-TH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“</a:t>
            </a:r>
            <a:r>
              <a:rPr lang="th-TH" sz="3600" dirty="0" smtClean="0"/>
              <a:t>ศัพท์เฉพาะ</a:t>
            </a:r>
            <a:r>
              <a:rPr lang="en-US" sz="3600" dirty="0" smtClean="0"/>
              <a:t>”</a:t>
            </a:r>
            <a:r>
              <a:rPr lang="th-TH" sz="3600" dirty="0" smtClean="0"/>
              <a:t> ที่เกี่ยวกับโฆษณาพาณิชย์อิเล็กทรอนิกส์</a:t>
            </a:r>
            <a:endParaRPr lang="th-TH" sz="36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dirty="0" err="1">
                <a:solidFill>
                  <a:schemeClr val="hlink"/>
                </a:solidFill>
              </a:rPr>
              <a:t>คลิกเร</a:t>
            </a:r>
            <a:r>
              <a:rPr lang="th-TH" dirty="0">
                <a:solidFill>
                  <a:schemeClr val="hlink"/>
                </a:solidFill>
              </a:rPr>
              <a:t>โซ </a:t>
            </a:r>
            <a:r>
              <a:rPr lang="en-US" dirty="0">
                <a:solidFill>
                  <a:schemeClr val="hlink"/>
                </a:solidFill>
              </a:rPr>
              <a:t>(Click-Ratio)</a:t>
            </a:r>
            <a:r>
              <a:rPr lang="en-US" dirty="0"/>
              <a:t> :</a:t>
            </a:r>
            <a:r>
              <a:rPr lang="th-TH" dirty="0"/>
              <a:t> เป็นการแสดงให้เห็นถึงอัตราส่วนของความสำเร็จที่มีผู้เยี่ยมคลิกที่ป้ายโฆษณา</a:t>
            </a:r>
          </a:p>
          <a:p>
            <a:pPr>
              <a:lnSpc>
                <a:spcPct val="90000"/>
              </a:lnSpc>
            </a:pPr>
            <a:r>
              <a:rPr lang="th-TH" dirty="0" err="1">
                <a:solidFill>
                  <a:schemeClr val="hlink"/>
                </a:solidFill>
              </a:rPr>
              <a:t>คุ้ก</a:t>
            </a:r>
            <a:r>
              <a:rPr lang="th-TH" dirty="0">
                <a:solidFill>
                  <a:schemeClr val="hlink"/>
                </a:solidFill>
              </a:rPr>
              <a:t>กี้ </a:t>
            </a:r>
            <a:r>
              <a:rPr lang="en-US" dirty="0">
                <a:solidFill>
                  <a:schemeClr val="hlink"/>
                </a:solidFill>
              </a:rPr>
              <a:t>(Cookie)</a:t>
            </a:r>
            <a:r>
              <a:rPr lang="en-US" dirty="0"/>
              <a:t> :</a:t>
            </a:r>
            <a:r>
              <a:rPr lang="th-TH" dirty="0"/>
              <a:t> ข้อมูลขนาดเล็กที่จัดเก็บไว้ในเครื่องไคล</a:t>
            </a:r>
            <a:r>
              <a:rPr lang="th-TH" dirty="0" err="1"/>
              <a:t>เอ็นต์</a:t>
            </a:r>
            <a:r>
              <a:rPr lang="th-TH" dirty="0"/>
              <a:t> หากมีการเรียกใช้งานในลักษณะเดิมใหม่อีกครั้งที่ฝั่งไคล</a:t>
            </a:r>
            <a:r>
              <a:rPr lang="th-TH" dirty="0" err="1"/>
              <a:t>เอ็นต์</a:t>
            </a:r>
            <a:r>
              <a:rPr lang="th-TH" dirty="0"/>
              <a:t> </a:t>
            </a:r>
            <a:r>
              <a:rPr lang="th-TH" dirty="0" err="1"/>
              <a:t>คุ้ก</a:t>
            </a:r>
            <a:r>
              <a:rPr lang="th-TH" dirty="0"/>
              <a:t>กี้ก็จะส่งข้อมูลเดิมกลับไปยังเว็บเซิร์ฟเวอร์เพื่อสั่งการให้ทำงานในลักษณะเดิมต่อไป</a:t>
            </a:r>
          </a:p>
          <a:p>
            <a:pPr>
              <a:lnSpc>
                <a:spcPct val="90000"/>
              </a:lnSpc>
            </a:pPr>
            <a:r>
              <a:rPr lang="th-TH" dirty="0">
                <a:solidFill>
                  <a:schemeClr val="hlink"/>
                </a:solidFill>
              </a:rPr>
              <a:t>ซีพี</a:t>
            </a:r>
            <a:r>
              <a:rPr lang="th-TH" dirty="0" err="1">
                <a:solidFill>
                  <a:schemeClr val="hlink"/>
                </a:solidFill>
              </a:rPr>
              <a:t>เอ็ม</a:t>
            </a:r>
            <a:r>
              <a:rPr lang="en-US" dirty="0">
                <a:solidFill>
                  <a:schemeClr val="hlink"/>
                </a:solidFill>
              </a:rPr>
              <a:t> (Cost-per-thousand Impression: CPM</a:t>
            </a:r>
            <a:r>
              <a:rPr lang="en-US" dirty="0"/>
              <a:t>) :</a:t>
            </a:r>
            <a:r>
              <a:rPr lang="th-TH" dirty="0"/>
              <a:t> เป็นต้นทุนที่ผู้โฆษณาจะต้องจ่ายเป็นค่าป้ายโฆษณา เมื่อมีจำนวนผู้เยี่ยมชมอย่างน้อย 1,000 คน ได้เข้าไปยัง</a:t>
            </a:r>
            <a:r>
              <a:rPr lang="th-TH" dirty="0" err="1"/>
              <a:t>เพจ</a:t>
            </a:r>
            <a:r>
              <a:rPr lang="th-TH" dirty="0"/>
              <a:t>โฆษณาของตน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“</a:t>
            </a:r>
            <a:r>
              <a:rPr lang="th-TH" sz="3600" dirty="0" smtClean="0"/>
              <a:t>ศัพท์เฉพาะ</a:t>
            </a:r>
            <a:r>
              <a:rPr lang="en-US" sz="3600" dirty="0" smtClean="0"/>
              <a:t>”</a:t>
            </a:r>
            <a:r>
              <a:rPr lang="th-TH" sz="3600" dirty="0" smtClean="0"/>
              <a:t> ที่เกี่ยวกับโฆษณาพาณิชย์อิเล็กทรอนิกส์</a:t>
            </a:r>
            <a:endParaRPr lang="th-TH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dirty="0">
                <a:solidFill>
                  <a:schemeClr val="hlink"/>
                </a:solidFill>
              </a:rPr>
              <a:t>ฮิต </a:t>
            </a:r>
            <a:r>
              <a:rPr lang="en-US" dirty="0">
                <a:solidFill>
                  <a:schemeClr val="hlink"/>
                </a:solidFill>
              </a:rPr>
              <a:t>(Hit) :</a:t>
            </a:r>
            <a:r>
              <a:rPr lang="th-TH" dirty="0"/>
              <a:t> ฮิตเป็นการเข้าถึงและเรียกดูข้อมูลพายในเว็บเซิร์ฟเวอร์ในแต่ละครั้ง คุณภาพของฮิตที่เหมาะสมขึ้นอยู่กับแต่ละ</a:t>
            </a:r>
            <a:r>
              <a:rPr lang="th-TH" dirty="0" err="1"/>
              <a:t>เพจ</a:t>
            </a:r>
            <a:r>
              <a:rPr lang="th-TH" dirty="0"/>
              <a:t>มีลูกค้าเรียกดู มากน้อยเพียงใด</a:t>
            </a:r>
          </a:p>
          <a:p>
            <a:pPr>
              <a:lnSpc>
                <a:spcPct val="90000"/>
              </a:lnSpc>
            </a:pPr>
            <a:r>
              <a:rPr lang="th-TH" dirty="0">
                <a:solidFill>
                  <a:schemeClr val="hlink"/>
                </a:solidFill>
              </a:rPr>
              <a:t>อินเตอร์</a:t>
            </a:r>
            <a:r>
              <a:rPr lang="th-TH" dirty="0" err="1">
                <a:solidFill>
                  <a:schemeClr val="hlink"/>
                </a:solidFill>
              </a:rPr>
              <a:t>แอ็กทีฟ</a:t>
            </a:r>
            <a:r>
              <a:rPr lang="th-TH" dirty="0">
                <a:solidFill>
                  <a:schemeClr val="hlink"/>
                </a:solidFill>
              </a:rPr>
              <a:t>/การปฏิสัมพันธ์กับสื่อโฆษณา</a:t>
            </a:r>
            <a:r>
              <a:rPr lang="en-US" dirty="0">
                <a:solidFill>
                  <a:schemeClr val="hlink"/>
                </a:solidFill>
              </a:rPr>
              <a:t> (Interactive Advertising)</a:t>
            </a:r>
            <a:r>
              <a:rPr lang="en-US" dirty="0"/>
              <a:t> :</a:t>
            </a:r>
            <a:r>
              <a:rPr lang="th-TH" dirty="0"/>
              <a:t> เป็นการสร้างแรงจูงใจให้กับผู้เยี่ยมชมได้กระทำบางสิ่งกับป้ายโฆษณา เพื่อเข้าไปดูเพ</a:t>
            </a:r>
            <a:r>
              <a:rPr lang="th-TH" dirty="0" err="1"/>
              <a:t>จสิน</a:t>
            </a:r>
            <a:r>
              <a:rPr lang="th-TH" dirty="0"/>
              <a:t>ค้าหรือเว็บไซต์ปลายทาง</a:t>
            </a:r>
          </a:p>
          <a:p>
            <a:pPr>
              <a:lnSpc>
                <a:spcPct val="90000"/>
              </a:lnSpc>
            </a:pPr>
            <a:r>
              <a:rPr lang="th-TH" dirty="0" err="1">
                <a:solidFill>
                  <a:schemeClr val="hlink"/>
                </a:solidFill>
              </a:rPr>
              <a:t>เพจ</a:t>
            </a:r>
            <a:r>
              <a:rPr lang="th-TH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(Page)</a:t>
            </a:r>
            <a:r>
              <a:rPr lang="en-US" dirty="0"/>
              <a:t> :</a:t>
            </a:r>
            <a:r>
              <a:rPr lang="th-TH" dirty="0"/>
              <a:t> เอกสาร </a:t>
            </a:r>
            <a:r>
              <a:rPr lang="en-US" dirty="0"/>
              <a:t>HTML</a:t>
            </a:r>
            <a:r>
              <a:rPr lang="th-TH" dirty="0"/>
              <a:t> ที่</a:t>
            </a:r>
            <a:r>
              <a:rPr lang="th-TH" dirty="0" smtClean="0"/>
              <a:t>บรรจุข้อมูลต่าง </a:t>
            </a:r>
            <a:r>
              <a:rPr lang="th-TH" dirty="0"/>
              <a:t>ๆ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h-TH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“</a:t>
            </a:r>
            <a:r>
              <a:rPr lang="th-TH" sz="3600" dirty="0" smtClean="0"/>
              <a:t>ศัพท์เฉพาะ</a:t>
            </a:r>
            <a:r>
              <a:rPr lang="en-US" sz="3600" dirty="0" smtClean="0"/>
              <a:t>”</a:t>
            </a:r>
            <a:r>
              <a:rPr lang="th-TH" sz="3600" dirty="0" smtClean="0"/>
              <a:t> ที่เกี่ยวกับโฆษณาพาณิชย์อิเล็กทรอนิกส์</a:t>
            </a:r>
            <a:endParaRPr lang="th-TH" sz="3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>
                <a:solidFill>
                  <a:schemeClr val="hlink"/>
                </a:solidFill>
              </a:rPr>
              <a:t>รีช/ทะลุเป้า</a:t>
            </a:r>
            <a:r>
              <a:rPr lang="en-US">
                <a:solidFill>
                  <a:schemeClr val="hlink"/>
                </a:solidFill>
              </a:rPr>
              <a:t>(Reach)</a:t>
            </a:r>
            <a:r>
              <a:rPr lang="en-US"/>
              <a:t> :</a:t>
            </a:r>
            <a:r>
              <a:rPr lang="th-TH"/>
              <a:t> เป็นความสำเร็จเกินกว่าเป้าหมายที่วางไว้</a:t>
            </a:r>
          </a:p>
          <a:p>
            <a:r>
              <a:rPr lang="th-TH">
                <a:solidFill>
                  <a:schemeClr val="hlink"/>
                </a:solidFill>
              </a:rPr>
              <a:t>วิสิท/เยี่ยมชม </a:t>
            </a:r>
            <a:r>
              <a:rPr lang="en-US">
                <a:solidFill>
                  <a:schemeClr val="hlink"/>
                </a:solidFill>
              </a:rPr>
              <a:t>(Visit)</a:t>
            </a:r>
            <a:r>
              <a:rPr lang="en-US"/>
              <a:t> : </a:t>
            </a:r>
            <a:r>
              <a:rPr lang="th-TH"/>
              <a:t>การเยี่ยมชมเป็นการท่องเข้าสู่เว็บไซต์และออกจากไปของผู้เยี่ยมชมในแต่ละครั้ง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รูปแบบ</a:t>
            </a:r>
            <a:r>
              <a:rPr lang="th-TH" dirty="0"/>
              <a:t>ของการโฆษณาพาณิชย์อิเล็กทรอนิกส์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hlink"/>
                </a:solidFill>
              </a:rPr>
              <a:t>การ</a:t>
            </a:r>
            <a:r>
              <a:rPr lang="th-TH" b="1" dirty="0">
                <a:solidFill>
                  <a:schemeClr val="hlink"/>
                </a:solidFill>
              </a:rPr>
              <a:t>โฆษณาด้วยป้ายโฆษณา</a:t>
            </a:r>
            <a:r>
              <a:rPr lang="th-TH" b="1" dirty="0"/>
              <a:t> </a:t>
            </a:r>
          </a:p>
          <a:p>
            <a:pPr lvl="1"/>
            <a:r>
              <a:rPr lang="th-TH" dirty="0"/>
              <a:t>ส่วนใหญ่สร้างด้วยภาพเคลื่อนไหว</a:t>
            </a:r>
          </a:p>
          <a:p>
            <a:pPr lvl="1"/>
            <a:r>
              <a:rPr lang="th-TH" dirty="0"/>
              <a:t>แบ่งออกได้ 2 ประเภท</a:t>
            </a:r>
          </a:p>
          <a:p>
            <a:pPr lvl="2"/>
            <a:r>
              <a:rPr lang="th-TH" dirty="0"/>
              <a:t>คีย์เวิร์ดแบน</a:t>
            </a:r>
            <a:r>
              <a:rPr lang="th-TH" dirty="0" err="1"/>
              <a:t>เนอร์</a:t>
            </a:r>
            <a:r>
              <a:rPr lang="th-TH" dirty="0"/>
              <a:t> </a:t>
            </a:r>
            <a:r>
              <a:rPr lang="en-US" dirty="0"/>
              <a:t>:</a:t>
            </a:r>
            <a:r>
              <a:rPr lang="th-TH" dirty="0"/>
              <a:t> เป็นปุ่มขนาดเล็กหรือข้อความที่ปรากฏอยู่บนเว็บ</a:t>
            </a:r>
            <a:r>
              <a:rPr lang="th-TH" dirty="0" err="1"/>
              <a:t>เพจ</a:t>
            </a:r>
            <a:r>
              <a:rPr lang="th-TH" dirty="0"/>
              <a:t>ที่ให้บริการค้นหาประเภท</a:t>
            </a:r>
            <a:r>
              <a:rPr lang="th-TH" dirty="0" err="1"/>
              <a:t>เสิร์ซ</a:t>
            </a:r>
            <a:r>
              <a:rPr lang="th-TH" dirty="0"/>
              <a:t>เอ็น</a:t>
            </a:r>
            <a:r>
              <a:rPr lang="th-TH" dirty="0" err="1"/>
              <a:t>จิ้น</a:t>
            </a:r>
            <a:r>
              <a:rPr lang="th-TH" dirty="0"/>
              <a:t>และเว็บได</a:t>
            </a:r>
            <a:r>
              <a:rPr lang="th-TH" dirty="0" err="1"/>
              <a:t>เร็ก</a:t>
            </a:r>
            <a:r>
              <a:rPr lang="th-TH" dirty="0"/>
              <a:t>ทรอรี </a:t>
            </a:r>
          </a:p>
          <a:p>
            <a:pPr lvl="2"/>
            <a:r>
              <a:rPr lang="en-US" dirty="0"/>
              <a:t>Random Banner :</a:t>
            </a:r>
            <a:r>
              <a:rPr lang="th-TH" dirty="0"/>
              <a:t> ป้ายหรือข้อความที่ปรากฏด้วยการสุ่มให้เห็นได้ในทันที เหมาะกับการแนะนำสินค้าใหม่ </a:t>
            </a:r>
          </a:p>
          <a:p>
            <a:pPr lvl="1"/>
            <a:r>
              <a:rPr lang="th-TH" dirty="0"/>
              <a:t>ข้อดีสามารถสนับสนุนการวางแผนการตลาดได้ง่ายขึ้น</a:t>
            </a:r>
          </a:p>
          <a:p>
            <a:pPr lvl="1"/>
            <a:r>
              <a:rPr lang="th-TH" dirty="0"/>
              <a:t>ข้อเสียด้านการลงทุนค่อนข้างสูง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กำหนดเอง 1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272</TotalTime>
  <Words>2561</Words>
  <Application>Microsoft Office PowerPoint</Application>
  <PresentationFormat>นำเสนอทางหน้าจอ (4:3)</PresentationFormat>
  <Paragraphs>177</Paragraphs>
  <Slides>34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34</vt:i4>
      </vt:variant>
    </vt:vector>
  </HeadingPairs>
  <TitlesOfParts>
    <vt:vector size="35" baseType="lpstr">
      <vt:lpstr>เทคนิค</vt:lpstr>
      <vt:lpstr>บทที่ 4 การโฆษณาพาณิชย์อิเล็กทรอนิกส์</vt:lpstr>
      <vt:lpstr>วัตถุประสงค์การเรียนรู้</vt:lpstr>
      <vt:lpstr>แนะนำการโฆษณาพาณิชย์อิเล็กทรอนิกส์</vt:lpstr>
      <vt:lpstr>แนะนำการโฆษณาพาณิชย์อิเล็กทรอนิกส์</vt:lpstr>
      <vt:lpstr>“ศัพท์เฉพาะ” ที่เกี่ยวกับโฆษณาพาณิชย์อิเล็กทรอนิกส์</vt:lpstr>
      <vt:lpstr>“ศัพท์เฉพาะ” ที่เกี่ยวกับโฆษณาพาณิชย์อิเล็กทรอนิกส์</vt:lpstr>
      <vt:lpstr>“ศัพท์เฉพาะ” ที่เกี่ยวกับโฆษณาพาณิชย์อิเล็กทรอนิกส์</vt:lpstr>
      <vt:lpstr>“ศัพท์เฉพาะ” ที่เกี่ยวกับโฆษณาพาณิชย์อิเล็กทรอนิกส์</vt:lpstr>
      <vt:lpstr>รูปแบบของการโฆษณาพาณิชย์อิเล็กทรอนิกส์</vt:lpstr>
      <vt:lpstr>รูปแบบของการโฆษณาพาณิชย์อิเล็กทรอนิกส์</vt:lpstr>
      <vt:lpstr>ตัวอย่างเว็บไซต์ที่รับบริการฝากป้ายโฆษณาแบบสว็อปปิ้ง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กลยุทธ์ในการโฆษณาพาณิชย์อิเล็กทรอนิกส์</vt:lpstr>
      <vt:lpstr>กลยุทธ์ในการโฆษณาพาณิชย์อิเล็กทรอนิกส์</vt:lpstr>
      <vt:lpstr>กลยุทธ์ในการโฆษณาพาณิชย์อิเล็กทรอนิกส์</vt:lpstr>
      <vt:lpstr>กลยุทธ์ในการโฆษณาพาณิชย์อิเล็กทรอนิกส์</vt:lpstr>
      <vt:lpstr>ภาพนิ่ง 22</vt:lpstr>
      <vt:lpstr>การกำหนดราคาค่าโฆษณาพาณิชย์อิเล็กทรอนิกส์</vt:lpstr>
      <vt:lpstr>ภาพนิ่ง 24</vt:lpstr>
      <vt:lpstr>ภาพนิ่ง 25</vt:lpstr>
      <vt:lpstr>การจัดทำอิเล็กทรอนิกส์แคทตาล็อค</vt:lpstr>
      <vt:lpstr>ภาพนิ่ง 27</vt:lpstr>
      <vt:lpstr>ภาพนิ่ง 28</vt:lpstr>
      <vt:lpstr>ข้อดี-ข้อเสียของแคทตาล็อคที่เป็นโบรชัวร์กับอิเล็กทรอนิกส์แคทตาล็อค </vt:lpstr>
      <vt:lpstr>ภาพนิ่ง 30</vt:lpstr>
      <vt:lpstr>เทคนิคการปรับแต่งอิเล็กทรอนิกส์แคทตาล็อค (Customized Electronic Catalogs)</vt:lpstr>
      <vt:lpstr>มุมมองของผู้ที่เกี่ยวข้องกับการโฆษณาพาณิชย์อิเล็กทรอนิกส์</vt:lpstr>
      <vt:lpstr>มุมมองของผู้ที่เกี่ยวข้องกับการโฆษณาพาณิชย์อิเล็กทรอนิกส์</vt:lpstr>
      <vt:lpstr>มุมมองของผู้ที่เกี่ยวข้องกับการโฆษณาพาณิชย์อิเล็กทรอนิกส์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5 การโฆษณาพาณิชย์อิเล็กทรอนิกส์</dc:title>
  <dc:creator>Purim</dc:creator>
  <cp:lastModifiedBy>lazeal</cp:lastModifiedBy>
  <cp:revision>16</cp:revision>
  <dcterms:created xsi:type="dcterms:W3CDTF">2005-11-13T03:59:31Z</dcterms:created>
  <dcterms:modified xsi:type="dcterms:W3CDTF">2013-12-19T02:07:26Z</dcterms:modified>
</cp:coreProperties>
</file>