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7"/>
  </p:notesMasterIdLst>
  <p:handoutMasterIdLst>
    <p:handoutMasterId r:id="rId48"/>
  </p:handoutMasterIdLst>
  <p:sldIdLst>
    <p:sldId id="256" r:id="rId2"/>
    <p:sldId id="294" r:id="rId3"/>
    <p:sldId id="295" r:id="rId4"/>
    <p:sldId id="296" r:id="rId5"/>
    <p:sldId id="297" r:id="rId6"/>
    <p:sldId id="298" r:id="rId7"/>
    <p:sldId id="299" r:id="rId8"/>
    <p:sldId id="300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</p:sldIdLst>
  <p:sldSz cx="9144000" cy="6858000" type="screen4x3"/>
  <p:notesSz cx="6797675" cy="99266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ไม่มีลักษณะ ไม่มี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0" autoAdjust="0"/>
    <p:restoredTop sz="94660"/>
  </p:normalViewPr>
  <p:slideViewPr>
    <p:cSldViewPr>
      <p:cViewPr varScale="1">
        <p:scale>
          <a:sx n="64" d="100"/>
          <a:sy n="64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0835D-686A-4166-9123-EB6DC2E7268D}" type="datetimeFigureOut">
              <a:rPr lang="th-TH" smtClean="0"/>
              <a:pPr/>
              <a:t>19/04/59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B1A94-F645-4EAE-8799-393A12D0299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11790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1E0AB-5020-478C-8BCB-23F87C0B9A4D}" type="datetimeFigureOut">
              <a:rPr lang="th-TH" smtClean="0"/>
              <a:t>19/04/59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419CA-9BCE-40B1-8035-EF78DCB4AB8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19883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ชื่อเรื่อง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22" name="ชื่อเรื่องรอง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5F293D-20BF-487A-BFA7-792ABC73B8A5}" type="datetimeFigureOut">
              <a:rPr lang="th-TH" smtClean="0"/>
              <a:pPr/>
              <a:t>19/04/59</a:t>
            </a:fld>
            <a:endParaRPr lang="th-TH"/>
          </a:p>
        </p:txBody>
      </p:sp>
      <p:sp>
        <p:nvSpPr>
          <p:cNvPr id="20" name="ตัวยึดท้ายกระดา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10" name="ตัวยึดหมายเลขภาพนิ่ง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วงรี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วงรี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5F293D-20BF-487A-BFA7-792ABC73B8A5}" type="datetimeFigureOut">
              <a:rPr lang="th-TH" smtClean="0"/>
              <a:pPr/>
              <a:t>19/04/59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5F293D-20BF-487A-BFA7-792ABC73B8A5}" type="datetimeFigureOut">
              <a:rPr lang="th-TH" smtClean="0"/>
              <a:pPr/>
              <a:t>19/04/59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5F293D-20BF-487A-BFA7-792ABC73B8A5}" type="datetimeFigureOut">
              <a:rPr lang="th-TH" smtClean="0"/>
              <a:pPr/>
              <a:t>19/04/59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5F293D-20BF-487A-BFA7-792ABC73B8A5}" type="datetimeFigureOut">
              <a:rPr lang="th-TH" smtClean="0"/>
              <a:pPr/>
              <a:t>19/04/59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วงรี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วงรี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5F293D-20BF-487A-BFA7-792ABC73B8A5}" type="datetimeFigureOut">
              <a:rPr lang="th-TH" smtClean="0"/>
              <a:pPr/>
              <a:t>19/04/59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5F293D-20BF-487A-BFA7-792ABC73B8A5}" type="datetimeFigureOut">
              <a:rPr lang="th-TH" smtClean="0"/>
              <a:pPr/>
              <a:t>19/04/59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5F293D-20BF-487A-BFA7-792ABC73B8A5}" type="datetimeFigureOut">
              <a:rPr lang="th-TH" smtClean="0"/>
              <a:pPr/>
              <a:t>19/04/59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5F293D-20BF-487A-BFA7-792ABC73B8A5}" type="datetimeFigureOut">
              <a:rPr lang="th-TH" smtClean="0"/>
              <a:pPr/>
              <a:t>19/04/59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5F293D-20BF-487A-BFA7-792ABC73B8A5}" type="datetimeFigureOut">
              <a:rPr lang="th-TH" smtClean="0"/>
              <a:pPr/>
              <a:t>19/04/59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5F293D-20BF-487A-BFA7-792ABC73B8A5}" type="datetimeFigureOut">
              <a:rPr lang="th-TH" smtClean="0"/>
              <a:pPr/>
              <a:t>19/04/59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9" name="แผนผังลำดับงาน: กระบวนการ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แผนผังลำดับงาน: กระบวนการ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วงกลม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วงรี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โดนัท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ตัวยึดชื่อเรื่อง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ตัวยึดข้อความ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24" name="ตัวยึดวันที่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F5F293D-20BF-487A-BFA7-792ABC73B8A5}" type="datetimeFigureOut">
              <a:rPr lang="th-TH" smtClean="0"/>
              <a:pPr/>
              <a:t>19/04/59</a:t>
            </a:fld>
            <a:endParaRPr lang="th-TH"/>
          </a:p>
        </p:txBody>
      </p:sp>
      <p:sp>
        <p:nvSpPr>
          <p:cNvPr id="10" name="ตัวยึดท้ายกระดา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th-TH"/>
          </a:p>
        </p:txBody>
      </p:sp>
      <p:sp>
        <p:nvSpPr>
          <p:cNvPr id="22" name="ตัวยึดหมายเลขภาพนิ่ง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5" name="สี่เหลี่ยมผืนผ้า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00034" y="1142984"/>
            <a:ext cx="8643966" cy="1472184"/>
          </a:xfrm>
        </p:spPr>
        <p:txBody>
          <a:bodyPr>
            <a:normAutofit/>
          </a:bodyPr>
          <a:lstStyle/>
          <a:p>
            <a:pPr algn="r"/>
            <a:r>
              <a:rPr lang="en-US" sz="7200" b="1" smtClean="0"/>
              <a:t>4133502</a:t>
            </a:r>
            <a:r>
              <a:rPr lang="en-US" sz="4000" b="1" smtClean="0"/>
              <a:t> </a:t>
            </a:r>
            <a:r>
              <a:rPr lang="th-TH" sz="4000" b="1" dirty="0" smtClean="0"/>
              <a:t> </a:t>
            </a:r>
            <a:r>
              <a:rPr lang="th-TH" sz="4000" b="1" u="sng" dirty="0" smtClean="0"/>
              <a:t>ไมโครโปรเซสเซอร์และการอินเตอร์เฟส</a:t>
            </a:r>
            <a:endParaRPr lang="th-TH" sz="4000" b="1" u="sng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500034" y="2428868"/>
            <a:ext cx="8643966" cy="1285884"/>
          </a:xfrm>
        </p:spPr>
        <p:txBody>
          <a:bodyPr>
            <a:normAutofit/>
          </a:bodyPr>
          <a:lstStyle/>
          <a:p>
            <a:pPr algn="r"/>
            <a:r>
              <a:rPr lang="th-TH" sz="6600" b="1" dirty="0" smtClean="0"/>
              <a:t>บทที่ 6 </a:t>
            </a:r>
            <a:r>
              <a:rPr lang="th-TH" sz="4400" b="1" u="sng" dirty="0" smtClean="0"/>
              <a:t>ระบบปฏิบัติการบนไมโครโปรเซสเซอร์</a:t>
            </a:r>
            <a:endParaRPr lang="en-US" sz="4400" b="1" u="sng" dirty="0" smtClean="0"/>
          </a:p>
          <a:p>
            <a:pPr algn="r"/>
            <a:endParaRPr lang="en-US" sz="4800" b="1" u="sng" dirty="0" smtClean="0"/>
          </a:p>
          <a:p>
            <a:pPr algn="r"/>
            <a:endParaRPr lang="en-US" sz="6600" b="1" u="sng" dirty="0" smtClean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357686" y="5357826"/>
            <a:ext cx="4572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h-TH" sz="3600" dirty="0" smtClean="0"/>
              <a:t>ผู้สอน	อ</a:t>
            </a:r>
            <a:r>
              <a:rPr lang="en-US" sz="3600" dirty="0" smtClean="0"/>
              <a:t>.</a:t>
            </a:r>
            <a:r>
              <a:rPr lang="th-TH" sz="3600" dirty="0" smtClean="0"/>
              <a:t>ปุริม ชฎา</a:t>
            </a:r>
            <a:r>
              <a:rPr lang="th-TH" sz="3600" dirty="0" err="1" smtClean="0"/>
              <a:t>รัตน</a:t>
            </a:r>
            <a:r>
              <a:rPr lang="th-TH" sz="3600" dirty="0" smtClean="0"/>
              <a:t>ฐิติ</a:t>
            </a:r>
          </a:p>
          <a:p>
            <a:pPr algn="r"/>
            <a:r>
              <a:rPr lang="en-US" dirty="0" smtClean="0">
                <a:latin typeface="AngsanaUPC" pitchFamily="18" charset="-34"/>
              </a:rPr>
              <a:t>E-mail: purim_it@hotmail.com</a:t>
            </a:r>
            <a:endParaRPr lang="th-TH" dirty="0" smtClean="0">
              <a:latin typeface="AngsanaUPC" pitchFamily="18" charset="-34"/>
            </a:endParaRPr>
          </a:p>
          <a:p>
            <a:endParaRPr lang="th-TH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4000" b="1" dirty="0" smtClean="0">
                <a:latin typeface="Angsana New" pitchFamily="18" charset="-34"/>
              </a:rPr>
              <a:t>DOS (Disk Operating System)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Angsana New" pitchFamily="18" charset="-34"/>
              </a:rPr>
              <a:t> - </a:t>
            </a:r>
            <a:r>
              <a:rPr lang="th-TH" dirty="0" smtClean="0">
                <a:latin typeface="Angsana New" pitchFamily="18" charset="-34"/>
              </a:rPr>
              <a:t>ระบบ </a:t>
            </a:r>
            <a:r>
              <a:rPr lang="en-US" dirty="0" smtClean="0">
                <a:latin typeface="Angsana New" pitchFamily="18" charset="-34"/>
              </a:rPr>
              <a:t>DOS </a:t>
            </a:r>
            <a:r>
              <a:rPr lang="th-TH" dirty="0" smtClean="0">
                <a:latin typeface="Angsana New" pitchFamily="18" charset="-34"/>
              </a:rPr>
              <a:t>เป็นระบบปฏิบัติการที่ถูกพัฒนาขึ้นโดยบริษัท </a:t>
            </a:r>
            <a:r>
              <a:rPr lang="en-US" dirty="0" smtClean="0">
                <a:latin typeface="Angsana New" pitchFamily="18" charset="-34"/>
              </a:rPr>
              <a:t>IBM      </a:t>
            </a:r>
            <a:r>
              <a:rPr lang="th-TH" dirty="0" smtClean="0">
                <a:latin typeface="Angsana New" pitchFamily="18" charset="-34"/>
              </a:rPr>
              <a:t>เพื่อให้เป็นระบบปฏิบัติการสําหรับเครื่อง</a:t>
            </a:r>
            <a:r>
              <a:rPr lang="en-US" dirty="0" smtClean="0">
                <a:latin typeface="Angsana New" pitchFamily="18" charset="-34"/>
              </a:rPr>
              <a:t>PC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Angsana New" pitchFamily="18" charset="-34"/>
              </a:rPr>
              <a:t> -  </a:t>
            </a:r>
            <a:r>
              <a:rPr lang="th-TH" dirty="0" smtClean="0">
                <a:latin typeface="Angsana New" pitchFamily="18" charset="-34"/>
              </a:rPr>
              <a:t>ตัวโปรแกรม </a:t>
            </a:r>
            <a:r>
              <a:rPr lang="en-US" dirty="0" smtClean="0">
                <a:latin typeface="Angsana New" pitchFamily="18" charset="-34"/>
              </a:rPr>
              <a:t>DOS </a:t>
            </a:r>
            <a:r>
              <a:rPr lang="th-TH" dirty="0" smtClean="0">
                <a:latin typeface="Angsana New" pitchFamily="18" charset="-34"/>
              </a:rPr>
              <a:t>จะถูก </a:t>
            </a:r>
            <a:r>
              <a:rPr lang="en-US" dirty="0" smtClean="0">
                <a:latin typeface="Angsana New" pitchFamily="18" charset="-34"/>
              </a:rPr>
              <a:t>Load </a:t>
            </a:r>
            <a:r>
              <a:rPr lang="th-TH" dirty="0" smtClean="0">
                <a:latin typeface="Angsana New" pitchFamily="18" charset="-34"/>
              </a:rPr>
              <a:t>หรืออ่านจาก</a:t>
            </a:r>
            <a:r>
              <a:rPr lang="en-US" dirty="0" smtClean="0">
                <a:latin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</a:rPr>
              <a:t>แผ่นดิสก์เข้าไปเก็บไว้ในหน่วยความจําก่อน จากนั้น </a:t>
            </a:r>
            <a:r>
              <a:rPr lang="en-US" dirty="0" smtClean="0">
                <a:latin typeface="Angsana New" pitchFamily="18" charset="-34"/>
              </a:rPr>
              <a:t>DOS </a:t>
            </a:r>
            <a:r>
              <a:rPr lang="th-TH" dirty="0" smtClean="0">
                <a:latin typeface="Angsana New" pitchFamily="18" charset="-34"/>
              </a:rPr>
              <a:t>จะไปทําหน้าที่เป็นผู้ประสานงานต่าง ๆ ระหว่างผู้ใช้กับอุปกรณ์คอมพิวเตอร์ทั้งหลายโดยอัตโนมัติ โดยที่ </a:t>
            </a:r>
            <a:r>
              <a:rPr lang="en-US" dirty="0" smtClean="0">
                <a:latin typeface="Angsana New" pitchFamily="18" charset="-34"/>
              </a:rPr>
              <a:t>DOS </a:t>
            </a:r>
            <a:r>
              <a:rPr lang="th-TH" dirty="0" smtClean="0">
                <a:latin typeface="Angsana New" pitchFamily="18" charset="-34"/>
              </a:rPr>
              <a:t>จะรับคําสั่งจากผู้ใช้หรือโปรแกรมแล้วนําไปปฏิบัติ</a:t>
            </a:r>
            <a:endParaRPr lang="en-US" dirty="0" smtClean="0">
              <a:latin typeface="Angsana New" pitchFamily="18" charset="-34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Angsana New" pitchFamily="18" charset="-34"/>
              </a:rPr>
              <a:t>  - </a:t>
            </a:r>
            <a:r>
              <a:rPr lang="th-TH" dirty="0" smtClean="0">
                <a:latin typeface="Angsana New" pitchFamily="18" charset="-34"/>
              </a:rPr>
              <a:t> การทํางานเป็นแบบ </a:t>
            </a:r>
            <a:r>
              <a:rPr lang="en-US" dirty="0" smtClean="0">
                <a:latin typeface="Angsana New" pitchFamily="18" charset="-34"/>
              </a:rPr>
              <a:t>Text mode </a:t>
            </a:r>
            <a:r>
              <a:rPr lang="th-TH" dirty="0" smtClean="0">
                <a:latin typeface="Angsana New" pitchFamily="18" charset="-34"/>
              </a:rPr>
              <a:t>สั่งงานโดยการกดคําสั่งเข้าไปที่ซีพร็อม (</a:t>
            </a:r>
            <a:r>
              <a:rPr lang="en-US" dirty="0" smtClean="0">
                <a:latin typeface="Angsana New" pitchFamily="18" charset="-34"/>
              </a:rPr>
              <a:t>C:&gt;) </a:t>
            </a:r>
            <a:r>
              <a:rPr lang="th-TH" dirty="0" smtClean="0">
                <a:latin typeface="Angsana New" pitchFamily="18" charset="-34"/>
              </a:rPr>
              <a:t>เป็นระบบเก่าแก่  และปัจจุบันก็ใช้กันน้อยมาก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4000" b="1" dirty="0" smtClean="0">
                <a:latin typeface="Angsana New" pitchFamily="18" charset="-34"/>
              </a:rPr>
              <a:t>Windows 1.0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Angsana New" pitchFamily="18" charset="-34"/>
              </a:rPr>
              <a:t>   Windows 1.0 </a:t>
            </a:r>
            <a:r>
              <a:rPr lang="th-TH" dirty="0" smtClean="0">
                <a:latin typeface="Angsana New" pitchFamily="18" charset="-34"/>
              </a:rPr>
              <a:t>เป็น </a:t>
            </a:r>
            <a:r>
              <a:rPr lang="en-US" dirty="0" smtClean="0">
                <a:latin typeface="Angsana New" pitchFamily="18" charset="-34"/>
              </a:rPr>
              <a:t>OS </a:t>
            </a:r>
            <a:r>
              <a:rPr lang="th-TH" dirty="0" smtClean="0">
                <a:latin typeface="Angsana New" pitchFamily="18" charset="-34"/>
              </a:rPr>
              <a:t>แบบ 16 </a:t>
            </a:r>
            <a:r>
              <a:rPr lang="en-US" dirty="0" smtClean="0">
                <a:latin typeface="Angsana New" pitchFamily="18" charset="-34"/>
              </a:rPr>
              <a:t>bit </a:t>
            </a:r>
            <a:r>
              <a:rPr lang="th-TH" dirty="0" smtClean="0">
                <a:latin typeface="Angsana New" pitchFamily="18" charset="-34"/>
              </a:rPr>
              <a:t>ที่มี </a:t>
            </a:r>
            <a:r>
              <a:rPr lang="en-US" dirty="0" smtClean="0">
                <a:latin typeface="Angsana New" pitchFamily="18" charset="-34"/>
              </a:rPr>
              <a:t>GUI </a:t>
            </a:r>
            <a:r>
              <a:rPr lang="th-TH" dirty="0" smtClean="0">
                <a:latin typeface="Angsana New" pitchFamily="18" charset="-34"/>
              </a:rPr>
              <a:t>ตัวแรกของ </a:t>
            </a:r>
            <a:r>
              <a:rPr lang="en-US" dirty="0" smtClean="0">
                <a:latin typeface="Angsana New" pitchFamily="18" charset="-34"/>
              </a:rPr>
              <a:t>Microsoft </a:t>
            </a:r>
            <a:r>
              <a:rPr lang="th-TH" dirty="0" smtClean="0">
                <a:latin typeface="Angsana New" pitchFamily="18" charset="-34"/>
              </a:rPr>
              <a:t>โดยออกวางขายในวันที่ 20 พฤศจิกายน 1985 วางขายในรูปแบบของ </a:t>
            </a:r>
            <a:r>
              <a:rPr lang="en-US" dirty="0" smtClean="0">
                <a:latin typeface="Angsana New" pitchFamily="18" charset="-34"/>
              </a:rPr>
              <a:t>Floppy Disk </a:t>
            </a:r>
            <a:r>
              <a:rPr lang="th-TH" dirty="0" smtClean="0">
                <a:latin typeface="Angsana New" pitchFamily="18" charset="-34"/>
              </a:rPr>
              <a:t>โดยผู้ใช้ต้องลง </a:t>
            </a:r>
            <a:r>
              <a:rPr lang="en-US" dirty="0" smtClean="0">
                <a:latin typeface="Angsana New" pitchFamily="18" charset="-34"/>
              </a:rPr>
              <a:t>DOS </a:t>
            </a:r>
            <a:r>
              <a:rPr lang="th-TH" dirty="0" smtClean="0">
                <a:latin typeface="Angsana New" pitchFamily="18" charset="-34"/>
              </a:rPr>
              <a:t>ก่อน แล้วถึงลง </a:t>
            </a:r>
            <a:r>
              <a:rPr lang="en-US" dirty="0" smtClean="0">
                <a:latin typeface="Angsana New" pitchFamily="18" charset="-34"/>
              </a:rPr>
              <a:t>Windows 1.0 </a:t>
            </a:r>
            <a:r>
              <a:rPr lang="th-TH" dirty="0" smtClean="0">
                <a:latin typeface="Angsana New" pitchFamily="18" charset="-34"/>
              </a:rPr>
              <a:t>ตามอีกที สามารถรันโปรแกรมของ </a:t>
            </a:r>
            <a:r>
              <a:rPr lang="en-US" dirty="0" smtClean="0">
                <a:latin typeface="Angsana New" pitchFamily="18" charset="-34"/>
              </a:rPr>
              <a:t>DOS </a:t>
            </a:r>
            <a:r>
              <a:rPr lang="th-TH" dirty="0" smtClean="0">
                <a:latin typeface="Angsana New" pitchFamily="18" charset="-34"/>
              </a:rPr>
              <a:t>แบบ </a:t>
            </a:r>
            <a:r>
              <a:rPr lang="en-US" dirty="0" smtClean="0">
                <a:latin typeface="Angsana New" pitchFamily="18" charset="-34"/>
              </a:rPr>
              <a:t>Multitasking </a:t>
            </a:r>
            <a:r>
              <a:rPr lang="th-TH" dirty="0" smtClean="0">
                <a:latin typeface="Angsana New" pitchFamily="18" charset="-34"/>
              </a:rPr>
              <a:t>ได้โดยมีข้อจำกัดบางอย่าง ต้องการ </a:t>
            </a:r>
            <a:r>
              <a:rPr lang="en-US" dirty="0" smtClean="0">
                <a:latin typeface="Angsana New" pitchFamily="18" charset="-34"/>
              </a:rPr>
              <a:t>Ram </a:t>
            </a:r>
            <a:r>
              <a:rPr lang="th-TH" dirty="0" smtClean="0">
                <a:latin typeface="Angsana New" pitchFamily="18" charset="-34"/>
              </a:rPr>
              <a:t>ขั้นต่ำ 384 </a:t>
            </a:r>
            <a:r>
              <a:rPr lang="en-US" dirty="0" smtClean="0">
                <a:latin typeface="Angsana New" pitchFamily="18" charset="-34"/>
              </a:rPr>
              <a:t>KB (</a:t>
            </a:r>
            <a:r>
              <a:rPr lang="th-TH" dirty="0" smtClean="0">
                <a:latin typeface="Angsana New" pitchFamily="18" charset="-34"/>
              </a:rPr>
              <a:t>แนะนำ 512 </a:t>
            </a:r>
            <a:r>
              <a:rPr lang="en-US" dirty="0" smtClean="0">
                <a:latin typeface="Angsana New" pitchFamily="18" charset="-34"/>
              </a:rPr>
              <a:t>KB) Windows 1.0 </a:t>
            </a:r>
            <a:r>
              <a:rPr lang="th-TH" dirty="0" smtClean="0">
                <a:latin typeface="Angsana New" pitchFamily="18" charset="-34"/>
              </a:rPr>
              <a:t>มี </a:t>
            </a:r>
            <a:r>
              <a:rPr lang="en-US" dirty="0" smtClean="0">
                <a:latin typeface="Angsana New" pitchFamily="18" charset="-34"/>
              </a:rPr>
              <a:t>Shell </a:t>
            </a:r>
            <a:r>
              <a:rPr lang="th-TH" dirty="0" smtClean="0">
                <a:latin typeface="Angsana New" pitchFamily="18" charset="-34"/>
              </a:rPr>
              <a:t>ชื่อ </a:t>
            </a:r>
            <a:r>
              <a:rPr lang="en-US" dirty="0" smtClean="0">
                <a:latin typeface="Angsana New" pitchFamily="18" charset="-34"/>
              </a:rPr>
              <a:t>MS-DOS Executive </a:t>
            </a:r>
            <a:r>
              <a:rPr lang="th-TH" dirty="0" smtClean="0">
                <a:latin typeface="Angsana New" pitchFamily="18" charset="-34"/>
              </a:rPr>
              <a:t>โปรแกรมที่มาพร้อมกับ </a:t>
            </a:r>
            <a:r>
              <a:rPr lang="en-US" dirty="0" smtClean="0">
                <a:latin typeface="Angsana New" pitchFamily="18" charset="-34"/>
              </a:rPr>
              <a:t>OS </a:t>
            </a:r>
            <a:r>
              <a:rPr lang="th-TH" dirty="0" smtClean="0">
                <a:latin typeface="Angsana New" pitchFamily="18" charset="-34"/>
              </a:rPr>
              <a:t>ก็มีพวก </a:t>
            </a:r>
            <a:r>
              <a:rPr lang="en-US" dirty="0" smtClean="0">
                <a:latin typeface="Angsana New" pitchFamily="18" charset="-34"/>
              </a:rPr>
              <a:t>Calculator, Calendar, </a:t>
            </a:r>
            <a:r>
              <a:rPr lang="en-US" dirty="0" err="1" smtClean="0">
                <a:latin typeface="Angsana New" pitchFamily="18" charset="-34"/>
              </a:rPr>
              <a:t>Cardfile</a:t>
            </a:r>
            <a:r>
              <a:rPr lang="en-US" dirty="0" smtClean="0">
                <a:latin typeface="Angsana New" pitchFamily="18" charset="-34"/>
              </a:rPr>
              <a:t>, Clipboard viewer, Clock, Control Panel, Notepad, </a:t>
            </a:r>
            <a:r>
              <a:rPr lang="en-US" dirty="0" err="1" smtClean="0">
                <a:latin typeface="Angsana New" pitchFamily="18" charset="-34"/>
              </a:rPr>
              <a:t>Paint,Reversi</a:t>
            </a:r>
            <a:r>
              <a:rPr lang="en-US" dirty="0" smtClean="0">
                <a:latin typeface="Angsana New" pitchFamily="18" charset="-34"/>
              </a:rPr>
              <a:t>, Terminal, </a:t>
            </a:r>
            <a:r>
              <a:rPr lang="th-TH" dirty="0" smtClean="0">
                <a:latin typeface="Angsana New" pitchFamily="18" charset="-34"/>
              </a:rPr>
              <a:t>และ </a:t>
            </a:r>
            <a:r>
              <a:rPr lang="en-US" dirty="0" smtClean="0">
                <a:latin typeface="Angsana New" pitchFamily="18" charset="-34"/>
              </a:rPr>
              <a:t>Write</a:t>
            </a:r>
            <a:endParaRPr lang="th-TH" dirty="0" smtClean="0"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4000" b="1" dirty="0" smtClean="0">
                <a:latin typeface="Angsana New" pitchFamily="18" charset="-34"/>
              </a:rPr>
              <a:t>Windows 1.0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Angsana New" pitchFamily="18" charset="-34"/>
              </a:rPr>
              <a:t>   </a:t>
            </a:r>
            <a:endParaRPr lang="th-TH" dirty="0" smtClean="0">
              <a:latin typeface="Angsana New" pitchFamily="18" charset="-34"/>
            </a:endParaRP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397000"/>
            <a:ext cx="7654925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4000" b="1" dirty="0" smtClean="0">
                <a:latin typeface="Angsana New" pitchFamily="18" charset="-34"/>
              </a:rPr>
              <a:t>Windows 2.0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Angsana New" pitchFamily="18" charset="-34"/>
              </a:rPr>
              <a:t> 	Windows 2.0 </a:t>
            </a:r>
            <a:r>
              <a:rPr lang="th-TH" dirty="0" smtClean="0">
                <a:latin typeface="Angsana New" pitchFamily="18" charset="-34"/>
              </a:rPr>
              <a:t>ก็ยังเป็น 16 </a:t>
            </a:r>
            <a:r>
              <a:rPr lang="en-US" dirty="0" smtClean="0">
                <a:latin typeface="Angsana New" pitchFamily="18" charset="-34"/>
              </a:rPr>
              <a:t>bit </a:t>
            </a:r>
            <a:r>
              <a:rPr lang="th-TH" dirty="0" smtClean="0">
                <a:latin typeface="Angsana New" pitchFamily="18" charset="-34"/>
              </a:rPr>
              <a:t>อยู่ ออกมาในปี 1988 แถมมากับคอมพิวเตอร์ของ </a:t>
            </a:r>
            <a:r>
              <a:rPr lang="en-US" dirty="0" smtClean="0">
                <a:latin typeface="Angsana New" pitchFamily="18" charset="-34"/>
              </a:rPr>
              <a:t>AT&amp;T </a:t>
            </a:r>
            <a:r>
              <a:rPr lang="th-TH" dirty="0" smtClean="0">
                <a:latin typeface="Angsana New" pitchFamily="18" charset="-34"/>
              </a:rPr>
              <a:t>ในฐานะของโปรแกรมทดสอบสำหรับสถานศึกษา </a:t>
            </a:r>
            <a:r>
              <a:rPr lang="en-US" dirty="0" smtClean="0">
                <a:latin typeface="Angsana New" pitchFamily="18" charset="-34"/>
              </a:rPr>
              <a:t>Windows 2.0 </a:t>
            </a:r>
            <a:r>
              <a:rPr lang="th-TH" dirty="0" smtClean="0">
                <a:latin typeface="Angsana New" pitchFamily="18" charset="-34"/>
              </a:rPr>
              <a:t>เริ่มมีระบบ </a:t>
            </a:r>
            <a:r>
              <a:rPr lang="en-US" dirty="0" err="1" smtClean="0">
                <a:latin typeface="Angsana New" pitchFamily="18" charset="-34"/>
              </a:rPr>
              <a:t>Plug&amp;Play</a:t>
            </a:r>
            <a:r>
              <a:rPr lang="en-US" dirty="0" smtClean="0">
                <a:latin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</a:rPr>
              <a:t>แล้ว สิ่งที่พัฒนาจาก </a:t>
            </a:r>
            <a:r>
              <a:rPr lang="en-US" dirty="0" smtClean="0">
                <a:latin typeface="Angsana New" pitchFamily="18" charset="-34"/>
              </a:rPr>
              <a:t>Windows 1.0 </a:t>
            </a:r>
            <a:r>
              <a:rPr lang="th-TH" dirty="0" smtClean="0">
                <a:latin typeface="Angsana New" pitchFamily="18" charset="-34"/>
              </a:rPr>
              <a:t>คือสามารถลาก </a:t>
            </a:r>
            <a:r>
              <a:rPr lang="en-US" dirty="0" smtClean="0">
                <a:latin typeface="Angsana New" pitchFamily="18" charset="-34"/>
              </a:rPr>
              <a:t>Application </a:t>
            </a:r>
            <a:r>
              <a:rPr lang="th-TH" dirty="0" smtClean="0">
                <a:latin typeface="Angsana New" pitchFamily="18" charset="-34"/>
              </a:rPr>
              <a:t>ที่รันอยู่ไปวางซ้อนกันได้ มี </a:t>
            </a:r>
            <a:r>
              <a:rPr lang="en-US" dirty="0" smtClean="0">
                <a:latin typeface="Angsana New" pitchFamily="18" charset="-34"/>
              </a:rPr>
              <a:t>Keyboard Shortcut </a:t>
            </a:r>
            <a:r>
              <a:rPr lang="th-TH" dirty="0" smtClean="0">
                <a:latin typeface="Angsana New" pitchFamily="18" charset="-34"/>
              </a:rPr>
              <a:t>และมีปุ่ม </a:t>
            </a:r>
            <a:r>
              <a:rPr lang="en-US" dirty="0" smtClean="0">
                <a:latin typeface="Angsana New" pitchFamily="18" charset="-34"/>
              </a:rPr>
              <a:t>Minimize/Maximize </a:t>
            </a:r>
            <a:r>
              <a:rPr lang="th-TH" dirty="0" smtClean="0">
                <a:latin typeface="Angsana New" pitchFamily="18" charset="-34"/>
              </a:rPr>
              <a:t>หน้าต่าง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4000" b="1" dirty="0" smtClean="0">
                <a:latin typeface="Angsana New" pitchFamily="18" charset="-34"/>
              </a:rPr>
              <a:t>Windows 2.0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Angsana New" pitchFamily="18" charset="-34"/>
              </a:rPr>
              <a:t>   </a:t>
            </a:r>
            <a:endParaRPr lang="th-TH" dirty="0" smtClean="0">
              <a:latin typeface="Angsana New" pitchFamily="18" charset="-34"/>
            </a:endParaRP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600200"/>
            <a:ext cx="6629400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4000" b="1" dirty="0" smtClean="0">
                <a:latin typeface="Angsana New" pitchFamily="18" charset="-34"/>
              </a:rPr>
              <a:t>Windows 3.0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Angsana New" pitchFamily="18" charset="-34"/>
              </a:rPr>
              <a:t> 	Windows 3.0 </a:t>
            </a:r>
            <a:r>
              <a:rPr lang="th-TH" dirty="0" smtClean="0">
                <a:latin typeface="Angsana New" pitchFamily="18" charset="-34"/>
              </a:rPr>
              <a:t>ออกมาในวันที่ 22 พฤษภาคม 1990 เป็น </a:t>
            </a:r>
            <a:r>
              <a:rPr lang="en-US" dirty="0" smtClean="0">
                <a:latin typeface="Angsana New" pitchFamily="18" charset="-34"/>
              </a:rPr>
              <a:t>Windows </a:t>
            </a:r>
            <a:r>
              <a:rPr lang="th-TH" dirty="0" smtClean="0">
                <a:latin typeface="Angsana New" pitchFamily="18" charset="-34"/>
              </a:rPr>
              <a:t>รุ่นแรกที่ประสบความสำเร็จอย่างกว้างขวาง และสามารถฟาดฟันกับ </a:t>
            </a:r>
            <a:r>
              <a:rPr lang="en-US" dirty="0" smtClean="0">
                <a:latin typeface="Angsana New" pitchFamily="18" charset="-34"/>
              </a:rPr>
              <a:t>OS </a:t>
            </a:r>
            <a:r>
              <a:rPr lang="th-TH" dirty="0" smtClean="0">
                <a:latin typeface="Angsana New" pitchFamily="18" charset="-34"/>
              </a:rPr>
              <a:t>เจ้าถิ่นในสมัยนั้นอย่าง </a:t>
            </a:r>
            <a:r>
              <a:rPr lang="en-US" dirty="0" smtClean="0">
                <a:latin typeface="Angsana New" pitchFamily="18" charset="-34"/>
              </a:rPr>
              <a:t>Apple Macintosh </a:t>
            </a:r>
            <a:r>
              <a:rPr lang="th-TH" dirty="0" smtClean="0">
                <a:latin typeface="Angsana New" pitchFamily="18" charset="-34"/>
              </a:rPr>
              <a:t>ได้ </a:t>
            </a:r>
            <a:r>
              <a:rPr lang="en-US" dirty="0" smtClean="0">
                <a:latin typeface="Angsana New" pitchFamily="18" charset="-34"/>
              </a:rPr>
              <a:t>Windows 3.0 </a:t>
            </a:r>
            <a:r>
              <a:rPr lang="th-TH" dirty="0" smtClean="0">
                <a:latin typeface="Angsana New" pitchFamily="18" charset="-34"/>
              </a:rPr>
              <a:t>มี </a:t>
            </a:r>
            <a:r>
              <a:rPr lang="en-US" dirty="0" smtClean="0">
                <a:latin typeface="Angsana New" pitchFamily="18" charset="-34"/>
              </a:rPr>
              <a:t>Protected/Enhanced mode </a:t>
            </a:r>
            <a:r>
              <a:rPr lang="th-TH" dirty="0" smtClean="0">
                <a:latin typeface="Angsana New" pitchFamily="18" charset="-34"/>
              </a:rPr>
              <a:t>เพื่อให้ </a:t>
            </a:r>
            <a:r>
              <a:rPr lang="en-US" dirty="0" smtClean="0">
                <a:latin typeface="Angsana New" pitchFamily="18" charset="-34"/>
              </a:rPr>
              <a:t>Application </a:t>
            </a:r>
            <a:r>
              <a:rPr lang="th-TH" dirty="0" smtClean="0">
                <a:latin typeface="Angsana New" pitchFamily="18" charset="-34"/>
              </a:rPr>
              <a:t>ของ </a:t>
            </a:r>
            <a:r>
              <a:rPr lang="en-US" dirty="0" smtClean="0">
                <a:latin typeface="Angsana New" pitchFamily="18" charset="-34"/>
              </a:rPr>
              <a:t>Windows </a:t>
            </a:r>
            <a:r>
              <a:rPr lang="th-TH" dirty="0" smtClean="0">
                <a:latin typeface="Angsana New" pitchFamily="18" charset="-34"/>
              </a:rPr>
              <a:t>สามารถใช้ </a:t>
            </a:r>
            <a:r>
              <a:rPr lang="en-US" dirty="0" smtClean="0">
                <a:latin typeface="Angsana New" pitchFamily="18" charset="-34"/>
              </a:rPr>
              <a:t>Memory </a:t>
            </a:r>
            <a:r>
              <a:rPr lang="th-TH" dirty="0" smtClean="0">
                <a:latin typeface="Angsana New" pitchFamily="18" charset="-34"/>
              </a:rPr>
              <a:t>เยอะได้ได้มากกว่าที่ </a:t>
            </a:r>
            <a:r>
              <a:rPr lang="en-US" dirty="0" smtClean="0">
                <a:latin typeface="Angsana New" pitchFamily="18" charset="-34"/>
              </a:rPr>
              <a:t>DOS </a:t>
            </a:r>
            <a:r>
              <a:rPr lang="th-TH" dirty="0" smtClean="0">
                <a:latin typeface="Angsana New" pitchFamily="18" charset="-34"/>
              </a:rPr>
              <a:t>จัดมาให้ (ยังรันบน </a:t>
            </a:r>
            <a:r>
              <a:rPr lang="en-US" dirty="0" smtClean="0">
                <a:latin typeface="Angsana New" pitchFamily="18" charset="-34"/>
              </a:rPr>
              <a:t>DOS </a:t>
            </a:r>
            <a:r>
              <a:rPr lang="th-TH" dirty="0" smtClean="0">
                <a:latin typeface="Angsana New" pitchFamily="18" charset="-34"/>
              </a:rPr>
              <a:t>อยู่)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4000" b="1" dirty="0" smtClean="0">
                <a:latin typeface="Angsana New" pitchFamily="18" charset="-34"/>
              </a:rPr>
              <a:t>Windows 3.0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Angsana New" pitchFamily="18" charset="-34"/>
              </a:rPr>
              <a:t>   </a:t>
            </a:r>
            <a:endParaRPr lang="th-TH" dirty="0" smtClean="0">
              <a:latin typeface="Angsana New" pitchFamily="18" charset="-34"/>
            </a:endParaRP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19200"/>
            <a:ext cx="6807200" cy="514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4000" b="1" dirty="0" smtClean="0">
                <a:latin typeface="Angsana New" pitchFamily="18" charset="-34"/>
              </a:rPr>
              <a:t>Windows 3.1X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dirty="0" smtClean="0">
                <a:latin typeface="Angsana New" pitchFamily="18" charset="-34"/>
              </a:rPr>
              <a:t>	</a:t>
            </a:r>
            <a:r>
              <a:rPr lang="en-US" dirty="0" smtClean="0">
                <a:latin typeface="Angsana New" pitchFamily="18" charset="-34"/>
              </a:rPr>
              <a:t>Windows 3.1X </a:t>
            </a:r>
            <a:r>
              <a:rPr lang="th-TH" dirty="0" smtClean="0">
                <a:latin typeface="Angsana New" pitchFamily="18" charset="-34"/>
              </a:rPr>
              <a:t>ออกมาสานต่อความสำเร็จของ </a:t>
            </a:r>
            <a:r>
              <a:rPr lang="en-US" dirty="0" smtClean="0">
                <a:latin typeface="Angsana New" pitchFamily="18" charset="-34"/>
              </a:rPr>
              <a:t>Windows 3.0 </a:t>
            </a:r>
            <a:r>
              <a:rPr lang="th-TH" dirty="0" smtClean="0">
                <a:latin typeface="Angsana New" pitchFamily="18" charset="-34"/>
              </a:rPr>
              <a:t>โดยออกมาในเดือนมีนาคม 1992 </a:t>
            </a:r>
            <a:r>
              <a:rPr lang="en-US" dirty="0" smtClean="0">
                <a:latin typeface="Angsana New" pitchFamily="18" charset="-34"/>
              </a:rPr>
              <a:t>Windows 3.1X </a:t>
            </a:r>
            <a:r>
              <a:rPr lang="th-TH" dirty="0" smtClean="0">
                <a:latin typeface="Angsana New" pitchFamily="18" charset="-34"/>
              </a:rPr>
              <a:t>ออกแบบมาโดยใช้โทนสีชื่อ </a:t>
            </a:r>
            <a:r>
              <a:rPr lang="en-US" dirty="0" smtClean="0">
                <a:latin typeface="Angsana New" pitchFamily="18" charset="-34"/>
              </a:rPr>
              <a:t>Hotdog Sand </a:t>
            </a:r>
            <a:r>
              <a:rPr lang="th-TH" dirty="0" smtClean="0">
                <a:latin typeface="Angsana New" pitchFamily="18" charset="-34"/>
              </a:rPr>
              <a:t>ซึ่งประกอบด้วยสีหลักๆ คือ แดง เหลือง ดำ เพื่อช่วยให้คนที่ตาบอดสีในระดับหนึ่งสามารถมองตัวอักษร,ภาพ ได้สะดวกขึ้น </a:t>
            </a:r>
            <a:r>
              <a:rPr lang="en-US" dirty="0" smtClean="0">
                <a:latin typeface="Angsana New" pitchFamily="18" charset="-34"/>
              </a:rPr>
              <a:t>Windows for Workgroups 3.1 </a:t>
            </a:r>
            <a:r>
              <a:rPr lang="th-TH" dirty="0" smtClean="0">
                <a:latin typeface="Angsana New" pitchFamily="18" charset="-34"/>
              </a:rPr>
              <a:t>ออกมาในเดือนตุลาคม 1992 โดยเพิ่มเติมในส่วนของการสนับสนุนระบบเครือข่าย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4000" b="1" dirty="0" smtClean="0">
                <a:latin typeface="Angsana New" pitchFamily="18" charset="-34"/>
              </a:rPr>
              <a:t>Windows 3.1X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Angsana New" pitchFamily="18" charset="-34"/>
              </a:rPr>
              <a:t>   </a:t>
            </a:r>
            <a:endParaRPr lang="th-TH" dirty="0" smtClean="0">
              <a:latin typeface="Angsana New" pitchFamily="18" charset="-34"/>
            </a:endParaRP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066800"/>
            <a:ext cx="6529388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4000" b="1" dirty="0" smtClean="0">
                <a:latin typeface="Angsana New" pitchFamily="18" charset="-34"/>
              </a:rPr>
              <a:t>Windows 3.11 NT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Angsana New" pitchFamily="18" charset="-34"/>
              </a:rPr>
              <a:t>	Windows 3.11 NT </a:t>
            </a:r>
            <a:r>
              <a:rPr lang="th-TH" dirty="0" smtClean="0">
                <a:latin typeface="Angsana New" pitchFamily="18" charset="-34"/>
              </a:rPr>
              <a:t>เป็น </a:t>
            </a:r>
            <a:r>
              <a:rPr lang="en-US" dirty="0" smtClean="0">
                <a:latin typeface="Angsana New" pitchFamily="18" charset="-34"/>
              </a:rPr>
              <a:t>Windows </a:t>
            </a:r>
            <a:r>
              <a:rPr lang="th-TH" dirty="0" smtClean="0">
                <a:latin typeface="Angsana New" pitchFamily="18" charset="-34"/>
              </a:rPr>
              <a:t>ตัวแรกของสาย </a:t>
            </a:r>
            <a:r>
              <a:rPr lang="en-US" dirty="0" smtClean="0">
                <a:latin typeface="Angsana New" pitchFamily="18" charset="-34"/>
              </a:rPr>
              <a:t>NT </a:t>
            </a:r>
            <a:r>
              <a:rPr lang="th-TH" dirty="0" smtClean="0">
                <a:latin typeface="Angsana New" pitchFamily="18" charset="-34"/>
              </a:rPr>
              <a:t>โดยเน้นในทาง </a:t>
            </a:r>
            <a:r>
              <a:rPr lang="en-US" dirty="0" smtClean="0">
                <a:latin typeface="Angsana New" pitchFamily="18" charset="-34"/>
              </a:rPr>
              <a:t>Server </a:t>
            </a:r>
            <a:r>
              <a:rPr lang="th-TH" dirty="0" smtClean="0">
                <a:latin typeface="Angsana New" pitchFamily="18" charset="-34"/>
              </a:rPr>
              <a:t>กับทางธุรกิจ ออกมาในวันที่ 27 กรกฎาคม 1993 โดยมีออกมาด้วยกัน 2 รุ่นคือ </a:t>
            </a:r>
            <a:r>
              <a:rPr lang="en-US" dirty="0" smtClean="0">
                <a:latin typeface="Angsana New" pitchFamily="18" charset="-34"/>
              </a:rPr>
              <a:t>Windows NT 3.1 </a:t>
            </a:r>
            <a:r>
              <a:rPr lang="th-TH" dirty="0" smtClean="0">
                <a:latin typeface="Angsana New" pitchFamily="18" charset="-34"/>
              </a:rPr>
              <a:t>กับ </a:t>
            </a:r>
            <a:r>
              <a:rPr lang="en-US" dirty="0" smtClean="0">
                <a:latin typeface="Angsana New" pitchFamily="18" charset="-34"/>
              </a:rPr>
              <a:t>Windows NT Advanced Server </a:t>
            </a:r>
            <a:r>
              <a:rPr lang="th-TH" dirty="0" smtClean="0">
                <a:latin typeface="Angsana New" pitchFamily="18" charset="-34"/>
              </a:rPr>
              <a:t>ซึ่ง </a:t>
            </a:r>
            <a:r>
              <a:rPr lang="en-US" dirty="0" smtClean="0">
                <a:latin typeface="Angsana New" pitchFamily="18" charset="-34"/>
              </a:rPr>
              <a:t>Windows 3.11 NT </a:t>
            </a:r>
            <a:r>
              <a:rPr lang="th-TH" dirty="0" smtClean="0">
                <a:latin typeface="Angsana New" pitchFamily="18" charset="-34"/>
              </a:rPr>
              <a:t>นี้มีระบบความปลอดภัยในการรัน </a:t>
            </a:r>
            <a:r>
              <a:rPr lang="en-US" dirty="0" smtClean="0">
                <a:latin typeface="Angsana New" pitchFamily="18" charset="-34"/>
              </a:rPr>
              <a:t>Application </a:t>
            </a:r>
            <a:r>
              <a:rPr lang="th-TH" dirty="0" smtClean="0">
                <a:latin typeface="Angsana New" pitchFamily="18" charset="-34"/>
              </a:rPr>
              <a:t>ที่เข้มงวดขึ้น โปรแกรมไหนที่ติดต่อกับ </a:t>
            </a:r>
            <a:r>
              <a:rPr lang="en-US" dirty="0" smtClean="0">
                <a:latin typeface="Angsana New" pitchFamily="18" charset="-34"/>
              </a:rPr>
              <a:t>Hardware </a:t>
            </a:r>
            <a:r>
              <a:rPr lang="th-TH" dirty="0" smtClean="0">
                <a:latin typeface="Angsana New" pitchFamily="18" charset="-34"/>
              </a:rPr>
              <a:t>โดยตรง หรือยังใช้ </a:t>
            </a:r>
            <a:r>
              <a:rPr lang="en-US" dirty="0" smtClean="0">
                <a:latin typeface="Angsana New" pitchFamily="18" charset="-34"/>
              </a:rPr>
              <a:t>Driver </a:t>
            </a:r>
            <a:r>
              <a:rPr lang="th-TH" dirty="0" smtClean="0">
                <a:latin typeface="Angsana New" pitchFamily="18" charset="-34"/>
              </a:rPr>
              <a:t>ของระดับ </a:t>
            </a:r>
            <a:r>
              <a:rPr lang="en-US" dirty="0" smtClean="0">
                <a:latin typeface="Angsana New" pitchFamily="18" charset="-34"/>
              </a:rPr>
              <a:t>DOS </a:t>
            </a:r>
            <a:r>
              <a:rPr lang="th-TH" dirty="0" smtClean="0">
                <a:latin typeface="Angsana New" pitchFamily="18" charset="-34"/>
              </a:rPr>
              <a:t>อยู่ จะไม่อนุญาตให้รัน ทำให้ระบบมีความเสถียรขึ้นกว่าเดิมมาก นอกจากนี้ยังมีการเพิ่ม </a:t>
            </a:r>
            <a:r>
              <a:rPr lang="en-US" dirty="0" smtClean="0">
                <a:latin typeface="Angsana New" pitchFamily="18" charset="-34"/>
              </a:rPr>
              <a:t>Win32 </a:t>
            </a:r>
            <a:r>
              <a:rPr lang="th-TH" dirty="0" smtClean="0">
                <a:latin typeface="Angsana New" pitchFamily="18" charset="-34"/>
              </a:rPr>
              <a:t>ซึ่งเป็น </a:t>
            </a:r>
            <a:r>
              <a:rPr lang="en-US" dirty="0" smtClean="0">
                <a:latin typeface="Angsana New" pitchFamily="18" charset="-34"/>
              </a:rPr>
              <a:t>API </a:t>
            </a:r>
            <a:r>
              <a:rPr lang="th-TH" dirty="0" smtClean="0">
                <a:latin typeface="Angsana New" pitchFamily="18" charset="-34"/>
              </a:rPr>
              <a:t>แบบ 32 </a:t>
            </a:r>
            <a:r>
              <a:rPr lang="en-US" dirty="0" smtClean="0">
                <a:latin typeface="Angsana New" pitchFamily="18" charset="-34"/>
              </a:rPr>
              <a:t>bit</a:t>
            </a:r>
            <a:endParaRPr lang="th-TH" dirty="0" smtClean="0"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198438"/>
            <a:ext cx="3581400" cy="7159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h-TH" dirty="0" smtClean="0">
                <a:solidFill>
                  <a:schemeClr val="tx1"/>
                </a:solidFill>
              </a:rPr>
              <a:t>วิวัฒนาการของ </a:t>
            </a:r>
            <a:r>
              <a:rPr lang="en-US" dirty="0" smtClean="0">
                <a:solidFill>
                  <a:schemeClr val="tx1"/>
                </a:solidFill>
              </a:rPr>
              <a:t>OS</a:t>
            </a:r>
            <a:endParaRPr lang="th-TH" dirty="0" smtClean="0">
              <a:solidFill>
                <a:schemeClr val="tx1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066800"/>
            <a:ext cx="7848600" cy="4267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h-TH" b="1" dirty="0" smtClean="0">
                <a:latin typeface="Angsana New" pitchFamily="18" charset="-34"/>
              </a:rPr>
              <a:t>การประมวลผลแบบลำดับ</a:t>
            </a:r>
          </a:p>
          <a:p>
            <a:pPr eaLnBrk="1" hangingPunct="1">
              <a:defRPr/>
            </a:pPr>
            <a:r>
              <a:rPr lang="th-TH" dirty="0" smtClean="0">
                <a:latin typeface="Angsana New" pitchFamily="18" charset="-34"/>
              </a:rPr>
              <a:t>ยังไม่มีระบบปฏิบัติการ</a:t>
            </a:r>
          </a:p>
          <a:p>
            <a:pPr eaLnBrk="1" hangingPunct="1">
              <a:defRPr/>
            </a:pPr>
            <a:r>
              <a:rPr lang="th-TH" dirty="0" smtClean="0">
                <a:latin typeface="Angsana New" pitchFamily="18" charset="-34"/>
              </a:rPr>
              <a:t>โปรแกรมใช้งานเครื่องโดยตรงผ่านทางคอนโซล</a:t>
            </a:r>
          </a:p>
          <a:p>
            <a:pPr eaLnBrk="1" hangingPunct="1">
              <a:defRPr/>
            </a:pPr>
            <a:r>
              <a:rPr lang="th-TH" dirty="0" smtClean="0">
                <a:latin typeface="Angsana New" pitchFamily="18" charset="-34"/>
              </a:rPr>
              <a:t>โปรแกรมถูกป้อนเข้าใน</a:t>
            </a:r>
            <a:r>
              <a:rPr lang="th-TH" dirty="0" smtClean="0">
                <a:latin typeface="Angsana New" pitchFamily="18" charset="-34"/>
              </a:rPr>
              <a:t>รูปของ</a:t>
            </a:r>
            <a:r>
              <a:rPr lang="th-TH" dirty="0" smtClean="0">
                <a:latin typeface="Angsana New" pitchFamily="18" charset="-34"/>
              </a:rPr>
              <a:t>คำสั่งเครื่องผ่านอุปกรณ์ เช่นเครื่องอ่านบัตร </a:t>
            </a:r>
            <a:r>
              <a:rPr lang="en-US" dirty="0" smtClean="0">
                <a:latin typeface="Angsana New" pitchFamily="18" charset="-34"/>
              </a:rPr>
              <a:t>(card reader)</a:t>
            </a:r>
          </a:p>
          <a:p>
            <a:pPr eaLnBrk="1" hangingPunct="1">
              <a:defRPr/>
            </a:pPr>
            <a:r>
              <a:rPr lang="th-TH" dirty="0" smtClean="0">
                <a:latin typeface="Angsana New" pitchFamily="18" charset="-34"/>
              </a:rPr>
              <a:t>ทำงานทีละงาน</a:t>
            </a:r>
          </a:p>
          <a:p>
            <a:pPr eaLnBrk="1" hangingPunct="1">
              <a:defRPr/>
            </a:pPr>
            <a:r>
              <a:rPr lang="th-TH" dirty="0" smtClean="0">
                <a:latin typeface="Angsana New" pitchFamily="18" charset="-34"/>
              </a:rPr>
              <a:t>ปัญหาสำคัญคือ การจัด</a:t>
            </a:r>
            <a:r>
              <a:rPr lang="th-TH" dirty="0" smtClean="0">
                <a:latin typeface="Angsana New" pitchFamily="18" charset="-34"/>
              </a:rPr>
              <a:t>ตารางการประมวลผล </a:t>
            </a:r>
            <a:r>
              <a:rPr lang="en-US" dirty="0" smtClean="0">
                <a:latin typeface="Angsana New" pitchFamily="18" charset="-34"/>
              </a:rPr>
              <a:t>(Scheduling)</a:t>
            </a:r>
            <a:endParaRPr lang="th-TH" dirty="0" smtClean="0"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4000" b="1" dirty="0" smtClean="0">
                <a:latin typeface="Angsana New" pitchFamily="18" charset="-34"/>
              </a:rPr>
              <a:t>Windows 3.11 NT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Angsana New" pitchFamily="18" charset="-34"/>
              </a:rPr>
              <a:t>   </a:t>
            </a:r>
            <a:endParaRPr lang="th-TH" dirty="0" smtClean="0">
              <a:latin typeface="Angsana New" pitchFamily="18" charset="-34"/>
            </a:endParaRP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295400"/>
            <a:ext cx="6553200" cy="495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4000" b="1" dirty="0" smtClean="0">
                <a:latin typeface="Angsana New" pitchFamily="18" charset="-34"/>
              </a:rPr>
              <a:t>Windows 95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dirty="0" smtClean="0">
                <a:latin typeface="Angsana New" pitchFamily="18" charset="-34"/>
              </a:rPr>
              <a:t>เป็น </a:t>
            </a:r>
            <a:r>
              <a:rPr lang="en-US" dirty="0" smtClean="0">
                <a:latin typeface="Angsana New" pitchFamily="18" charset="-34"/>
              </a:rPr>
              <a:t>OS </a:t>
            </a:r>
            <a:r>
              <a:rPr lang="th-TH" dirty="0" smtClean="0">
                <a:latin typeface="Angsana New" pitchFamily="18" charset="-34"/>
              </a:rPr>
              <a:t>ที่ประสบความสำเร็จสูงสุดของ </a:t>
            </a:r>
            <a:r>
              <a:rPr lang="en-US" dirty="0" smtClean="0">
                <a:latin typeface="Angsana New" pitchFamily="18" charset="-34"/>
              </a:rPr>
              <a:t>Microsoft </a:t>
            </a:r>
            <a:r>
              <a:rPr lang="th-TH" dirty="0" smtClean="0">
                <a:latin typeface="Angsana New" pitchFamily="18" charset="-34"/>
              </a:rPr>
              <a:t>ออกมาในวันที่ 24 สิงหาคม 1995 เริ่มแยกตัวออกจาก </a:t>
            </a:r>
            <a:r>
              <a:rPr lang="en-US" dirty="0" smtClean="0">
                <a:latin typeface="Angsana New" pitchFamily="18" charset="-34"/>
              </a:rPr>
              <a:t>DOS </a:t>
            </a:r>
            <a:r>
              <a:rPr lang="th-TH" dirty="0" smtClean="0">
                <a:latin typeface="Angsana New" pitchFamily="18" charset="-34"/>
              </a:rPr>
              <a:t>แล้ว (ยังมีหลงเหลือการใช้งาน </a:t>
            </a:r>
            <a:r>
              <a:rPr lang="en-US" dirty="0" smtClean="0">
                <a:latin typeface="Angsana New" pitchFamily="18" charset="-34"/>
              </a:rPr>
              <a:t>Code </a:t>
            </a:r>
            <a:r>
              <a:rPr lang="th-TH" dirty="0" smtClean="0">
                <a:latin typeface="Angsana New" pitchFamily="18" charset="-34"/>
              </a:rPr>
              <a:t>บางส่วนจาก </a:t>
            </a:r>
            <a:r>
              <a:rPr lang="en-US" dirty="0" smtClean="0">
                <a:latin typeface="Angsana New" pitchFamily="18" charset="-34"/>
              </a:rPr>
              <a:t>DOS </a:t>
            </a:r>
            <a:r>
              <a:rPr lang="th-TH" dirty="0" smtClean="0">
                <a:latin typeface="Angsana New" pitchFamily="18" charset="-34"/>
              </a:rPr>
              <a:t>อยู่) โดย </a:t>
            </a:r>
            <a:r>
              <a:rPr lang="en-US" dirty="0" smtClean="0">
                <a:latin typeface="Angsana New" pitchFamily="18" charset="-34"/>
              </a:rPr>
              <a:t>Microsoft </a:t>
            </a:r>
            <a:r>
              <a:rPr lang="th-TH" dirty="0" smtClean="0">
                <a:latin typeface="Angsana New" pitchFamily="18" charset="-34"/>
              </a:rPr>
              <a:t>ได้ออก </a:t>
            </a:r>
            <a:r>
              <a:rPr lang="en-US" dirty="0" smtClean="0">
                <a:latin typeface="Angsana New" pitchFamily="18" charset="-34"/>
              </a:rPr>
              <a:t>MS-DOS 7.0 </a:t>
            </a:r>
            <a:r>
              <a:rPr lang="th-TH" dirty="0" smtClean="0">
                <a:latin typeface="Angsana New" pitchFamily="18" charset="-34"/>
              </a:rPr>
              <a:t>ซึ่งเป็น </a:t>
            </a:r>
            <a:r>
              <a:rPr lang="en-US" dirty="0" smtClean="0">
                <a:latin typeface="Angsana New" pitchFamily="18" charset="-34"/>
              </a:rPr>
              <a:t>DOS </a:t>
            </a:r>
            <a:r>
              <a:rPr lang="th-TH" dirty="0" smtClean="0">
                <a:latin typeface="Angsana New" pitchFamily="18" charset="-34"/>
              </a:rPr>
              <a:t>รุ่นปรับปรุงความสามารถเพื่อให้รองรับ </a:t>
            </a:r>
            <a:r>
              <a:rPr lang="en-US" dirty="0" smtClean="0">
                <a:latin typeface="Angsana New" pitchFamily="18" charset="-34"/>
              </a:rPr>
              <a:t>Windows </a:t>
            </a:r>
            <a:r>
              <a:rPr lang="th-TH" dirty="0" smtClean="0">
                <a:latin typeface="Angsana New" pitchFamily="18" charset="-34"/>
              </a:rPr>
              <a:t>ใน </a:t>
            </a:r>
            <a:r>
              <a:rPr lang="en-US" dirty="0" smtClean="0">
                <a:latin typeface="Angsana New" pitchFamily="18" charset="-34"/>
              </a:rPr>
              <a:t>Windows 95 </a:t>
            </a:r>
            <a:r>
              <a:rPr lang="th-TH" dirty="0" smtClean="0">
                <a:latin typeface="Angsana New" pitchFamily="18" charset="-34"/>
              </a:rPr>
              <a:t>นี้มีการปรับปรุง </a:t>
            </a:r>
            <a:r>
              <a:rPr lang="en-US" dirty="0" smtClean="0">
                <a:latin typeface="Angsana New" pitchFamily="18" charset="-34"/>
              </a:rPr>
              <a:t>User Interface </a:t>
            </a:r>
            <a:r>
              <a:rPr lang="th-TH" dirty="0" smtClean="0">
                <a:latin typeface="Angsana New" pitchFamily="18" charset="-34"/>
              </a:rPr>
              <a:t>เป็นแบบใหม่ โดยแทบจะไม่เหลือสิ่งเดิมๆ ที่เคยมาจาก </a:t>
            </a:r>
            <a:r>
              <a:rPr lang="en-US" dirty="0" smtClean="0">
                <a:latin typeface="Angsana New" pitchFamily="18" charset="-34"/>
              </a:rPr>
              <a:t>Windows </a:t>
            </a:r>
            <a:r>
              <a:rPr lang="th-TH" dirty="0" smtClean="0">
                <a:latin typeface="Angsana New" pitchFamily="18" charset="-34"/>
              </a:rPr>
              <a:t>รุ่นก่อนๆ ซึ่งสิ่งใหม่ๆ ที่เพิ่มเข้ามาก็ได้แก่ </a:t>
            </a:r>
            <a:r>
              <a:rPr lang="en-US" dirty="0" smtClean="0">
                <a:latin typeface="Angsana New" pitchFamily="18" charset="-34"/>
              </a:rPr>
              <a:t>Taskbar, Start button ,Start menu, </a:t>
            </a:r>
            <a:r>
              <a:rPr lang="th-TH" dirty="0" smtClean="0">
                <a:latin typeface="Angsana New" pitchFamily="18" charset="-34"/>
              </a:rPr>
              <a:t>และมี </a:t>
            </a:r>
            <a:r>
              <a:rPr lang="en-US" dirty="0" smtClean="0">
                <a:latin typeface="Angsana New" pitchFamily="18" charset="-34"/>
              </a:rPr>
              <a:t>Windows Explorer </a:t>
            </a:r>
            <a:r>
              <a:rPr lang="th-TH" dirty="0" smtClean="0">
                <a:latin typeface="Angsana New" pitchFamily="18" charset="-34"/>
              </a:rPr>
              <a:t>เอาไว้จัดการไฟล์ </a:t>
            </a:r>
            <a:r>
              <a:rPr lang="en-US" dirty="0" smtClean="0">
                <a:latin typeface="Angsana New" pitchFamily="18" charset="-34"/>
              </a:rPr>
              <a:t>Windows 95 </a:t>
            </a:r>
            <a:r>
              <a:rPr lang="th-TH" dirty="0" smtClean="0">
                <a:latin typeface="Angsana New" pitchFamily="18" charset="-34"/>
              </a:rPr>
              <a:t>รองรับการตั้งชื่อไฟล์ได้สูงสุด 255 ตัวอักษร รวมนามสกุล (ใน </a:t>
            </a:r>
            <a:r>
              <a:rPr lang="en-US" dirty="0" smtClean="0">
                <a:latin typeface="Angsana New" pitchFamily="18" charset="-34"/>
              </a:rPr>
              <a:t>Windows </a:t>
            </a:r>
            <a:r>
              <a:rPr lang="th-TH" dirty="0" smtClean="0">
                <a:latin typeface="Angsana New" pitchFamily="18" charset="-34"/>
              </a:rPr>
              <a:t>รุ่นก่อนๆ ตั้งชื่อไฟล์ในระบบ 8.3 คือชื่อไฟล์ 8 ตัว นามสกุลอีก 3 ตัว ซึ่งเป็นข้อจำกัดมาจาก </a:t>
            </a:r>
            <a:r>
              <a:rPr lang="en-US" dirty="0" smtClean="0">
                <a:latin typeface="Angsana New" pitchFamily="18" charset="-34"/>
              </a:rPr>
              <a:t>DOS) </a:t>
            </a:r>
            <a:r>
              <a:rPr lang="th-TH" dirty="0" smtClean="0">
                <a:latin typeface="Angsana New" pitchFamily="18" charset="-34"/>
              </a:rPr>
              <a:t>มีการทำงานแบบ 32 </a:t>
            </a:r>
            <a:r>
              <a:rPr lang="en-US" dirty="0" smtClean="0">
                <a:latin typeface="Angsana New" pitchFamily="18" charset="-34"/>
              </a:rPr>
              <a:t>bit Multitasking</a:t>
            </a:r>
            <a:endParaRPr lang="th-TH" dirty="0" smtClean="0"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4000" b="1" dirty="0" smtClean="0">
                <a:latin typeface="Angsana New" pitchFamily="18" charset="-34"/>
              </a:rPr>
              <a:t>Windows 95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Angsana New" pitchFamily="18" charset="-34"/>
              </a:rPr>
              <a:t>   </a:t>
            </a:r>
            <a:endParaRPr lang="th-TH" dirty="0" smtClean="0">
              <a:latin typeface="Angsana New" pitchFamily="18" charset="-34"/>
            </a:endParaRP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295400"/>
            <a:ext cx="6705600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4000" b="1" dirty="0" smtClean="0">
                <a:latin typeface="Angsana New" pitchFamily="18" charset="-34"/>
              </a:rPr>
              <a:t>Windows 98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dirty="0" smtClean="0">
                <a:latin typeface="Angsana New" pitchFamily="18" charset="-34"/>
              </a:rPr>
              <a:t>	ออกมาในวันที่ 24 มิถุนายน 1998 เอา </a:t>
            </a:r>
            <a:r>
              <a:rPr lang="en-US" dirty="0" smtClean="0">
                <a:latin typeface="Angsana New" pitchFamily="18" charset="-34"/>
              </a:rPr>
              <a:t>Interface </a:t>
            </a:r>
            <a:r>
              <a:rPr lang="th-TH" dirty="0" smtClean="0">
                <a:latin typeface="Angsana New" pitchFamily="18" charset="-34"/>
              </a:rPr>
              <a:t>แบบ </a:t>
            </a:r>
            <a:r>
              <a:rPr lang="en-US" dirty="0" smtClean="0">
                <a:latin typeface="Angsana New" pitchFamily="18" charset="-34"/>
              </a:rPr>
              <a:t>Web </a:t>
            </a:r>
            <a:r>
              <a:rPr lang="th-TH" dirty="0" smtClean="0">
                <a:latin typeface="Angsana New" pitchFamily="18" charset="-34"/>
              </a:rPr>
              <a:t>มายัดใส่ใน </a:t>
            </a:r>
            <a:r>
              <a:rPr lang="en-US" dirty="0" smtClean="0">
                <a:latin typeface="Angsana New" pitchFamily="18" charset="-34"/>
              </a:rPr>
              <a:t>Windows </a:t>
            </a:r>
            <a:r>
              <a:rPr lang="th-TH" dirty="0" smtClean="0">
                <a:latin typeface="Angsana New" pitchFamily="18" charset="-34"/>
              </a:rPr>
              <a:t>และยัดเยียด </a:t>
            </a:r>
            <a:r>
              <a:rPr lang="en-US" dirty="0" smtClean="0">
                <a:latin typeface="Angsana New" pitchFamily="18" charset="-34"/>
              </a:rPr>
              <a:t>Internet Explorer 4 </a:t>
            </a:r>
            <a:r>
              <a:rPr lang="th-TH" dirty="0" smtClean="0">
                <a:latin typeface="Angsana New" pitchFamily="18" charset="-34"/>
              </a:rPr>
              <a:t>มาให้พร้อม โดยตอนแรกกะจะให้มาแทน </a:t>
            </a:r>
            <a:r>
              <a:rPr lang="en-US" dirty="0" smtClean="0">
                <a:latin typeface="Angsana New" pitchFamily="18" charset="-34"/>
              </a:rPr>
              <a:t>Windows 95 </a:t>
            </a:r>
            <a:r>
              <a:rPr lang="th-TH" dirty="0" smtClean="0">
                <a:latin typeface="Angsana New" pitchFamily="18" charset="-34"/>
              </a:rPr>
              <a:t>แต่ไปๆ มาๆ </a:t>
            </a:r>
            <a:r>
              <a:rPr lang="en-US" dirty="0" smtClean="0">
                <a:latin typeface="Angsana New" pitchFamily="18" charset="-34"/>
              </a:rPr>
              <a:t>Windows 98 </a:t>
            </a:r>
            <a:r>
              <a:rPr lang="th-TH" dirty="0" smtClean="0">
                <a:latin typeface="Angsana New" pitchFamily="18" charset="-34"/>
              </a:rPr>
              <a:t>รุ่นแรกกลับมีปัญหามาก การใช้งานก็ไม่ค่อยจะดีเท่าไหร่ แถมตอนงานเปิดตัวก็ดันไปขึ้นจอฟ้าโชว์สาธาณชนอีกต่างหาก งานนี้เลยต้องออก </a:t>
            </a:r>
            <a:r>
              <a:rPr lang="en-US" dirty="0" smtClean="0">
                <a:latin typeface="Angsana New" pitchFamily="18" charset="-34"/>
              </a:rPr>
              <a:t>Windows 98 SE (Second Edition) </a:t>
            </a:r>
            <a:r>
              <a:rPr lang="th-TH" dirty="0" smtClean="0">
                <a:latin typeface="Angsana New" pitchFamily="18" charset="-34"/>
              </a:rPr>
              <a:t>ออกมาแก้ตัวในวันที่ 5 พฤษภาคม 1999 โดยแก้บั๊ก และปรับปรุงประสิทธิภาพ เพิ่มเติมการรองรับ </a:t>
            </a:r>
            <a:r>
              <a:rPr lang="en-US" dirty="0" smtClean="0">
                <a:latin typeface="Angsana New" pitchFamily="18" charset="-34"/>
              </a:rPr>
              <a:t>USB </a:t>
            </a:r>
            <a:r>
              <a:rPr lang="th-TH" dirty="0" smtClean="0">
                <a:latin typeface="Angsana New" pitchFamily="18" charset="-34"/>
              </a:rPr>
              <a:t>และอัพเกรด </a:t>
            </a:r>
            <a:r>
              <a:rPr lang="en-US" dirty="0" smtClean="0">
                <a:latin typeface="Angsana New" pitchFamily="18" charset="-34"/>
              </a:rPr>
              <a:t>IE </a:t>
            </a:r>
            <a:r>
              <a:rPr lang="th-TH" dirty="0" smtClean="0">
                <a:latin typeface="Angsana New" pitchFamily="18" charset="-34"/>
              </a:rPr>
              <a:t>เป็นรุ่น 5.0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4000" b="1" dirty="0" smtClean="0">
                <a:latin typeface="Angsana New" pitchFamily="18" charset="-34"/>
              </a:rPr>
              <a:t>Windows 98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Angsana New" pitchFamily="18" charset="-34"/>
              </a:rPr>
              <a:t>   </a:t>
            </a:r>
            <a:endParaRPr lang="th-TH" dirty="0" smtClean="0">
              <a:latin typeface="Angsana New" pitchFamily="18" charset="-34"/>
            </a:endParaRP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609725"/>
            <a:ext cx="6553200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4000" b="1" dirty="0" smtClean="0">
                <a:latin typeface="Angsana New" pitchFamily="18" charset="-34"/>
              </a:rPr>
              <a:t>Windows 2000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Angsana New" pitchFamily="18" charset="-34"/>
              </a:rPr>
              <a:t>	Windows 2000 </a:t>
            </a:r>
            <a:r>
              <a:rPr lang="th-TH" dirty="0" smtClean="0">
                <a:latin typeface="Angsana New" pitchFamily="18" charset="-34"/>
              </a:rPr>
              <a:t>พัฒนาจาก </a:t>
            </a:r>
            <a:r>
              <a:rPr lang="en-US" dirty="0" smtClean="0">
                <a:latin typeface="Angsana New" pitchFamily="18" charset="-34"/>
              </a:rPr>
              <a:t>Windows NT 4 </a:t>
            </a:r>
            <a:r>
              <a:rPr lang="th-TH" dirty="0" smtClean="0">
                <a:latin typeface="Angsana New" pitchFamily="18" charset="-34"/>
              </a:rPr>
              <a:t>ตอนแรกใช้ชื่อ </a:t>
            </a:r>
            <a:r>
              <a:rPr lang="en-US" dirty="0" smtClean="0">
                <a:latin typeface="Angsana New" pitchFamily="18" charset="-34"/>
              </a:rPr>
              <a:t>Windows NT 5 </a:t>
            </a:r>
            <a:r>
              <a:rPr lang="th-TH" dirty="0" smtClean="0">
                <a:latin typeface="Angsana New" pitchFamily="18" charset="-34"/>
              </a:rPr>
              <a:t>แต่ด้วยกระแสปี 2000 ก็เลยเปลี่ยนชื่อเป็น </a:t>
            </a:r>
            <a:r>
              <a:rPr lang="en-US" dirty="0" smtClean="0">
                <a:latin typeface="Angsana New" pitchFamily="18" charset="-34"/>
              </a:rPr>
              <a:t>Windows 2000 </a:t>
            </a:r>
            <a:r>
              <a:rPr lang="th-TH" dirty="0" smtClean="0">
                <a:latin typeface="Angsana New" pitchFamily="18" charset="-34"/>
              </a:rPr>
              <a:t>โดยวางเป้าหมายไว้ที่กลุ่มผู้ใช้ด้านธุรกิจ</a:t>
            </a:r>
            <a:r>
              <a:rPr lang="en-US" dirty="0" smtClean="0">
                <a:latin typeface="Angsana New" pitchFamily="18" charset="-34"/>
              </a:rPr>
              <a:t> Notebook</a:t>
            </a:r>
            <a:r>
              <a:rPr lang="th-TH" dirty="0" smtClean="0">
                <a:latin typeface="Angsana New" pitchFamily="18" charset="-34"/>
              </a:rPr>
              <a:t> และ </a:t>
            </a:r>
            <a:r>
              <a:rPr lang="en-US" dirty="0" smtClean="0">
                <a:latin typeface="Angsana New" pitchFamily="18" charset="-34"/>
              </a:rPr>
              <a:t>Server </a:t>
            </a:r>
            <a:r>
              <a:rPr lang="th-TH" dirty="0" smtClean="0">
                <a:latin typeface="Angsana New" pitchFamily="18" charset="-34"/>
              </a:rPr>
              <a:t>โดยออกวางขายในวันที่ 17 กุมภาพันธ์ 2000 มีออกมาทั้งหมด 4 รุ่น คือ </a:t>
            </a:r>
            <a:r>
              <a:rPr lang="en-US" dirty="0" smtClean="0">
                <a:latin typeface="Angsana New" pitchFamily="18" charset="-34"/>
              </a:rPr>
              <a:t>Professional, Server, Advanced Server</a:t>
            </a:r>
            <a:r>
              <a:rPr lang="th-TH" dirty="0" smtClean="0">
                <a:latin typeface="Angsana New" pitchFamily="18" charset="-34"/>
              </a:rPr>
              <a:t> และ </a:t>
            </a:r>
            <a:r>
              <a:rPr lang="en-US" dirty="0" smtClean="0">
                <a:latin typeface="Angsana New" pitchFamily="18" charset="-34"/>
              </a:rPr>
              <a:t>Datacenter Server </a:t>
            </a:r>
            <a:r>
              <a:rPr lang="th-TH" dirty="0" smtClean="0">
                <a:latin typeface="Angsana New" pitchFamily="18" charset="-34"/>
              </a:rPr>
              <a:t>และในปี 2001 ก็ออก </a:t>
            </a:r>
            <a:r>
              <a:rPr lang="en-US" dirty="0" smtClean="0">
                <a:latin typeface="Angsana New" pitchFamily="18" charset="-34"/>
              </a:rPr>
              <a:t>Windows 2000 Advanced Server Limited Edition </a:t>
            </a:r>
            <a:r>
              <a:rPr lang="th-TH" dirty="0" smtClean="0">
                <a:latin typeface="Angsana New" pitchFamily="18" charset="-34"/>
              </a:rPr>
              <a:t>และ </a:t>
            </a:r>
            <a:r>
              <a:rPr lang="en-US" dirty="0" smtClean="0">
                <a:latin typeface="Angsana New" pitchFamily="18" charset="-34"/>
              </a:rPr>
              <a:t>Windows 2000 Datacenter Server Limited Edition </a:t>
            </a:r>
            <a:r>
              <a:rPr lang="th-TH" dirty="0" smtClean="0">
                <a:latin typeface="Angsana New" pitchFamily="18" charset="-34"/>
              </a:rPr>
              <a:t>เพื่อมารันบน </a:t>
            </a:r>
            <a:r>
              <a:rPr lang="en-US" dirty="0" smtClean="0">
                <a:latin typeface="Angsana New" pitchFamily="18" charset="-34"/>
              </a:rPr>
              <a:t>CPU Intel Itanium </a:t>
            </a:r>
            <a:r>
              <a:rPr lang="th-TH" dirty="0" smtClean="0">
                <a:latin typeface="Angsana New" pitchFamily="18" charset="-34"/>
              </a:rPr>
              <a:t>ซึ่งเป็น </a:t>
            </a:r>
            <a:r>
              <a:rPr lang="en-US" dirty="0" smtClean="0">
                <a:latin typeface="Angsana New" pitchFamily="18" charset="-34"/>
              </a:rPr>
              <a:t>CPU 64-bit </a:t>
            </a:r>
            <a:r>
              <a:rPr lang="th-TH" dirty="0" smtClean="0">
                <a:latin typeface="Angsana New" pitchFamily="18" charset="-34"/>
              </a:rPr>
              <a:t>โดย </a:t>
            </a:r>
            <a:r>
              <a:rPr lang="en-US" dirty="0" smtClean="0">
                <a:latin typeface="Angsana New" pitchFamily="18" charset="-34"/>
              </a:rPr>
              <a:t>Microsoft </a:t>
            </a:r>
            <a:r>
              <a:rPr lang="th-TH" dirty="0" smtClean="0">
                <a:latin typeface="Angsana New" pitchFamily="18" charset="-34"/>
              </a:rPr>
              <a:t>ตั้งความหวังให้ </a:t>
            </a:r>
            <a:r>
              <a:rPr lang="en-US" dirty="0" smtClean="0">
                <a:latin typeface="Angsana New" pitchFamily="18" charset="-34"/>
              </a:rPr>
              <a:t>Windows 2000 </a:t>
            </a:r>
            <a:r>
              <a:rPr lang="th-TH" dirty="0" smtClean="0">
                <a:latin typeface="Angsana New" pitchFamily="18" charset="-34"/>
              </a:rPr>
              <a:t>เป็น </a:t>
            </a:r>
            <a:r>
              <a:rPr lang="en-US" dirty="0" smtClean="0">
                <a:latin typeface="Angsana New" pitchFamily="18" charset="-34"/>
              </a:rPr>
              <a:t>Windows </a:t>
            </a:r>
            <a:r>
              <a:rPr lang="th-TH" dirty="0" smtClean="0">
                <a:latin typeface="Angsana New" pitchFamily="18" charset="-34"/>
              </a:rPr>
              <a:t>ที่มีความปลอดภัยและมีเสถียรภาพ</a:t>
            </a:r>
            <a:r>
              <a:rPr lang="th-TH" dirty="0" smtClean="0"/>
              <a:t>มาก</a:t>
            </a:r>
            <a:r>
              <a:rPr lang="th-TH" dirty="0" smtClean="0">
                <a:latin typeface="Angsana New" pitchFamily="18" charset="-34"/>
              </a:rPr>
              <a:t>ที่สุด แต่มันกลับตกเป็นเป้าหมายของไวรัสตัวแรงๆ โดยเฉพาะ </a:t>
            </a:r>
            <a:r>
              <a:rPr lang="en-US" dirty="0" err="1" smtClean="0">
                <a:latin typeface="Angsana New" pitchFamily="18" charset="-34"/>
              </a:rPr>
              <a:t>Nimda</a:t>
            </a:r>
            <a:r>
              <a:rPr lang="en-US" dirty="0" smtClean="0">
                <a:latin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</a:rPr>
              <a:t>กับ </a:t>
            </a:r>
            <a:r>
              <a:rPr lang="en-US" dirty="0" smtClean="0">
                <a:latin typeface="Angsana New" pitchFamily="18" charset="-34"/>
              </a:rPr>
              <a:t>Code Red</a:t>
            </a:r>
            <a:endParaRPr lang="th-TH" dirty="0" smtClean="0"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4000" b="1" dirty="0" smtClean="0">
                <a:latin typeface="Angsana New" pitchFamily="18" charset="-34"/>
              </a:rPr>
              <a:t>Windows 2000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Angsana New" pitchFamily="18" charset="-34"/>
              </a:rPr>
              <a:t>   </a:t>
            </a:r>
            <a:endParaRPr lang="th-TH" dirty="0" smtClean="0">
              <a:latin typeface="Angsana New" pitchFamily="18" charset="-34"/>
            </a:endParaRPr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614488"/>
            <a:ext cx="6324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4000" b="1" dirty="0" smtClean="0">
                <a:latin typeface="Angsana New" pitchFamily="18" charset="-34"/>
              </a:rPr>
              <a:t>Windows Millennium Edition (ME)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latin typeface="Angsana New" pitchFamily="18" charset="-34"/>
              </a:rPr>
              <a:t>    </a:t>
            </a:r>
            <a:r>
              <a:rPr lang="th-TH" dirty="0" smtClean="0">
                <a:latin typeface="Angsana New" pitchFamily="18" charset="-34"/>
              </a:rPr>
              <a:t>พัฒนามาจากสาย </a:t>
            </a:r>
            <a:r>
              <a:rPr lang="en-US" dirty="0" smtClean="0">
                <a:latin typeface="Angsana New" pitchFamily="18" charset="-34"/>
              </a:rPr>
              <a:t>Windows 9x </a:t>
            </a:r>
            <a:r>
              <a:rPr lang="th-TH" dirty="0" smtClean="0">
                <a:latin typeface="Angsana New" pitchFamily="18" charset="-34"/>
              </a:rPr>
              <a:t>โดยตั้งชื่อเกาะกระแสปี 2000 อีกตามเคย เป็น </a:t>
            </a:r>
            <a:r>
              <a:rPr lang="en-US" dirty="0" smtClean="0">
                <a:latin typeface="Angsana New" pitchFamily="18" charset="-34"/>
              </a:rPr>
              <a:t>OS </a:t>
            </a:r>
            <a:r>
              <a:rPr lang="th-TH" dirty="0" smtClean="0">
                <a:latin typeface="Angsana New" pitchFamily="18" charset="-34"/>
              </a:rPr>
              <a:t>ลูกผสม 16-</a:t>
            </a:r>
            <a:r>
              <a:rPr lang="en-US" dirty="0" smtClean="0">
                <a:latin typeface="Angsana New" pitchFamily="18" charset="-34"/>
              </a:rPr>
              <a:t>bit/32-bit </a:t>
            </a:r>
            <a:r>
              <a:rPr lang="th-TH" dirty="0" smtClean="0">
                <a:latin typeface="Angsana New" pitchFamily="18" charset="-34"/>
              </a:rPr>
              <a:t>ออกวางขาย 14 กันยายน 2000 โดยมาพร้อมกับ </a:t>
            </a:r>
            <a:r>
              <a:rPr lang="en-US" dirty="0" smtClean="0">
                <a:latin typeface="Angsana New" pitchFamily="18" charset="-34"/>
              </a:rPr>
              <a:t>Internet Explorer 5.5, Windows Media Player 7, </a:t>
            </a:r>
            <a:r>
              <a:rPr lang="th-TH" dirty="0" smtClean="0">
                <a:latin typeface="Angsana New" pitchFamily="18" charset="-34"/>
              </a:rPr>
              <a:t>และ </a:t>
            </a:r>
            <a:r>
              <a:rPr lang="en-US" dirty="0" smtClean="0">
                <a:latin typeface="Angsana New" pitchFamily="18" charset="-34"/>
              </a:rPr>
              <a:t>Windows Movie Maker (</a:t>
            </a:r>
            <a:r>
              <a:rPr lang="th-TH" dirty="0" smtClean="0">
                <a:latin typeface="Angsana New" pitchFamily="18" charset="-34"/>
              </a:rPr>
              <a:t>มี </a:t>
            </a:r>
            <a:r>
              <a:rPr lang="en-US" dirty="0" smtClean="0">
                <a:latin typeface="Angsana New" pitchFamily="18" charset="-34"/>
              </a:rPr>
              <a:t>System Restore </a:t>
            </a:r>
            <a:r>
              <a:rPr lang="th-TH" dirty="0" smtClean="0">
                <a:latin typeface="Angsana New" pitchFamily="18" charset="-34"/>
              </a:rPr>
              <a:t>ด้วย) โดยปรับปรุง </a:t>
            </a:r>
            <a:r>
              <a:rPr lang="en-US" dirty="0" smtClean="0">
                <a:latin typeface="Angsana New" pitchFamily="18" charset="-34"/>
              </a:rPr>
              <a:t>User Interface </a:t>
            </a:r>
            <a:r>
              <a:rPr lang="th-TH" dirty="0" smtClean="0">
                <a:latin typeface="Angsana New" pitchFamily="18" charset="-34"/>
              </a:rPr>
              <a:t>ให้ดูคล้ายๆ </a:t>
            </a:r>
            <a:r>
              <a:rPr lang="en-US" dirty="0" smtClean="0">
                <a:latin typeface="Angsana New" pitchFamily="18" charset="-34"/>
              </a:rPr>
              <a:t>Windows 2000 </a:t>
            </a:r>
            <a:r>
              <a:rPr lang="th-TH" dirty="0" smtClean="0">
                <a:latin typeface="Angsana New" pitchFamily="18" charset="-34"/>
              </a:rPr>
              <a:t>ซึ่งผลตอบรับของ </a:t>
            </a:r>
            <a:r>
              <a:rPr lang="en-US" dirty="0" smtClean="0">
                <a:latin typeface="Angsana New" pitchFamily="18" charset="-34"/>
              </a:rPr>
              <a:t>Windows ME </a:t>
            </a:r>
            <a:r>
              <a:rPr lang="th-TH" dirty="0" smtClean="0">
                <a:latin typeface="Angsana New" pitchFamily="18" charset="-34"/>
              </a:rPr>
              <a:t>คือถูกด่าแหลกราญ ทั้งเรื่องบั๊กมากมายมหาศาล และการที่มันแทบจะไม่มีอะไรเพิ่มเติมจาก </a:t>
            </a:r>
            <a:r>
              <a:rPr lang="en-US" dirty="0" smtClean="0">
                <a:latin typeface="Angsana New" pitchFamily="18" charset="-34"/>
              </a:rPr>
              <a:t>Windows 98 SE </a:t>
            </a:r>
            <a:r>
              <a:rPr lang="th-TH" dirty="0" smtClean="0">
                <a:latin typeface="Angsana New" pitchFamily="18" charset="-34"/>
              </a:rPr>
              <a:t>เลย นอกจาก </a:t>
            </a:r>
            <a:r>
              <a:rPr lang="en-US" dirty="0" smtClean="0">
                <a:latin typeface="Angsana New" pitchFamily="18" charset="-34"/>
              </a:rPr>
              <a:t>Interface </a:t>
            </a:r>
            <a:r>
              <a:rPr lang="th-TH" dirty="0" smtClean="0">
                <a:latin typeface="Angsana New" pitchFamily="18" charset="-34"/>
              </a:rPr>
              <a:t>กับโปรแกรมใหม่ๆ (ซึ่งตอนนั้น </a:t>
            </a:r>
            <a:r>
              <a:rPr lang="en-US" dirty="0" smtClean="0">
                <a:latin typeface="Angsana New" pitchFamily="18" charset="-34"/>
              </a:rPr>
              <a:t>IE 5.5 </a:t>
            </a:r>
            <a:r>
              <a:rPr lang="th-TH" dirty="0" smtClean="0">
                <a:latin typeface="Angsana New" pitchFamily="18" charset="-34"/>
              </a:rPr>
              <a:t>กับ </a:t>
            </a:r>
            <a:r>
              <a:rPr lang="en-US" dirty="0" smtClean="0">
                <a:latin typeface="Angsana New" pitchFamily="18" charset="-34"/>
              </a:rPr>
              <a:t>WMP7 </a:t>
            </a:r>
            <a:r>
              <a:rPr lang="th-TH" dirty="0" smtClean="0">
                <a:latin typeface="Angsana New" pitchFamily="18" charset="-34"/>
              </a:rPr>
              <a:t>ก็ดาวน์โหลดได้ฟรีๆ จากเว็บ </a:t>
            </a:r>
            <a:r>
              <a:rPr lang="en-US" dirty="0" smtClean="0">
                <a:latin typeface="Angsana New" pitchFamily="18" charset="-34"/>
              </a:rPr>
              <a:t>Microsoft) </a:t>
            </a:r>
            <a:r>
              <a:rPr lang="th-TH" dirty="0" smtClean="0">
                <a:latin typeface="Angsana New" pitchFamily="18" charset="-34"/>
              </a:rPr>
              <a:t>แถมกระแส </a:t>
            </a:r>
            <a:r>
              <a:rPr lang="en-US" dirty="0" smtClean="0">
                <a:latin typeface="Angsana New" pitchFamily="18" charset="-34"/>
              </a:rPr>
              <a:t>Millennium </a:t>
            </a:r>
            <a:r>
              <a:rPr lang="th-TH" dirty="0" smtClean="0">
                <a:latin typeface="Angsana New" pitchFamily="18" charset="-34"/>
              </a:rPr>
              <a:t>ก็ใกล้จะหายแล้ว (มันออกมาขายช่วงท้ายปี) คนก็เลยไม่รู้ว่ามันจะออกมาทำเพื่ออะไร</a:t>
            </a:r>
            <a:endParaRPr lang="en-US" sz="4400" b="1" dirty="0" smtClean="0"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4000" b="1" dirty="0" smtClean="0">
                <a:latin typeface="Angsana New" pitchFamily="18" charset="-34"/>
              </a:rPr>
              <a:t>Windows Millennium Edition (ME)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Angsana New" pitchFamily="18" charset="-34"/>
              </a:rPr>
              <a:t>   </a:t>
            </a:r>
            <a:endParaRPr lang="th-TH" dirty="0" smtClean="0">
              <a:latin typeface="Angsana New" pitchFamily="18" charset="-34"/>
            </a:endParaRPr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581150"/>
            <a:ext cx="6553200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4000" b="1" dirty="0" smtClean="0">
                <a:latin typeface="Angsana New" pitchFamily="18" charset="-34"/>
              </a:rPr>
              <a:t>Windows XP</a:t>
            </a:r>
          </a:p>
          <a:p>
            <a:pPr eaLnBrk="1" hangingPunct="1">
              <a:defRPr/>
            </a:pPr>
            <a:r>
              <a:rPr lang="th-TH" sz="2800" dirty="0" smtClean="0">
                <a:latin typeface="Angsana New" pitchFamily="18" charset="-34"/>
              </a:rPr>
              <a:t>เป็นการรวมสายการพัฒนาของ </a:t>
            </a:r>
            <a:r>
              <a:rPr lang="en-US" sz="2800" dirty="0" smtClean="0">
                <a:latin typeface="Angsana New" pitchFamily="18" charset="-34"/>
              </a:rPr>
              <a:t>Windows 9x </a:t>
            </a:r>
            <a:r>
              <a:rPr lang="th-TH" sz="2800" dirty="0" smtClean="0">
                <a:latin typeface="Angsana New" pitchFamily="18" charset="-34"/>
              </a:rPr>
              <a:t>กับ </a:t>
            </a:r>
            <a:r>
              <a:rPr lang="en-US" sz="2800" dirty="0" smtClean="0">
                <a:latin typeface="Angsana New" pitchFamily="18" charset="-34"/>
              </a:rPr>
              <a:t>NT </a:t>
            </a:r>
            <a:r>
              <a:rPr lang="th-TH" sz="2800" dirty="0" smtClean="0">
                <a:latin typeface="Angsana New" pitchFamily="18" charset="-34"/>
              </a:rPr>
              <a:t>เข้าด้วยกัน ออกวางขายวันที่ 25 ตุลาคม 2001 ถ้านับตั้งแต่วันที่วางขายถึงตอนเดือนมกราคมปี 2006 ก็ขายได้มากกว่า 400 ล้านชุดแล้ว (ไม่รวมของเถื่อนอีก) ได้รับความนิยมสูงมาก และครองตลาดอยู่นานมากๆ จนเรียกได้ว่า </a:t>
            </a:r>
            <a:r>
              <a:rPr lang="en-US" sz="2800" dirty="0" smtClean="0">
                <a:latin typeface="Angsana New" pitchFamily="18" charset="-34"/>
              </a:rPr>
              <a:t>OS </a:t>
            </a:r>
            <a:r>
              <a:rPr lang="th-TH" sz="2800" dirty="0" smtClean="0">
                <a:latin typeface="Angsana New" pitchFamily="18" charset="-34"/>
              </a:rPr>
              <a:t>ของคอมส่วนใหญ่ในโลกนี้เป็น </a:t>
            </a:r>
            <a:r>
              <a:rPr lang="en-US" sz="2800" dirty="0" smtClean="0">
                <a:latin typeface="Angsana New" pitchFamily="18" charset="-34"/>
              </a:rPr>
              <a:t>Windows XP </a:t>
            </a:r>
            <a:r>
              <a:rPr lang="th-TH" sz="2800" dirty="0" smtClean="0">
                <a:latin typeface="Angsana New" pitchFamily="18" charset="-34"/>
              </a:rPr>
              <a:t>โดย </a:t>
            </a:r>
            <a:r>
              <a:rPr lang="en-US" sz="2800" dirty="0" smtClean="0">
                <a:latin typeface="Angsana New" pitchFamily="18" charset="-34"/>
              </a:rPr>
              <a:t>Windows XP </a:t>
            </a:r>
            <a:r>
              <a:rPr lang="th-TH" sz="2800" dirty="0" smtClean="0">
                <a:latin typeface="Angsana New" pitchFamily="18" charset="-34"/>
              </a:rPr>
              <a:t>นั้นเน้นการใช้งานส่วนบุคคล ชื่อ </a:t>
            </a:r>
            <a:r>
              <a:rPr lang="en-US" sz="2800" dirty="0" smtClean="0">
                <a:latin typeface="Angsana New" pitchFamily="18" charset="-34"/>
              </a:rPr>
              <a:t>XP </a:t>
            </a:r>
            <a:r>
              <a:rPr lang="th-TH" sz="2800" dirty="0" smtClean="0">
                <a:latin typeface="Angsana New" pitchFamily="18" charset="-34"/>
              </a:rPr>
              <a:t>มาจากคำว่า </a:t>
            </a:r>
            <a:r>
              <a:rPr lang="en-US" sz="2800" dirty="0" smtClean="0">
                <a:latin typeface="Angsana New" pitchFamily="18" charset="-34"/>
              </a:rPr>
              <a:t>Experience </a:t>
            </a:r>
            <a:r>
              <a:rPr lang="th-TH" sz="2800" dirty="0" smtClean="0">
                <a:latin typeface="Angsana New" pitchFamily="18" charset="-34"/>
              </a:rPr>
              <a:t>ซึ่งหมายถึง ประสบการณ์ โดย </a:t>
            </a:r>
            <a:r>
              <a:rPr lang="en-US" sz="2800" dirty="0" smtClean="0">
                <a:latin typeface="Angsana New" pitchFamily="18" charset="-34"/>
              </a:rPr>
              <a:t>Microsoft </a:t>
            </a:r>
            <a:r>
              <a:rPr lang="th-TH" sz="2800" dirty="0" smtClean="0">
                <a:latin typeface="Angsana New" pitchFamily="18" charset="-34"/>
              </a:rPr>
              <a:t>บอกว่า ผู้ใช้จะได้รับประสบการณ์ใหม่ๆ จากการใช้ </a:t>
            </a:r>
            <a:r>
              <a:rPr lang="en-US" sz="2800" dirty="0" smtClean="0">
                <a:latin typeface="Angsana New" pitchFamily="18" charset="-34"/>
              </a:rPr>
              <a:t>Windows XP </a:t>
            </a:r>
            <a:r>
              <a:rPr lang="th-TH" sz="2800" dirty="0" smtClean="0">
                <a:latin typeface="Angsana New" pitchFamily="18" charset="-34"/>
              </a:rPr>
              <a:t>ซึ่งคำพูดนี้เป็นจริงแค่ไหน เราทุกคนคงรู้กันดี </a:t>
            </a:r>
            <a:r>
              <a:rPr lang="en-US" sz="2800" dirty="0" smtClean="0">
                <a:latin typeface="Angsana New" pitchFamily="18" charset="-34"/>
              </a:rPr>
              <a:t>Windows XP </a:t>
            </a:r>
            <a:r>
              <a:rPr lang="th-TH" sz="2800" dirty="0" smtClean="0">
                <a:latin typeface="Angsana New" pitchFamily="18" charset="-34"/>
              </a:rPr>
              <a:t>ออกมาแทนที่ </a:t>
            </a:r>
            <a:r>
              <a:rPr lang="en-US" sz="2800" dirty="0" smtClean="0">
                <a:latin typeface="Angsana New" pitchFamily="18" charset="-34"/>
              </a:rPr>
              <a:t>Windows 2000 </a:t>
            </a:r>
            <a:r>
              <a:rPr lang="th-TH" sz="2800" dirty="0" smtClean="0">
                <a:latin typeface="Angsana New" pitchFamily="18" charset="-34"/>
              </a:rPr>
              <a:t>กับ </a:t>
            </a:r>
            <a:r>
              <a:rPr lang="en-US" sz="2800" dirty="0" smtClean="0">
                <a:latin typeface="Angsana New" pitchFamily="18" charset="-34"/>
              </a:rPr>
              <a:t>Windows ME </a:t>
            </a:r>
            <a:r>
              <a:rPr lang="th-TH" sz="2800" dirty="0" smtClean="0">
                <a:latin typeface="Angsana New" pitchFamily="18" charset="-34"/>
              </a:rPr>
              <a:t>ได้สมบูรณ์ภายในเวลาไม่กี่ปี ซึ่งตอนแรกๆ ก็มีคำตำหนิเรื่องการทำงานอยู่บ้าง แต่หลังจากออก </a:t>
            </a:r>
            <a:r>
              <a:rPr lang="en-US" sz="2800" dirty="0" smtClean="0">
                <a:latin typeface="Angsana New" pitchFamily="18" charset="-34"/>
              </a:rPr>
              <a:t>Service Pack 2 </a:t>
            </a:r>
            <a:r>
              <a:rPr lang="th-TH" sz="2800" dirty="0" smtClean="0">
                <a:latin typeface="Angsana New" pitchFamily="18" charset="-34"/>
              </a:rPr>
              <a:t>ในปี 2004 ที่เพิ่มประสิทธิภาพและความปลอดภัยเข้ามา มันก็กลายเป็น </a:t>
            </a:r>
            <a:r>
              <a:rPr lang="en-US" sz="2800" dirty="0" smtClean="0">
                <a:latin typeface="Angsana New" pitchFamily="18" charset="-34"/>
              </a:rPr>
              <a:t>OS </a:t>
            </a:r>
            <a:r>
              <a:rPr lang="th-TH" sz="2800" dirty="0" smtClean="0">
                <a:latin typeface="Angsana New" pitchFamily="18" charset="-34"/>
              </a:rPr>
              <a:t>ที่ครองตลาด </a:t>
            </a:r>
            <a:r>
              <a:rPr lang="en-US" sz="2800" dirty="0" smtClean="0">
                <a:latin typeface="Angsana New" pitchFamily="18" charset="-34"/>
              </a:rPr>
              <a:t>PC </a:t>
            </a:r>
            <a:r>
              <a:rPr lang="th-TH" sz="2800" dirty="0" smtClean="0">
                <a:latin typeface="Angsana New" pitchFamily="18" charset="-34"/>
              </a:rPr>
              <a:t>ไปเลย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4400" b="1" dirty="0" smtClean="0"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609600"/>
            <a:ext cx="7848600" cy="5791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h-TH" b="1" dirty="0" smtClean="0"/>
              <a:t>การประมวลผลแบบกลุ่ม</a:t>
            </a:r>
          </a:p>
          <a:p>
            <a:pPr eaLnBrk="1" hangingPunct="1">
              <a:defRPr/>
            </a:pPr>
            <a:r>
              <a:rPr lang="th-TH" dirty="0" smtClean="0"/>
              <a:t>ผู้ใช้ไม่ติดต่อเครื่องโดยตรงจะส่งงานด้วยการ์ดคำสั่งหรือเทปให้กับเจ้าหน้าที่คุมเครื่อง แล้วส่งงานเข้าเครื่องตามลำดับผ่านอุปกรณ์รับข้อมูลที่เรียกว่า มอนิเตอร์</a:t>
            </a:r>
          </a:p>
          <a:p>
            <a:pPr eaLnBrk="1" hangingPunct="1">
              <a:defRPr/>
            </a:pPr>
            <a:r>
              <a:rPr lang="th-TH" dirty="0" smtClean="0"/>
              <a:t>หลักการการประมวลผลแบบกลุ่ม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dirty="0" smtClean="0"/>
              <a:t>   </a:t>
            </a:r>
            <a:r>
              <a:rPr lang="en-US" dirty="0" smtClean="0"/>
              <a:t>- </a:t>
            </a:r>
            <a:r>
              <a:rPr lang="th-TH" dirty="0" smtClean="0"/>
              <a:t>ป้องกันหน่วยความจำไม่ให้โปรแกรมของผู้ใช้ทำลายส่วนของมอนิเตอร์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dirty="0" smtClean="0"/>
              <a:t>   </a:t>
            </a:r>
            <a:r>
              <a:rPr lang="en-US" dirty="0" smtClean="0"/>
              <a:t>- </a:t>
            </a:r>
            <a:r>
              <a:rPr lang="th-TH" dirty="0" smtClean="0"/>
              <a:t>เวลาใช้ในการควบคุมไม่ให้งานใดใช้เวลาเกินกว่าที่กำหนด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4000" b="1" dirty="0" smtClean="0">
                <a:latin typeface="Angsana New" pitchFamily="18" charset="-34"/>
              </a:rPr>
              <a:t>Windows XP</a:t>
            </a:r>
          </a:p>
          <a:p>
            <a:pPr eaLnBrk="1" hangingPunct="1">
              <a:defRPr/>
            </a:pPr>
            <a:r>
              <a:rPr lang="th-TH" sz="2800" dirty="0" smtClean="0">
                <a:latin typeface="Angsana New" pitchFamily="18" charset="-34"/>
              </a:rPr>
              <a:t> </a:t>
            </a:r>
            <a:r>
              <a:rPr lang="en-US" sz="2800" dirty="0" smtClean="0">
                <a:latin typeface="Angsana New" pitchFamily="18" charset="-34"/>
              </a:rPr>
              <a:t>Windows XP </a:t>
            </a:r>
            <a:r>
              <a:rPr lang="th-TH" sz="2800" dirty="0" smtClean="0">
                <a:latin typeface="Angsana New" pitchFamily="18" charset="-34"/>
              </a:rPr>
              <a:t>มีออกมา 2 รุ่น คือ </a:t>
            </a:r>
            <a:r>
              <a:rPr lang="en-US" sz="2800" dirty="0" smtClean="0">
                <a:latin typeface="Angsana New" pitchFamily="18" charset="-34"/>
              </a:rPr>
              <a:t>Windows XP Home </a:t>
            </a:r>
            <a:r>
              <a:rPr lang="th-TH" sz="2800" dirty="0" smtClean="0">
                <a:latin typeface="Angsana New" pitchFamily="18" charset="-34"/>
              </a:rPr>
              <a:t>กับ </a:t>
            </a:r>
            <a:r>
              <a:rPr lang="en-US" sz="2800" dirty="0" smtClean="0">
                <a:latin typeface="Angsana New" pitchFamily="18" charset="-34"/>
              </a:rPr>
              <a:t>Windows XP Professional </a:t>
            </a:r>
            <a:r>
              <a:rPr lang="th-TH" sz="2800" dirty="0" smtClean="0">
                <a:latin typeface="Angsana New" pitchFamily="18" charset="-34"/>
              </a:rPr>
              <a:t>และมี </a:t>
            </a:r>
            <a:r>
              <a:rPr lang="en-US" sz="2800" dirty="0" smtClean="0">
                <a:latin typeface="Angsana New" pitchFamily="18" charset="-34"/>
              </a:rPr>
              <a:t>Windows XP Media Center </a:t>
            </a:r>
            <a:r>
              <a:rPr lang="th-TH" sz="2800" dirty="0" smtClean="0">
                <a:latin typeface="Angsana New" pitchFamily="18" charset="-34"/>
              </a:rPr>
              <a:t>ตามออกมาทีหลังโดยเน้นความบันเทิงเป็นหลัก</a:t>
            </a:r>
          </a:p>
          <a:p>
            <a:pPr eaLnBrk="1" hangingPunct="1">
              <a:defRPr/>
            </a:pPr>
            <a:r>
              <a:rPr lang="th-TH" sz="2800" dirty="0" smtClean="0">
                <a:latin typeface="Angsana New" pitchFamily="18" charset="-34"/>
              </a:rPr>
              <a:t>การเปลี่ยนแปลงของ </a:t>
            </a:r>
            <a:r>
              <a:rPr lang="en-US" sz="2800" dirty="0" smtClean="0">
                <a:latin typeface="Angsana New" pitchFamily="18" charset="-34"/>
              </a:rPr>
              <a:t>Windows XP </a:t>
            </a:r>
            <a:r>
              <a:rPr lang="th-TH" sz="2800" dirty="0" smtClean="0">
                <a:latin typeface="Angsana New" pitchFamily="18" charset="-34"/>
              </a:rPr>
              <a:t>ที่เห็นได้ชัดที่สุดก็เป็นเรื่องของ </a:t>
            </a:r>
            <a:r>
              <a:rPr lang="en-US" sz="2800" dirty="0" smtClean="0">
                <a:latin typeface="Angsana New" pitchFamily="18" charset="-34"/>
              </a:rPr>
              <a:t>User Interface </a:t>
            </a:r>
            <a:r>
              <a:rPr lang="th-TH" sz="2800" dirty="0" smtClean="0">
                <a:latin typeface="Angsana New" pitchFamily="18" charset="-34"/>
              </a:rPr>
              <a:t>โดยเปลี่ยนจากแบบเหลี่ยมๆ เทาๆ มันเป็นแบบหน้ามน มีสีสันสดใส รวมทั้ง </a:t>
            </a:r>
            <a:r>
              <a:rPr lang="en-US" sz="2800" dirty="0" smtClean="0">
                <a:latin typeface="Angsana New" pitchFamily="18" charset="-34"/>
              </a:rPr>
              <a:t>Icon </a:t>
            </a:r>
            <a:r>
              <a:rPr lang="th-TH" sz="2800" dirty="0" smtClean="0">
                <a:latin typeface="Angsana New" pitchFamily="18" charset="-34"/>
              </a:rPr>
              <a:t>ต่างๆ ก็ถูกเปลี่ยนใหม่ แสดงสีสันได้มากขึ้น มาพร้อมกับ </a:t>
            </a:r>
            <a:r>
              <a:rPr lang="en-US" sz="2800" dirty="0" smtClean="0">
                <a:latin typeface="Angsana New" pitchFamily="18" charset="-34"/>
              </a:rPr>
              <a:t>Internet Explorer 6 </a:t>
            </a:r>
            <a:r>
              <a:rPr lang="th-TH" sz="2800" dirty="0" smtClean="0">
                <a:latin typeface="Angsana New" pitchFamily="18" charset="-34"/>
              </a:rPr>
              <a:t>ที่ไม่มีวันตาย </a:t>
            </a:r>
            <a:r>
              <a:rPr lang="en-US" sz="2800" dirty="0" smtClean="0">
                <a:latin typeface="Angsana New" pitchFamily="18" charset="-34"/>
              </a:rPr>
              <a:t>Windows Media Player 8 (</a:t>
            </a:r>
            <a:r>
              <a:rPr lang="th-TH" sz="2800" dirty="0" smtClean="0">
                <a:latin typeface="Angsana New" pitchFamily="18" charset="-34"/>
              </a:rPr>
              <a:t>อัพเป็น 9 ใน </a:t>
            </a:r>
            <a:r>
              <a:rPr lang="en-US" sz="2800" dirty="0" smtClean="0">
                <a:latin typeface="Angsana New" pitchFamily="18" charset="-34"/>
              </a:rPr>
              <a:t>SP2)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4400" b="1" dirty="0" smtClean="0"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4000" b="1" dirty="0" smtClean="0">
                <a:latin typeface="Angsana New" pitchFamily="18" charset="-34"/>
              </a:rPr>
              <a:t>Windows XP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Angsana New" pitchFamily="18" charset="-34"/>
              </a:rPr>
              <a:t>   </a:t>
            </a:r>
            <a:endParaRPr lang="th-TH" dirty="0" smtClean="0">
              <a:latin typeface="Angsana New" pitchFamily="18" charset="-34"/>
            </a:endParaRPr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8" y="1152525"/>
            <a:ext cx="7377112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4000" b="1" dirty="0" smtClean="0">
                <a:latin typeface="Angsana New" pitchFamily="18" charset="-34"/>
              </a:rPr>
              <a:t>Windows Vista</a:t>
            </a:r>
          </a:p>
          <a:p>
            <a:pPr eaLnBrk="1" hangingPunct="1">
              <a:defRPr/>
            </a:pPr>
            <a:r>
              <a:rPr lang="th-TH" sz="3600" dirty="0" smtClean="0">
                <a:latin typeface="Angsana New" pitchFamily="18" charset="-34"/>
              </a:rPr>
              <a:t>แต่เดิมใช้ชื่อว่า </a:t>
            </a:r>
            <a:r>
              <a:rPr lang="en-US" sz="3600" dirty="0" smtClean="0">
                <a:latin typeface="Angsana New" pitchFamily="18" charset="-34"/>
              </a:rPr>
              <a:t>Longhorn </a:t>
            </a:r>
            <a:r>
              <a:rPr lang="th-TH" sz="3600" dirty="0" smtClean="0">
                <a:latin typeface="Angsana New" pitchFamily="18" charset="-34"/>
              </a:rPr>
              <a:t>มีการพัฒนาอย่างยาวนาน จนในที่สุดก็ออกมาวางขายในวันที่ 8 พฤศจิกายน 2006 พร้อมกับเสียงก่นด่านับไม่ถ้วน ตั้งแต่เรื่องกินสเปค ทำงานช้า </a:t>
            </a:r>
            <a:r>
              <a:rPr lang="en-US" sz="3600" dirty="0" smtClean="0">
                <a:latin typeface="Angsana New" pitchFamily="18" charset="-34"/>
              </a:rPr>
              <a:t>Error </a:t>
            </a:r>
            <a:r>
              <a:rPr lang="th-TH" sz="3600" dirty="0" smtClean="0">
                <a:latin typeface="Angsana New" pitchFamily="18" charset="-34"/>
              </a:rPr>
              <a:t>บ่อย ไม่ </a:t>
            </a:r>
            <a:r>
              <a:rPr lang="en-US" sz="3600" dirty="0" smtClean="0">
                <a:latin typeface="Angsana New" pitchFamily="18" charset="-34"/>
              </a:rPr>
              <a:t>Support </a:t>
            </a:r>
            <a:r>
              <a:rPr lang="th-TH" sz="3600" dirty="0" smtClean="0">
                <a:latin typeface="Angsana New" pitchFamily="18" charset="-34"/>
              </a:rPr>
              <a:t>โปรแกรมเก่าๆ ฯลฯ ถึงแม้จะมีการออก </a:t>
            </a:r>
            <a:r>
              <a:rPr lang="en-US" sz="3600" dirty="0" smtClean="0">
                <a:latin typeface="Angsana New" pitchFamily="18" charset="-34"/>
              </a:rPr>
              <a:t>Service Pack </a:t>
            </a:r>
            <a:r>
              <a:rPr lang="th-TH" sz="3600" dirty="0" smtClean="0">
                <a:latin typeface="Angsana New" pitchFamily="18" charset="-34"/>
              </a:rPr>
              <a:t>มาแก้ปัญหาถึง 2 ตัว จนมันทำงานได้ดีแล้ว แต่ชื่อ </a:t>
            </a:r>
            <a:r>
              <a:rPr lang="en-US" sz="3600" dirty="0" smtClean="0">
                <a:latin typeface="Angsana New" pitchFamily="18" charset="-34"/>
              </a:rPr>
              <a:t>Windows Vista </a:t>
            </a:r>
            <a:r>
              <a:rPr lang="th-TH" sz="3600" dirty="0" smtClean="0">
                <a:latin typeface="Angsana New" pitchFamily="18" charset="-34"/>
              </a:rPr>
              <a:t>ก็จะถูกจดจำไปอีกนานในฐานะ </a:t>
            </a:r>
            <a:r>
              <a:rPr lang="en-US" sz="3600" dirty="0" smtClean="0">
                <a:latin typeface="Angsana New" pitchFamily="18" charset="-34"/>
              </a:rPr>
              <a:t>Windows </a:t>
            </a:r>
            <a:r>
              <a:rPr lang="th-TH" sz="3600" dirty="0" smtClean="0">
                <a:latin typeface="Angsana New" pitchFamily="18" charset="-34"/>
              </a:rPr>
              <a:t>ที่ล้มเหลวที่สุดของ </a:t>
            </a:r>
            <a:r>
              <a:rPr lang="en-US" sz="3600" dirty="0" smtClean="0">
                <a:latin typeface="Angsana New" pitchFamily="18" charset="-34"/>
              </a:rPr>
              <a:t>Microsoft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4400" b="1" dirty="0" smtClean="0"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4000" b="1" dirty="0" smtClean="0">
                <a:latin typeface="Angsana New" pitchFamily="18" charset="-34"/>
              </a:rPr>
              <a:t>Windows Vista</a:t>
            </a:r>
          </a:p>
          <a:p>
            <a:pPr eaLnBrk="1" hangingPunct="1">
              <a:defRPr/>
            </a:pPr>
            <a:r>
              <a:rPr lang="en-US" sz="3600" dirty="0" smtClean="0">
                <a:latin typeface="Angsana New" pitchFamily="18" charset="-34"/>
              </a:rPr>
              <a:t>Windows Vista </a:t>
            </a:r>
            <a:r>
              <a:rPr lang="th-TH" sz="3600" dirty="0" smtClean="0">
                <a:latin typeface="Angsana New" pitchFamily="18" charset="-34"/>
              </a:rPr>
              <a:t>พัฒนาจาก </a:t>
            </a:r>
            <a:r>
              <a:rPr lang="en-US" sz="3600" dirty="0" smtClean="0">
                <a:latin typeface="Angsana New" pitchFamily="18" charset="-34"/>
              </a:rPr>
              <a:t>XP </a:t>
            </a:r>
            <a:r>
              <a:rPr lang="th-TH" sz="3600" dirty="0" smtClean="0">
                <a:latin typeface="Angsana New" pitchFamily="18" charset="-34"/>
              </a:rPr>
              <a:t>ไปเยอะมาก ทั้งเรื่องระบบความปลอดภัย มีการใส่ </a:t>
            </a:r>
            <a:r>
              <a:rPr lang="en-US" sz="3600" dirty="0" smtClean="0">
                <a:latin typeface="Angsana New" pitchFamily="18" charset="-34"/>
              </a:rPr>
              <a:t>User Account Control </a:t>
            </a:r>
            <a:r>
              <a:rPr lang="th-TH" sz="3600" dirty="0" smtClean="0">
                <a:latin typeface="Angsana New" pitchFamily="18" charset="-34"/>
              </a:rPr>
              <a:t>เข้ามา เพื่อสร้างความปลอดภัย+รำคาญให้กับผู้ใช้ </a:t>
            </a:r>
            <a:r>
              <a:rPr lang="en-US" sz="3600" dirty="0" smtClean="0">
                <a:latin typeface="Angsana New" pitchFamily="18" charset="-34"/>
              </a:rPr>
              <a:t>Windows Aero </a:t>
            </a:r>
            <a:r>
              <a:rPr lang="th-TH" sz="3600" dirty="0" smtClean="0">
                <a:latin typeface="Angsana New" pitchFamily="18" charset="-34"/>
              </a:rPr>
              <a:t>ขอบหน้าต่างใสๆ ปรับปรุง+เพิ่มโปรแกรมด้าน </a:t>
            </a:r>
            <a:r>
              <a:rPr lang="en-US" sz="3600" dirty="0" smtClean="0">
                <a:latin typeface="Angsana New" pitchFamily="18" charset="-34"/>
              </a:rPr>
              <a:t>Multimedia </a:t>
            </a:r>
            <a:r>
              <a:rPr lang="th-TH" sz="3600" dirty="0" smtClean="0">
                <a:latin typeface="Angsana New" pitchFamily="18" charset="-34"/>
              </a:rPr>
              <a:t>เช่น </a:t>
            </a:r>
            <a:r>
              <a:rPr lang="en-US" sz="3600" dirty="0" smtClean="0">
                <a:latin typeface="Angsana New" pitchFamily="18" charset="-34"/>
              </a:rPr>
              <a:t>Windows Media Player 10,Windows DVD Maker </a:t>
            </a:r>
            <a:r>
              <a:rPr lang="th-TH" sz="3600" dirty="0" smtClean="0">
                <a:latin typeface="Angsana New" pitchFamily="18" charset="-34"/>
              </a:rPr>
              <a:t>ปรับปรุงระบบ </a:t>
            </a:r>
            <a:r>
              <a:rPr lang="en-US" sz="3600" dirty="0" smtClean="0">
                <a:latin typeface="Angsana New" pitchFamily="18" charset="-34"/>
              </a:rPr>
              <a:t>API </a:t>
            </a:r>
            <a:r>
              <a:rPr lang="th-TH" sz="3600" dirty="0" smtClean="0">
                <a:latin typeface="Angsana New" pitchFamily="18" charset="-34"/>
              </a:rPr>
              <a:t>ใส่ .</a:t>
            </a:r>
            <a:r>
              <a:rPr lang="en-US" sz="3600" dirty="0" smtClean="0">
                <a:latin typeface="Angsana New" pitchFamily="18" charset="-34"/>
              </a:rPr>
              <a:t>NET 3.0 </a:t>
            </a:r>
            <a:r>
              <a:rPr lang="th-TH" sz="3600" dirty="0" smtClean="0">
                <a:latin typeface="Angsana New" pitchFamily="18" charset="-34"/>
              </a:rPr>
              <a:t>มาให้ด้วยเลย และด้าน </a:t>
            </a:r>
            <a:r>
              <a:rPr lang="en-US" sz="3600" dirty="0" smtClean="0">
                <a:latin typeface="Angsana New" pitchFamily="18" charset="-34"/>
              </a:rPr>
              <a:t>Network </a:t>
            </a:r>
            <a:r>
              <a:rPr lang="th-TH" sz="3600" dirty="0" smtClean="0">
                <a:latin typeface="Angsana New" pitchFamily="18" charset="-34"/>
              </a:rPr>
              <a:t>ก็มาพร้อมกับ </a:t>
            </a:r>
            <a:r>
              <a:rPr lang="en-US" sz="3600" dirty="0" smtClean="0">
                <a:latin typeface="Angsana New" pitchFamily="18" charset="-34"/>
              </a:rPr>
              <a:t>Internet Explorer 7 </a:t>
            </a:r>
            <a:r>
              <a:rPr lang="th-TH" sz="3600" dirty="0" smtClean="0">
                <a:latin typeface="Angsana New" pitchFamily="18" charset="-34"/>
              </a:rPr>
              <a:t>ที่ไม่มีใครอยากใช้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4400" b="1" dirty="0" smtClean="0"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4000" b="1" dirty="0" smtClean="0">
                <a:latin typeface="Angsana New" pitchFamily="18" charset="-34"/>
              </a:rPr>
              <a:t>Windows Vista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Angsana New" pitchFamily="18" charset="-34"/>
              </a:rPr>
              <a:t>   </a:t>
            </a:r>
            <a:endParaRPr lang="th-TH" dirty="0" smtClean="0">
              <a:latin typeface="Angsana New" pitchFamily="18" charset="-34"/>
            </a:endParaRPr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447800"/>
            <a:ext cx="7102475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4000" b="1" dirty="0" smtClean="0">
                <a:latin typeface="Angsana New" pitchFamily="18" charset="-34"/>
              </a:rPr>
              <a:t>Windows 7</a:t>
            </a:r>
          </a:p>
          <a:p>
            <a:pPr eaLnBrk="1" hangingPunct="1">
              <a:defRPr/>
            </a:pPr>
            <a:r>
              <a:rPr lang="th-TH" dirty="0" smtClean="0">
                <a:latin typeface="Angsana New" pitchFamily="18" charset="-34"/>
              </a:rPr>
              <a:t>จากความล้มเหลวใน </a:t>
            </a:r>
            <a:r>
              <a:rPr lang="en-US" dirty="0" smtClean="0">
                <a:latin typeface="Angsana New" pitchFamily="18" charset="-34"/>
              </a:rPr>
              <a:t>Vista </a:t>
            </a:r>
            <a:r>
              <a:rPr lang="th-TH" dirty="0" smtClean="0">
                <a:latin typeface="Angsana New" pitchFamily="18" charset="-34"/>
              </a:rPr>
              <a:t>ทำให้ </a:t>
            </a:r>
            <a:r>
              <a:rPr lang="en-US" dirty="0" smtClean="0">
                <a:latin typeface="Angsana New" pitchFamily="18" charset="-34"/>
              </a:rPr>
              <a:t>Microsoft </a:t>
            </a:r>
            <a:r>
              <a:rPr lang="th-TH" dirty="0" smtClean="0">
                <a:latin typeface="Angsana New" pitchFamily="18" charset="-34"/>
              </a:rPr>
              <a:t>แก้ตัวใหม่ โดยรื้อระบบใหม่เยอะมากๆ ปรับปรุงด้านประสิทธิภาพและความปลอดภัยให้ดีขึ้นไปอีก กินแรมน้อยลงกว่า </a:t>
            </a:r>
            <a:r>
              <a:rPr lang="en-US" dirty="0" smtClean="0">
                <a:latin typeface="Angsana New" pitchFamily="18" charset="-34"/>
              </a:rPr>
              <a:t>Vista </a:t>
            </a:r>
            <a:r>
              <a:rPr lang="th-TH" dirty="0" smtClean="0">
                <a:latin typeface="Angsana New" pitchFamily="18" charset="-34"/>
              </a:rPr>
              <a:t>มาก สิ่งที่เปลี่ยนแปลงที่เห็นได้ชัดเจนที่สุดของ </a:t>
            </a:r>
            <a:r>
              <a:rPr lang="en-US" dirty="0" smtClean="0">
                <a:latin typeface="Angsana New" pitchFamily="18" charset="-34"/>
              </a:rPr>
              <a:t>Windows 7 </a:t>
            </a:r>
            <a:r>
              <a:rPr lang="th-TH" dirty="0" smtClean="0">
                <a:latin typeface="Angsana New" pitchFamily="18" charset="-34"/>
              </a:rPr>
              <a:t>คือ </a:t>
            </a:r>
            <a:r>
              <a:rPr lang="en-US" dirty="0" smtClean="0">
                <a:latin typeface="Angsana New" pitchFamily="18" charset="-34"/>
              </a:rPr>
              <a:t>Taskbar </a:t>
            </a:r>
            <a:r>
              <a:rPr lang="th-TH" dirty="0" smtClean="0">
                <a:latin typeface="Angsana New" pitchFamily="18" charset="-34"/>
              </a:rPr>
              <a:t>แบบใหม่ ที่เรียกว่า </a:t>
            </a:r>
            <a:r>
              <a:rPr lang="en-US" dirty="0" err="1" smtClean="0">
                <a:latin typeface="Angsana New" pitchFamily="18" charset="-34"/>
              </a:rPr>
              <a:t>Superbar</a:t>
            </a:r>
            <a:r>
              <a:rPr lang="en-US" dirty="0" smtClean="0">
                <a:latin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</a:rPr>
              <a:t>นอกนั้นก็เป็นการเพิ่มความสามารถใหม่เข้ามา รวมถึงปรับปรุงโปรแกรมเก่าๆ ที่อยู่คู่กับ </a:t>
            </a:r>
            <a:r>
              <a:rPr lang="en-US" dirty="0" smtClean="0">
                <a:latin typeface="Angsana New" pitchFamily="18" charset="-34"/>
              </a:rPr>
              <a:t>Windows </a:t>
            </a:r>
            <a:r>
              <a:rPr lang="th-TH" dirty="0" smtClean="0">
                <a:latin typeface="Angsana New" pitchFamily="18" charset="-34"/>
              </a:rPr>
              <a:t>มาช้านาน เช่น </a:t>
            </a:r>
            <a:r>
              <a:rPr lang="en-US" dirty="0" smtClean="0">
                <a:latin typeface="Angsana New" pitchFamily="18" charset="-34"/>
              </a:rPr>
              <a:t>Paint, </a:t>
            </a:r>
            <a:r>
              <a:rPr lang="en-US" dirty="0" err="1" smtClean="0">
                <a:latin typeface="Angsana New" pitchFamily="18" charset="-34"/>
              </a:rPr>
              <a:t>Wordpad</a:t>
            </a:r>
            <a:r>
              <a:rPr lang="en-US" dirty="0" smtClean="0">
                <a:latin typeface="Angsana New" pitchFamily="18" charset="-34"/>
              </a:rPr>
              <a:t>, Calculator </a:t>
            </a:r>
            <a:r>
              <a:rPr lang="th-TH" dirty="0" smtClean="0">
                <a:latin typeface="Angsana New" pitchFamily="18" charset="-34"/>
              </a:rPr>
              <a:t>โดย </a:t>
            </a:r>
            <a:r>
              <a:rPr lang="en-US" dirty="0" smtClean="0">
                <a:latin typeface="Angsana New" pitchFamily="18" charset="-34"/>
              </a:rPr>
              <a:t>Windows 7 </a:t>
            </a:r>
            <a:r>
              <a:rPr lang="th-TH" dirty="0" smtClean="0">
                <a:latin typeface="Angsana New" pitchFamily="18" charset="-34"/>
              </a:rPr>
              <a:t>ได้รับคำชมจากผู้ใช้มา ตั้งแต่ออกตัว </a:t>
            </a:r>
            <a:r>
              <a:rPr lang="en-US" dirty="0" smtClean="0">
                <a:latin typeface="Angsana New" pitchFamily="18" charset="-34"/>
              </a:rPr>
              <a:t>Beta </a:t>
            </a:r>
            <a:r>
              <a:rPr lang="th-TH" dirty="0" smtClean="0">
                <a:latin typeface="Angsana New" pitchFamily="18" charset="-34"/>
              </a:rPr>
              <a:t>มาแล้ว และหลังจากออกตัว </a:t>
            </a:r>
            <a:r>
              <a:rPr lang="en-US" dirty="0" smtClean="0">
                <a:latin typeface="Angsana New" pitchFamily="18" charset="-34"/>
              </a:rPr>
              <a:t>RC 1 </a:t>
            </a:r>
            <a:r>
              <a:rPr lang="th-TH" dirty="0" smtClean="0">
                <a:latin typeface="Angsana New" pitchFamily="18" charset="-34"/>
              </a:rPr>
              <a:t>มาให้ใช้กันฟรี ๆ ถึง 1 ปี </a:t>
            </a:r>
            <a:r>
              <a:rPr lang="en-US" dirty="0" smtClean="0">
                <a:latin typeface="Angsana New" pitchFamily="18" charset="-34"/>
              </a:rPr>
              <a:t>Windows 7 </a:t>
            </a:r>
            <a:r>
              <a:rPr lang="th-TH" dirty="0" smtClean="0">
                <a:latin typeface="Angsana New" pitchFamily="18" charset="-34"/>
              </a:rPr>
              <a:t>ก็ประสบความสำเร็จตั้งแต่วันแรกที่ออกวางจำหน่ายในวันที่ 29 ตุลาคม 2009 โดยคาดว่าในอีกไม่นาน </a:t>
            </a:r>
            <a:r>
              <a:rPr lang="en-US" dirty="0" smtClean="0">
                <a:latin typeface="Angsana New" pitchFamily="18" charset="-34"/>
              </a:rPr>
              <a:t>Windows 7 </a:t>
            </a:r>
            <a:r>
              <a:rPr lang="th-TH" dirty="0" smtClean="0">
                <a:latin typeface="Angsana New" pitchFamily="18" charset="-34"/>
              </a:rPr>
              <a:t>จะมาเป็น </a:t>
            </a:r>
            <a:r>
              <a:rPr lang="en-US" dirty="0" smtClean="0">
                <a:latin typeface="Angsana New" pitchFamily="18" charset="-34"/>
              </a:rPr>
              <a:t>OS </a:t>
            </a:r>
            <a:r>
              <a:rPr lang="th-TH" dirty="0" smtClean="0">
                <a:latin typeface="Angsana New" pitchFamily="18" charset="-34"/>
              </a:rPr>
              <a:t>หลักสำหรับ </a:t>
            </a:r>
            <a:r>
              <a:rPr lang="en-US" dirty="0" smtClean="0">
                <a:latin typeface="Angsana New" pitchFamily="18" charset="-34"/>
              </a:rPr>
              <a:t>PC </a:t>
            </a:r>
            <a:r>
              <a:rPr lang="th-TH" dirty="0" smtClean="0">
                <a:latin typeface="Angsana New" pitchFamily="18" charset="-34"/>
              </a:rPr>
              <a:t>แทนที่ </a:t>
            </a:r>
            <a:r>
              <a:rPr lang="en-US" dirty="0" smtClean="0">
                <a:latin typeface="Angsana New" pitchFamily="18" charset="-34"/>
              </a:rPr>
              <a:t>Windows XP </a:t>
            </a:r>
            <a:r>
              <a:rPr lang="th-TH" dirty="0" smtClean="0">
                <a:latin typeface="Angsana New" pitchFamily="18" charset="-34"/>
              </a:rPr>
              <a:t>ที่จะมีอายุครบ 10 ปี ในปีหน้า</a:t>
            </a:r>
            <a:endParaRPr lang="en-US" sz="4000" b="1" dirty="0" smtClean="0"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4000" b="1" dirty="0" smtClean="0">
                <a:latin typeface="Angsana New" pitchFamily="18" charset="-34"/>
              </a:rPr>
              <a:t>Windows 7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Angsana New" pitchFamily="18" charset="-34"/>
              </a:rPr>
              <a:t>   </a:t>
            </a:r>
            <a:endParaRPr lang="th-TH" dirty="0" smtClean="0">
              <a:latin typeface="Angsana New" pitchFamily="18" charset="-34"/>
            </a:endParaRPr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447800"/>
            <a:ext cx="6248400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457200"/>
            <a:ext cx="8229600" cy="58975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4000" b="1" dirty="0" smtClean="0">
                <a:latin typeface="Angsana New" pitchFamily="18" charset="-34"/>
              </a:rPr>
              <a:t>Windows NT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Angsana New" pitchFamily="18" charset="-34"/>
              </a:rPr>
              <a:t>   Windows NT </a:t>
            </a:r>
            <a:r>
              <a:rPr lang="th-TH" dirty="0" smtClean="0">
                <a:latin typeface="Angsana New" pitchFamily="18" charset="-34"/>
              </a:rPr>
              <a:t>เป็นระบบปฏิบัติการแบบ </a:t>
            </a:r>
            <a:r>
              <a:rPr lang="en-US" dirty="0" smtClean="0">
                <a:latin typeface="Angsana New" pitchFamily="18" charset="-34"/>
              </a:rPr>
              <a:t>Microsoft Windows </a:t>
            </a:r>
            <a:r>
              <a:rPr lang="th-TH" dirty="0" smtClean="0">
                <a:latin typeface="Angsana New" pitchFamily="18" charset="-34"/>
              </a:rPr>
              <a:t>บนเครื่องคอมพิวเตอร์ส่วนบุคคล ที่ได้รับการออกแบบสำหรับผู้ใช้และธุรกิจของระบบ ที่มีความสามารถระดับสูง </a:t>
            </a:r>
            <a:r>
              <a:rPr lang="en-US" dirty="0" smtClean="0">
                <a:latin typeface="Angsana New" pitchFamily="18" charset="-34"/>
              </a:rPr>
              <a:t>Windows NT </a:t>
            </a:r>
            <a:r>
              <a:rPr lang="th-TH" dirty="0" smtClean="0">
                <a:latin typeface="Angsana New" pitchFamily="18" charset="-34"/>
              </a:rPr>
              <a:t>แบ่งได้ 2 ระดับ คือ </a:t>
            </a:r>
            <a:r>
              <a:rPr lang="en-US" dirty="0" smtClean="0">
                <a:latin typeface="Angsana New" pitchFamily="18" charset="-34"/>
              </a:rPr>
              <a:t>Windows NT Workstation </a:t>
            </a:r>
            <a:r>
              <a:rPr lang="th-TH" dirty="0" smtClean="0">
                <a:latin typeface="Angsana New" pitchFamily="18" charset="-34"/>
              </a:rPr>
              <a:t>และ </a:t>
            </a:r>
            <a:r>
              <a:rPr lang="en-US" dirty="0" smtClean="0">
                <a:latin typeface="Angsana New" pitchFamily="18" charset="-34"/>
              </a:rPr>
              <a:t>Windows NT Server Workstation </a:t>
            </a:r>
            <a:r>
              <a:rPr lang="th-TH" dirty="0" smtClean="0">
                <a:latin typeface="Angsana New" pitchFamily="18" charset="-34"/>
              </a:rPr>
              <a:t>ได้รับการออกแบบให้ใช้กับผู้ใช้ โดยเฉพาะอย่างยิ่งในหน่วยธุรกิจ ซึ่งต้องการมีความเร็วและระบบที่เสียหายน้อย และ </a:t>
            </a:r>
            <a:r>
              <a:rPr lang="en-US" dirty="0" smtClean="0">
                <a:latin typeface="Angsana New" pitchFamily="18" charset="-34"/>
              </a:rPr>
              <a:t>Windows 98 Server </a:t>
            </a:r>
            <a:r>
              <a:rPr lang="th-TH" dirty="0" smtClean="0">
                <a:latin typeface="Angsana New" pitchFamily="18" charset="-34"/>
              </a:rPr>
              <a:t>มีความสามารถในการประยุกต์กับ </a:t>
            </a:r>
            <a:r>
              <a:rPr lang="en-US" dirty="0" smtClean="0">
                <a:latin typeface="Angsana New" pitchFamily="18" charset="-34"/>
              </a:rPr>
              <a:t>Internet Server </a:t>
            </a:r>
            <a:r>
              <a:rPr lang="th-TH" dirty="0" smtClean="0">
                <a:latin typeface="Angsana New" pitchFamily="18" charset="-34"/>
              </a:rPr>
              <a:t>เช่น </a:t>
            </a:r>
            <a:r>
              <a:rPr lang="en-US" dirty="0" smtClean="0">
                <a:latin typeface="Angsana New" pitchFamily="18" charset="-34"/>
              </a:rPr>
              <a:t>Microsoft Internet information Server (IIS) </a:t>
            </a:r>
            <a:r>
              <a:rPr lang="th-TH" dirty="0" smtClean="0">
                <a:latin typeface="Angsana New" pitchFamily="18" charset="-34"/>
              </a:rPr>
              <a:t>สำหรับระบบ </a:t>
            </a:r>
            <a:r>
              <a:rPr lang="en-US" dirty="0" smtClean="0">
                <a:latin typeface="Angsana New" pitchFamily="18" charset="-34"/>
              </a:rPr>
              <a:t>Windows </a:t>
            </a:r>
            <a:r>
              <a:rPr lang="th-TH" dirty="0" smtClean="0">
                <a:latin typeface="Angsana New" pitchFamily="18" charset="-34"/>
              </a:rPr>
              <a:t>ที่วางแผนที่จะใช้ เว็บเพจ</a:t>
            </a:r>
            <a:endParaRPr lang="en-US" b="1" dirty="0" smtClean="0"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457200"/>
            <a:ext cx="8229600" cy="58975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4000" b="1" dirty="0" smtClean="0">
                <a:latin typeface="Angsana New" pitchFamily="18" charset="-34"/>
              </a:rPr>
              <a:t>Windows NT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latin typeface="Angsana New" pitchFamily="18" charset="-34"/>
              </a:rPr>
              <a:t> -  Windows NT Workstation </a:t>
            </a:r>
            <a:r>
              <a:rPr lang="th-TH" sz="2800" dirty="0" smtClean="0">
                <a:latin typeface="Angsana New" pitchFamily="18" charset="-34"/>
              </a:rPr>
              <a:t>เป็นระบบปฏิบัติการ 32 บิต ที่มีความเร็วมากกว่า </a:t>
            </a:r>
            <a:r>
              <a:rPr lang="en-US" sz="2800" dirty="0" smtClean="0">
                <a:latin typeface="Angsana New" pitchFamily="18" charset="-34"/>
              </a:rPr>
              <a:t>Windows95 20% </a:t>
            </a:r>
            <a:r>
              <a:rPr lang="th-TH" sz="2800" dirty="0" smtClean="0">
                <a:latin typeface="Angsana New" pitchFamily="18" charset="-34"/>
              </a:rPr>
              <a:t>ตั้งแต่ระบบ 16 บิต การจัดพื้นที่การทำงานจะให้โปรแกรมใช้พื้นที่ที่แยกจากกัน เมื่อมีโปรแกรมหนึ่งเสียหาย จะไม่มีผลต่อโปรแกรมอื่นหรือระบบปฏิบัติการ ในส่วนระบบความปลอดภัยและการบริหารการอินเตอร์เฟซ ของ </a:t>
            </a:r>
            <a:r>
              <a:rPr lang="en-US" sz="2800" dirty="0" smtClean="0">
                <a:latin typeface="Angsana New" pitchFamily="18" charset="-34"/>
              </a:rPr>
              <a:t>Work Station </a:t>
            </a:r>
            <a:r>
              <a:rPr lang="th-TH" sz="2800" dirty="0" smtClean="0">
                <a:latin typeface="Angsana New" pitchFamily="18" charset="-34"/>
              </a:rPr>
              <a:t>เหมือนกับ </a:t>
            </a:r>
            <a:r>
              <a:rPr lang="en-US" sz="2800" dirty="0" smtClean="0">
                <a:latin typeface="Angsana New" pitchFamily="18" charset="-34"/>
              </a:rPr>
              <a:t>Windows 95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Angsana New" pitchFamily="18" charset="-34"/>
              </a:rPr>
              <a:t>-    Windows NT Server </a:t>
            </a:r>
            <a:r>
              <a:rPr lang="th-TH" dirty="0" smtClean="0">
                <a:latin typeface="Angsana New" pitchFamily="18" charset="-34"/>
              </a:rPr>
              <a:t>เป็นระบบที่ได้รับความนิยมมากในระบบเครือข่าย </a:t>
            </a:r>
            <a:r>
              <a:rPr lang="en-US" dirty="0" smtClean="0">
                <a:latin typeface="Angsana New" pitchFamily="18" charset="-34"/>
              </a:rPr>
              <a:t>Microsoft </a:t>
            </a:r>
            <a:r>
              <a:rPr lang="th-TH" dirty="0" smtClean="0">
                <a:latin typeface="Angsana New" pitchFamily="18" charset="-34"/>
              </a:rPr>
              <a:t>กล่าวว่า </a:t>
            </a:r>
            <a:r>
              <a:rPr lang="en-US" dirty="0" smtClean="0">
                <a:latin typeface="Angsana New" pitchFamily="18" charset="-34"/>
              </a:rPr>
              <a:t>NT Server </a:t>
            </a:r>
            <a:r>
              <a:rPr lang="th-TH" dirty="0" smtClean="0">
                <a:latin typeface="Angsana New" pitchFamily="18" charset="-34"/>
              </a:rPr>
              <a:t>เริ่มที่จะเข้าไปแทนที่ </a:t>
            </a:r>
            <a:r>
              <a:rPr lang="en-US" dirty="0" smtClean="0">
                <a:latin typeface="Angsana New" pitchFamily="18" charset="-34"/>
              </a:rPr>
              <a:t>Netware </a:t>
            </a:r>
            <a:r>
              <a:rPr lang="th-TH" dirty="0" smtClean="0">
                <a:latin typeface="Angsana New" pitchFamily="18" charset="-34"/>
              </a:rPr>
              <a:t>และระบบ </a:t>
            </a:r>
            <a:r>
              <a:rPr lang="en-US" dirty="0" smtClean="0">
                <a:latin typeface="Angsana New" pitchFamily="18" charset="-34"/>
              </a:rPr>
              <a:t>Unix </a:t>
            </a:r>
            <a:r>
              <a:rPr lang="th-TH" dirty="0" smtClean="0">
                <a:latin typeface="Angsana New" pitchFamily="18" charset="-34"/>
              </a:rPr>
              <a:t>ต่าง ๆ เช่น </a:t>
            </a:r>
            <a:r>
              <a:rPr lang="en-US" dirty="0" smtClean="0">
                <a:latin typeface="Angsana New" pitchFamily="18" charset="-34"/>
              </a:rPr>
              <a:t>Sun Microsystems </a:t>
            </a:r>
            <a:r>
              <a:rPr lang="th-TH" dirty="0" smtClean="0">
                <a:latin typeface="Angsana New" pitchFamily="18" charset="-34"/>
              </a:rPr>
              <a:t>และ </a:t>
            </a:r>
            <a:r>
              <a:rPr lang="en-US" dirty="0" err="1" smtClean="0">
                <a:latin typeface="Angsana New" pitchFamily="18" charset="-34"/>
              </a:rPr>
              <a:t>Hewlet</a:t>
            </a:r>
            <a:r>
              <a:rPr lang="en-US" dirty="0" smtClean="0">
                <a:latin typeface="Angsana New" pitchFamily="18" charset="-34"/>
              </a:rPr>
              <a:t>-Packard </a:t>
            </a:r>
            <a:r>
              <a:rPr lang="th-TH" dirty="0" smtClean="0">
                <a:latin typeface="Angsana New" pitchFamily="18" charset="-34"/>
              </a:rPr>
              <a:t>สำหรับ </a:t>
            </a:r>
            <a:r>
              <a:rPr lang="en-US" dirty="0" smtClean="0">
                <a:latin typeface="Angsana New" pitchFamily="18" charset="-34"/>
              </a:rPr>
              <a:t>NT server 5.0 </a:t>
            </a:r>
            <a:r>
              <a:rPr lang="th-TH" dirty="0" smtClean="0">
                <a:latin typeface="Angsana New" pitchFamily="18" charset="-34"/>
              </a:rPr>
              <a:t>จะใช้ชื่อใหม่ว่า </a:t>
            </a:r>
            <a:r>
              <a:rPr lang="en-US" dirty="0" smtClean="0">
                <a:latin typeface="Angsana New" pitchFamily="18" charset="-34"/>
              </a:rPr>
              <a:t>Windows2000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b="1" dirty="0" smtClean="0"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457200"/>
            <a:ext cx="8229600" cy="5897563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4000" b="1" dirty="0" smtClean="0">
                <a:latin typeface="Angsana New" pitchFamily="18" charset="-34"/>
              </a:rPr>
              <a:t>Windows NT</a:t>
            </a:r>
            <a:r>
              <a:rPr lang="th-TH" sz="2800" dirty="0" smtClean="0">
                <a:latin typeface="Angsana New" pitchFamily="18" charset="-34"/>
              </a:rPr>
              <a:t/>
            </a:r>
            <a:br>
              <a:rPr lang="th-TH" sz="2800" dirty="0" smtClean="0">
                <a:latin typeface="Angsana New" pitchFamily="18" charset="-34"/>
              </a:rPr>
            </a:br>
            <a:r>
              <a:rPr lang="th-TH" sz="2600" dirty="0" smtClean="0">
                <a:latin typeface="Angsana New" pitchFamily="18" charset="-34"/>
              </a:rPr>
              <a:t>- การเจาะจงการบริหารอย่างเดิม ตามประเภทงาน นอกเหนือจากไฟล์ โปรแกรม และ </a:t>
            </a:r>
            <a:r>
              <a:rPr lang="en-US" sz="2600" dirty="0" smtClean="0">
                <a:latin typeface="Angsana New" pitchFamily="18" charset="-34"/>
              </a:rPr>
              <a:t>Users </a:t>
            </a:r>
            <a:br>
              <a:rPr lang="en-US" sz="2600" dirty="0" smtClean="0">
                <a:latin typeface="Angsana New" pitchFamily="18" charset="-34"/>
              </a:rPr>
            </a:br>
            <a:r>
              <a:rPr lang="en-US" sz="2600" dirty="0" smtClean="0">
                <a:latin typeface="Angsana New" pitchFamily="18" charset="-34"/>
              </a:rPr>
              <a:t>- </a:t>
            </a:r>
            <a:r>
              <a:rPr lang="th-TH" sz="2600" dirty="0" smtClean="0">
                <a:latin typeface="Angsana New" pitchFamily="18" charset="-34"/>
              </a:rPr>
              <a:t>วิธีการใหม่ของ </a:t>
            </a:r>
            <a:r>
              <a:rPr lang="en-US" sz="2600" dirty="0" smtClean="0">
                <a:latin typeface="Angsana New" pitchFamily="18" charset="-34"/>
              </a:rPr>
              <a:t>file directory </a:t>
            </a:r>
            <a:r>
              <a:rPr lang="th-TH" sz="2600" dirty="0" smtClean="0">
                <a:latin typeface="Angsana New" pitchFamily="18" charset="-34"/>
              </a:rPr>
              <a:t>เรียกว่า </a:t>
            </a:r>
            <a:r>
              <a:rPr lang="en-US" sz="2600" dirty="0" smtClean="0">
                <a:latin typeface="Angsana New" pitchFamily="18" charset="-34"/>
              </a:rPr>
              <a:t>Active Directory </a:t>
            </a:r>
            <a:r>
              <a:rPr lang="th-TH" sz="2600" dirty="0" smtClean="0">
                <a:latin typeface="Angsana New" pitchFamily="18" charset="-34"/>
              </a:rPr>
              <a:t>ที่ให้ผู้บริหารระบบและผู้ใช้งาน สามารถดูไฟล์และโปรแกรมในระบบเครือข่าย ผ่านการดูที่จุดเดียว </a:t>
            </a:r>
            <a:br>
              <a:rPr lang="th-TH" sz="2600" dirty="0" smtClean="0">
                <a:latin typeface="Angsana New" pitchFamily="18" charset="-34"/>
              </a:rPr>
            </a:br>
            <a:r>
              <a:rPr lang="th-TH" sz="2600" dirty="0" smtClean="0">
                <a:latin typeface="Angsana New" pitchFamily="18" charset="-34"/>
              </a:rPr>
              <a:t>- </a:t>
            </a:r>
            <a:r>
              <a:rPr lang="en-US" sz="2600" dirty="0" smtClean="0">
                <a:latin typeface="Angsana New" pitchFamily="18" charset="-34"/>
              </a:rPr>
              <a:t>Dynamic Domain Name Server (DNS) </a:t>
            </a:r>
            <a:r>
              <a:rPr lang="th-TH" sz="2600" dirty="0" smtClean="0">
                <a:latin typeface="Angsana New" pitchFamily="18" charset="-34"/>
              </a:rPr>
              <a:t>จะทำการ </a:t>
            </a:r>
            <a:r>
              <a:rPr lang="en-US" sz="2600" dirty="0" smtClean="0">
                <a:latin typeface="Angsana New" pitchFamily="18" charset="-34"/>
              </a:rPr>
              <a:t>replicate </a:t>
            </a:r>
            <a:r>
              <a:rPr lang="th-TH" sz="2600" dirty="0" smtClean="0">
                <a:latin typeface="Angsana New" pitchFamily="18" charset="-34"/>
              </a:rPr>
              <a:t>การเปลี่ยนแปลงในระบบเครือข่าย โดยใช้ </a:t>
            </a:r>
            <a:r>
              <a:rPr lang="en-US" sz="2600" dirty="0" smtClean="0">
                <a:latin typeface="Angsana New" pitchFamily="18" charset="-34"/>
              </a:rPr>
              <a:t>Active Directory Service, Dynamic Host Configuration Protocol (DHCP) </a:t>
            </a:r>
            <a:r>
              <a:rPr lang="th-TH" sz="2600" dirty="0" smtClean="0">
                <a:latin typeface="Angsana New" pitchFamily="18" charset="-34"/>
              </a:rPr>
              <a:t>และ </a:t>
            </a:r>
            <a:r>
              <a:rPr lang="en-US" sz="2600" dirty="0" smtClean="0">
                <a:latin typeface="Angsana New" pitchFamily="18" charset="-34"/>
              </a:rPr>
              <a:t>Windows Internet Naming Service (DVINS) </a:t>
            </a:r>
            <a:r>
              <a:rPr lang="th-TH" sz="2600" dirty="0" smtClean="0">
                <a:latin typeface="Angsana New" pitchFamily="18" charset="-34"/>
              </a:rPr>
              <a:t>ถ้าลูกข่ายต้องการการคอนฟิกใหม่ </a:t>
            </a:r>
            <a:br>
              <a:rPr lang="th-TH" sz="2600" dirty="0" smtClean="0">
                <a:latin typeface="Angsana New" pitchFamily="18" charset="-34"/>
              </a:rPr>
            </a:br>
            <a:r>
              <a:rPr lang="th-TH" sz="2600" dirty="0" smtClean="0">
                <a:latin typeface="Angsana New" pitchFamily="18" charset="-34"/>
              </a:rPr>
              <a:t>- สามารถสร้าง ขยาย และ </a:t>
            </a:r>
            <a:r>
              <a:rPr lang="en-US" sz="2600" dirty="0" smtClean="0">
                <a:latin typeface="Angsana New" pitchFamily="18" charset="-34"/>
              </a:rPr>
              <a:t>Mirror </a:t>
            </a:r>
            <a:r>
              <a:rPr lang="th-TH" sz="2600" dirty="0" smtClean="0">
                <a:latin typeface="Angsana New" pitchFamily="18" charset="-34"/>
              </a:rPr>
              <a:t>ขนาดของดิสก์ โดยไม่ต้องปิดระบบและทำการสำรองข้อมูล ด้วยอุปกรณ์การเก็บได้หลายประเภท เช่น </a:t>
            </a:r>
            <a:r>
              <a:rPr lang="en-US" sz="2600" dirty="0" smtClean="0">
                <a:latin typeface="Angsana New" pitchFamily="18" charset="-34"/>
              </a:rPr>
              <a:t>Magnetic </a:t>
            </a:r>
            <a:r>
              <a:rPr lang="th-TH" sz="2600" dirty="0" smtClean="0">
                <a:latin typeface="Angsana New" pitchFamily="18" charset="-34"/>
              </a:rPr>
              <a:t>หรือ </a:t>
            </a:r>
            <a:r>
              <a:rPr lang="en-US" sz="2600" dirty="0" smtClean="0">
                <a:latin typeface="Angsana New" pitchFamily="18" charset="-34"/>
              </a:rPr>
              <a:t>Optical Storage media </a:t>
            </a:r>
            <a:br>
              <a:rPr lang="en-US" sz="2600" dirty="0" smtClean="0">
                <a:latin typeface="Angsana New" pitchFamily="18" charset="-34"/>
              </a:rPr>
            </a:br>
            <a:r>
              <a:rPr lang="en-US" sz="2600" dirty="0" smtClean="0">
                <a:latin typeface="Angsana New" pitchFamily="18" charset="-34"/>
              </a:rPr>
              <a:t>- Distributed File System (DFS) </a:t>
            </a:r>
            <a:r>
              <a:rPr lang="th-TH" sz="2600" dirty="0" smtClean="0">
                <a:latin typeface="Angsana New" pitchFamily="18" charset="-34"/>
              </a:rPr>
              <a:t>ให้ผู้ใช้มองเห็นกลุ่มการกระจายของไฟล์ในโครงสร้างไฟล์เดียว ข้ามแผนก ฝ่าย และหน่วยธุรกิจ </a:t>
            </a:r>
            <a:br>
              <a:rPr lang="th-TH" sz="2600" dirty="0" smtClean="0">
                <a:latin typeface="Angsana New" pitchFamily="18" charset="-34"/>
              </a:rPr>
            </a:br>
            <a:r>
              <a:rPr lang="th-TH" sz="2600" dirty="0" smtClean="0">
                <a:latin typeface="Angsana New" pitchFamily="18" charset="-34"/>
              </a:rPr>
              <a:t>- สนับสนุนและร่วมกับ </a:t>
            </a:r>
            <a:r>
              <a:rPr lang="en-US" sz="2600" dirty="0" smtClean="0">
                <a:latin typeface="Angsana New" pitchFamily="18" charset="-34"/>
              </a:rPr>
              <a:t>Microsoft's Message Queue Server, Transaction Server, </a:t>
            </a:r>
            <a:r>
              <a:rPr lang="th-TH" sz="2600" dirty="0" smtClean="0">
                <a:latin typeface="Angsana New" pitchFamily="18" charset="-34"/>
              </a:rPr>
              <a:t>และ </a:t>
            </a:r>
            <a:r>
              <a:rPr lang="en-US" sz="2600" dirty="0" smtClean="0">
                <a:latin typeface="Angsana New" pitchFamily="18" charset="-34"/>
              </a:rPr>
              <a:t>Internet information Server (IIS) </a:t>
            </a:r>
            <a:endParaRPr lang="en-US" sz="3600" b="1" dirty="0" smtClean="0"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685800"/>
            <a:ext cx="7315200" cy="5715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h-TH" b="1" dirty="0" smtClean="0">
                <a:latin typeface="Angsana New" pitchFamily="18" charset="-34"/>
              </a:rPr>
              <a:t>การประมวลผลแบบหลายโปรแกรม </a:t>
            </a:r>
            <a:r>
              <a:rPr lang="en-US" b="1" dirty="0" smtClean="0">
                <a:latin typeface="Angsana New" pitchFamily="18" charset="-34"/>
              </a:rPr>
              <a:t>Multiprogramming</a:t>
            </a:r>
            <a:endParaRPr lang="en-US" b="1" dirty="0" smtClean="0">
              <a:latin typeface="Angsana New" pitchFamily="18" charset="-34"/>
            </a:endParaRPr>
          </a:p>
          <a:p>
            <a:pPr eaLnBrk="1" hangingPunct="1">
              <a:defRPr/>
            </a:pPr>
            <a:r>
              <a:rPr lang="th-TH" dirty="0" smtClean="0">
                <a:latin typeface="Angsana New" pitchFamily="18" charset="-34"/>
              </a:rPr>
              <a:t>มีจำนวนโปรแกรมมากกว่าหนึ่งโปรแกรมอยู่ในหน่วยความจำ</a:t>
            </a:r>
          </a:p>
          <a:p>
            <a:pPr eaLnBrk="1" hangingPunct="1">
              <a:defRPr/>
            </a:pPr>
            <a:r>
              <a:rPr lang="th-TH" dirty="0" smtClean="0">
                <a:latin typeface="Angsana New" pitchFamily="18" charset="-34"/>
              </a:rPr>
              <a:t>มีการสลับการทำงานของโปรแกรม</a:t>
            </a:r>
          </a:p>
          <a:p>
            <a:pPr eaLnBrk="1" hangingPunct="1">
              <a:defRPr/>
            </a:pPr>
            <a:r>
              <a:rPr lang="th-TH" dirty="0" smtClean="0">
                <a:latin typeface="Angsana New" pitchFamily="18" charset="-34"/>
              </a:rPr>
              <a:t>มีฮาร์ดแวร์ที่รองรับการขัดจังหวะ</a:t>
            </a:r>
          </a:p>
          <a:p>
            <a:pPr eaLnBrk="1" hangingPunct="1">
              <a:defRPr/>
            </a:pPr>
            <a:r>
              <a:rPr lang="th-TH" dirty="0" smtClean="0">
                <a:latin typeface="Angsana New" pitchFamily="18" charset="-34"/>
              </a:rPr>
              <a:t>ใช้เทคนิค </a:t>
            </a:r>
            <a:r>
              <a:rPr lang="en-US" dirty="0" smtClean="0">
                <a:latin typeface="Angsana New" pitchFamily="18" charset="-34"/>
              </a:rPr>
              <a:t>DMA</a:t>
            </a:r>
            <a:r>
              <a:rPr lang="th-TH" dirty="0" smtClean="0">
                <a:latin typeface="Angsana New" pitchFamily="18" charset="-34"/>
              </a:rPr>
              <a:t> </a:t>
            </a:r>
            <a:r>
              <a:rPr lang="en-US" dirty="0" smtClean="0">
                <a:latin typeface="Angsana New" pitchFamily="18" charset="-34"/>
              </a:rPr>
              <a:t> </a:t>
            </a:r>
            <a:endParaRPr lang="th-TH" dirty="0" smtClean="0"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457200"/>
            <a:ext cx="8229600" cy="58975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h-TH" sz="4000" b="1" dirty="0" smtClean="0">
                <a:latin typeface="Angsana New" pitchFamily="18" charset="-34"/>
              </a:rPr>
              <a:t>ระบบปฏิบัติการ </a:t>
            </a:r>
            <a:r>
              <a:rPr lang="en-US" sz="4000" b="1" dirty="0" smtClean="0">
                <a:latin typeface="Angsana New" pitchFamily="18" charset="-34"/>
              </a:rPr>
              <a:t>UNIX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z="3000" dirty="0" smtClean="0">
                <a:latin typeface="Angsana New" pitchFamily="18" charset="-34"/>
              </a:rPr>
              <a:t>	เป็นระบบปฏิบัติการเก่าแก่ที่ถูกพัฒนาขึ้นในปี 1969 โดยบริษัทเอทีแอนด์ที (</a:t>
            </a:r>
            <a:r>
              <a:rPr lang="en-US" sz="3000" dirty="0" smtClean="0">
                <a:latin typeface="Angsana New" pitchFamily="18" charset="-34"/>
              </a:rPr>
              <a:t>AT&amp;T </a:t>
            </a:r>
            <a:r>
              <a:rPr lang="th-TH" sz="3000" dirty="0" smtClean="0">
                <a:latin typeface="Angsana New" pitchFamily="18" charset="-34"/>
              </a:rPr>
              <a:t>หรือ </a:t>
            </a:r>
            <a:r>
              <a:rPr lang="en-US" sz="3000" dirty="0" smtClean="0">
                <a:latin typeface="Angsana New" pitchFamily="18" charset="-34"/>
              </a:rPr>
              <a:t>American Telephone &amp; Telegraph) </a:t>
            </a:r>
            <a:r>
              <a:rPr lang="th-TH" sz="3000" dirty="0" smtClean="0">
                <a:latin typeface="Angsana New" pitchFamily="18" charset="-34"/>
              </a:rPr>
              <a:t>เพื่อใช้กับเครื่องมินิคอมพิวเตอร์ โดยแรกเริ่มจะถูกใช้เพื่องานวิจัยหรือเพื่อการศึกษาในมหาวิทยาลัยเท่านั้น ต่อมาได้ถูกนำมาใช้ในทางธุรกิจและเป็นที่นิยมแพร่หลายมาจนถึงปัจจุบัน เนื่องจากยูนิกซ์เป็นระบบปฏิบัติการสำหรับผู้ใช้หลายคน(</a:t>
            </a:r>
            <a:r>
              <a:rPr lang="en-US" sz="3000" dirty="0" smtClean="0">
                <a:latin typeface="Angsana New" pitchFamily="18" charset="-34"/>
              </a:rPr>
              <a:t>Multi-User) </a:t>
            </a:r>
            <a:r>
              <a:rPr lang="th-TH" sz="3000" dirty="0" smtClean="0">
                <a:latin typeface="Angsana New" pitchFamily="18" charset="-34"/>
              </a:rPr>
              <a:t>และสนับสนุนการทำงานแบบหลายงาน (</a:t>
            </a:r>
            <a:r>
              <a:rPr lang="en-US" sz="3000" dirty="0" smtClean="0">
                <a:latin typeface="Angsana New" pitchFamily="18" charset="-34"/>
              </a:rPr>
              <a:t>Multi-task) </a:t>
            </a:r>
            <a:r>
              <a:rPr lang="th-TH" sz="3000" dirty="0" smtClean="0">
                <a:latin typeface="Angsana New" pitchFamily="18" charset="-34"/>
              </a:rPr>
              <a:t>ที่เปิดโอกาสผู้ใช้สามารถรันงานได้มากกว่าหนึ่งงานในเวลาเดียวกัน และเนื่องจากเป็นระบบปฏิบัติการที่ถูกพัฒนาขึ้นด้วยภาษาซี ไม่ใช่แอสเซมบลี ดังนั้นจึงมีคุณสมบัติที่เด่นกว่าระบบปฏิบัติการอื่น ๆ คือ การไม่ยึดติดอยู่กับฮาร์ดแวร์ (</a:t>
            </a:r>
            <a:r>
              <a:rPr lang="en-US" sz="3000" dirty="0" smtClean="0">
                <a:latin typeface="Angsana New" pitchFamily="18" charset="-34"/>
              </a:rPr>
              <a:t>Hardware independent) </a:t>
            </a:r>
            <a:r>
              <a:rPr lang="th-TH" sz="3000" dirty="0" smtClean="0">
                <a:latin typeface="Angsana New" pitchFamily="18" charset="-34"/>
              </a:rPr>
              <a:t>ดังนั้นจึงสามารถใช้งานยูนิกซ์ได้กับเครื่องคอมพิวเตอร์เกือบทุกแบบทุก ประเภทตั้งแต่ไมโครคอมพิวเตอร์ มินิคอมพิวเตอร์ไปจนถึงเมนเฟรมคอมพิวเตอร์ และนอกจากนี้ยังมีการเพิ่มเติมความสามารถทางด้านการเชื่อมต่อเข้ากับระบบ เครือข่ายอีกด้วย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b="1" dirty="0" smtClean="0"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457200"/>
            <a:ext cx="8229600" cy="5897563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h-TH" sz="4000" b="1" dirty="0" smtClean="0">
                <a:latin typeface="Angsana New" pitchFamily="18" charset="-34"/>
              </a:rPr>
              <a:t>ระบบปฏิบัติการ </a:t>
            </a:r>
            <a:r>
              <a:rPr lang="en-US" sz="4000" b="1" dirty="0" smtClean="0">
                <a:latin typeface="Angsana New" pitchFamily="18" charset="-34"/>
              </a:rPr>
              <a:t>UNIX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z="2800" dirty="0" smtClean="0">
                <a:latin typeface="Angsana New" pitchFamily="18" charset="-34"/>
              </a:rPr>
              <a:t>     หลายบริษัทได้หันมาสนใจยูนิกซ์ </a:t>
            </a:r>
            <a:r>
              <a:rPr lang="en-US" sz="2800" dirty="0" smtClean="0">
                <a:latin typeface="Angsana New" pitchFamily="18" charset="-34"/>
              </a:rPr>
              <a:t>AT&amp;T </a:t>
            </a:r>
            <a:r>
              <a:rPr lang="th-TH" sz="2800" dirty="0" smtClean="0">
                <a:latin typeface="Angsana New" pitchFamily="18" charset="-34"/>
              </a:rPr>
              <a:t>จึงได้ออกใบอนุญาตให้กับบริษัทผู้ผลิตมินิคอมพิวเตอร์และเครื่องเวอร์กสเต ชันทั้งหลาย เป็นผลให้ยูนิกซ์ได้รับการปรับปรุงแก้ไขและถูกขายให้กับบริษัทอื่น ๆ อีกหลายบริษัท ซึ่งก็ได้มีการพัฒนายูนิกซ์เวอร์ชันใหม่ ๆ ออกมามากมาย ตัวอย่างเช่น ยูนิกซ์เวอร์ชัน </a:t>
            </a:r>
            <a:r>
              <a:rPr lang="en-US" sz="2800" dirty="0" smtClean="0">
                <a:latin typeface="Angsana New" pitchFamily="18" charset="-34"/>
              </a:rPr>
              <a:t>AIX </a:t>
            </a:r>
            <a:r>
              <a:rPr lang="th-TH" sz="2800" dirty="0" smtClean="0">
                <a:latin typeface="Angsana New" pitchFamily="18" charset="-34"/>
              </a:rPr>
              <a:t>จากบริษัทไอบีเอ็ม </a:t>
            </a:r>
            <a:r>
              <a:rPr lang="en-US" sz="2800" dirty="0" smtClean="0">
                <a:latin typeface="Angsana New" pitchFamily="18" charset="-34"/>
              </a:rPr>
              <a:t>Solaris </a:t>
            </a:r>
            <a:r>
              <a:rPr lang="th-TH" sz="2800" dirty="0" smtClean="0">
                <a:latin typeface="Angsana New" pitchFamily="18" charset="-34"/>
              </a:rPr>
              <a:t>จากบริษัทซันไมโครซิสเต็ม </a:t>
            </a:r>
            <a:r>
              <a:rPr lang="en-US" sz="2800" dirty="0" err="1" smtClean="0">
                <a:latin typeface="Angsana New" pitchFamily="18" charset="-34"/>
              </a:rPr>
              <a:t>NextStep</a:t>
            </a:r>
            <a:r>
              <a:rPr lang="en-US" sz="2800" dirty="0" smtClean="0">
                <a:latin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</a:rPr>
              <a:t>จากบริษัท </a:t>
            </a:r>
            <a:r>
              <a:rPr lang="en-US" sz="2800" dirty="0" smtClean="0">
                <a:latin typeface="Angsana New" pitchFamily="18" charset="-34"/>
              </a:rPr>
              <a:t>Next </a:t>
            </a:r>
            <a:r>
              <a:rPr lang="th-TH" sz="2800" dirty="0" smtClean="0">
                <a:latin typeface="Angsana New" pitchFamily="18" charset="-34"/>
              </a:rPr>
              <a:t>หรือ </a:t>
            </a:r>
            <a:r>
              <a:rPr lang="en-US" sz="2800" dirty="0" smtClean="0">
                <a:latin typeface="Angsana New" pitchFamily="18" charset="-34"/>
              </a:rPr>
              <a:t>Motif </a:t>
            </a:r>
            <a:r>
              <a:rPr lang="th-TH" sz="2800" dirty="0" smtClean="0">
                <a:latin typeface="Angsana New" pitchFamily="18" charset="-34"/>
              </a:rPr>
              <a:t>จากบริษัทไอบีเอ็ม ดิจิตัลอีควิบเมนท์ และฮิวเลทท์แพ็คการ์ด (</a:t>
            </a:r>
            <a:r>
              <a:rPr lang="en-US" sz="2800" dirty="0" smtClean="0">
                <a:latin typeface="Angsana New" pitchFamily="18" charset="-34"/>
              </a:rPr>
              <a:t>Hewlett-Packard) </a:t>
            </a:r>
            <a:r>
              <a:rPr lang="th-TH" sz="2800" dirty="0" smtClean="0">
                <a:latin typeface="Angsana New" pitchFamily="18" charset="-34"/>
              </a:rPr>
              <a:t>ที่ร่วมกันพัฒนา </a:t>
            </a:r>
            <a:r>
              <a:rPr lang="en-US" sz="2800" dirty="0" smtClean="0">
                <a:latin typeface="Angsana New" pitchFamily="18" charset="-34"/>
              </a:rPr>
              <a:t>Motif </a:t>
            </a:r>
            <a:r>
              <a:rPr lang="th-TH" sz="2800" dirty="0" smtClean="0">
                <a:latin typeface="Angsana New" pitchFamily="18" charset="-34"/>
              </a:rPr>
              <a:t>ขึ้นมา หรือแม้แต่ในปัจจุบันที่มีกลุ่มผู้คนจากทั่วโลกได้ร่วมกันพัฒนายูนิกซ์ เวอร์ชันสำหรับไมโครคอมพิวเตอร์ที่เรียกว่า ไลนักซ์หรือลีนุกซ์ (</a:t>
            </a:r>
            <a:r>
              <a:rPr lang="en-US" sz="2800" dirty="0" smtClean="0">
                <a:latin typeface="Angsana New" pitchFamily="18" charset="-34"/>
              </a:rPr>
              <a:t>Linux) </a:t>
            </a:r>
            <a:r>
              <a:rPr lang="th-TH" sz="2800" dirty="0" smtClean="0">
                <a:latin typeface="Angsana New" pitchFamily="18" charset="-34"/>
              </a:rPr>
              <a:t>ออกมา ซึ่งเกิดจากการแลกเปลี่ยนความเห็นกันบนอินเตอร์เน็ตที่ต้องการจะพัฒนา ยูนิกซ์สำหรับเครื่องไมโครคอมพิวเตอร์ ที่มีประสิทธิภาพเท่ากับเครื่องขนาดใหญ่ ซึ่งจะเป็นการลดต้นทุนและค่าใช้จ่ายกว่าการใช้ยูนิกซ์สำหรับเครื่องขนาดใหญ่</a:t>
            </a:r>
            <a:endParaRPr lang="en-US" b="1" dirty="0" smtClean="0"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457200"/>
            <a:ext cx="8229600" cy="5897563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4000" b="1" dirty="0" smtClean="0">
                <a:latin typeface="Angsana New" pitchFamily="18" charset="-34"/>
              </a:rPr>
              <a:t>Linux</a:t>
            </a:r>
            <a:endParaRPr lang="th-TH" sz="4000" b="1" dirty="0" smtClean="0">
              <a:latin typeface="Angsana New" pitchFamily="18" charset="-34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z="3600" b="1" dirty="0" smtClean="0"/>
              <a:t>	ลินุกซ์</a:t>
            </a:r>
            <a:r>
              <a:rPr lang="th-TH" sz="3600" dirty="0" smtClean="0"/>
              <a:t> </a:t>
            </a:r>
            <a:r>
              <a:rPr lang="th-TH" dirty="0" smtClean="0">
                <a:latin typeface="Angsana New" pitchFamily="18" charset="-34"/>
              </a:rPr>
              <a:t>(</a:t>
            </a:r>
            <a:r>
              <a:rPr lang="en-US" dirty="0" smtClean="0">
                <a:latin typeface="Angsana New" pitchFamily="18" charset="-34"/>
              </a:rPr>
              <a:t>Linux) </a:t>
            </a:r>
            <a:r>
              <a:rPr lang="th-TH" dirty="0" smtClean="0">
                <a:latin typeface="Angsana New" pitchFamily="18" charset="-34"/>
              </a:rPr>
              <a:t>และรู้จักในชื่อ </a:t>
            </a:r>
            <a:r>
              <a:rPr lang="th-TH" b="1" dirty="0" smtClean="0">
                <a:latin typeface="Angsana New" pitchFamily="18" charset="-34"/>
              </a:rPr>
              <a:t>กนู/ลินุกซ์</a:t>
            </a:r>
            <a:r>
              <a:rPr lang="th-TH" dirty="0" smtClean="0">
                <a:latin typeface="Angsana New" pitchFamily="18" charset="-34"/>
              </a:rPr>
              <a:t> (</a:t>
            </a:r>
            <a:r>
              <a:rPr lang="en-US" dirty="0" smtClean="0">
                <a:latin typeface="Angsana New" pitchFamily="18" charset="-34"/>
              </a:rPr>
              <a:t>GNU/Linux) </a:t>
            </a:r>
            <a:r>
              <a:rPr lang="th-TH" dirty="0" smtClean="0">
                <a:latin typeface="Angsana New" pitchFamily="18" charset="-34"/>
              </a:rPr>
              <a:t>โดยทั่วไปเป็นคำที่ใช้ในความหมายที่หมายถึงระบบปฏิบัติการแบบยูนิกซ์        โดยใช้ลินุกซ์ เคอร์เนล เป็นศูนย์กลางทำงานร่วมกับไลบรารีและเครื่องมืออื่น ลินุกซ์เป็นตัวอย่างหนึ่งในฐานะซอฟต์แวร์เสรี และซอฟต์แวร์โอเพนซอร์สที่ประสบความสำเร็จและมีชื่อเสียง ทุกคนสามารถดูหรือนำโค้ดของลินุกซ์ไปใช้งาน แก้ไข และแจกจ่ายได้อย่างเสรี ลินุกซ์นิยมจำหน่ายหรือแจกฟรีในลักษณะเป็นแพคเกจ โดยผู้จัดทำจะรวมซอฟต์แวร์สำหรับใช้งานในด้านอื่นเป็นชุดเข้าด้วยกัน</a:t>
            </a:r>
            <a:endParaRPr lang="th-TH" sz="3600" dirty="0" smtClean="0">
              <a:latin typeface="Angsana New" pitchFamily="18" charset="-34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4000" b="1" dirty="0" smtClean="0">
              <a:latin typeface="Angsana New" pitchFamily="18" charset="-34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n-US" b="1" dirty="0" smtClean="0"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457200"/>
            <a:ext cx="8229600" cy="58975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4000" b="1" dirty="0" smtClean="0">
                <a:latin typeface="Angsana New" pitchFamily="18" charset="-34"/>
              </a:rPr>
              <a:t>Linux</a:t>
            </a:r>
            <a:endParaRPr lang="th-TH" sz="4000" b="1" dirty="0" smtClean="0">
              <a:latin typeface="Angsana New" pitchFamily="18" charset="-34"/>
            </a:endParaRPr>
          </a:p>
          <a:p>
            <a:pPr eaLnBrk="1" hangingPunct="1">
              <a:defRPr/>
            </a:pPr>
            <a:r>
              <a:rPr lang="th-TH" sz="3600" dirty="0" smtClean="0">
                <a:latin typeface="Angsana New" pitchFamily="18" charset="-34"/>
              </a:rPr>
              <a:t>การใช้งานดั้งเดิมของลินุกซ์ คือ ใช้เป็นระบบปฏิบัติการสำหรับเครื่องเซิร์ฟเวอร์ แต่จากราคาที่ต่ำ ความยืดหยุ่น พื้นฐานจากยูนิกซ์ ทำให้ลินุกซ์เหมาะกับงานหลาย ๆ ประเภท</a:t>
            </a:r>
          </a:p>
          <a:p>
            <a:pPr eaLnBrk="1" hangingPunct="1">
              <a:defRPr/>
            </a:pPr>
            <a:r>
              <a:rPr lang="th-TH" sz="3600" dirty="0" smtClean="0">
                <a:latin typeface="Angsana New" pitchFamily="18" charset="-34"/>
              </a:rPr>
              <a:t>ลินุกซ์ ถือเป็นส่วนสำคัญของซอฟต์แวร์เซิร์ฟเวอร์ที่เรียกว่า </a:t>
            </a:r>
            <a:r>
              <a:rPr lang="en-US" sz="3600" dirty="0" smtClean="0">
                <a:latin typeface="Angsana New" pitchFamily="18" charset="-34"/>
              </a:rPr>
              <a:t>LAMP </a:t>
            </a:r>
            <a:r>
              <a:rPr lang="th-TH" sz="3600" dirty="0" smtClean="0">
                <a:latin typeface="Angsana New" pitchFamily="18" charset="-34"/>
              </a:rPr>
              <a:t>ย่อมาจาก </a:t>
            </a:r>
            <a:r>
              <a:rPr lang="en-US" sz="3600" dirty="0" smtClean="0">
                <a:latin typeface="Angsana New" pitchFamily="18" charset="-34"/>
              </a:rPr>
              <a:t>Linux, Apache, </a:t>
            </a:r>
            <a:r>
              <a:rPr lang="en-US" sz="3600" dirty="0" err="1" smtClean="0">
                <a:latin typeface="Angsana New" pitchFamily="18" charset="-34"/>
              </a:rPr>
              <a:t>MySQL</a:t>
            </a:r>
            <a:r>
              <a:rPr lang="en-US" sz="3600" dirty="0" smtClean="0">
                <a:latin typeface="Angsana New" pitchFamily="18" charset="-34"/>
              </a:rPr>
              <a:t>, Perl/PHP/Python </a:t>
            </a:r>
            <a:r>
              <a:rPr lang="th-TH" sz="3600" dirty="0" smtClean="0">
                <a:latin typeface="Angsana New" pitchFamily="18" charset="-34"/>
              </a:rPr>
              <a:t>ซึ่งเป็นที่นิยมใช้เป็นเว็บเซิร์ฟเวอร์ และพบมากสุดระบบหนึ่ง ตัวอย่างซอฟต์แวร์ซึ่งพัฒนาสำหรับระบบนี้คือ มีเดียวิกิ ซอฟต์แวร์สำหรับวิกิพีเดีย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4000" b="1" dirty="0" smtClean="0">
              <a:latin typeface="Angsana New" pitchFamily="18" charset="-34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n-US" b="1" dirty="0" smtClean="0"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457200"/>
            <a:ext cx="8229600" cy="58975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4000" b="1" dirty="0" smtClean="0">
                <a:latin typeface="Angsana New" pitchFamily="18" charset="-34"/>
              </a:rPr>
              <a:t>MAX OS</a:t>
            </a:r>
            <a:endParaRPr lang="th-TH" sz="4000" b="1" dirty="0" smtClean="0">
              <a:latin typeface="Angsana New" pitchFamily="18" charset="-34"/>
            </a:endParaRPr>
          </a:p>
          <a:p>
            <a:pPr eaLnBrk="1" hangingPunct="1">
              <a:defRPr/>
            </a:pPr>
            <a:r>
              <a:rPr lang="th-TH" sz="3500" b="1" dirty="0" smtClean="0">
                <a:latin typeface="Angsana New" pitchFamily="18" charset="-34"/>
              </a:rPr>
              <a:t>แมคโอเอส</a:t>
            </a:r>
            <a:r>
              <a:rPr lang="th-TH" sz="3500" dirty="0" smtClean="0">
                <a:latin typeface="Angsana New" pitchFamily="18" charset="-34"/>
              </a:rPr>
              <a:t> (</a:t>
            </a:r>
            <a:r>
              <a:rPr lang="en-US" sz="3500" dirty="0" smtClean="0">
                <a:latin typeface="Angsana New" pitchFamily="18" charset="-34"/>
              </a:rPr>
              <a:t>Mac OS) </a:t>
            </a:r>
            <a:r>
              <a:rPr lang="th-TH" sz="3500" dirty="0" smtClean="0">
                <a:latin typeface="Angsana New" pitchFamily="18" charset="-34"/>
              </a:rPr>
              <a:t>เป็นระบบปฏิบัติการสำหรับเครื่องคอมพิวเตอร์แมคอินทอช โดยทั้งคู่เป็นผลิตภัณฑ์ของบริษัทแอปเปิลคอมพิวเตอร์. แมคโอเอสเป็นระบบปฏิบัติการที่มีส่วนต่อประสานกับผู้ใช้แบบกราฟิก (</a:t>
            </a:r>
            <a:r>
              <a:rPr lang="en-US" sz="3500" dirty="0" smtClean="0">
                <a:latin typeface="Angsana New" pitchFamily="18" charset="-34"/>
              </a:rPr>
              <a:t>GUI) </a:t>
            </a:r>
            <a:r>
              <a:rPr lang="th-TH" sz="3500" dirty="0" smtClean="0">
                <a:latin typeface="Angsana New" pitchFamily="18" charset="-34"/>
              </a:rPr>
              <a:t>รายแรกที่ประสบความสำเร็จในเชิงพาณิชย์</a:t>
            </a:r>
          </a:p>
          <a:p>
            <a:pPr eaLnBrk="1" hangingPunct="1">
              <a:defRPr/>
            </a:pPr>
            <a:r>
              <a:rPr lang="th-TH" sz="3500" dirty="0" smtClean="0">
                <a:latin typeface="Angsana New" pitchFamily="18" charset="-34"/>
              </a:rPr>
              <a:t>รุ่นแรกๆ ของระบบปฏิบัติการนี้ ไม่ได้ใช้ชื่อแมคโอเอส, อันที่จริงระบบปฏิบัติการนี้ในรุ่นแรกๆ ยังไม่มีชื่อเรียกด้วยซ้ำ</a:t>
            </a:r>
          </a:p>
          <a:p>
            <a:pPr eaLnBrk="1" hangingPunct="1">
              <a:defRPr/>
            </a:pPr>
            <a:r>
              <a:rPr lang="th-TH" sz="3500" dirty="0" smtClean="0">
                <a:latin typeface="Angsana New" pitchFamily="18" charset="-34"/>
              </a:rPr>
              <a:t>ทีมพัฒนาแมคโอเอสประกอบด้วย บิลล์ แอตคินสัน, เจฟ รัสกิน, แอนดี เฮิตซ์เฟลด์ และคนอื่นๆ</a:t>
            </a:r>
          </a:p>
          <a:p>
            <a:pPr eaLnBrk="1" hangingPunct="1">
              <a:defRPr/>
            </a:pPr>
            <a:r>
              <a:rPr lang="th-TH" sz="3500" dirty="0" smtClean="0">
                <a:latin typeface="Angsana New" pitchFamily="18" charset="-34"/>
              </a:rPr>
              <a:t>แมคโอเอสเป็นระบบปฏิบัติการที่นิยมเป็นอันดับสองรองจาก วินโดวส์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4000" b="1" dirty="0" smtClean="0">
              <a:latin typeface="Angsana New" pitchFamily="18" charset="-34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n-US" b="1" dirty="0" smtClean="0"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457200"/>
            <a:ext cx="8229600" cy="5897563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4000" b="1" dirty="0" smtClean="0">
                <a:latin typeface="Angsana New" pitchFamily="18" charset="-34"/>
              </a:rPr>
              <a:t>Solaris</a:t>
            </a:r>
            <a:endParaRPr lang="th-TH" sz="4000" b="1" dirty="0" smtClean="0">
              <a:latin typeface="Angsana New" pitchFamily="18" charset="-34"/>
            </a:endParaRPr>
          </a:p>
          <a:p>
            <a:pPr eaLnBrk="1" hangingPunct="1">
              <a:defRPr/>
            </a:pPr>
            <a:r>
              <a:rPr lang="th-TH" sz="3300" b="1" dirty="0" smtClean="0">
                <a:latin typeface="Angsana New" pitchFamily="18" charset="-34"/>
              </a:rPr>
              <a:t>โซลาริส</a:t>
            </a:r>
            <a:r>
              <a:rPr lang="th-TH" sz="3300" dirty="0" smtClean="0">
                <a:latin typeface="Angsana New" pitchFamily="18" charset="-34"/>
              </a:rPr>
              <a:t> (อังกฤษ: </a:t>
            </a:r>
            <a:r>
              <a:rPr lang="en-US" sz="3300" dirty="0" smtClean="0">
                <a:latin typeface="Angsana New" pitchFamily="18" charset="-34"/>
              </a:rPr>
              <a:t>Solaris) </a:t>
            </a:r>
            <a:r>
              <a:rPr lang="th-TH" sz="3300" dirty="0" smtClean="0">
                <a:latin typeface="Angsana New" pitchFamily="18" charset="-34"/>
              </a:rPr>
              <a:t>หรือในชื่อเต็ม </a:t>
            </a:r>
            <a:r>
              <a:rPr lang="en-US" sz="3300" b="1" dirty="0" smtClean="0">
                <a:latin typeface="Angsana New" pitchFamily="18" charset="-34"/>
              </a:rPr>
              <a:t>The Solaris Operating Environment</a:t>
            </a:r>
            <a:r>
              <a:rPr lang="en-US" sz="3300" dirty="0" smtClean="0">
                <a:latin typeface="Angsana New" pitchFamily="18" charset="-34"/>
              </a:rPr>
              <a:t> </a:t>
            </a:r>
            <a:r>
              <a:rPr lang="th-TH" sz="3300" dirty="0" smtClean="0">
                <a:latin typeface="Angsana New" pitchFamily="18" charset="-34"/>
              </a:rPr>
              <a:t>เป็นระบบปฏิบัติการคอมพิวเตอร์ แบบยูนิกซ์ ที่พัฒนาโดย ซัน ไมโครซิสเต็มส์</a:t>
            </a:r>
          </a:p>
          <a:p>
            <a:pPr eaLnBrk="1" hangingPunct="1">
              <a:defRPr/>
            </a:pPr>
            <a:r>
              <a:rPr lang="th-TH" sz="3300" dirty="0" smtClean="0">
                <a:latin typeface="Angsana New" pitchFamily="18" charset="-34"/>
              </a:rPr>
              <a:t>ระบบปฏิบัติการโซลาริส ใช้ได้กับสถาปัตยกรรมคอมพิวเตอร์สองแบบ คือ แบบ สปาร์ค และแบบ </a:t>
            </a:r>
            <a:r>
              <a:rPr lang="en-US" sz="3300" dirty="0" smtClean="0">
                <a:latin typeface="Angsana New" pitchFamily="18" charset="-34"/>
              </a:rPr>
              <a:t>x86 (</a:t>
            </a:r>
            <a:r>
              <a:rPr lang="th-TH" sz="3300" dirty="0" smtClean="0">
                <a:latin typeface="Angsana New" pitchFamily="18" charset="-34"/>
              </a:rPr>
              <a:t>แบบเดียวกับในเครื่องคอมพิวเตอร์ส่วนบุคคลทั่วไป)</a:t>
            </a:r>
          </a:p>
          <a:p>
            <a:pPr eaLnBrk="1" hangingPunct="1">
              <a:defRPr/>
            </a:pPr>
            <a:r>
              <a:rPr lang="th-TH" sz="3300" dirty="0" smtClean="0">
                <a:latin typeface="Angsana New" pitchFamily="18" charset="-34"/>
              </a:rPr>
              <a:t>รุ่นแรก ๆ ของโซลาริสนั้น ใช้ชื่อว่า </a:t>
            </a:r>
            <a:r>
              <a:rPr lang="th-TH" sz="3300" b="1" dirty="0" smtClean="0">
                <a:latin typeface="Angsana New" pitchFamily="18" charset="-34"/>
              </a:rPr>
              <a:t>ซันโอเอส</a:t>
            </a:r>
            <a:r>
              <a:rPr lang="th-TH" sz="3300" dirty="0" smtClean="0">
                <a:latin typeface="Angsana New" pitchFamily="18" charset="-34"/>
              </a:rPr>
              <a:t> (</a:t>
            </a:r>
            <a:r>
              <a:rPr lang="en-US" sz="3300" dirty="0" smtClean="0">
                <a:latin typeface="Angsana New" pitchFamily="18" charset="-34"/>
              </a:rPr>
              <a:t>SunOS) </a:t>
            </a:r>
            <a:r>
              <a:rPr lang="th-TH" sz="3300" dirty="0" smtClean="0">
                <a:latin typeface="Angsana New" pitchFamily="18" charset="-34"/>
              </a:rPr>
              <a:t>โดยมีพื้นฐานมาจากยูนิกซ์ตระกูลบีเอสดี แต่ต่อมาในรุ่นที่ 5 ได้เปลี่ยนมาใช้โค้ดของ ซิสเต็มส์ไฟว์ (</a:t>
            </a:r>
            <a:r>
              <a:rPr lang="en-US" sz="3300" dirty="0" smtClean="0">
                <a:latin typeface="Angsana New" pitchFamily="18" charset="-34"/>
              </a:rPr>
              <a:t>System V) </a:t>
            </a:r>
            <a:r>
              <a:rPr lang="th-TH" sz="3300" dirty="0" smtClean="0">
                <a:latin typeface="Angsana New" pitchFamily="18" charset="-34"/>
              </a:rPr>
              <a:t>แทน และเปลี่ยนชื่อมาเป็น โซลาริส ดังเช่นในปัจจุบัน, โดยเรียกโซลาริสรุ่นแรกว่า โซลาริส 2 และเปลี่ยนชื่อเรียกของซันโอเอสรุ่นก่อน ๆ เป็น โซลาริส 1.</a:t>
            </a:r>
            <a:r>
              <a:rPr lang="en-US" sz="3300" dirty="0" smtClean="0">
                <a:latin typeface="Angsana New" pitchFamily="18" charset="-34"/>
              </a:rPr>
              <a:t>x, </a:t>
            </a:r>
            <a:r>
              <a:rPr lang="th-TH" sz="3300" dirty="0" smtClean="0">
                <a:latin typeface="Angsana New" pitchFamily="18" charset="-34"/>
              </a:rPr>
              <a:t>และหลังจากโซลาริสรุ่น 2.6 ก็ได้ตัด "2." ข้างหน้าออกไป และเรียกเป็น โซลาริส 7 แทน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4000" b="1" dirty="0" smtClean="0">
              <a:latin typeface="Angsana New" pitchFamily="18" charset="-34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n-US" b="1" dirty="0" smtClean="0"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685800"/>
            <a:ext cx="7315200" cy="5715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h-TH" b="1" dirty="0" smtClean="0">
                <a:latin typeface="Angsana New" pitchFamily="18" charset="-34"/>
              </a:rPr>
              <a:t>ระบบประมวลผลแบบเสมือน </a:t>
            </a:r>
            <a:r>
              <a:rPr lang="en-US" b="1" dirty="0" smtClean="0">
                <a:latin typeface="Angsana New" pitchFamily="18" charset="-34"/>
              </a:rPr>
              <a:t> </a:t>
            </a:r>
            <a:r>
              <a:rPr lang="en-US" b="1" dirty="0" smtClean="0">
                <a:latin typeface="Angsana New" pitchFamily="18" charset="-34"/>
              </a:rPr>
              <a:t>Virtual Machine</a:t>
            </a:r>
          </a:p>
          <a:p>
            <a:pPr eaLnBrk="1" hangingPunct="1">
              <a:defRPr/>
            </a:pPr>
            <a:r>
              <a:rPr lang="th-TH" dirty="0" smtClean="0">
                <a:latin typeface="Angsana New" pitchFamily="18" charset="-34"/>
              </a:rPr>
              <a:t>ระบบที่ทำให้ผู้ใช้หลายคนทำงานกับเครื่องคอมพิวเตอร์เครื่องเดียว</a:t>
            </a:r>
          </a:p>
          <a:p>
            <a:pPr eaLnBrk="1" hangingPunct="1">
              <a:defRPr/>
            </a:pPr>
            <a:r>
              <a:rPr lang="th-TH" dirty="0" smtClean="0">
                <a:latin typeface="Angsana New" pitchFamily="18" charset="-34"/>
              </a:rPr>
              <a:t>ใช้เทคนิคการจัดเวลา </a:t>
            </a:r>
            <a:r>
              <a:rPr lang="en-US" dirty="0" smtClean="0">
                <a:latin typeface="Angsana New" pitchFamily="18" charset="-34"/>
              </a:rPr>
              <a:t>CPU </a:t>
            </a:r>
            <a:r>
              <a:rPr lang="th-TH" dirty="0" smtClean="0">
                <a:latin typeface="Angsana New" pitchFamily="18" charset="-34"/>
              </a:rPr>
              <a:t>และ หน่วยความจำเสมือน</a:t>
            </a:r>
          </a:p>
          <a:p>
            <a:pPr eaLnBrk="1" hangingPunct="1">
              <a:defRPr/>
            </a:pPr>
            <a:r>
              <a:rPr lang="th-TH" dirty="0" smtClean="0">
                <a:latin typeface="Angsana New" pitchFamily="18" charset="-34"/>
              </a:rPr>
              <a:t>คอมพิวเตอร์ทำงาน</a:t>
            </a:r>
            <a:r>
              <a:rPr lang="th-TH" dirty="0" smtClean="0">
                <a:latin typeface="Angsana New" pitchFamily="18" charset="-34"/>
              </a:rPr>
              <a:t>หลายโปรเซสพร้อมกัน</a:t>
            </a:r>
          </a:p>
          <a:p>
            <a:pPr eaLnBrk="1" hangingPunct="1">
              <a:defRPr/>
            </a:pPr>
            <a:r>
              <a:rPr lang="th-TH" dirty="0" smtClean="0">
                <a:latin typeface="Angsana New" pitchFamily="18" charset="-34"/>
              </a:rPr>
              <a:t>มี</a:t>
            </a:r>
            <a:r>
              <a:rPr lang="th-TH" dirty="0" smtClean="0">
                <a:latin typeface="Angsana New" pitchFamily="18" charset="-34"/>
              </a:rPr>
              <a:t>การแบ่งปันทรัพยากรระหว่างผู้ใช้งาน</a:t>
            </a:r>
            <a:endParaRPr lang="th-TH" dirty="0" smtClean="0"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685800"/>
            <a:ext cx="7315200" cy="5715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h-TH" b="1" dirty="0" smtClean="0">
                <a:latin typeface="Angsana New" pitchFamily="18" charset="-34"/>
              </a:rPr>
              <a:t>ระบบแบ่งกันใช้เวลา </a:t>
            </a:r>
            <a:r>
              <a:rPr lang="en-US" b="1" dirty="0" smtClean="0">
                <a:latin typeface="Angsana New" pitchFamily="18" charset="-34"/>
              </a:rPr>
              <a:t>(Time Sharing)</a:t>
            </a:r>
            <a:endParaRPr lang="th-TH" b="1" dirty="0" smtClean="0">
              <a:latin typeface="Angsana New" pitchFamily="18" charset="-34"/>
            </a:endParaRPr>
          </a:p>
          <a:p>
            <a:pPr eaLnBrk="1" hangingPunct="1">
              <a:defRPr/>
            </a:pPr>
            <a:r>
              <a:rPr lang="en-US" dirty="0" smtClean="0">
                <a:latin typeface="Angsana New" pitchFamily="18" charset="-34"/>
              </a:rPr>
              <a:t>CPU </a:t>
            </a:r>
            <a:r>
              <a:rPr lang="th-TH" dirty="0" smtClean="0">
                <a:latin typeface="Angsana New" pitchFamily="18" charset="-34"/>
              </a:rPr>
              <a:t>ตัวเดียวสามารถรองรับการทำงานได้หลายคน</a:t>
            </a:r>
            <a:endParaRPr lang="en-US" dirty="0" smtClean="0">
              <a:latin typeface="Angsana New" pitchFamily="18" charset="-34"/>
            </a:endParaRPr>
          </a:p>
          <a:p>
            <a:pPr eaLnBrk="1" hangingPunct="1">
              <a:defRPr/>
            </a:pPr>
            <a:r>
              <a:rPr lang="th-TH" dirty="0" smtClean="0">
                <a:latin typeface="Angsana New" pitchFamily="18" charset="-34"/>
              </a:rPr>
              <a:t>งานหลายงานสลับกันใช้</a:t>
            </a:r>
            <a:r>
              <a:rPr lang="en-US" dirty="0" smtClean="0">
                <a:latin typeface="Angsana New" pitchFamily="18" charset="-34"/>
              </a:rPr>
              <a:t>CPU</a:t>
            </a:r>
          </a:p>
          <a:p>
            <a:pPr eaLnBrk="1" hangingPunct="1">
              <a:defRPr/>
            </a:pPr>
            <a:r>
              <a:rPr lang="th-TH" dirty="0" smtClean="0">
                <a:latin typeface="Angsana New" pitchFamily="18" charset="-34"/>
              </a:rPr>
              <a:t>การทำงานแบบโต้ตอบ </a:t>
            </a:r>
            <a:r>
              <a:rPr lang="en-US" dirty="0" smtClean="0">
                <a:latin typeface="Angsana New" pitchFamily="18" charset="-34"/>
              </a:rPr>
              <a:t>(Interactive) </a:t>
            </a:r>
            <a:r>
              <a:rPr lang="th-TH" dirty="0" smtClean="0">
                <a:latin typeface="Angsana New" pitchFamily="18" charset="-34"/>
              </a:rPr>
              <a:t> คือ </a:t>
            </a:r>
            <a:r>
              <a:rPr lang="th-TH" dirty="0" smtClean="0"/>
              <a:t>เมื่อผู้ใช้ป้อนคำสั่งให้ระบบปฏิบัติการหรือโปรแกรมและได้รับการตอบสนองทันที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th-TH" dirty="0" smtClean="0"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533400"/>
            <a:ext cx="7924800" cy="5943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h-TH" b="1" dirty="0" smtClean="0">
                <a:latin typeface="Angsana New" pitchFamily="18" charset="-34"/>
              </a:rPr>
              <a:t>ระบบประมวลผลแบบหลายโปรเซสเซอร์ </a:t>
            </a:r>
            <a:r>
              <a:rPr lang="en-US" b="1" dirty="0" smtClean="0">
                <a:latin typeface="Angsana New" pitchFamily="18" charset="-34"/>
              </a:rPr>
              <a:t>Multiprocessor </a:t>
            </a:r>
            <a:r>
              <a:rPr lang="en-US" b="1" dirty="0" smtClean="0">
                <a:latin typeface="Angsana New" pitchFamily="18" charset="-34"/>
              </a:rPr>
              <a:t>System</a:t>
            </a:r>
          </a:p>
          <a:p>
            <a:pPr eaLnBrk="1" hangingPunct="1">
              <a:defRPr/>
            </a:pPr>
            <a:r>
              <a:rPr lang="th-TH" dirty="0" smtClean="0">
                <a:latin typeface="Angsana New" pitchFamily="18" charset="-34"/>
              </a:rPr>
              <a:t>มี </a:t>
            </a:r>
            <a:r>
              <a:rPr lang="en-US" dirty="0" smtClean="0">
                <a:latin typeface="Angsana New" pitchFamily="18" charset="-34"/>
              </a:rPr>
              <a:t>CPU </a:t>
            </a:r>
            <a:r>
              <a:rPr lang="th-TH" dirty="0" smtClean="0">
                <a:latin typeface="Angsana New" pitchFamily="18" charset="-34"/>
              </a:rPr>
              <a:t>มากกว่า </a:t>
            </a:r>
            <a:r>
              <a:rPr lang="en-US" dirty="0" smtClean="0">
                <a:latin typeface="Angsana New" pitchFamily="18" charset="-34"/>
              </a:rPr>
              <a:t>1</a:t>
            </a:r>
            <a:r>
              <a:rPr lang="th-TH" dirty="0" smtClean="0">
                <a:latin typeface="Angsana New" pitchFamily="18" charset="-34"/>
              </a:rPr>
              <a:t> ตัวในคอมพิวเตอร์ตัวเดียว</a:t>
            </a:r>
          </a:p>
          <a:p>
            <a:pPr eaLnBrk="1" hangingPunct="1">
              <a:defRPr/>
            </a:pPr>
            <a:r>
              <a:rPr lang="th-TH" dirty="0" smtClean="0">
                <a:latin typeface="Angsana New" pitchFamily="18" charset="-34"/>
              </a:rPr>
              <a:t>เพิ่มประสิทธิภาพการทำงานเช่น คำนวณ</a:t>
            </a:r>
          </a:p>
          <a:p>
            <a:pPr eaLnBrk="1" hangingPunct="1">
              <a:defRPr/>
            </a:pPr>
            <a:r>
              <a:rPr lang="th-TH" dirty="0" smtClean="0">
                <a:latin typeface="Angsana New" pitchFamily="18" charset="-34"/>
              </a:rPr>
              <a:t>ประหยัดการใช้ทรัพยากรร่วมกัน เช่น ใช้หน่วยความจำบางส่วนร่วมกัน</a:t>
            </a:r>
          </a:p>
          <a:p>
            <a:pPr eaLnBrk="1" hangingPunct="1">
              <a:defRPr/>
            </a:pPr>
            <a:r>
              <a:rPr lang="th-TH" dirty="0" smtClean="0">
                <a:latin typeface="Angsana New" pitchFamily="18" charset="-34"/>
              </a:rPr>
              <a:t>หน่วยประมวลผลตัวอื่นทำงานแทนตัวอื่นที่เสียได้</a:t>
            </a:r>
          </a:p>
          <a:p>
            <a:pPr eaLnBrk="1" hangingPunct="1">
              <a:defRPr/>
            </a:pPr>
            <a:r>
              <a:rPr lang="th-TH" b="1" dirty="0" smtClean="0"/>
              <a:t>ประหยัด</a:t>
            </a:r>
            <a:r>
              <a:rPr lang="th-TH" dirty="0" smtClean="0"/>
              <a:t> เพราะสามารถ </a:t>
            </a:r>
            <a:r>
              <a:rPr lang="en-US" dirty="0" smtClean="0"/>
              <a:t>share </a:t>
            </a:r>
            <a:r>
              <a:rPr lang="th-TH" dirty="0" smtClean="0"/>
              <a:t>ทรัพยากรกันได้ </a:t>
            </a:r>
          </a:p>
          <a:p>
            <a:pPr eaLnBrk="1" hangingPunct="1">
              <a:defRPr/>
            </a:pPr>
            <a:r>
              <a:rPr lang="th-TH" b="1" dirty="0" smtClean="0"/>
              <a:t>เพิ่มความน่าเชื่อถือ</a:t>
            </a:r>
            <a:r>
              <a:rPr lang="th-TH" dirty="0" smtClean="0"/>
              <a:t> เช่น ถ้าเรามี 10 </a:t>
            </a:r>
            <a:r>
              <a:rPr lang="en-US" dirty="0" smtClean="0"/>
              <a:t>processor </a:t>
            </a:r>
            <a:r>
              <a:rPr lang="th-TH" dirty="0" smtClean="0"/>
              <a:t>แล้วเสียไป 1 ที่เหลือก็ยังคงทำงานได้ แต่อาจช้าลงหน่อย </a:t>
            </a:r>
            <a:endParaRPr lang="th-TH" dirty="0" smtClean="0"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0"/>
            <a:ext cx="7924800" cy="6705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h-TH" b="1" dirty="0" smtClean="0">
                <a:latin typeface="Angsana New" pitchFamily="18" charset="-34"/>
              </a:rPr>
              <a:t>ระบบประมวลผลแบบกระจาย </a:t>
            </a:r>
            <a:r>
              <a:rPr lang="en-US" b="1" dirty="0" smtClean="0">
                <a:latin typeface="Angsana New" pitchFamily="18" charset="-34"/>
              </a:rPr>
              <a:t>Distributed </a:t>
            </a:r>
            <a:r>
              <a:rPr lang="en-US" b="1" dirty="0" smtClean="0">
                <a:latin typeface="Angsana New" pitchFamily="18" charset="-34"/>
              </a:rPr>
              <a:t>System</a:t>
            </a:r>
          </a:p>
          <a:p>
            <a:pPr eaLnBrk="1" hangingPunct="1">
              <a:defRPr/>
            </a:pPr>
            <a:r>
              <a:rPr lang="th-TH" dirty="0" smtClean="0">
                <a:latin typeface="Angsana New" pitchFamily="18" charset="-34"/>
              </a:rPr>
              <a:t>เป็นการแจกจ่ายงานให้กับ </a:t>
            </a:r>
            <a:r>
              <a:rPr lang="en-US" dirty="0" smtClean="0">
                <a:latin typeface="Angsana New" pitchFamily="18" charset="-34"/>
              </a:rPr>
              <a:t>8v,rb;g9viN</a:t>
            </a:r>
            <a:r>
              <a:rPr lang="th-TH" dirty="0" smtClean="0">
                <a:latin typeface="Angsana New" pitchFamily="18" charset="-34"/>
              </a:rPr>
              <a:t>ที่</a:t>
            </a:r>
            <a:r>
              <a:rPr lang="th-TH" dirty="0" smtClean="0">
                <a:latin typeface="Angsana New" pitchFamily="18" charset="-34"/>
              </a:rPr>
              <a:t>มีอยู่</a:t>
            </a:r>
          </a:p>
          <a:p>
            <a:pPr eaLnBrk="1" hangingPunct="1">
              <a:defRPr/>
            </a:pPr>
            <a:r>
              <a:rPr lang="th-TH" dirty="0" smtClean="0">
                <a:latin typeface="Angsana New" pitchFamily="18" charset="-34"/>
              </a:rPr>
              <a:t>เชื่อมต่อคอมพิวเตอร์หลายเครื่องเป็นระบบเครือข่าย</a:t>
            </a:r>
          </a:p>
          <a:p>
            <a:pPr eaLnBrk="1" hangingPunct="1">
              <a:defRPr/>
            </a:pPr>
            <a:r>
              <a:rPr lang="th-TH" dirty="0" smtClean="0">
                <a:latin typeface="Angsana New" pitchFamily="18" charset="-34"/>
              </a:rPr>
              <a:t>ข้อดี</a:t>
            </a:r>
            <a:endParaRPr lang="th-TH" dirty="0" smtClean="0">
              <a:latin typeface="Angsana New" pitchFamily="18" charset="-34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dirty="0" smtClean="0">
                <a:latin typeface="Angsana New" pitchFamily="18" charset="-34"/>
              </a:rPr>
              <a:t>     -  </a:t>
            </a:r>
            <a:r>
              <a:rPr lang="en-US" dirty="0" smtClean="0">
                <a:latin typeface="Angsana New" pitchFamily="18" charset="-34"/>
              </a:rPr>
              <a:t>Resource Sharing </a:t>
            </a:r>
            <a:r>
              <a:rPr lang="th-TH" dirty="0" smtClean="0">
                <a:latin typeface="Angsana New" pitchFamily="18" charset="-34"/>
              </a:rPr>
              <a:t>เป็นการลดค่าใช้จ่ายในการซื้อเครื่องมือ เช่น </a:t>
            </a:r>
            <a:r>
              <a:rPr lang="en-US" dirty="0" smtClean="0">
                <a:latin typeface="Angsana New" pitchFamily="18" charset="-34"/>
              </a:rPr>
              <a:t>share </a:t>
            </a:r>
            <a:r>
              <a:rPr lang="th-TH" dirty="0" smtClean="0">
                <a:latin typeface="Angsana New" pitchFamily="18" charset="-34"/>
              </a:rPr>
              <a:t>กันใช้ </a:t>
            </a:r>
            <a:r>
              <a:rPr lang="en-US" dirty="0" smtClean="0">
                <a:latin typeface="Angsana New" pitchFamily="18" charset="-34"/>
              </a:rPr>
              <a:t>printer </a:t>
            </a:r>
            <a:r>
              <a:rPr lang="th-TH" dirty="0" smtClean="0">
                <a:latin typeface="Angsana New" pitchFamily="18" charset="-34"/>
              </a:rPr>
              <a:t>ร่วมกัน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dirty="0" smtClean="0">
                <a:latin typeface="Angsana New" pitchFamily="18" charset="-34"/>
              </a:rPr>
              <a:t>       -  คอมพิวเตอร์ทำงานได้เร็วขึ้น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dirty="0" smtClean="0">
                <a:latin typeface="Angsana New" pitchFamily="18" charset="-34"/>
              </a:rPr>
              <a:t>     -   (ความน่าเชื่อถือ) ถ้าเครื่อง </a:t>
            </a:r>
            <a:r>
              <a:rPr lang="en-US" dirty="0" smtClean="0">
                <a:latin typeface="Angsana New" pitchFamily="18" charset="-34"/>
              </a:rPr>
              <a:t>A </a:t>
            </a:r>
            <a:r>
              <a:rPr lang="th-TH" dirty="0" smtClean="0">
                <a:latin typeface="Angsana New" pitchFamily="18" charset="-34"/>
              </a:rPr>
              <a:t>เสีย เราสามารถโอนข้อมูลไปเครื่อง </a:t>
            </a:r>
            <a:r>
              <a:rPr lang="en-US" dirty="0" smtClean="0">
                <a:latin typeface="Angsana New" pitchFamily="18" charset="-34"/>
              </a:rPr>
              <a:t>B </a:t>
            </a:r>
            <a:r>
              <a:rPr lang="th-TH" dirty="0" smtClean="0">
                <a:latin typeface="Angsana New" pitchFamily="18" charset="-34"/>
              </a:rPr>
              <a:t>เพื่อทำงานต่อโดยไม่ต้องรอได้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dirty="0" smtClean="0">
                <a:latin typeface="Angsana New" pitchFamily="18" charset="-34"/>
              </a:rPr>
              <a:t>    -  </a:t>
            </a:r>
            <a:r>
              <a:rPr lang="en-US" b="1" dirty="0" smtClean="0">
                <a:latin typeface="Angsana New" pitchFamily="18" charset="-34"/>
              </a:rPr>
              <a:t>Communication </a:t>
            </a:r>
            <a:r>
              <a:rPr lang="th-TH" dirty="0" smtClean="0">
                <a:latin typeface="Angsana New" pitchFamily="18" charset="-34"/>
              </a:rPr>
              <a:t>ในการแลกเปลี่ยนข้อมูล ไม่ว่าการ </a:t>
            </a:r>
            <a:r>
              <a:rPr lang="en-US" dirty="0" smtClean="0">
                <a:latin typeface="Angsana New" pitchFamily="18" charset="-34"/>
              </a:rPr>
              <a:t>share </a:t>
            </a:r>
            <a:r>
              <a:rPr lang="th-TH" dirty="0" smtClean="0">
                <a:latin typeface="Angsana New" pitchFamily="18" charset="-34"/>
              </a:rPr>
              <a:t>หรือ </a:t>
            </a:r>
            <a:r>
              <a:rPr lang="en-US" dirty="0" smtClean="0">
                <a:latin typeface="Angsana New" pitchFamily="18" charset="-34"/>
              </a:rPr>
              <a:t>transfer </a:t>
            </a:r>
            <a:r>
              <a:rPr lang="th-TH" dirty="0" smtClean="0">
                <a:latin typeface="Angsana New" pitchFamily="18" charset="-34"/>
              </a:rPr>
              <a:t>ข้อมูล เราก็ทำได้โดยใช้ </a:t>
            </a:r>
            <a:r>
              <a:rPr lang="en-US" dirty="0" smtClean="0">
                <a:latin typeface="Angsana New" pitchFamily="18" charset="-34"/>
              </a:rPr>
              <a:t>Electronic mail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th-TH" dirty="0" smtClean="0"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4000" b="1" dirty="0" smtClean="0">
                <a:latin typeface="Angsana New" pitchFamily="18" charset="-34"/>
              </a:rPr>
              <a:t>DOS (Disk Operating System)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th-TH" dirty="0" smtClean="0">
              <a:latin typeface="Angsana New" pitchFamily="18" charset="-34"/>
            </a:endParaRP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905000"/>
            <a:ext cx="4348163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จุดที่สุด">
  <a:themeElements>
    <a:clrScheme name="จุดที่สุด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กำหนดเอง 2">
      <a:majorFont>
        <a:latin typeface="Angsana New"/>
        <a:ea typeface=""/>
        <a:cs typeface="Angsana New"/>
      </a:majorFont>
      <a:minorFont>
        <a:latin typeface="Angsana New"/>
        <a:ea typeface=""/>
        <a:cs typeface="Angsana New"/>
      </a:minorFont>
    </a:fontScheme>
    <a:fmtScheme name="จุดที่สุด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1807</TotalTime>
  <Words>2293</Words>
  <Application>Microsoft Office PowerPoint</Application>
  <PresentationFormat>นำเสนอทางหน้าจอ (4:3)</PresentationFormat>
  <Paragraphs>135</Paragraphs>
  <Slides>45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45</vt:i4>
      </vt:variant>
    </vt:vector>
  </HeadingPairs>
  <TitlesOfParts>
    <vt:vector size="46" baseType="lpstr">
      <vt:lpstr>จุดที่สุด</vt:lpstr>
      <vt:lpstr>4133502  ไมโครโปรเซสเซอร์และการอินเตอร์เฟส</vt:lpstr>
      <vt:lpstr>วิวัฒนาการของ OS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4133604 ไมโครโปรเซสเซอร์และการอินเตอร์เฟส</dc:title>
  <cp:lastModifiedBy>user</cp:lastModifiedBy>
  <cp:revision>192</cp:revision>
  <dcterms:modified xsi:type="dcterms:W3CDTF">2016-04-19T07:33:37Z</dcterms:modified>
</cp:coreProperties>
</file>