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9"/>
  </p:handoutMasterIdLst>
  <p:sldIdLst>
    <p:sldId id="256" r:id="rId2"/>
    <p:sldId id="257" r:id="rId3"/>
    <p:sldId id="333" r:id="rId4"/>
    <p:sldId id="376" r:id="rId5"/>
    <p:sldId id="377" r:id="rId6"/>
    <p:sldId id="384" r:id="rId7"/>
    <p:sldId id="336" r:id="rId8"/>
    <p:sldId id="386" r:id="rId9"/>
    <p:sldId id="337" r:id="rId10"/>
    <p:sldId id="387" r:id="rId11"/>
    <p:sldId id="340" r:id="rId12"/>
    <p:sldId id="388" r:id="rId13"/>
    <p:sldId id="389" r:id="rId14"/>
    <p:sldId id="390" r:id="rId15"/>
    <p:sldId id="342" r:id="rId16"/>
    <p:sldId id="391" r:id="rId17"/>
    <p:sldId id="328" r:id="rId18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94660"/>
  </p:normalViewPr>
  <p:slideViewPr>
    <p:cSldViewPr>
      <p:cViewPr varScale="1">
        <p:scale>
          <a:sx n="64" d="100"/>
          <a:sy n="64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0835D-686A-4166-9123-EB6DC2E7268D}" type="datetimeFigureOut">
              <a:rPr lang="th-TH" smtClean="0"/>
              <a:pPr/>
              <a:t>19/04/59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B1A94-F645-4EAE-8799-393A12D0299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1423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ชื่อเรื่อง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2" name="ชื่อเรื่องรอง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19/04/59</a:t>
            </a:fld>
            <a:endParaRPr lang="th-TH"/>
          </a:p>
        </p:txBody>
      </p:sp>
      <p:sp>
        <p:nvSpPr>
          <p:cNvPr id="20" name="ตัวยึดท้ายกระดา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19/04/59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19/04/59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19/04/59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19/04/59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19/04/59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19/04/59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19/04/59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19/04/59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19/04/59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19/04/59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9" name="แผนผังลำดับงาน: กระบวนการ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แผนผังลำดับงาน: กระบวนการ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กลม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โดนัท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ตัวยึดชื่อเรื่อง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ข้อความ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4" name="ตัวยึดวันที่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F5F293D-20BF-487A-BFA7-792ABC73B8A5}" type="datetimeFigureOut">
              <a:rPr lang="th-TH" smtClean="0"/>
              <a:pPr/>
              <a:t>19/04/59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00034" y="1142984"/>
            <a:ext cx="8643966" cy="1472184"/>
          </a:xfrm>
        </p:spPr>
        <p:txBody>
          <a:bodyPr>
            <a:normAutofit/>
          </a:bodyPr>
          <a:lstStyle/>
          <a:p>
            <a:pPr algn="r"/>
            <a:r>
              <a:rPr lang="en-US" sz="7200" b="1" smtClean="0"/>
              <a:t>4133502</a:t>
            </a:r>
            <a:r>
              <a:rPr lang="en-US" sz="4000" b="1" smtClean="0"/>
              <a:t> </a:t>
            </a:r>
            <a:r>
              <a:rPr lang="th-TH" sz="4000" b="1" dirty="0" smtClean="0"/>
              <a:t> </a:t>
            </a:r>
            <a:r>
              <a:rPr lang="th-TH" sz="4000" b="1" u="sng" dirty="0" smtClean="0"/>
              <a:t>ไมโครโปรเซสเซอร์และการอินเตอร์เฟส</a:t>
            </a:r>
            <a:endParaRPr lang="th-TH" sz="4000" b="1" u="sng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00034" y="2428868"/>
            <a:ext cx="8643966" cy="1285884"/>
          </a:xfrm>
        </p:spPr>
        <p:txBody>
          <a:bodyPr>
            <a:normAutofit fontScale="92500"/>
          </a:bodyPr>
          <a:lstStyle/>
          <a:p>
            <a:pPr algn="r"/>
            <a:r>
              <a:rPr lang="th-TH" sz="6600" b="1" dirty="0" smtClean="0"/>
              <a:t>บทที่ 5 </a:t>
            </a:r>
            <a:r>
              <a:rPr lang="th-TH" sz="4800" b="1" u="sng" dirty="0" smtClean="0"/>
              <a:t>สถาปัตยกรรมของไมโครโปรเซสเซอร์</a:t>
            </a:r>
            <a:r>
              <a:rPr lang="en-US" sz="4800" b="1" u="sng" dirty="0" smtClean="0"/>
              <a:t> 8086</a:t>
            </a:r>
          </a:p>
          <a:p>
            <a:pPr algn="r"/>
            <a:endParaRPr lang="en-US" sz="6600" b="1" u="sng" dirty="0" smtClean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357686" y="5357826"/>
            <a:ext cx="4572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h-TH" sz="3600" dirty="0" smtClean="0"/>
              <a:t>ผู้สอน	อ</a:t>
            </a:r>
            <a:r>
              <a:rPr lang="en-US" sz="3600" dirty="0" smtClean="0"/>
              <a:t>.</a:t>
            </a:r>
            <a:r>
              <a:rPr lang="th-TH" sz="3600" dirty="0" smtClean="0"/>
              <a:t>ปุริม ชฎา</a:t>
            </a:r>
            <a:r>
              <a:rPr lang="th-TH" sz="3600" dirty="0" err="1" smtClean="0"/>
              <a:t>รัตน</a:t>
            </a:r>
            <a:r>
              <a:rPr lang="th-TH" sz="3600" dirty="0" smtClean="0"/>
              <a:t>ฐิติ</a:t>
            </a:r>
          </a:p>
          <a:p>
            <a:pPr algn="r"/>
            <a:r>
              <a:rPr lang="en-US" dirty="0" smtClean="0">
                <a:latin typeface="AngsanaUPC" pitchFamily="18" charset="-34"/>
              </a:rPr>
              <a:t>E-mail: purim_it@hotmail.com</a:t>
            </a:r>
            <a:endParaRPr lang="th-TH" dirty="0" smtClean="0">
              <a:latin typeface="AngsanaUPC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b="1" u="sng" dirty="0" smtClean="0"/>
              <a:t>ส่วนประกอบภายในไมโครโปรเซสเซอร์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pPr marL="366713" lvl="0" indent="0">
              <a:buNone/>
            </a:pPr>
            <a:r>
              <a:rPr lang="th-TH" b="1" dirty="0" smtClean="0"/>
              <a:t>4.เซกเมนต์รีจิสเตอร์ </a:t>
            </a:r>
            <a:r>
              <a:rPr lang="en-US" b="1" dirty="0" smtClean="0"/>
              <a:t>(segment register)</a:t>
            </a:r>
            <a:endParaRPr lang="en-US" dirty="0" smtClean="0"/>
          </a:p>
          <a:p>
            <a:pPr marL="546100" indent="0">
              <a:buNone/>
            </a:pPr>
            <a:r>
              <a:rPr lang="th-TH" dirty="0" smtClean="0"/>
              <a:t>กลุ่มเซกเมนต์เป็นรีจิสเตอร์ที่ใช้ในการอ้างตำแหน่งหน่วยความจำเมื่อต้องการอ่านเขียนข้อมูล โดยจะแบ่งหน่วยความจำออกเป็นเซกเมนต์ รีจิสเตอร์แต่ละตัวมีหน้าที่ดังนี้</a:t>
            </a:r>
            <a:endParaRPr lang="en-US" dirty="0" smtClean="0"/>
          </a:p>
          <a:p>
            <a:pPr marL="546100" indent="0">
              <a:buNone/>
            </a:pPr>
            <a:r>
              <a:rPr lang="th-TH" b="1" dirty="0" smtClean="0"/>
              <a:t>รีจิสเตอร์ </a:t>
            </a:r>
            <a:r>
              <a:rPr lang="en-US" b="1" dirty="0" smtClean="0"/>
              <a:t>CS</a:t>
            </a:r>
            <a:r>
              <a:rPr lang="en-US" dirty="0" smtClean="0"/>
              <a:t> </a:t>
            </a:r>
            <a:r>
              <a:rPr lang="th-TH" dirty="0" smtClean="0"/>
              <a:t>ใช้เก็บค่าเซกเมนต์แอดเดรสเอาไว้หรือตำแหน่งของโปรแกรมในส่วนของโค๊ดที่รันอยู่</a:t>
            </a:r>
          </a:p>
          <a:p>
            <a:pPr marL="546100" indent="0">
              <a:buNone/>
            </a:pPr>
            <a:r>
              <a:rPr lang="th-TH" b="1" dirty="0" smtClean="0"/>
              <a:t>รีจิสเตอร์ </a:t>
            </a:r>
            <a:r>
              <a:rPr lang="en-US" b="1" dirty="0" smtClean="0"/>
              <a:t>DS</a:t>
            </a:r>
            <a:r>
              <a:rPr lang="en-US" dirty="0" smtClean="0"/>
              <a:t> </a:t>
            </a:r>
            <a:r>
              <a:rPr lang="th-TH" dirty="0" smtClean="0"/>
              <a:t>ใช้เก็บค่าตำแหน่งเซกเมนต์ส่วนที่เป็นข้อมูล หรือ </a:t>
            </a:r>
            <a:r>
              <a:rPr lang="en-US" dirty="0" smtClean="0"/>
              <a:t>Data Segment </a:t>
            </a:r>
            <a:r>
              <a:rPr lang="th-TH" dirty="0" smtClean="0"/>
              <a:t>โดยทั่วไปจะใช้ในการอ้างแอดเดรสที่เก็บข้อมูลสตริง</a:t>
            </a: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u="sng" dirty="0" smtClean="0"/>
              <a:t>ส่วนประกอบภายในไมโครโปรเซสเซอร์</a:t>
            </a:r>
            <a:endParaRPr lang="en-US" sz="4400" b="1" u="sng" dirty="0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th-TH" b="1" dirty="0" smtClean="0"/>
              <a:t>รีจิสเตอร์ </a:t>
            </a:r>
            <a:r>
              <a:rPr lang="en-US" b="1" dirty="0" smtClean="0"/>
              <a:t>SS</a:t>
            </a:r>
            <a:r>
              <a:rPr lang="en-US" dirty="0" smtClean="0"/>
              <a:t> </a:t>
            </a:r>
            <a:r>
              <a:rPr lang="th-TH" dirty="0" smtClean="0"/>
              <a:t>ใช้เก็บตำแหน่งเซกเมนต์ส่วนที่เป็นหน่วยความจำแสตกหรือ </a:t>
            </a:r>
            <a:r>
              <a:rPr lang="en-US" dirty="0" smtClean="0"/>
              <a:t>Stack Segment </a:t>
            </a:r>
            <a:r>
              <a:rPr lang="th-TH" dirty="0" smtClean="0"/>
              <a:t>โดยจะทำงานร่วมกับรีจิสเตอร์ </a:t>
            </a:r>
            <a:r>
              <a:rPr lang="en-US" dirty="0" smtClean="0"/>
              <a:t>SP </a:t>
            </a:r>
            <a:r>
              <a:rPr lang="th-TH" dirty="0" smtClean="0"/>
              <a:t>หรือตัวชี้แสตก</a:t>
            </a:r>
            <a:endParaRPr lang="en-US" dirty="0" smtClean="0"/>
          </a:p>
          <a:p>
            <a:r>
              <a:rPr lang="th-TH" b="1" dirty="0" smtClean="0"/>
              <a:t>รีจิสเตอร์ </a:t>
            </a:r>
            <a:r>
              <a:rPr lang="en-US" b="1" dirty="0" smtClean="0"/>
              <a:t>ES</a:t>
            </a:r>
            <a:r>
              <a:rPr lang="en-US" dirty="0" smtClean="0"/>
              <a:t>  </a:t>
            </a:r>
            <a:r>
              <a:rPr lang="th-TH" dirty="0" smtClean="0"/>
              <a:t>ใช้ชี้แอดเดรสหน่วยความจำที่เป็นส่วนพิเศษที่ถูกแยกออกมาเพื่อใช้ส่วนที่เพิ่มมาพิเศษต่างๆ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u="sng" dirty="0" smtClean="0"/>
              <a:t>ส่วนประกอบภายในไมโครโปรเซสเซอร์</a:t>
            </a:r>
            <a:endParaRPr lang="th-TH" sz="4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6713" indent="0">
              <a:buNone/>
            </a:pPr>
            <a:r>
              <a:rPr lang="th-TH" b="1" dirty="0" smtClean="0"/>
              <a:t>5. รีจิสเตอร์</a:t>
            </a:r>
            <a:r>
              <a:rPr lang="th-TH" b="1" dirty="0" err="1" smtClean="0"/>
              <a:t>แฟลก</a:t>
            </a:r>
            <a:r>
              <a:rPr lang="th-TH" b="1" dirty="0" smtClean="0"/>
              <a:t> </a:t>
            </a:r>
            <a:r>
              <a:rPr lang="en-US" b="1" dirty="0" smtClean="0"/>
              <a:t>( Flags Register )</a:t>
            </a:r>
            <a:endParaRPr lang="en-US" dirty="0" smtClean="0"/>
          </a:p>
          <a:p>
            <a:pPr marL="636588" indent="0">
              <a:buNone/>
            </a:pPr>
            <a:r>
              <a:rPr lang="th-TH" dirty="0" smtClean="0"/>
              <a:t>ไมโครโปรเซสเซอร์ </a:t>
            </a:r>
            <a:r>
              <a:rPr lang="en-US" dirty="0" smtClean="0"/>
              <a:t>8086</a:t>
            </a:r>
            <a:r>
              <a:rPr lang="th-TH" dirty="0" smtClean="0"/>
              <a:t> จะเก็บลักษณะของผลลัพธ์ของการคำนวณทางคณิตศาสตร์ไว้</a:t>
            </a:r>
            <a:r>
              <a:rPr lang="th-TH" dirty="0" err="1" smtClean="0"/>
              <a:t>ในแฟล็ก</a:t>
            </a:r>
            <a:endParaRPr lang="en-US" dirty="0" smtClean="0"/>
          </a:p>
          <a:p>
            <a:pPr marL="636588" indent="0">
              <a:buNone/>
            </a:pPr>
            <a:r>
              <a:rPr lang="th-TH" dirty="0" smtClean="0"/>
              <a:t>รีจิสเตอร์แฟล</a:t>
            </a:r>
            <a:r>
              <a:rPr lang="th-TH" dirty="0" err="1" smtClean="0"/>
              <a:t>กแบ่ง</a:t>
            </a:r>
            <a:r>
              <a:rPr lang="th-TH" dirty="0" smtClean="0"/>
              <a:t>เป็น </a:t>
            </a:r>
            <a:r>
              <a:rPr lang="en-US" dirty="0" smtClean="0"/>
              <a:t>2 </a:t>
            </a:r>
            <a:r>
              <a:rPr lang="th-TH" dirty="0" smtClean="0"/>
              <a:t>ส่วนคือ </a:t>
            </a:r>
            <a:r>
              <a:rPr lang="th-TH" dirty="0" err="1" smtClean="0"/>
              <a:t>แฟลกส</a:t>
            </a:r>
            <a:r>
              <a:rPr lang="th-TH" dirty="0" smtClean="0"/>
              <a:t>ถานะ </a:t>
            </a:r>
            <a:r>
              <a:rPr lang="en-US" dirty="0" smtClean="0"/>
              <a:t>( Status Flags ) </a:t>
            </a:r>
            <a:r>
              <a:rPr lang="th-TH" dirty="0" smtClean="0"/>
              <a:t>และ</a:t>
            </a:r>
            <a:r>
              <a:rPr lang="th-TH" dirty="0" err="1" smtClean="0"/>
              <a:t>แฟลก</a:t>
            </a:r>
            <a:r>
              <a:rPr lang="th-TH" dirty="0" smtClean="0"/>
              <a:t>ควบคุม </a:t>
            </a:r>
            <a:r>
              <a:rPr lang="en-US" dirty="0" smtClean="0"/>
              <a:t>( Control Flags ) </a:t>
            </a:r>
            <a:r>
              <a:rPr lang="th-TH" dirty="0" smtClean="0"/>
              <a:t>โดยรีจิสเตอร์</a:t>
            </a:r>
            <a:r>
              <a:rPr lang="th-TH" dirty="0" err="1" smtClean="0"/>
              <a:t>แฟลก</a:t>
            </a:r>
            <a:r>
              <a:rPr lang="th-TH" dirty="0" smtClean="0"/>
              <a:t>นี้ค่าบิตต่างๆจะมีความหมายเฉพาะดังรูป</a:t>
            </a:r>
            <a:r>
              <a:rPr lang="th-TH" b="1" dirty="0" smtClean="0"/>
              <a:t> </a:t>
            </a:r>
            <a:endParaRPr lang="th-TH" dirty="0"/>
          </a:p>
        </p:txBody>
      </p:sp>
      <p:pic>
        <p:nvPicPr>
          <p:cNvPr id="4" name="รูปภาพ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4786322"/>
            <a:ext cx="713684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u="sng" dirty="0" smtClean="0"/>
              <a:t>ส่วนประกอบภายในไมโครโปรเซสเซอร์</a:t>
            </a:r>
            <a:endParaRPr lang="th-TH" sz="4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OF ( Overflow ) </a:t>
            </a:r>
            <a:r>
              <a:rPr lang="th-TH" dirty="0" smtClean="0"/>
              <a:t>เป็นบิตที่บอกว่าผลลัพธ์จากการคำนวณมีค่าเกินกว่าที่รีจิสเตอร์จะเก็บได้</a:t>
            </a:r>
            <a:endParaRPr lang="en-US" dirty="0" smtClean="0"/>
          </a:p>
          <a:p>
            <a:r>
              <a:rPr lang="en-US" b="1" dirty="0" smtClean="0"/>
              <a:t>DF ( Direction ) </a:t>
            </a:r>
            <a:r>
              <a:rPr lang="th-TH" dirty="0" smtClean="0"/>
              <a:t>เป็นบิตที่กำหนดทิศทางการเคลื่อนที่ของข้อมูลสตริงว่าจะให้เคลื่อนที่จากซ้ายไปขวาหรือขวาไปซ้าย</a:t>
            </a:r>
            <a:endParaRPr lang="en-US" dirty="0" smtClean="0"/>
          </a:p>
          <a:p>
            <a:r>
              <a:rPr lang="en-US" b="1" dirty="0" smtClean="0"/>
              <a:t> IF ( Interrupt ) </a:t>
            </a:r>
            <a:r>
              <a:rPr lang="th-TH" dirty="0" smtClean="0"/>
              <a:t>เป็นบิตกำหนดให้ยอมรับการอิน</a:t>
            </a:r>
            <a:r>
              <a:rPr lang="th-TH" dirty="0" err="1" smtClean="0"/>
              <a:t>เทอร์รัพต์</a:t>
            </a:r>
            <a:r>
              <a:rPr lang="th-TH" dirty="0" smtClean="0"/>
              <a:t>จากภายนอก ถ้าเป็น </a:t>
            </a:r>
            <a:r>
              <a:rPr lang="en-US" dirty="0" smtClean="0"/>
              <a:t>1</a:t>
            </a:r>
            <a:r>
              <a:rPr lang="th-TH" dirty="0" smtClean="0"/>
              <a:t>หมายความว่า </a:t>
            </a:r>
            <a:r>
              <a:rPr lang="en-US" dirty="0" smtClean="0"/>
              <a:t>CPU </a:t>
            </a:r>
            <a:r>
              <a:rPr lang="th-TH" dirty="0" smtClean="0"/>
              <a:t>จะถูกอิน</a:t>
            </a:r>
            <a:r>
              <a:rPr lang="th-TH" dirty="0" err="1" smtClean="0"/>
              <a:t>เทอร์รัพต์</a:t>
            </a:r>
            <a:r>
              <a:rPr lang="th-TH" dirty="0" smtClean="0"/>
              <a:t>จากภายนอกได้ แต่ถ้าเป็น </a:t>
            </a:r>
            <a:r>
              <a:rPr lang="en-US" dirty="0" smtClean="0"/>
              <a:t>0 </a:t>
            </a:r>
            <a:r>
              <a:rPr lang="th-TH" dirty="0" smtClean="0"/>
              <a:t>หมายความว่า </a:t>
            </a:r>
            <a:r>
              <a:rPr lang="en-US" dirty="0" smtClean="0"/>
              <a:t>CPU </a:t>
            </a:r>
            <a:r>
              <a:rPr lang="th-TH" dirty="0" smtClean="0"/>
              <a:t>จะถูกอิน</a:t>
            </a:r>
            <a:r>
              <a:rPr lang="th-TH" dirty="0" err="1" smtClean="0"/>
              <a:t>เทอร์รัพต์</a:t>
            </a:r>
            <a:r>
              <a:rPr lang="th-TH" dirty="0" smtClean="0"/>
              <a:t>จากภายนอกไม่ได้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u="sng" dirty="0" smtClean="0"/>
              <a:t>ส่วนประกอบภายในไมโครโปรเซสเซอร์</a:t>
            </a:r>
            <a:endParaRPr lang="th-TH" sz="4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 TF ( Trap ) </a:t>
            </a:r>
            <a:r>
              <a:rPr lang="th-TH" dirty="0" smtClean="0"/>
              <a:t>เป็นบิตที่บอกให้ไม</a:t>
            </a:r>
            <a:r>
              <a:rPr lang="th-TH" dirty="0" err="1" smtClean="0"/>
              <a:t>โคร</a:t>
            </a:r>
            <a:r>
              <a:rPr lang="th-TH" dirty="0" smtClean="0"/>
              <a:t>โพรเซสเซอร์ทำงานทีละคำสั่ง ถ้าบิตนี้ถูกเซตเป็น </a:t>
            </a:r>
            <a:r>
              <a:rPr lang="en-US" dirty="0" smtClean="0"/>
              <a:t>1 CPU </a:t>
            </a:r>
            <a:r>
              <a:rPr lang="th-TH" dirty="0" smtClean="0"/>
              <a:t>จะทำงานแบบ</a:t>
            </a:r>
            <a:r>
              <a:rPr lang="th-TH" dirty="0" err="1" smtClean="0"/>
              <a:t>ซิงเกิลสเตป</a:t>
            </a:r>
            <a:r>
              <a:rPr lang="th-TH" dirty="0" smtClean="0"/>
              <a:t> </a:t>
            </a:r>
            <a:r>
              <a:rPr lang="en-US" dirty="0" smtClean="0"/>
              <a:t>( Single Step ) </a:t>
            </a:r>
            <a:r>
              <a:rPr lang="th-TH" dirty="0" smtClean="0"/>
              <a:t>ซึ่งทำให้เราสามารถดูผลการทำงานทีละคำสั่งได้ </a:t>
            </a:r>
            <a:endParaRPr lang="en-US" dirty="0" smtClean="0"/>
          </a:p>
          <a:p>
            <a:r>
              <a:rPr lang="en-US" b="1" dirty="0" smtClean="0"/>
              <a:t> SF ( Sign ) </a:t>
            </a:r>
            <a:r>
              <a:rPr lang="th-TH" dirty="0" smtClean="0"/>
              <a:t>เป็นบิตแสดงเครื่องหมาย</a:t>
            </a:r>
            <a:r>
              <a:rPr lang="th-TH" dirty="0" err="1" smtClean="0"/>
              <a:t>ผลลัพต์</a:t>
            </a:r>
            <a:r>
              <a:rPr lang="th-TH" dirty="0" smtClean="0"/>
              <a:t>ที่ได้จากการทำงานทางคณิตศาสตร์ ถ้าเป็น </a:t>
            </a:r>
            <a:r>
              <a:rPr lang="en-US" dirty="0" smtClean="0"/>
              <a:t>0 </a:t>
            </a:r>
            <a:r>
              <a:rPr lang="th-TH" dirty="0" smtClean="0"/>
              <a:t>หมายความว่าเป็นเลขบวก ถ้าเป็น </a:t>
            </a:r>
            <a:r>
              <a:rPr lang="en-US" dirty="0" smtClean="0"/>
              <a:t>1 </a:t>
            </a:r>
            <a:r>
              <a:rPr lang="th-TH" dirty="0" smtClean="0"/>
              <a:t>แสดงว่าเป็นเลขลบ</a:t>
            </a:r>
            <a:endParaRPr lang="en-US" dirty="0" smtClean="0"/>
          </a:p>
          <a:p>
            <a:r>
              <a:rPr lang="en-US" b="1" dirty="0" smtClean="0"/>
              <a:t> ZF ( Zero )</a:t>
            </a:r>
            <a:r>
              <a:rPr lang="en-US" dirty="0" smtClean="0"/>
              <a:t> </a:t>
            </a:r>
            <a:r>
              <a:rPr lang="th-TH" dirty="0" smtClean="0"/>
              <a:t>เป็นบิตแสดงผลลัพธ์จากการคำนวณทางคณิตศาสตร์ว่ามีค่าเป็น </a:t>
            </a:r>
            <a:r>
              <a:rPr lang="en-US" dirty="0" smtClean="0"/>
              <a:t>0 </a:t>
            </a:r>
            <a:r>
              <a:rPr lang="th-TH" dirty="0" smtClean="0"/>
              <a:t>หรือไม่ ถ้าบิตนี้เซตเป็น </a:t>
            </a:r>
            <a:r>
              <a:rPr lang="en-US" dirty="0" smtClean="0"/>
              <a:t>1 </a:t>
            </a:r>
            <a:r>
              <a:rPr lang="th-TH" dirty="0" smtClean="0"/>
              <a:t>หมายความว่าข้อมูลที่ได้เป็น </a:t>
            </a:r>
            <a:r>
              <a:rPr lang="en-US" dirty="0" smtClean="0"/>
              <a:t>0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b="1" u="sng" dirty="0" smtClean="0"/>
              <a:t>ส่วนประกอบภายในไมโครโปรเซสเซอร์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rmAutofit/>
          </a:bodyPr>
          <a:lstStyle/>
          <a:p>
            <a:r>
              <a:rPr lang="en-US" b="1" dirty="0" smtClean="0"/>
              <a:t>AF ( Auxiliary ) </a:t>
            </a:r>
            <a:r>
              <a:rPr lang="th-TH" dirty="0" smtClean="0"/>
              <a:t>เป็นบิตที่ช่วยคิดการคำนวณแบบ </a:t>
            </a:r>
            <a:r>
              <a:rPr lang="en-US" dirty="0" smtClean="0"/>
              <a:t>BCD </a:t>
            </a:r>
            <a:r>
              <a:rPr lang="th-TH" dirty="0" smtClean="0"/>
              <a:t>โดยจะเป็นตัวช่วยทดถ้ามีการทดจากบิต </a:t>
            </a:r>
            <a:r>
              <a:rPr lang="en-US" dirty="0" smtClean="0"/>
              <a:t>3 </a:t>
            </a:r>
            <a:r>
              <a:rPr lang="th-TH" dirty="0" smtClean="0"/>
              <a:t>ไป </a:t>
            </a:r>
            <a:r>
              <a:rPr lang="en-US" dirty="0" smtClean="0"/>
              <a:t>4</a:t>
            </a:r>
            <a:endParaRPr lang="en-US" sz="2800" dirty="0" smtClean="0"/>
          </a:p>
          <a:p>
            <a:r>
              <a:rPr lang="en-US" b="1" dirty="0" smtClean="0"/>
              <a:t> PF ( Parity ) </a:t>
            </a:r>
            <a:r>
              <a:rPr lang="th-TH" dirty="0" smtClean="0"/>
              <a:t>เป็นบิตบอกพา</a:t>
            </a:r>
            <a:r>
              <a:rPr lang="th-TH" dirty="0" err="1" smtClean="0"/>
              <a:t>ริตี้</a:t>
            </a:r>
            <a:r>
              <a:rPr lang="th-TH" dirty="0" smtClean="0"/>
              <a:t>ข้อมูลว่ามีจำนวนบิตที่เป็นลอจิก </a:t>
            </a:r>
            <a:r>
              <a:rPr lang="en-US" dirty="0" smtClean="0"/>
              <a:t>1 </a:t>
            </a:r>
            <a:r>
              <a:rPr lang="th-TH" dirty="0" smtClean="0"/>
              <a:t>เป็นคู่หรือคี่</a:t>
            </a:r>
            <a:endParaRPr lang="en-US" sz="2800" dirty="0" smtClean="0"/>
          </a:p>
          <a:p>
            <a:r>
              <a:rPr lang="en-US" b="1" dirty="0" smtClean="0"/>
              <a:t> CF ( Carry )</a:t>
            </a:r>
            <a:r>
              <a:rPr lang="en-US" dirty="0" smtClean="0"/>
              <a:t> </a:t>
            </a:r>
            <a:r>
              <a:rPr lang="th-TH" dirty="0" smtClean="0"/>
              <a:t>เป็นบิต</a:t>
            </a:r>
            <a:r>
              <a:rPr lang="th-TH" dirty="0" err="1" smtClean="0"/>
              <a:t>แฟลก</a:t>
            </a:r>
            <a:r>
              <a:rPr lang="th-TH" dirty="0" smtClean="0"/>
              <a:t>ตัวทดที่เก็บข้อมูลการทดจากการทดบิตสูงสุดการคำนวณทางคณิตศาสตร์ ถ้ามีการทดหรือการยืมเกิดขึ้นบิตนี้จะถูกเซตเป็นลอจิก </a:t>
            </a:r>
            <a:r>
              <a:rPr lang="en-US" dirty="0" smtClean="0"/>
              <a:t>1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u="sng" dirty="0" smtClean="0"/>
              <a:t>ส่วนประกอบภายในไมโครโปรเซสเซอร์</a:t>
            </a:r>
            <a:endParaRPr lang="th-TH" sz="4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rmAutofit/>
          </a:bodyPr>
          <a:lstStyle/>
          <a:p>
            <a:pPr marL="366713" indent="0">
              <a:buNone/>
            </a:pPr>
            <a:r>
              <a:rPr lang="en-US" b="1" dirty="0" smtClean="0"/>
              <a:t>6.</a:t>
            </a:r>
            <a:r>
              <a:rPr lang="th-TH" b="1" dirty="0" smtClean="0"/>
              <a:t>รีจิสเตอร์คำสั่ง </a:t>
            </a:r>
            <a:r>
              <a:rPr lang="en-US" b="1" dirty="0" smtClean="0"/>
              <a:t>( Instruction Pointer )</a:t>
            </a:r>
            <a:endParaRPr lang="en-US" dirty="0" smtClean="0"/>
          </a:p>
          <a:p>
            <a:pPr marL="546100" indent="0">
              <a:buNone/>
            </a:pPr>
            <a:r>
              <a:rPr lang="th-TH" dirty="0" smtClean="0"/>
              <a:t>รีจิสเตอร์ </a:t>
            </a:r>
            <a:r>
              <a:rPr lang="en-US" dirty="0" smtClean="0"/>
              <a:t> Instruction Pointer ( IP ) </a:t>
            </a:r>
            <a:r>
              <a:rPr lang="th-TH" dirty="0" smtClean="0"/>
              <a:t>หรือรีจิสเตอร์คำสั่ง จะทำงานร่วมกับรีจิสเตอร์ </a:t>
            </a:r>
            <a:r>
              <a:rPr lang="en-US" dirty="0" smtClean="0"/>
              <a:t>CS </a:t>
            </a:r>
            <a:r>
              <a:rPr lang="th-TH" dirty="0" smtClean="0"/>
              <a:t>โดยใช้เก็บตำแหน่งคำสั่งถัดไปที่จะให้ไมโครโปรเซสเซอร์ทำงาน</a:t>
            </a:r>
            <a:endParaRPr lang="en-US" dirty="0" smtClean="0"/>
          </a:p>
          <a:p>
            <a:pPr marL="366713" indent="0">
              <a:buNone/>
            </a:pPr>
            <a:r>
              <a:rPr lang="en-US" b="1" dirty="0" smtClean="0"/>
              <a:t>7.</a:t>
            </a:r>
            <a:r>
              <a:rPr lang="th-TH" b="1" dirty="0" smtClean="0"/>
              <a:t>รีจิสเตอร์อื่นๆ ของระบบ</a:t>
            </a:r>
            <a:endParaRPr lang="en-US" dirty="0" smtClean="0"/>
          </a:p>
          <a:p>
            <a:pPr marL="546100" indent="0">
              <a:buNone/>
            </a:pPr>
            <a:r>
              <a:rPr lang="th-TH" dirty="0" smtClean="0"/>
              <a:t>นอกเหนือจากรีจิสเตอร์ต่าง ๆ ที่ผู้ใช้สามารถกำหนดและใช้งานได้แล้ว ยังมีรีจิสเตอร์อีกกลุ่มหนึ่งซึ่งผู้เขียนโปรแกรมไม่สามารถเรียกใช้ได้ รีจิสเตอร์ในกลุ่มนี้จะถูกจัดอยู่ในกลุ่มของรีจิสเตอร์ระบบ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2184"/>
          </a:xfrm>
        </p:spPr>
        <p:txBody>
          <a:bodyPr>
            <a:normAutofit/>
          </a:bodyPr>
          <a:lstStyle/>
          <a:p>
            <a:pPr algn="r"/>
            <a:r>
              <a:rPr lang="en-US" sz="7200" b="1" smtClean="0"/>
              <a:t>4133502</a:t>
            </a:r>
            <a:r>
              <a:rPr lang="en-US" sz="4000" b="1" smtClean="0"/>
              <a:t> </a:t>
            </a:r>
            <a:r>
              <a:rPr lang="th-TH" sz="4000" b="1" dirty="0" smtClean="0"/>
              <a:t>     </a:t>
            </a:r>
            <a:r>
              <a:rPr lang="th-TH" sz="4000" b="1" u="sng" dirty="0" smtClean="0"/>
              <a:t>ไมโครโปรเซสเซอร์และการอินเตอร์เฟส</a:t>
            </a:r>
            <a:endParaRPr lang="th-TH" sz="4000" b="1" u="sng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1785950"/>
          </a:xfrm>
        </p:spPr>
        <p:txBody>
          <a:bodyPr>
            <a:noAutofit/>
          </a:bodyPr>
          <a:lstStyle/>
          <a:p>
            <a:pPr algn="r"/>
            <a:r>
              <a:rPr lang="th-TH" sz="4600" b="1" dirty="0" smtClean="0"/>
              <a:t>บทที่ 5 </a:t>
            </a:r>
            <a:r>
              <a:rPr lang="th-TH" sz="4400" b="1" u="sng" dirty="0" smtClean="0"/>
              <a:t>สถาปัตยกรรมของไมโครโปรเซสเซอร์</a:t>
            </a:r>
            <a:r>
              <a:rPr lang="en-US" sz="4400" b="1" u="sng" dirty="0" smtClean="0"/>
              <a:t> 8086</a:t>
            </a:r>
            <a:endParaRPr lang="en-US" sz="4600" b="1" u="sng" dirty="0" smtClean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714744" y="5643578"/>
            <a:ext cx="52149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h-TH" sz="2400" b="1" dirty="0" smtClean="0"/>
              <a:t>บทที่ </a:t>
            </a:r>
            <a:r>
              <a:rPr lang="en-US" sz="2400" b="1" dirty="0" smtClean="0"/>
              <a:t>6</a:t>
            </a:r>
            <a:r>
              <a:rPr lang="th-TH" sz="2400" b="1" dirty="0" smtClean="0"/>
              <a:t> </a:t>
            </a:r>
            <a:r>
              <a:rPr lang="th-TH" sz="2400" b="1" u="sng" dirty="0"/>
              <a:t>ระบบปฏิบัติการบนไมโครโปรเซสเซอร์</a:t>
            </a:r>
          </a:p>
          <a:p>
            <a:pPr algn="r"/>
            <a:r>
              <a:rPr lang="en-US" sz="2400" b="1" u="sng" smtClean="0"/>
              <a:t>To </a:t>
            </a:r>
            <a:r>
              <a:rPr lang="en-US" sz="2400" b="1" u="sng" dirty="0" smtClean="0"/>
              <a:t>be Continue&gt;&gt;</a:t>
            </a:r>
            <a:endParaRPr lang="th-TH" sz="18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57174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End</a:t>
            </a:r>
            <a:endParaRPr lang="th-TH" sz="8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/>
              <a:t>Intel 8086</a:t>
            </a:r>
            <a:endParaRPr lang="en-US" sz="4400" u="sng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b="1" dirty="0" smtClean="0"/>
              <a:t>ลักษณะทั่วไปของไมโครโปรเซสเซอร์ </a:t>
            </a:r>
            <a:r>
              <a:rPr lang="en-US" b="1" dirty="0" smtClean="0"/>
              <a:t>8086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th-TH" dirty="0">
              <a:latin typeface="+mj-lt"/>
              <a:cs typeface="Angsana New" pitchFamily="18" charset="-34"/>
            </a:endParaRPr>
          </a:p>
        </p:txBody>
      </p:sp>
      <p:pic>
        <p:nvPicPr>
          <p:cNvPr id="4" name="รูปภาพ 3" descr="800px-I8086"/>
          <p:cNvPicPr/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023775" y="2852936"/>
            <a:ext cx="6286544" cy="20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u="sng" dirty="0" smtClean="0"/>
              <a:t>ระบบบัสของ 8086</a:t>
            </a:r>
            <a:endParaRPr lang="en-US" sz="4400" b="1" u="sng" dirty="0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lnSpcReduction="10000"/>
          </a:bodyPr>
          <a:lstStyle/>
          <a:p>
            <a:r>
              <a:rPr lang="th-TH" dirty="0" smtClean="0"/>
              <a:t>ในปี </a:t>
            </a:r>
            <a:r>
              <a:rPr lang="th-TH" dirty="0" err="1" smtClean="0"/>
              <a:t>คศ.</a:t>
            </a:r>
            <a:r>
              <a:rPr lang="en-US" dirty="0" smtClean="0"/>
              <a:t>1978</a:t>
            </a:r>
            <a:r>
              <a:rPr lang="th-TH" dirty="0" smtClean="0"/>
              <a:t> บริษัท </a:t>
            </a:r>
            <a:r>
              <a:rPr lang="en-US" dirty="0" smtClean="0"/>
              <a:t>Intel </a:t>
            </a:r>
            <a:r>
              <a:rPr lang="th-TH" dirty="0" smtClean="0"/>
              <a:t>ได้ผลิต ไมโครโปรเซสเซอร์ </a:t>
            </a:r>
            <a:r>
              <a:rPr lang="en-US" dirty="0" smtClean="0"/>
              <a:t>8086</a:t>
            </a:r>
            <a:r>
              <a:rPr lang="th-TH" dirty="0" smtClean="0"/>
              <a:t> มีแอดเดรสบัสขนาด </a:t>
            </a:r>
            <a:r>
              <a:rPr lang="en-US" dirty="0" smtClean="0"/>
              <a:t>20</a:t>
            </a:r>
            <a:r>
              <a:rPr lang="th-TH" dirty="0" smtClean="0"/>
              <a:t> บิต สามารถอ้างแอรดเดรสได้ </a:t>
            </a:r>
            <a:r>
              <a:rPr lang="en-US" dirty="0" smtClean="0"/>
              <a:t>1</a:t>
            </a:r>
            <a:r>
              <a:rPr lang="th-TH" dirty="0" smtClean="0"/>
              <a:t> เมกะไบต์   และมีบัสข้อมูลขนาด </a:t>
            </a:r>
            <a:r>
              <a:rPr lang="en-US" dirty="0" smtClean="0"/>
              <a:t>16</a:t>
            </a:r>
            <a:r>
              <a:rPr lang="th-TH" dirty="0" smtClean="0"/>
              <a:t> บิต  การอ่านและเขียนข้อมูลทำได้ครั้งละ </a:t>
            </a:r>
            <a:r>
              <a:rPr lang="en-US" dirty="0" smtClean="0"/>
              <a:t>2</a:t>
            </a:r>
            <a:r>
              <a:rPr lang="th-TH" dirty="0" smtClean="0"/>
              <a:t> ไบต์  มีหน่วยประมวลผลทางคณิตศาสตร์และตรรกศาสตร์ภายใน </a:t>
            </a:r>
            <a:r>
              <a:rPr lang="en-US" dirty="0" smtClean="0"/>
              <a:t>8086</a:t>
            </a:r>
            <a:r>
              <a:rPr lang="th-TH" dirty="0" smtClean="0"/>
              <a:t> สามารถประมวลผลได้กับข้อมูลขนาด </a:t>
            </a:r>
            <a:r>
              <a:rPr lang="en-US" dirty="0" smtClean="0"/>
              <a:t>16</a:t>
            </a:r>
            <a:r>
              <a:rPr lang="th-TH" dirty="0" smtClean="0"/>
              <a:t> บิต    รีจิสเตอร์ภายในไมโครโปรเซสเซอร์ </a:t>
            </a:r>
            <a:r>
              <a:rPr lang="en-US" dirty="0" smtClean="0"/>
              <a:t>8086</a:t>
            </a:r>
            <a:r>
              <a:rPr lang="th-TH" dirty="0" smtClean="0"/>
              <a:t> มีขนาด </a:t>
            </a:r>
            <a:r>
              <a:rPr lang="en-US" dirty="0" smtClean="0"/>
              <a:t>16</a:t>
            </a:r>
            <a:r>
              <a:rPr lang="th-TH" dirty="0" smtClean="0"/>
              <a:t> บิต</a:t>
            </a:r>
            <a:r>
              <a:rPr lang="en-US" dirty="0" smtClean="0"/>
              <a:t>  </a:t>
            </a:r>
            <a:r>
              <a:rPr lang="th-TH" dirty="0" smtClean="0"/>
              <a:t>แต่เนื่องจากไมโครโปรเซสเซอร์ </a:t>
            </a:r>
            <a:r>
              <a:rPr lang="en-US" dirty="0" smtClean="0"/>
              <a:t>8086</a:t>
            </a:r>
            <a:r>
              <a:rPr lang="th-TH" dirty="0" smtClean="0"/>
              <a:t> มีต้นทุนสูง และราคาแพง </a:t>
            </a:r>
          </a:p>
          <a:p>
            <a:r>
              <a:rPr lang="th-TH" dirty="0" smtClean="0"/>
              <a:t>ในปีต่อมา  จึงได้ผลิตไมโครโปรเซสเซอร์ </a:t>
            </a:r>
            <a:r>
              <a:rPr lang="en-US" dirty="0" smtClean="0"/>
              <a:t>8088</a:t>
            </a:r>
            <a:r>
              <a:rPr lang="th-TH" dirty="0" smtClean="0"/>
              <a:t> ขึ้น  โดยมีบัสข้อมูลขนาด </a:t>
            </a:r>
            <a:r>
              <a:rPr lang="en-US" dirty="0" smtClean="0"/>
              <a:t>8</a:t>
            </a:r>
            <a:r>
              <a:rPr lang="th-TH" dirty="0" smtClean="0"/>
              <a:t> บิต ทำให้มีต้นทุนที่ต่ำลง  เป็นผลให้บริษัท </a:t>
            </a:r>
            <a:r>
              <a:rPr lang="en-US" dirty="0" smtClean="0"/>
              <a:t>IBM</a:t>
            </a:r>
            <a:r>
              <a:rPr lang="th-TH" dirty="0" smtClean="0"/>
              <a:t>  สั่งซื้อเป็นจำนวนมาก  เพื่อนำไปผลิต </a:t>
            </a:r>
            <a:r>
              <a:rPr lang="en-US" dirty="0" smtClean="0"/>
              <a:t>PC</a:t>
            </a:r>
            <a:r>
              <a:rPr lang="th-TH" dirty="0" smtClean="0"/>
              <a:t> ทำให้บริษัท </a:t>
            </a:r>
            <a:r>
              <a:rPr lang="en-US" dirty="0" smtClean="0"/>
              <a:t>Intel </a:t>
            </a:r>
            <a:r>
              <a:rPr lang="th-TH" dirty="0" smtClean="0"/>
              <a:t>กลายเป็นผู้นำของอุตสาหกรรม </a:t>
            </a:r>
            <a:r>
              <a:rPr lang="en-US" dirty="0" smtClean="0"/>
              <a:t>Semiconductor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u="sng" dirty="0" smtClean="0"/>
              <a:t>การจัดการหน่วยความจำของ 8086</a:t>
            </a:r>
            <a:endParaRPr lang="th-TH" sz="4400" u="sng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ภายในหน่วยประมวลผล </a:t>
            </a:r>
            <a:r>
              <a:rPr lang="en-US" dirty="0" smtClean="0"/>
              <a:t>8086</a:t>
            </a:r>
            <a:r>
              <a:rPr lang="th-TH" dirty="0" smtClean="0"/>
              <a:t>  มีรีจิสเตอร์ขนาด </a:t>
            </a:r>
            <a:r>
              <a:rPr lang="en-US" dirty="0" smtClean="0"/>
              <a:t>16</a:t>
            </a:r>
            <a:r>
              <a:rPr lang="th-TH" dirty="0" smtClean="0"/>
              <a:t> บิต  แต่มีแอดเดรสบัสขนาด </a:t>
            </a:r>
            <a:r>
              <a:rPr lang="en-US" dirty="0" smtClean="0"/>
              <a:t>20</a:t>
            </a:r>
            <a:r>
              <a:rPr lang="th-TH" dirty="0" smtClean="0"/>
              <a:t> บิต   ด้วยสาเหตุดังกล่าวหน่วยประมวลผลจะไม่สามารถเก็บตำแหน่งข้อมูลภายในหน่วยความจำได้ภายในรีจิสเตอร์เพียงตัวเดียว  ดังนั้นการจัดเก็บตำแหน่งของข้อมูลภายในหน่วยความจำใน </a:t>
            </a:r>
            <a:r>
              <a:rPr lang="en-US" dirty="0" smtClean="0"/>
              <a:t>8086 </a:t>
            </a:r>
            <a:r>
              <a:rPr lang="th-TH" dirty="0" smtClean="0"/>
              <a:t>จึงต้องเก็บด้วยรีจิสเตอร์ </a:t>
            </a:r>
            <a:r>
              <a:rPr lang="en-US" dirty="0" smtClean="0"/>
              <a:t>2 </a:t>
            </a:r>
            <a:r>
              <a:rPr lang="th-TH" dirty="0" smtClean="0"/>
              <a:t>ตัว โดยมีวิธีการจัดเก็บแบบ </a:t>
            </a:r>
            <a:r>
              <a:rPr lang="th-TH" b="1" dirty="0" smtClean="0"/>
              <a:t>เซกเมนต์ </a:t>
            </a:r>
            <a:r>
              <a:rPr lang="en-US" b="1" dirty="0" smtClean="0"/>
              <a:t>: </a:t>
            </a:r>
            <a:r>
              <a:rPr lang="th-TH" b="1" dirty="0" smtClean="0"/>
              <a:t>ออฟเซต  </a:t>
            </a:r>
            <a:r>
              <a:rPr lang="en-US" b="1" dirty="0" smtClean="0"/>
              <a:t>(segment : offset)    </a:t>
            </a:r>
            <a:r>
              <a:rPr lang="th-TH" dirty="0" smtClean="0"/>
              <a:t>แอดเดรสที่แท้จริง </a:t>
            </a:r>
            <a:r>
              <a:rPr lang="en-US" dirty="0" smtClean="0"/>
              <a:t>(physical address) </a:t>
            </a:r>
            <a:r>
              <a:rPr lang="th-TH" dirty="0" smtClean="0"/>
              <a:t>ขนาด </a:t>
            </a:r>
            <a:r>
              <a:rPr lang="en-US" dirty="0" smtClean="0"/>
              <a:t>20 </a:t>
            </a:r>
            <a:r>
              <a:rPr lang="th-TH" dirty="0" smtClean="0"/>
              <a:t>บิต จะถูกจัดเก็บด้วยรีจิสเตอร์ขนาด </a:t>
            </a:r>
            <a:r>
              <a:rPr lang="en-US" dirty="0" smtClean="0"/>
              <a:t>16</a:t>
            </a:r>
            <a:r>
              <a:rPr lang="th-TH" dirty="0" smtClean="0"/>
              <a:t> บิต </a:t>
            </a:r>
            <a:r>
              <a:rPr lang="en-US" dirty="0" smtClean="0"/>
              <a:t>2</a:t>
            </a:r>
            <a:r>
              <a:rPr lang="th-TH" dirty="0" smtClean="0"/>
              <a:t> ตัว ค่าที่เก็บในรีจิสเตอร์ตัวแรกเรียกว่าเซกเมนต์ </a:t>
            </a:r>
            <a:r>
              <a:rPr lang="en-US" dirty="0" smtClean="0"/>
              <a:t>(segment)  </a:t>
            </a:r>
            <a:r>
              <a:rPr lang="th-TH" dirty="0" smtClean="0"/>
              <a:t>ส่วนค่าที่เก็บในรีจิสเตอร์อีกตัวเรียกว่าออฟเซต </a:t>
            </a:r>
            <a:r>
              <a:rPr lang="en-US" dirty="0" smtClean="0"/>
              <a:t>(offset)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u="sng" dirty="0" smtClean="0"/>
              <a:t>การจัดการหน่วยความจำของ 8086</a:t>
            </a:r>
            <a:endParaRPr lang="th-TH" sz="4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การอ้างถึงตำแหน่งภายในหน่วยความจำแบบเซกเมนต์ </a:t>
            </a:r>
            <a:r>
              <a:rPr lang="en-US" dirty="0" smtClean="0"/>
              <a:t>: </a:t>
            </a:r>
            <a:r>
              <a:rPr lang="th-TH" dirty="0" smtClean="0"/>
              <a:t>ออฟเซตนั้น อาจเปรียบได้เสมือนกับการที่เราแบ่งหน่วยความจำเป็นส่วนย่อย ๆ โดยส่วนย่อยนี้เราจะเรียกว่า เซกเมนต์   การที่เราจะอ้างถึงตำแหน่งใด ๆ เราจะอ้างถึงเซกเมนต์ที่ตำแหน่งข้อมูลนั้นอยู่ และระบุระยะห่างของหน่วยความจำที่คิดเทียบกับจุดเริ่มต้นของเซกเมนต์ที่เราระบุไป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u="sng" dirty="0" smtClean="0"/>
              <a:t>แสตก </a:t>
            </a:r>
            <a:r>
              <a:rPr lang="en-US" sz="4400" b="1" u="sng" dirty="0" smtClean="0"/>
              <a:t>(Stack)</a:t>
            </a:r>
            <a:endParaRPr lang="th-TH" sz="4400" u="sng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ภายในหน่วยความจำของระบบไมโครโปรเซสเซอร์ </a:t>
            </a:r>
            <a:r>
              <a:rPr lang="en-US" dirty="0" smtClean="0"/>
              <a:t>8086</a:t>
            </a:r>
            <a:r>
              <a:rPr lang="th-TH" dirty="0" smtClean="0"/>
              <a:t> จะมีหน่วยความจำส่วนหนึ่งที่ถูกกันเนื้อที่ไว้สำหรับเป็น แสตกโดยเซกเมนต์ของแสตกจะถูกชี้โดยรีจิสเตอร์ </a:t>
            </a:r>
          </a:p>
          <a:p>
            <a:r>
              <a:rPr lang="th-TH" dirty="0" smtClean="0"/>
              <a:t>ลักษณะเฉพาะของหน่วยความจำแบบแสตกคือการที่ระบบจะเก็บข้อมูลและอ่านข้อมูลออกไปแบบ เข้าก่อน ออกทีหลัง </a:t>
            </a:r>
            <a:r>
              <a:rPr lang="en-US" dirty="0" smtClean="0"/>
              <a:t>(First In Last Out : FILO)  </a:t>
            </a:r>
            <a:r>
              <a:rPr lang="th-TH" dirty="0" smtClean="0"/>
              <a:t>โดยอาจมองลักษณะเหมือนการวางซ้อนข้อมูลเหมือนซ้อนจาน  ข้อมูลที่ถูกนำมาเก็บก่อนจะอยู่ทางด้านล่าง ข้อมูลถัดไปจะวางซ้อนอยู่ด้านบน   ข้อมูลที่อยู่ทางด้านล่างจะไม่สามารถอ่านออกไปได้ถ้ามีข้อมูลอื่นที่เก็บทีหลังและยังไม่ได้อ่านออกไป      ระบบจะใช้แสตกในการเรียกโปรแกรมย่อย   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b="1" u="sng" dirty="0" smtClean="0"/>
              <a:t>ส่วนประกอบภายในไมโครโปรเซสเซอร์8086</a:t>
            </a:r>
            <a:endParaRPr lang="en-US" sz="4400" u="sng" dirty="0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92500" lnSpcReduction="10000"/>
          </a:bodyPr>
          <a:lstStyle/>
          <a:p>
            <a:r>
              <a:rPr lang="th-TH" b="1" dirty="0" smtClean="0"/>
              <a:t>หน่วยประมวลผลทางคณิตศาสตร์และตรรกศาสตร์ </a:t>
            </a:r>
            <a:r>
              <a:rPr lang="en-US" b="1" dirty="0" smtClean="0"/>
              <a:t>(ALU)</a:t>
            </a:r>
            <a:endParaRPr lang="en-US" dirty="0" smtClean="0"/>
          </a:p>
          <a:p>
            <a:pPr marL="360362" indent="0">
              <a:buNone/>
            </a:pPr>
            <a:r>
              <a:rPr lang="th-TH" dirty="0" smtClean="0"/>
              <a:t>ไมโครโปรเซสเซอร์ </a:t>
            </a:r>
            <a:r>
              <a:rPr lang="en-US" dirty="0" smtClean="0"/>
              <a:t>8086</a:t>
            </a:r>
            <a:r>
              <a:rPr lang="th-TH" dirty="0" smtClean="0"/>
              <a:t> มี </a:t>
            </a:r>
            <a:r>
              <a:rPr lang="en-US" dirty="0" smtClean="0"/>
              <a:t>ALU </a:t>
            </a:r>
            <a:r>
              <a:rPr lang="th-TH" dirty="0" smtClean="0"/>
              <a:t>ที่สามารถประมวลผลได้ครั้งละ </a:t>
            </a:r>
            <a:r>
              <a:rPr lang="en-US" dirty="0" smtClean="0"/>
              <a:t>16</a:t>
            </a:r>
            <a:r>
              <a:rPr lang="th-TH" dirty="0" smtClean="0"/>
              <a:t> บิต   </a:t>
            </a:r>
            <a:endParaRPr lang="en-US" dirty="0" smtClean="0"/>
          </a:p>
          <a:p>
            <a:r>
              <a:rPr lang="th-TH" b="1" dirty="0" smtClean="0"/>
              <a:t>หน่วยความจำชั่วคราว </a:t>
            </a:r>
            <a:r>
              <a:rPr lang="en-US" b="1" dirty="0" smtClean="0"/>
              <a:t>(</a:t>
            </a:r>
            <a:r>
              <a:rPr lang="th-TH" b="1" dirty="0" smtClean="0"/>
              <a:t>รีจิสเตอร์ </a:t>
            </a:r>
            <a:r>
              <a:rPr lang="en-US" b="1" dirty="0" smtClean="0"/>
              <a:t>--- Register)</a:t>
            </a:r>
            <a:endParaRPr lang="en-US" dirty="0" smtClean="0"/>
          </a:p>
          <a:p>
            <a:pPr marL="360362" indent="0">
              <a:buNone/>
            </a:pPr>
            <a:r>
              <a:rPr lang="th-TH" dirty="0" smtClean="0"/>
              <a:t>รีจิสเตอร์ใน </a:t>
            </a:r>
            <a:r>
              <a:rPr lang="en-US" dirty="0" smtClean="0"/>
              <a:t>8086</a:t>
            </a:r>
            <a:r>
              <a:rPr lang="th-TH" dirty="0" smtClean="0"/>
              <a:t> มีทั้งขนาด </a:t>
            </a:r>
            <a:r>
              <a:rPr lang="en-US" dirty="0" smtClean="0"/>
              <a:t>16</a:t>
            </a:r>
            <a:r>
              <a:rPr lang="th-TH" dirty="0" smtClean="0"/>
              <a:t> บิต และ </a:t>
            </a:r>
            <a:r>
              <a:rPr lang="en-US" dirty="0" smtClean="0"/>
              <a:t>8</a:t>
            </a:r>
            <a:r>
              <a:rPr lang="th-TH" dirty="0" smtClean="0"/>
              <a:t> บิต โดยจะแบ่งเป็นกลุ่ม ๆ ได้ดังนี้</a:t>
            </a:r>
            <a:endParaRPr lang="en-US" dirty="0" smtClean="0"/>
          </a:p>
          <a:p>
            <a:pPr marL="366713" lvl="0" indent="0">
              <a:buNone/>
            </a:pPr>
            <a:r>
              <a:rPr lang="th-TH" b="1" dirty="0" smtClean="0"/>
              <a:t>1. รีจิสเตอร์สำหรับใช้งานทั่วไป  </a:t>
            </a:r>
            <a:r>
              <a:rPr lang="en-US" b="1" dirty="0" smtClean="0"/>
              <a:t>(General-Purpose Registers)</a:t>
            </a:r>
            <a:endParaRPr lang="en-US" dirty="0" smtClean="0"/>
          </a:p>
          <a:p>
            <a:pPr marL="636588" indent="0">
              <a:buNone/>
            </a:pPr>
            <a:r>
              <a:rPr lang="th-TH" dirty="0" smtClean="0"/>
              <a:t>รีจิสเตอร์ในกลุ่มนี้ ผู้เขียนโปรแกรมสามารถนำไปใช้งานได้ตามความต้องการ โดยในกลุ่มนี้จะมี    รีจิสเตอร์ขนาด </a:t>
            </a:r>
            <a:r>
              <a:rPr lang="en-US" dirty="0" smtClean="0"/>
              <a:t>16 </a:t>
            </a:r>
            <a:r>
              <a:rPr lang="th-TH" dirty="0" smtClean="0"/>
              <a:t>บิต อยู่ </a:t>
            </a:r>
            <a:r>
              <a:rPr lang="en-US" dirty="0" smtClean="0"/>
              <a:t>4 </a:t>
            </a:r>
            <a:r>
              <a:rPr lang="th-TH" dirty="0" smtClean="0"/>
              <a:t>ตัว โดยรีจิสเตอร์ขนาด </a:t>
            </a:r>
            <a:r>
              <a:rPr lang="en-US" dirty="0" smtClean="0"/>
              <a:t>16</a:t>
            </a:r>
            <a:r>
              <a:rPr lang="th-TH" dirty="0" smtClean="0"/>
              <a:t> บิต ทั้ง </a:t>
            </a:r>
            <a:r>
              <a:rPr lang="en-US" dirty="0" smtClean="0"/>
              <a:t>4 </a:t>
            </a:r>
            <a:r>
              <a:rPr lang="th-TH" dirty="0" smtClean="0"/>
              <a:t>ตัวจะแบ่งได้เป็นรีจิสเตอร์ขนาด </a:t>
            </a:r>
            <a:r>
              <a:rPr lang="en-US" dirty="0" smtClean="0"/>
              <a:t>8 </a:t>
            </a:r>
            <a:r>
              <a:rPr lang="th-TH" dirty="0" smtClean="0"/>
              <a:t>บิตอีก </a:t>
            </a:r>
            <a:r>
              <a:rPr lang="en-US" dirty="0" smtClean="0"/>
              <a:t>8 </a:t>
            </a:r>
            <a:r>
              <a:rPr lang="th-TH" dirty="0" smtClean="0"/>
              <a:t>ตัว         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u="sng" dirty="0" smtClean="0"/>
              <a:t>ส่วนประกอบภายในไมโครโปรเซสเซอร์</a:t>
            </a:r>
            <a:endParaRPr lang="th-TH" sz="4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6713" lvl="0" indent="0">
              <a:buNone/>
            </a:pPr>
            <a:r>
              <a:rPr lang="th-TH" b="1" dirty="0" smtClean="0"/>
              <a:t>2. รีจิสเตอร์สำหรับอ้างอิง </a:t>
            </a:r>
            <a:r>
              <a:rPr lang="en-US" b="1" dirty="0" smtClean="0"/>
              <a:t>(Index Register)</a:t>
            </a:r>
            <a:endParaRPr lang="en-US" dirty="0" smtClean="0"/>
          </a:p>
          <a:p>
            <a:pPr marL="636588" indent="0">
              <a:buNone/>
            </a:pPr>
            <a:r>
              <a:rPr lang="th-TH" dirty="0" smtClean="0"/>
              <a:t>ไมโครโปรเซสเซอร์  </a:t>
            </a:r>
            <a:r>
              <a:rPr lang="en-US" dirty="0" smtClean="0"/>
              <a:t>8086</a:t>
            </a:r>
            <a:r>
              <a:rPr lang="th-TH" dirty="0" smtClean="0"/>
              <a:t>  มีรีจิสเตอร์สำหรับอ้างอิง </a:t>
            </a:r>
            <a:r>
              <a:rPr lang="en-US" dirty="0" smtClean="0"/>
              <a:t>2</a:t>
            </a:r>
            <a:r>
              <a:rPr lang="th-TH" dirty="0" smtClean="0"/>
              <a:t>  ตัว คือ </a:t>
            </a:r>
            <a:r>
              <a:rPr lang="en-US" dirty="0" smtClean="0"/>
              <a:t>SI (</a:t>
            </a:r>
            <a:r>
              <a:rPr lang="th-TH" dirty="0" smtClean="0"/>
              <a:t>รีจิสเตอร์ต้นทาง </a:t>
            </a:r>
            <a:r>
              <a:rPr lang="en-US" dirty="0" smtClean="0"/>
              <a:t>Source Index) </a:t>
            </a:r>
            <a:r>
              <a:rPr lang="th-TH" dirty="0" smtClean="0"/>
              <a:t>และ </a:t>
            </a:r>
            <a:r>
              <a:rPr lang="en-US" dirty="0" smtClean="0"/>
              <a:t>DI (</a:t>
            </a:r>
            <a:r>
              <a:rPr lang="th-TH" dirty="0" smtClean="0"/>
              <a:t>รีจิสเตอร์ปลายทาง</a:t>
            </a:r>
            <a:r>
              <a:rPr lang="en-US" dirty="0" smtClean="0"/>
              <a:t> Destination Index)  </a:t>
            </a:r>
            <a:r>
              <a:rPr lang="th-TH" dirty="0" smtClean="0"/>
              <a:t>รีจิสเตอร์กลุ่มนี้จะเป็น </a:t>
            </a:r>
            <a:r>
              <a:rPr lang="en-US" dirty="0" smtClean="0"/>
              <a:t>16 </a:t>
            </a:r>
            <a:r>
              <a:rPr lang="th-TH" dirty="0" smtClean="0"/>
              <a:t>บิตทั้งหมด ใช้สำหรับการอ้างตำแหน่งแบบอ้างอิง  และใช้ในคำสั่งที่เกี่ยวกับข้อความ  แต่ผู้ใช้สามารถนำไปใช้งานทั่วไปได้ด้วยเช่นกัน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u="sng" dirty="0" smtClean="0"/>
              <a:t>ส่วนประกอบภายในไมโครโปรเซสเซอร์</a:t>
            </a:r>
            <a:endParaRPr lang="th-TH" sz="4400" u="sng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709392"/>
          </a:xfrm>
        </p:spPr>
        <p:txBody>
          <a:bodyPr>
            <a:normAutofit/>
          </a:bodyPr>
          <a:lstStyle/>
          <a:p>
            <a:pPr marL="366713" lvl="0" indent="0">
              <a:buNone/>
            </a:pPr>
            <a:r>
              <a:rPr lang="th-TH" b="1" dirty="0" smtClean="0"/>
              <a:t>3. รีจิสเตอร์สำหรับการชี้ </a:t>
            </a:r>
            <a:r>
              <a:rPr lang="en-US" b="1" dirty="0" smtClean="0"/>
              <a:t>(Pointer Register)</a:t>
            </a:r>
            <a:endParaRPr lang="en-US" dirty="0" smtClean="0"/>
          </a:p>
          <a:p>
            <a:pPr marL="636588" indent="0">
              <a:buNone/>
            </a:pPr>
            <a:r>
              <a:rPr lang="th-TH" dirty="0" smtClean="0"/>
              <a:t>รีจิสเตอร์กลุ่มนี้คือ </a:t>
            </a:r>
            <a:r>
              <a:rPr lang="en-US" dirty="0" smtClean="0"/>
              <a:t>SP </a:t>
            </a:r>
            <a:r>
              <a:rPr lang="th-TH" dirty="0" smtClean="0"/>
              <a:t>และ </a:t>
            </a:r>
            <a:r>
              <a:rPr lang="en-US" dirty="0" smtClean="0"/>
              <a:t>BP   </a:t>
            </a:r>
            <a:endParaRPr lang="th-TH" dirty="0" smtClean="0"/>
          </a:p>
          <a:p>
            <a:pPr marL="809625" indent="-179388"/>
            <a:r>
              <a:rPr lang="th-TH" dirty="0" smtClean="0"/>
              <a:t>รีจิสเตอร์ </a:t>
            </a:r>
            <a:r>
              <a:rPr lang="en-US" dirty="0" smtClean="0"/>
              <a:t>SP </a:t>
            </a:r>
            <a:r>
              <a:rPr lang="th-TH" dirty="0" smtClean="0"/>
              <a:t>มีหน้าที่ชี้ตำแหน่งปัจจุบันของแสตก   </a:t>
            </a:r>
          </a:p>
          <a:p>
            <a:pPr marL="809625" indent="-179388"/>
            <a:r>
              <a:rPr lang="th-TH" dirty="0" smtClean="0"/>
              <a:t>รีจิสเตอร์ </a:t>
            </a:r>
            <a:r>
              <a:rPr lang="en-US" dirty="0" smtClean="0"/>
              <a:t>BP </a:t>
            </a:r>
            <a:r>
              <a:rPr lang="th-TH" dirty="0" smtClean="0"/>
              <a:t>ส่วนใหญ่จะใช้เพื่อชี้ตำแหน่งของแสตกเช่นเดียวกัน แต่นิยมใช้ในส่วนของการส่งพารามิเตอร์ในโปรแกรมย่อย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จุดที่สุด">
  <a:themeElements>
    <a:clrScheme name="จุดที่สุด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กำหนดเอง 2">
      <a:majorFont>
        <a:latin typeface="Angsana New"/>
        <a:ea typeface=""/>
        <a:cs typeface="Angsana New"/>
      </a:majorFont>
      <a:minorFont>
        <a:latin typeface="Angsana New"/>
        <a:ea typeface=""/>
        <a:cs typeface="Angsana New"/>
      </a:minorFont>
    </a:fontScheme>
    <a:fmtScheme name="จุดที่สุด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1751</TotalTime>
  <Words>1290</Words>
  <Application>Microsoft Office PowerPoint</Application>
  <PresentationFormat>นำเสนอทางหน้าจอ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17</vt:i4>
      </vt:variant>
    </vt:vector>
  </HeadingPairs>
  <TitlesOfParts>
    <vt:vector size="18" baseType="lpstr">
      <vt:lpstr>จุดที่สุด</vt:lpstr>
      <vt:lpstr>4133502  ไมโครโปรเซสเซอร์และการอินเตอร์เฟส</vt:lpstr>
      <vt:lpstr>Intel 8086</vt:lpstr>
      <vt:lpstr>ระบบบัสของ 8086</vt:lpstr>
      <vt:lpstr>การจัดการหน่วยความจำของ 8086</vt:lpstr>
      <vt:lpstr>การจัดการหน่วยความจำของ 8086</vt:lpstr>
      <vt:lpstr>แสตก (Stack)</vt:lpstr>
      <vt:lpstr>ส่วนประกอบภายในไมโครโปรเซสเซอร์8086</vt:lpstr>
      <vt:lpstr>ส่วนประกอบภายในไมโครโปรเซสเซอร์</vt:lpstr>
      <vt:lpstr>ส่วนประกอบภายในไมโครโปรเซสเซอร์</vt:lpstr>
      <vt:lpstr>ส่วนประกอบภายในไมโครโปรเซสเซอร์</vt:lpstr>
      <vt:lpstr>ส่วนประกอบภายในไมโครโปรเซสเซอร์</vt:lpstr>
      <vt:lpstr>ส่วนประกอบภายในไมโครโปรเซสเซอร์</vt:lpstr>
      <vt:lpstr>ส่วนประกอบภายในไมโครโปรเซสเซอร์</vt:lpstr>
      <vt:lpstr>ส่วนประกอบภายในไมโครโปรเซสเซอร์</vt:lpstr>
      <vt:lpstr>ส่วนประกอบภายในไมโครโปรเซสเซอร์</vt:lpstr>
      <vt:lpstr>ส่วนประกอบภายในไมโครโปรเซสเซอร์</vt:lpstr>
      <vt:lpstr>4133502      ไมโครโปรเซสเซอร์และการอินเตอร์เฟส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4133604 ไมโครโปรเซสเซอร์และการอินเตอร์เฟส</dc:title>
  <cp:lastModifiedBy>user</cp:lastModifiedBy>
  <cp:revision>180</cp:revision>
  <dcterms:modified xsi:type="dcterms:W3CDTF">2016-04-19T07:34:28Z</dcterms:modified>
</cp:coreProperties>
</file>