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44"/>
  </p:handoutMasterIdLst>
  <p:sldIdLst>
    <p:sldId id="256" r:id="rId2"/>
    <p:sldId id="257" r:id="rId3"/>
    <p:sldId id="368" r:id="rId4"/>
    <p:sldId id="329" r:id="rId5"/>
    <p:sldId id="331" r:id="rId6"/>
    <p:sldId id="332" r:id="rId7"/>
    <p:sldId id="333" r:id="rId8"/>
    <p:sldId id="336" r:id="rId9"/>
    <p:sldId id="337" r:id="rId10"/>
    <p:sldId id="338" r:id="rId11"/>
    <p:sldId id="340" r:id="rId12"/>
    <p:sldId id="342" r:id="rId13"/>
    <p:sldId id="343" r:id="rId14"/>
    <p:sldId id="372" r:id="rId15"/>
    <p:sldId id="345" r:id="rId16"/>
    <p:sldId id="346" r:id="rId17"/>
    <p:sldId id="348" r:id="rId18"/>
    <p:sldId id="349" r:id="rId19"/>
    <p:sldId id="350" r:id="rId20"/>
    <p:sldId id="369" r:id="rId21"/>
    <p:sldId id="351" r:id="rId22"/>
    <p:sldId id="352" r:id="rId23"/>
    <p:sldId id="353" r:id="rId24"/>
    <p:sldId id="354" r:id="rId25"/>
    <p:sldId id="355" r:id="rId26"/>
    <p:sldId id="373" r:id="rId27"/>
    <p:sldId id="374" r:id="rId28"/>
    <p:sldId id="375" r:id="rId29"/>
    <p:sldId id="356" r:id="rId30"/>
    <p:sldId id="357" r:id="rId31"/>
    <p:sldId id="358" r:id="rId32"/>
    <p:sldId id="359" r:id="rId33"/>
    <p:sldId id="360" r:id="rId34"/>
    <p:sldId id="361" r:id="rId35"/>
    <p:sldId id="370" r:id="rId36"/>
    <p:sldId id="362" r:id="rId37"/>
    <p:sldId id="363" r:id="rId38"/>
    <p:sldId id="364" r:id="rId39"/>
    <p:sldId id="365" r:id="rId40"/>
    <p:sldId id="366" r:id="rId41"/>
    <p:sldId id="371" r:id="rId42"/>
    <p:sldId id="328" r:id="rId43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>
      <p:cViewPr varScale="1">
        <p:scale>
          <a:sx n="64" d="100"/>
          <a:sy n="64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0835D-686A-4166-9123-EB6DC2E7268D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B1A94-F645-4EAE-8799-393A12D0299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4078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20" name="ตัวยึด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ข้อความ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F5F293D-20BF-487A-BFA7-792ABC73B8A5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8643966" cy="1472184"/>
          </a:xfrm>
        </p:spPr>
        <p:txBody>
          <a:bodyPr>
            <a:normAutofit/>
          </a:bodyPr>
          <a:lstStyle/>
          <a:p>
            <a:pPr algn="r"/>
            <a:r>
              <a:rPr lang="en-US" sz="7200" b="1" dirty="0" smtClean="0"/>
              <a:t>4133502</a:t>
            </a:r>
            <a:r>
              <a:rPr lang="en-US" sz="4000" b="1" dirty="0" smtClean="0"/>
              <a:t> </a:t>
            </a:r>
            <a:r>
              <a:rPr lang="th-TH" sz="4000" b="1" dirty="0" smtClean="0"/>
              <a:t> </a:t>
            </a:r>
            <a:r>
              <a:rPr lang="th-TH" sz="4000" b="1" u="sng" dirty="0" smtClean="0"/>
              <a:t>ไมโครโปรเซสเซอร์และการอินเตอร์เฟส</a:t>
            </a:r>
            <a:endParaRPr lang="th-TH" sz="4000" b="1" u="sng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00034" y="2428868"/>
            <a:ext cx="8643966" cy="1285884"/>
          </a:xfrm>
        </p:spPr>
        <p:txBody>
          <a:bodyPr>
            <a:normAutofit fontScale="92500"/>
          </a:bodyPr>
          <a:lstStyle/>
          <a:p>
            <a:pPr algn="r"/>
            <a:r>
              <a:rPr lang="th-TH" sz="6600" b="1" dirty="0" smtClean="0"/>
              <a:t>บทที่ 4 </a:t>
            </a:r>
            <a:r>
              <a:rPr lang="th-TH" sz="4800" b="1" u="sng" dirty="0" smtClean="0"/>
              <a:t>สถาปัตยกรรมของไมโครโปรเซสเซอร์</a:t>
            </a:r>
            <a:r>
              <a:rPr lang="en-US" sz="4800" b="1" u="sng" dirty="0" smtClean="0"/>
              <a:t> Intel</a:t>
            </a:r>
          </a:p>
          <a:p>
            <a:pPr algn="r"/>
            <a:endParaRPr lang="en-US" sz="6600" b="1" u="sng" dirty="0" smtClean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357686" y="5357826"/>
            <a:ext cx="4572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h-TH" sz="3600" dirty="0" smtClean="0"/>
              <a:t>ผู้สอน	อ</a:t>
            </a:r>
            <a:r>
              <a:rPr lang="en-US" sz="3600" dirty="0" smtClean="0"/>
              <a:t>.</a:t>
            </a:r>
            <a:r>
              <a:rPr lang="th-TH" sz="3600" dirty="0" smtClean="0"/>
              <a:t>ปุริม ชฎา</a:t>
            </a:r>
            <a:r>
              <a:rPr lang="th-TH" sz="3600" dirty="0" err="1" smtClean="0"/>
              <a:t>รัตน</a:t>
            </a:r>
            <a:r>
              <a:rPr lang="th-TH" sz="3600" dirty="0" smtClean="0"/>
              <a:t>ฐิติ</a:t>
            </a:r>
          </a:p>
          <a:p>
            <a:pPr algn="r"/>
            <a:r>
              <a:rPr lang="en-US" dirty="0" smtClean="0">
                <a:latin typeface="AngsanaUPC" pitchFamily="18" charset="-34"/>
              </a:rPr>
              <a:t>E-mail: purim_it@hotmail.com</a:t>
            </a:r>
            <a:endParaRPr lang="th-TH" dirty="0" smtClean="0">
              <a:latin typeface="AngsanaUPC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</a:t>
            </a:r>
            <a:r>
              <a:rPr lang="en-US" sz="4000" b="1" u="sng" dirty="0" smtClean="0"/>
              <a:t> Pentium</a:t>
            </a:r>
            <a:endParaRPr lang="th-TH" sz="4000" b="1" u="sng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Intel Pentium MMX</a:t>
            </a:r>
          </a:p>
          <a:p>
            <a:pPr lvl="1"/>
            <a:r>
              <a:rPr lang="en-US" dirty="0" smtClean="0"/>
              <a:t>Intel's Pentium MMX	: P55C                                                     </a:t>
            </a:r>
          </a:p>
          <a:p>
            <a:pPr lvl="1"/>
            <a:r>
              <a:rPr lang="en-US" dirty="0" smtClean="0"/>
              <a:t>Clock Rate 		: 166 - 233 MHz</a:t>
            </a:r>
          </a:p>
          <a:p>
            <a:pPr lvl="1"/>
            <a:r>
              <a:rPr lang="en-US" dirty="0" smtClean="0"/>
              <a:t>BUS 		: 66 MHz</a:t>
            </a:r>
          </a:p>
          <a:p>
            <a:pPr lvl="1"/>
            <a:r>
              <a:rPr lang="en-US" dirty="0" smtClean="0"/>
              <a:t>Born 		: Jan 1997</a:t>
            </a:r>
          </a:p>
          <a:p>
            <a:pPr lvl="1"/>
            <a:r>
              <a:rPr lang="en-US" dirty="0" smtClean="0"/>
              <a:t>Platform 		: SOCKET 7</a:t>
            </a:r>
          </a:p>
          <a:p>
            <a:pPr lvl="1"/>
            <a:r>
              <a:rPr lang="en-US" dirty="0" smtClean="0"/>
              <a:t>L1 Cache 		: 32 KB</a:t>
            </a:r>
          </a:p>
          <a:p>
            <a:pPr lvl="1"/>
            <a:r>
              <a:rPr lang="en-US" dirty="0" smtClean="0"/>
              <a:t>L2 Cache 		: Main board / Normal or  Piped Line Burst 256 - 1 MB</a:t>
            </a:r>
          </a:p>
          <a:p>
            <a:pPr lvl="1"/>
            <a:r>
              <a:rPr lang="en-US" dirty="0" smtClean="0"/>
              <a:t>Process Technology 	: 0.35 Micron (Desktop) , 0.25 Micron (Laptop / Notebook)</a:t>
            </a:r>
            <a:endParaRPr lang="en-US" dirty="0"/>
          </a:p>
        </p:txBody>
      </p:sp>
      <p:pic>
        <p:nvPicPr>
          <p:cNvPr id="4" name="รูปภาพ 3" descr="E:\รูปภาพคอมพิวเตอร์\รูปภาพ Hardware\CPU\PentiumMMX.gif"/>
          <p:cNvPicPr/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6286512" y="1928802"/>
            <a:ext cx="216393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</a:t>
            </a:r>
            <a:r>
              <a:rPr lang="en-US" sz="4000" b="1" u="sng" dirty="0" smtClean="0"/>
              <a:t> Pentium</a:t>
            </a:r>
            <a:endParaRPr lang="en-US" b="1" u="sng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92500"/>
          </a:bodyPr>
          <a:lstStyle/>
          <a:p>
            <a:pPr lvl="0"/>
            <a:r>
              <a:rPr lang="en-US" b="1" dirty="0" smtClean="0"/>
              <a:t>Intel Pentium MMX</a:t>
            </a:r>
            <a:r>
              <a:rPr lang="th-TH" b="1" dirty="0" smtClean="0"/>
              <a:t> สรุปรายละเอียดได้ดังนี้</a:t>
            </a:r>
            <a:endParaRPr lang="en-US" dirty="0" smtClean="0"/>
          </a:p>
          <a:p>
            <a:pPr lvl="1"/>
            <a:r>
              <a:rPr lang="en-US" dirty="0" smtClean="0"/>
              <a:t>Intel </a:t>
            </a:r>
            <a:r>
              <a:rPr lang="th-TH" dirty="0" smtClean="0"/>
              <a:t>ได้พัฒนา</a:t>
            </a:r>
            <a:r>
              <a:rPr lang="en-US" dirty="0" smtClean="0"/>
              <a:t> Processor </a:t>
            </a:r>
            <a:r>
              <a:rPr lang="th-TH" dirty="0" smtClean="0"/>
              <a:t>ชุดนี้ขึ้นมาพร้อมกับเทคโนโลยี</a:t>
            </a:r>
            <a:r>
              <a:rPr lang="en-US" dirty="0" smtClean="0"/>
              <a:t> MMX (</a:t>
            </a:r>
            <a:r>
              <a:rPr lang="th-TH" dirty="0" smtClean="0"/>
              <a:t>ที่จริงไม่มีใครกำหนดตัวย่อ แต่ชอบเอามาเรียกกันว่า</a:t>
            </a:r>
            <a:r>
              <a:rPr lang="en-US" dirty="0" smtClean="0"/>
              <a:t> Multi Media </a:t>
            </a:r>
            <a:r>
              <a:rPr lang="en-US" dirty="0" err="1" smtClean="0"/>
              <a:t>eXtensions</a:t>
            </a:r>
            <a:r>
              <a:rPr lang="en-US" dirty="0" smtClean="0"/>
              <a:t>) </a:t>
            </a:r>
            <a:r>
              <a:rPr lang="th-TH" dirty="0" smtClean="0"/>
              <a:t>เป็น</a:t>
            </a:r>
            <a:r>
              <a:rPr lang="en-US" dirty="0" smtClean="0"/>
              <a:t> Chip </a:t>
            </a:r>
            <a:r>
              <a:rPr lang="th-TH" dirty="0" smtClean="0"/>
              <a:t>ที่เปลี่ยนแปลงด้านเทคโนโลยีของชิพในรอบ</a:t>
            </a:r>
            <a:r>
              <a:rPr lang="en-US" dirty="0" smtClean="0"/>
              <a:t> 10 </a:t>
            </a:r>
            <a:r>
              <a:rPr lang="th-TH" dirty="0" smtClean="0"/>
              <a:t>ปี โดยมีการเปลี่ยนแปลงที่สำคัญ</a:t>
            </a:r>
            <a:r>
              <a:rPr lang="en-US" dirty="0" smtClean="0"/>
              <a:t> 3 </a:t>
            </a:r>
            <a:r>
              <a:rPr lang="th-TH" dirty="0" smtClean="0"/>
              <a:t>อย่างหลัก ๆ จาก</a:t>
            </a:r>
            <a:r>
              <a:rPr lang="en-US" dirty="0" smtClean="0"/>
              <a:t> Pentium </a:t>
            </a:r>
            <a:r>
              <a:rPr lang="th-TH" dirty="0" smtClean="0"/>
              <a:t>ธรรมดา คือ</a:t>
            </a:r>
            <a:endParaRPr lang="en-US" dirty="0" smtClean="0"/>
          </a:p>
          <a:p>
            <a:pPr lvl="1"/>
            <a:r>
              <a:rPr lang="en-US" dirty="0" smtClean="0"/>
              <a:t>L1 Cache </a:t>
            </a:r>
            <a:r>
              <a:rPr lang="th-TH" dirty="0" smtClean="0"/>
              <a:t>ของ</a:t>
            </a:r>
            <a:r>
              <a:rPr lang="en-US" dirty="0" smtClean="0"/>
              <a:t> Chip </a:t>
            </a:r>
            <a:r>
              <a:rPr lang="th-TH" dirty="0" smtClean="0"/>
              <a:t>เพิ่มเป็น</a:t>
            </a:r>
            <a:r>
              <a:rPr lang="en-US" dirty="0" smtClean="0"/>
              <a:t> 2 </a:t>
            </a:r>
            <a:r>
              <a:rPr lang="th-TH" dirty="0" smtClean="0"/>
              <a:t>เท่าจาก</a:t>
            </a:r>
            <a:r>
              <a:rPr lang="en-US" dirty="0" smtClean="0"/>
              <a:t> 16 KB </a:t>
            </a:r>
            <a:r>
              <a:rPr lang="th-TH" dirty="0" smtClean="0"/>
              <a:t>เป็น</a:t>
            </a:r>
            <a:r>
              <a:rPr lang="en-US" dirty="0" smtClean="0"/>
              <a:t> 32 KB</a:t>
            </a:r>
          </a:p>
          <a:p>
            <a:pPr lvl="1"/>
            <a:r>
              <a:rPr lang="th-TH" dirty="0" smtClean="0"/>
              <a:t>มี</a:t>
            </a:r>
            <a:r>
              <a:rPr lang="en-US" dirty="0" smtClean="0"/>
              <a:t> 57 </a:t>
            </a:r>
            <a:r>
              <a:rPr lang="th-TH" dirty="0" smtClean="0"/>
              <a:t>คำสั่งใหม่ที่เพิ่มเข้ามาใน</a:t>
            </a:r>
            <a:r>
              <a:rPr lang="en-US" dirty="0" smtClean="0"/>
              <a:t> Chip </a:t>
            </a:r>
            <a:r>
              <a:rPr lang="th-TH" dirty="0" smtClean="0"/>
              <a:t>ใช้จัดการกับเลขจำนวนเต็ม</a:t>
            </a:r>
            <a:r>
              <a:rPr lang="en-US" dirty="0" smtClean="0"/>
              <a:t> (Integer) </a:t>
            </a:r>
            <a:r>
              <a:rPr lang="th-TH" dirty="0" smtClean="0"/>
              <a:t>ชุดคำสั่งนี้เรียกว่า</a:t>
            </a:r>
            <a:r>
              <a:rPr lang="en-US" dirty="0" smtClean="0"/>
              <a:t> MMX </a:t>
            </a:r>
            <a:r>
              <a:rPr lang="th-TH" dirty="0" smtClean="0"/>
              <a:t>สามารถแสดงผลภาพ</a:t>
            </a:r>
            <a:r>
              <a:rPr lang="en-US" dirty="0" smtClean="0"/>
              <a:t> Graphics </a:t>
            </a:r>
            <a:r>
              <a:rPr lang="th-TH" dirty="0" smtClean="0"/>
              <a:t>ได้เร็วขึ้น </a:t>
            </a:r>
            <a:endParaRPr lang="en-US" dirty="0" smtClean="0"/>
          </a:p>
          <a:p>
            <a:pPr lvl="1"/>
            <a:r>
              <a:rPr lang="th-TH" dirty="0" smtClean="0"/>
              <a:t>มีวิธีการประมวลผลแบบใหม่ที่เรียกว่า</a:t>
            </a:r>
            <a:r>
              <a:rPr lang="en-US" dirty="0" smtClean="0"/>
              <a:t> SIMD (Single Instruction Multiple Data) </a:t>
            </a:r>
            <a:r>
              <a:rPr lang="th-TH" dirty="0" smtClean="0"/>
              <a:t>ซึ่งช่วยให้การประมวลผลเพียงคำสั่งเดียว แต่ได้ข้อมูลหลายชุดเพื่อที่จะจัดการกับฟังก์ชั่นที่ใช้บ่อย ๆ ได้อย่างสมบูรณ์ขึ้น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</a:t>
            </a:r>
            <a:r>
              <a:rPr lang="en-US" sz="4000" b="1" u="sng" dirty="0" smtClean="0"/>
              <a:t> Pentium</a:t>
            </a:r>
            <a:endParaRPr lang="th-TH" sz="4000" b="1" u="sng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th-TH" dirty="0" smtClean="0"/>
              <a:t>เมื่อ</a:t>
            </a:r>
            <a:r>
              <a:rPr lang="en-US" dirty="0" smtClean="0"/>
              <a:t> Cache L1 </a:t>
            </a:r>
            <a:r>
              <a:rPr lang="th-TH" dirty="0" smtClean="0"/>
              <a:t>ใหญ่ขึ้นนั่นหมายความว่า</a:t>
            </a:r>
            <a:r>
              <a:rPr lang="en-US" dirty="0" smtClean="0"/>
              <a:t> Processor </a:t>
            </a:r>
            <a:r>
              <a:rPr lang="th-TH" dirty="0" smtClean="0"/>
              <a:t>มีข้อมูลในมือมากขึ้นและลดความต้องการข้อมูลจาก</a:t>
            </a:r>
            <a:r>
              <a:rPr lang="en-US" dirty="0" smtClean="0"/>
              <a:t> L2 Cache </a:t>
            </a:r>
            <a:r>
              <a:rPr lang="th-TH" dirty="0" smtClean="0"/>
              <a:t>ลงไป และเป็นผลประโยชน์กับ</a:t>
            </a:r>
            <a:r>
              <a:rPr lang="en-US" dirty="0" smtClean="0"/>
              <a:t> Software </a:t>
            </a:r>
            <a:r>
              <a:rPr lang="th-TH" dirty="0" smtClean="0"/>
              <a:t>ทุกตัว </a:t>
            </a:r>
            <a:endParaRPr lang="en-US" dirty="0" smtClean="0"/>
          </a:p>
          <a:p>
            <a:pPr lvl="1"/>
            <a:r>
              <a:rPr lang="th-TH" dirty="0" smtClean="0"/>
              <a:t>เป็นสถาปัตยกรรม</a:t>
            </a:r>
            <a:r>
              <a:rPr lang="en-US" dirty="0" smtClean="0"/>
              <a:t> 64-bit </a:t>
            </a:r>
            <a:r>
              <a:rPr lang="th-TH" dirty="0" smtClean="0"/>
              <a:t>โดยใช้</a:t>
            </a:r>
            <a:r>
              <a:rPr lang="en-US" dirty="0" smtClean="0"/>
              <a:t> register 8 </a:t>
            </a:r>
            <a:r>
              <a:rPr lang="th-TH" dirty="0" smtClean="0"/>
              <a:t>ชุด ที่ใช้ในการประมวลผลแบบขนานได้อย่างดีมากขึ้น ทำให้ข้อมูลขนาด</a:t>
            </a:r>
            <a:r>
              <a:rPr lang="en-US" dirty="0" smtClean="0"/>
              <a:t> 64-bit 8 </a:t>
            </a:r>
            <a:r>
              <a:rPr lang="th-TH" dirty="0" smtClean="0"/>
              <a:t>ชุด สามารถประมวลผลได้ในรอบสัญญาณนาฬิกาเดียวเท่านั้น และสามารถประมวลผลทาง</a:t>
            </a:r>
            <a:r>
              <a:rPr lang="en-US" dirty="0" smtClean="0"/>
              <a:t> Multi Media </a:t>
            </a:r>
            <a:r>
              <a:rPr lang="th-TH" dirty="0" smtClean="0"/>
              <a:t>ได้อย่างดีเยี่ยม รวมไปถึงการเข้ารหัสและถอดรหัส</a:t>
            </a:r>
            <a:r>
              <a:rPr lang="en-US" dirty="0" smtClean="0"/>
              <a:t> VDO / MPEG </a:t>
            </a:r>
            <a:r>
              <a:rPr lang="th-TH" dirty="0" smtClean="0"/>
              <a:t>และ</a:t>
            </a:r>
            <a:r>
              <a:rPr lang="en-US" dirty="0" smtClean="0"/>
              <a:t> VDO CD </a:t>
            </a:r>
          </a:p>
          <a:p>
            <a:pPr lvl="1"/>
            <a:r>
              <a:rPr lang="en-US" dirty="0" smtClean="0"/>
              <a:t>Pentium MMX </a:t>
            </a:r>
            <a:r>
              <a:rPr lang="th-TH" dirty="0" smtClean="0"/>
              <a:t>นั้นต้องการ</a:t>
            </a:r>
            <a:r>
              <a:rPr lang="en-US" dirty="0" smtClean="0"/>
              <a:t> Main Board </a:t>
            </a:r>
            <a:r>
              <a:rPr lang="th-TH" dirty="0" smtClean="0"/>
              <a:t>ตัวใหม่เพราะมีการเปลี่ยนแปลงการใช้พลังงาน ซึ่ง</a:t>
            </a:r>
            <a:r>
              <a:rPr lang="en-US" dirty="0" smtClean="0"/>
              <a:t> Pentium MMX </a:t>
            </a:r>
            <a:r>
              <a:rPr lang="th-TH" dirty="0" smtClean="0"/>
              <a:t>นั้นทำงานด้วยเทคโนโลยี</a:t>
            </a:r>
            <a:r>
              <a:rPr lang="en-US" dirty="0" smtClean="0"/>
              <a:t> Dual Voltage </a:t>
            </a:r>
            <a:r>
              <a:rPr lang="th-TH" dirty="0" smtClean="0"/>
              <a:t>ซึ่งใช้สองแรงดันไฟใน</a:t>
            </a:r>
            <a:r>
              <a:rPr lang="en-US" dirty="0" smtClean="0"/>
              <a:t> CPU </a:t>
            </a:r>
            <a:r>
              <a:rPr lang="th-TH" dirty="0" smtClean="0"/>
              <a:t>เดียวกัน</a:t>
            </a:r>
            <a:r>
              <a:rPr lang="en-US" dirty="0" smtClean="0"/>
              <a:t> (2.8/3.3V.DC.)</a:t>
            </a:r>
          </a:p>
          <a:p>
            <a:pPr lvl="1"/>
            <a:r>
              <a:rPr lang="en-US" dirty="0" smtClean="0"/>
              <a:t>Intel </a:t>
            </a:r>
            <a:r>
              <a:rPr lang="th-TH" dirty="0" smtClean="0"/>
              <a:t>ยืนยันเอาไว้ว่าความเร็วสำหรับ</a:t>
            </a:r>
            <a:r>
              <a:rPr lang="en-US" dirty="0" smtClean="0"/>
              <a:t> Software </a:t>
            </a:r>
            <a:r>
              <a:rPr lang="th-TH" dirty="0" smtClean="0"/>
              <a:t>ปกติต้องมากขึ้นประมาณ</a:t>
            </a:r>
            <a:r>
              <a:rPr lang="en-US" dirty="0" smtClean="0"/>
              <a:t> 10-20% </a:t>
            </a:r>
            <a:r>
              <a:rPr lang="th-TH" dirty="0" smtClean="0"/>
              <a:t>และสำหรับงานทางด้าน</a:t>
            </a:r>
            <a:r>
              <a:rPr lang="en-US" dirty="0" smtClean="0"/>
              <a:t> Graphics </a:t>
            </a:r>
            <a:r>
              <a:rPr lang="th-TH" dirty="0" smtClean="0"/>
              <a:t>จะเพิ่มถึง</a:t>
            </a:r>
            <a:r>
              <a:rPr lang="en-US" dirty="0" smtClean="0"/>
              <a:t> 60-400%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</a:t>
            </a:r>
            <a:r>
              <a:rPr lang="en-US" sz="4000" b="1" u="sng" dirty="0" smtClean="0"/>
              <a:t> Pentium</a:t>
            </a:r>
            <a:endParaRPr lang="th-TH" sz="4000" b="1" u="sng" dirty="0"/>
          </a:p>
        </p:txBody>
      </p:sp>
      <p:grpSp>
        <p:nvGrpSpPr>
          <p:cNvPr id="139" name="กลุ่ม 138"/>
          <p:cNvGrpSpPr/>
          <p:nvPr/>
        </p:nvGrpSpPr>
        <p:grpSpPr>
          <a:xfrm>
            <a:off x="1428728" y="1500173"/>
            <a:ext cx="7165915" cy="3980794"/>
            <a:chOff x="1739900" y="4129088"/>
            <a:chExt cx="5226304" cy="3048382"/>
          </a:xfrm>
        </p:grpSpPr>
        <p:sp>
          <p:nvSpPr>
            <p:cNvPr id="3201" name="Text Box 129"/>
            <p:cNvSpPr txBox="1">
              <a:spLocks noChangeArrowheads="1"/>
            </p:cNvSpPr>
            <p:nvPr/>
          </p:nvSpPr>
          <p:spPr bwMode="auto">
            <a:xfrm>
              <a:off x="2011363" y="4321175"/>
              <a:ext cx="4938712" cy="21939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Angsana New" pitchFamily="18" charset="-34"/>
                <a:cs typeface="Cordia New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3202" name="Line 130"/>
            <p:cNvSpPr>
              <a:spLocks noChangeShapeType="1"/>
            </p:cNvSpPr>
            <p:nvPr/>
          </p:nvSpPr>
          <p:spPr bwMode="auto">
            <a:xfrm>
              <a:off x="1920875" y="5746750"/>
              <a:ext cx="5029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203" name="Line 131"/>
            <p:cNvSpPr>
              <a:spLocks noChangeShapeType="1"/>
            </p:cNvSpPr>
            <p:nvPr/>
          </p:nvSpPr>
          <p:spPr bwMode="auto">
            <a:xfrm>
              <a:off x="1920875" y="5292725"/>
              <a:ext cx="5029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204" name="Line 132"/>
            <p:cNvSpPr>
              <a:spLocks noChangeShapeType="1"/>
            </p:cNvSpPr>
            <p:nvPr/>
          </p:nvSpPr>
          <p:spPr bwMode="auto">
            <a:xfrm>
              <a:off x="1920875" y="4806950"/>
              <a:ext cx="5029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205" name="Line 133"/>
            <p:cNvSpPr>
              <a:spLocks noChangeShapeType="1"/>
            </p:cNvSpPr>
            <p:nvPr/>
          </p:nvSpPr>
          <p:spPr bwMode="auto">
            <a:xfrm>
              <a:off x="1920875" y="4257675"/>
              <a:ext cx="48450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206" name="Text Box 134"/>
            <p:cNvSpPr txBox="1">
              <a:spLocks noChangeArrowheads="1"/>
            </p:cNvSpPr>
            <p:nvPr/>
          </p:nvSpPr>
          <p:spPr bwMode="auto">
            <a:xfrm>
              <a:off x="1739900" y="5586413"/>
              <a:ext cx="273050" cy="3651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ngsana New" pitchFamily="18" charset="-34"/>
                  <a:cs typeface="Cordia New" pitchFamily="34" charset="-34"/>
                </a:rPr>
                <a:t>1</a:t>
              </a:r>
              <a:endPara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3207" name="Text Box 135"/>
            <p:cNvSpPr txBox="1">
              <a:spLocks noChangeArrowheads="1"/>
            </p:cNvSpPr>
            <p:nvPr/>
          </p:nvSpPr>
          <p:spPr bwMode="auto">
            <a:xfrm>
              <a:off x="1739900" y="5100638"/>
              <a:ext cx="273050" cy="3667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ngsana New" pitchFamily="18" charset="-34"/>
                  <a:cs typeface="Cordia New" pitchFamily="34" charset="-34"/>
                </a:rPr>
                <a:t>2</a:t>
              </a:r>
              <a:endPara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3208" name="Text Box 136"/>
            <p:cNvSpPr txBox="1">
              <a:spLocks noChangeArrowheads="1"/>
            </p:cNvSpPr>
            <p:nvPr/>
          </p:nvSpPr>
          <p:spPr bwMode="auto">
            <a:xfrm>
              <a:off x="1739900" y="4614863"/>
              <a:ext cx="273050" cy="3667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ngsana New" pitchFamily="18" charset="-34"/>
                  <a:cs typeface="Cordia New" pitchFamily="34" charset="-34"/>
                </a:rPr>
                <a:t>3</a:t>
              </a:r>
              <a:endPara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3209" name="Text Box 137"/>
            <p:cNvSpPr txBox="1">
              <a:spLocks noChangeArrowheads="1"/>
            </p:cNvSpPr>
            <p:nvPr/>
          </p:nvSpPr>
          <p:spPr bwMode="auto">
            <a:xfrm>
              <a:off x="1739900" y="4129088"/>
              <a:ext cx="273050" cy="3667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ngsana New" pitchFamily="18" charset="-34"/>
                  <a:cs typeface="Cordia New" pitchFamily="34" charset="-34"/>
                </a:rPr>
                <a:t>4</a:t>
              </a:r>
              <a:endPara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3210" name="Rectangle 138"/>
            <p:cNvSpPr>
              <a:spLocks noChangeArrowheads="1"/>
            </p:cNvSpPr>
            <p:nvPr/>
          </p:nvSpPr>
          <p:spPr bwMode="auto">
            <a:xfrm>
              <a:off x="2208816" y="5934362"/>
              <a:ext cx="184150" cy="54927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211" name="Rectangle 139"/>
            <p:cNvSpPr>
              <a:spLocks noChangeArrowheads="1"/>
            </p:cNvSpPr>
            <p:nvPr/>
          </p:nvSpPr>
          <p:spPr bwMode="auto">
            <a:xfrm>
              <a:off x="2417223" y="5770247"/>
              <a:ext cx="208407" cy="71116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212" name="Rectangle 140"/>
            <p:cNvSpPr>
              <a:spLocks noChangeArrowheads="1"/>
            </p:cNvSpPr>
            <p:nvPr/>
          </p:nvSpPr>
          <p:spPr bwMode="auto">
            <a:xfrm>
              <a:off x="5595429" y="5934362"/>
              <a:ext cx="182563" cy="54927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213" name="Rectangle 141"/>
            <p:cNvSpPr>
              <a:spLocks noChangeArrowheads="1"/>
            </p:cNvSpPr>
            <p:nvPr/>
          </p:nvSpPr>
          <p:spPr bwMode="auto">
            <a:xfrm>
              <a:off x="2990342" y="5934362"/>
              <a:ext cx="182562" cy="54927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214" name="Rectangle 142"/>
            <p:cNvSpPr>
              <a:spLocks noChangeArrowheads="1"/>
            </p:cNvSpPr>
            <p:nvPr/>
          </p:nvSpPr>
          <p:spPr bwMode="auto">
            <a:xfrm>
              <a:off x="3198749" y="5660836"/>
              <a:ext cx="182563" cy="82391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215" name="Rectangle 143"/>
            <p:cNvSpPr>
              <a:spLocks noChangeArrowheads="1"/>
            </p:cNvSpPr>
            <p:nvPr/>
          </p:nvSpPr>
          <p:spPr bwMode="auto">
            <a:xfrm>
              <a:off x="5803836" y="4566731"/>
              <a:ext cx="182562" cy="192087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216" name="Rectangle 144"/>
            <p:cNvSpPr>
              <a:spLocks noChangeArrowheads="1"/>
            </p:cNvSpPr>
            <p:nvPr/>
          </p:nvSpPr>
          <p:spPr bwMode="auto">
            <a:xfrm>
              <a:off x="3823970" y="5934362"/>
              <a:ext cx="182562" cy="54927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217" name="Rectangle 145"/>
            <p:cNvSpPr>
              <a:spLocks noChangeArrowheads="1"/>
            </p:cNvSpPr>
            <p:nvPr/>
          </p:nvSpPr>
          <p:spPr bwMode="auto">
            <a:xfrm>
              <a:off x="4032377" y="5551425"/>
              <a:ext cx="208407" cy="92998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218" name="Rectangle 146"/>
            <p:cNvSpPr>
              <a:spLocks noChangeArrowheads="1"/>
            </p:cNvSpPr>
            <p:nvPr/>
          </p:nvSpPr>
          <p:spPr bwMode="auto">
            <a:xfrm>
              <a:off x="4657598" y="5934362"/>
              <a:ext cx="182563" cy="54927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219" name="Rectangle 147"/>
            <p:cNvSpPr>
              <a:spLocks noChangeArrowheads="1"/>
            </p:cNvSpPr>
            <p:nvPr/>
          </p:nvSpPr>
          <p:spPr bwMode="auto">
            <a:xfrm>
              <a:off x="4866005" y="5387309"/>
              <a:ext cx="182562" cy="10985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220" name="Rectangle 148"/>
            <p:cNvSpPr>
              <a:spLocks noChangeArrowheads="1"/>
            </p:cNvSpPr>
            <p:nvPr/>
          </p:nvSpPr>
          <p:spPr bwMode="auto">
            <a:xfrm>
              <a:off x="6376956" y="5934362"/>
              <a:ext cx="182563" cy="54927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221" name="Rectangle 149"/>
            <p:cNvSpPr>
              <a:spLocks noChangeArrowheads="1"/>
            </p:cNvSpPr>
            <p:nvPr/>
          </p:nvSpPr>
          <p:spPr bwMode="auto">
            <a:xfrm>
              <a:off x="6585363" y="4293205"/>
              <a:ext cx="182562" cy="219551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222" name="Rectangle 150"/>
            <p:cNvSpPr>
              <a:spLocks noChangeArrowheads="1"/>
            </p:cNvSpPr>
            <p:nvPr/>
          </p:nvSpPr>
          <p:spPr bwMode="auto">
            <a:xfrm>
              <a:off x="2651125" y="4464050"/>
              <a:ext cx="184150" cy="182563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223" name="Rectangle 151"/>
            <p:cNvSpPr>
              <a:spLocks noChangeArrowheads="1"/>
            </p:cNvSpPr>
            <p:nvPr/>
          </p:nvSpPr>
          <p:spPr bwMode="auto">
            <a:xfrm>
              <a:off x="3932238" y="4464050"/>
              <a:ext cx="182562" cy="1825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224" name="Text Box 152"/>
            <p:cNvSpPr txBox="1">
              <a:spLocks noChangeArrowheads="1"/>
            </p:cNvSpPr>
            <p:nvPr/>
          </p:nvSpPr>
          <p:spPr bwMode="auto">
            <a:xfrm>
              <a:off x="2925763" y="4464050"/>
              <a:ext cx="823912" cy="2730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ngsana New" pitchFamily="18" charset="-34"/>
                  <a:cs typeface="Cordia New" pitchFamily="34" charset="-34"/>
                </a:rPr>
                <a:t>Non – MMX</a:t>
              </a:r>
              <a:endPara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3225" name="Text Box 153"/>
            <p:cNvSpPr txBox="1">
              <a:spLocks noChangeArrowheads="1"/>
            </p:cNvSpPr>
            <p:nvPr/>
          </p:nvSpPr>
          <p:spPr bwMode="auto">
            <a:xfrm>
              <a:off x="4206875" y="4464050"/>
              <a:ext cx="822325" cy="2730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ngsana New" pitchFamily="18" charset="-34"/>
                  <a:cs typeface="Cordia New" pitchFamily="34" charset="-34"/>
                </a:rPr>
                <a:t>MMX</a:t>
              </a:r>
              <a:endPara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3226" name="Text Box 154"/>
            <p:cNvSpPr txBox="1">
              <a:spLocks noChangeArrowheads="1"/>
            </p:cNvSpPr>
            <p:nvPr/>
          </p:nvSpPr>
          <p:spPr bwMode="auto">
            <a:xfrm>
              <a:off x="2104612" y="6481414"/>
              <a:ext cx="639762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ngsana New" pitchFamily="18" charset="-34"/>
                  <a:cs typeface="Cordia New" pitchFamily="34" charset="-34"/>
                </a:rPr>
                <a:t>MPEG-1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ngsana New" pitchFamily="18" charset="-34"/>
                  <a:cs typeface="Cordia New" pitchFamily="34" charset="-34"/>
                </a:rPr>
                <a:t>Video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3227" name="Text Box 155"/>
            <p:cNvSpPr txBox="1">
              <a:spLocks noChangeArrowheads="1"/>
            </p:cNvSpPr>
            <p:nvPr/>
          </p:nvSpPr>
          <p:spPr bwMode="auto">
            <a:xfrm>
              <a:off x="2938240" y="6481414"/>
              <a:ext cx="639762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ngsana New" pitchFamily="18" charset="-34"/>
                  <a:cs typeface="Cordia New" pitchFamily="34" charset="-34"/>
                </a:rPr>
                <a:t>Speech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3228" name="Text Box 156"/>
            <p:cNvSpPr txBox="1">
              <a:spLocks noChangeArrowheads="1"/>
            </p:cNvSpPr>
            <p:nvPr/>
          </p:nvSpPr>
          <p:spPr bwMode="auto">
            <a:xfrm>
              <a:off x="3771868" y="6481414"/>
              <a:ext cx="639763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ngsana New" pitchFamily="18" charset="-34"/>
                  <a:cs typeface="Cordia New" pitchFamily="34" charset="-34"/>
                </a:rPr>
                <a:t>MODEM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3229" name="Text Box 157"/>
            <p:cNvSpPr txBox="1">
              <a:spLocks noChangeArrowheads="1"/>
            </p:cNvSpPr>
            <p:nvPr/>
          </p:nvSpPr>
          <p:spPr bwMode="auto">
            <a:xfrm>
              <a:off x="4605496" y="6536120"/>
              <a:ext cx="639763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ngsana New" pitchFamily="18" charset="-34"/>
                  <a:cs typeface="Cordia New" pitchFamily="34" charset="-34"/>
                </a:rPr>
                <a:t>ISDN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3230" name="Text Box 158"/>
            <p:cNvSpPr txBox="1">
              <a:spLocks noChangeArrowheads="1"/>
            </p:cNvSpPr>
            <p:nvPr/>
          </p:nvSpPr>
          <p:spPr bwMode="auto">
            <a:xfrm>
              <a:off x="5491226" y="6481414"/>
              <a:ext cx="639763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ngsana New" pitchFamily="18" charset="-34"/>
                  <a:cs typeface="Cordia New" pitchFamily="34" charset="-34"/>
                </a:rPr>
                <a:t>MPEG-1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ngsana New" pitchFamily="18" charset="-34"/>
                  <a:cs typeface="Cordia New" pitchFamily="34" charset="-34"/>
                </a:rPr>
                <a:t>Audio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3231" name="Text Box 159"/>
            <p:cNvSpPr txBox="1">
              <a:spLocks noChangeArrowheads="1"/>
            </p:cNvSpPr>
            <p:nvPr/>
          </p:nvSpPr>
          <p:spPr bwMode="auto">
            <a:xfrm>
              <a:off x="6324854" y="6481414"/>
              <a:ext cx="6413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ngsana New" pitchFamily="18" charset="-34"/>
                  <a:cs typeface="Cordia New" pitchFamily="34" charset="-34"/>
                </a:rPr>
                <a:t>Image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</p:grpSp>
      <p:sp>
        <p:nvSpPr>
          <p:cNvPr id="3232" name="Rectangle 160"/>
          <p:cNvSpPr>
            <a:spLocks noChangeArrowheads="1"/>
          </p:cNvSpPr>
          <p:nvPr/>
        </p:nvSpPr>
        <p:spPr bwMode="auto">
          <a:xfrm>
            <a:off x="928662" y="5143512"/>
            <a:ext cx="77153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rdia New" pitchFamily="34" charset="-34"/>
                <a:cs typeface="Angsana New" pitchFamily="18" charset="-34"/>
              </a:rPr>
              <a:t>Relative Performance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</a:t>
            </a:r>
            <a:r>
              <a:rPr lang="en-US" sz="4000" b="1" u="sng" dirty="0" smtClean="0"/>
              <a:t> Pentium</a:t>
            </a:r>
            <a:endParaRPr lang="th-TH" sz="40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Intel Pentium Pro</a:t>
            </a:r>
          </a:p>
          <a:p>
            <a:pPr lvl="1"/>
            <a:r>
              <a:rPr lang="en-US" dirty="0" smtClean="0"/>
              <a:t>Intel's Pentium PRO 	: P6</a:t>
            </a:r>
          </a:p>
          <a:p>
            <a:pPr lvl="1"/>
            <a:r>
              <a:rPr lang="en-US" dirty="0" smtClean="0"/>
              <a:t>Clock Rate 		: 120 - 200 MHz</a:t>
            </a:r>
          </a:p>
          <a:p>
            <a:pPr lvl="1"/>
            <a:r>
              <a:rPr lang="en-US" dirty="0" smtClean="0"/>
              <a:t>BUS 		: 60 , 66 MHz</a:t>
            </a:r>
          </a:p>
          <a:p>
            <a:pPr lvl="1"/>
            <a:r>
              <a:rPr lang="en-US" dirty="0" smtClean="0"/>
              <a:t>Born 		: Nov 1995</a:t>
            </a:r>
          </a:p>
          <a:p>
            <a:pPr lvl="1"/>
            <a:r>
              <a:rPr lang="en-US" dirty="0" smtClean="0"/>
              <a:t>Platform 		: SOCKET 8</a:t>
            </a:r>
          </a:p>
          <a:p>
            <a:pPr lvl="1"/>
            <a:r>
              <a:rPr lang="en-US" dirty="0" smtClean="0"/>
              <a:t>L1 Cache 		: 16 KB</a:t>
            </a:r>
          </a:p>
          <a:p>
            <a:pPr lvl="1"/>
            <a:r>
              <a:rPr lang="en-US" dirty="0" smtClean="0"/>
              <a:t>L2 Cache 		: near CPU Run At Full Processor Speed   256 KB - 1 MB</a:t>
            </a:r>
          </a:p>
          <a:p>
            <a:pPr lvl="1"/>
            <a:r>
              <a:rPr lang="en-US" dirty="0" smtClean="0"/>
              <a:t>Process Technology 	: 0.35 Micron</a:t>
            </a:r>
          </a:p>
          <a:p>
            <a:endParaRPr lang="th-TH" dirty="0"/>
          </a:p>
        </p:txBody>
      </p:sp>
      <p:pic>
        <p:nvPicPr>
          <p:cNvPr id="4" name="รูปภาพ 3" descr="E:\รูปภาพคอมพิวเตอร์\รูปภาพ Hardware\CPU\PentiumPRO.gif"/>
          <p:cNvPicPr/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6215073" y="2285992"/>
            <a:ext cx="2327065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</a:t>
            </a:r>
            <a:r>
              <a:rPr lang="en-US" sz="4000" b="1" u="sng" dirty="0" smtClean="0"/>
              <a:t> Pentium</a:t>
            </a:r>
            <a:endParaRPr lang="th-TH" sz="4000" b="1" u="sng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Intel Pentium Pro</a:t>
            </a:r>
            <a:r>
              <a:rPr lang="th-TH" b="1" dirty="0" smtClean="0"/>
              <a:t> สรุปรายละเอียดได้ดังนี้</a:t>
            </a:r>
            <a:endParaRPr lang="en-US" dirty="0" smtClean="0"/>
          </a:p>
          <a:p>
            <a:pPr lvl="1"/>
            <a:r>
              <a:rPr lang="en-US" dirty="0" smtClean="0"/>
              <a:t>Pentium PRO </a:t>
            </a:r>
            <a:r>
              <a:rPr lang="th-TH" dirty="0" smtClean="0"/>
              <a:t>คือซีพียูรุ่นแรกของตระกูล</a:t>
            </a:r>
            <a:r>
              <a:rPr lang="en-US" dirty="0" smtClean="0"/>
              <a:t> P6 </a:t>
            </a:r>
            <a:r>
              <a:rPr lang="th-TH" dirty="0" smtClean="0"/>
              <a:t>ซึ่งถือได้ว่าเป็นต้นแบบของ</a:t>
            </a:r>
            <a:r>
              <a:rPr lang="en-US" dirty="0" smtClean="0"/>
              <a:t> Pentium II </a:t>
            </a:r>
            <a:r>
              <a:rPr lang="th-TH" dirty="0" smtClean="0"/>
              <a:t>และ</a:t>
            </a:r>
            <a:r>
              <a:rPr lang="en-US" dirty="0" smtClean="0"/>
              <a:t> Pentium III</a:t>
            </a:r>
          </a:p>
          <a:p>
            <a:pPr lvl="1"/>
            <a:r>
              <a:rPr lang="en-US" dirty="0" smtClean="0"/>
              <a:t>Chip </a:t>
            </a:r>
            <a:r>
              <a:rPr lang="th-TH" dirty="0" smtClean="0"/>
              <a:t>นี้พัฒนาตั้งแต่ปี</a:t>
            </a:r>
            <a:r>
              <a:rPr lang="en-US" dirty="0" smtClean="0"/>
              <a:t> 1991 </a:t>
            </a:r>
            <a:r>
              <a:rPr lang="th-TH" dirty="0" smtClean="0"/>
              <a:t>แต่มาเสร็จสมบูรณ์ในวันที่</a:t>
            </a:r>
            <a:r>
              <a:rPr lang="en-US" dirty="0" smtClean="0"/>
              <a:t> 1 </a:t>
            </a:r>
            <a:r>
              <a:rPr lang="th-TH" dirty="0" smtClean="0"/>
              <a:t>พ</a:t>
            </a:r>
            <a:r>
              <a:rPr lang="en-US" dirty="0" smtClean="0"/>
              <a:t>.</a:t>
            </a:r>
            <a:r>
              <a:rPr lang="th-TH" dirty="0" smtClean="0"/>
              <a:t>ย</a:t>
            </a:r>
            <a:r>
              <a:rPr lang="en-US" dirty="0" smtClean="0"/>
              <a:t>. 1995 </a:t>
            </a:r>
          </a:p>
          <a:p>
            <a:pPr lvl="1"/>
            <a:r>
              <a:rPr lang="th-TH" dirty="0" smtClean="0"/>
              <a:t>นิยมใช้กับคอมพิวเตอร์ประเภท</a:t>
            </a:r>
            <a:r>
              <a:rPr lang="en-US" dirty="0" smtClean="0"/>
              <a:t> Server </a:t>
            </a:r>
            <a:r>
              <a:rPr lang="th-TH" dirty="0" smtClean="0"/>
              <a:t>เป็นส่วนใหญ่</a:t>
            </a:r>
            <a:r>
              <a:rPr lang="en-US" dirty="0" smtClean="0"/>
              <a:t> CPU </a:t>
            </a:r>
            <a:r>
              <a:rPr lang="th-TH" dirty="0" smtClean="0"/>
              <a:t>ตัวนี้ถ้าทำงานกับซอฟต์แวร์ระบบ</a:t>
            </a:r>
            <a:r>
              <a:rPr lang="en-US" dirty="0" smtClean="0"/>
              <a:t> 16 bit </a:t>
            </a:r>
            <a:r>
              <a:rPr lang="th-TH" dirty="0" smtClean="0"/>
              <a:t>เช่น</a:t>
            </a:r>
            <a:r>
              <a:rPr lang="en-US" dirty="0" smtClean="0"/>
              <a:t> Windows 3.11 </a:t>
            </a:r>
            <a:r>
              <a:rPr lang="th-TH" dirty="0" smtClean="0"/>
              <a:t>แล้วความเร็วของมันอาจจะสู้กับ</a:t>
            </a:r>
            <a:r>
              <a:rPr lang="en-US" dirty="0" smtClean="0"/>
              <a:t> Pentium </a:t>
            </a:r>
            <a:r>
              <a:rPr lang="th-TH" dirty="0" smtClean="0"/>
              <a:t>ไม่ได้ด้วยซ้ำไป เพราะถูกออกแบบมาให้สำหรับซอฟต์แวร์แบบ</a:t>
            </a:r>
            <a:r>
              <a:rPr lang="en-US" dirty="0" smtClean="0"/>
              <a:t> 32 bit </a:t>
            </a:r>
            <a:r>
              <a:rPr lang="th-TH" dirty="0" smtClean="0"/>
              <a:t>อย่าง</a:t>
            </a:r>
            <a:r>
              <a:rPr lang="en-US" dirty="0" smtClean="0"/>
              <a:t> Windows NT </a:t>
            </a:r>
            <a:r>
              <a:rPr lang="th-TH" dirty="0" smtClean="0"/>
              <a:t>และ</a:t>
            </a:r>
            <a:r>
              <a:rPr lang="en-US" dirty="0" smtClean="0"/>
              <a:t> Windows 98 </a:t>
            </a:r>
            <a:r>
              <a:rPr lang="th-TH" dirty="0" smtClean="0"/>
              <a:t>ร่วมกับโปรแกรมใหม่ ๆ เท่านั้น</a:t>
            </a:r>
            <a:endParaRPr lang="en-US" dirty="0" smtClean="0"/>
          </a:p>
          <a:p>
            <a:pPr lvl="1"/>
            <a:r>
              <a:rPr lang="en-US" dirty="0" smtClean="0"/>
              <a:t>Pentium PRO </a:t>
            </a:r>
            <a:r>
              <a:rPr lang="th-TH" dirty="0" smtClean="0"/>
              <a:t>ต่างจาก</a:t>
            </a:r>
            <a:r>
              <a:rPr lang="en-US" dirty="0" smtClean="0"/>
              <a:t> Pentium </a:t>
            </a:r>
            <a:r>
              <a:rPr lang="th-TH" dirty="0" smtClean="0"/>
              <a:t>ธรรมดาตรงที่มี</a:t>
            </a:r>
            <a:r>
              <a:rPr lang="en-US" dirty="0" smtClean="0"/>
              <a:t> L2 cache </a:t>
            </a:r>
            <a:r>
              <a:rPr lang="th-TH" dirty="0" smtClean="0"/>
              <a:t>รวมเอาไว้ใน</a:t>
            </a:r>
            <a:r>
              <a:rPr lang="en-US" dirty="0" smtClean="0"/>
              <a:t> CPU </a:t>
            </a:r>
            <a:r>
              <a:rPr lang="th-TH" dirty="0" smtClean="0"/>
              <a:t>เลย</a:t>
            </a:r>
            <a:r>
              <a:rPr lang="en-US" dirty="0" smtClean="0"/>
              <a:t> (</a:t>
            </a:r>
            <a:r>
              <a:rPr lang="th-TH" dirty="0" smtClean="0"/>
              <a:t>วางเอาไว้ข้าง ๆ</a:t>
            </a:r>
            <a:r>
              <a:rPr lang="en-US" dirty="0" smtClean="0"/>
              <a:t> Chip </a:t>
            </a:r>
            <a:r>
              <a:rPr lang="th-TH" dirty="0" smtClean="0"/>
              <a:t>แต่ไม่ได้รวมเป็นแผ่นเดียวกัน</a:t>
            </a:r>
            <a:r>
              <a:rPr lang="en-US" dirty="0" smtClean="0"/>
              <a:t>) </a:t>
            </a:r>
            <a:r>
              <a:rPr lang="th-TH" dirty="0" smtClean="0"/>
              <a:t>และ</a:t>
            </a:r>
            <a:r>
              <a:rPr lang="en-US" dirty="0" smtClean="0"/>
              <a:t> L2 Cache </a:t>
            </a:r>
            <a:r>
              <a:rPr lang="th-TH" dirty="0" smtClean="0"/>
              <a:t>นั้นสามารถทำงานได้ที่สัญญาณนาฬิกาเดียวกันกับ</a:t>
            </a:r>
            <a:r>
              <a:rPr lang="en-US" dirty="0" smtClean="0"/>
              <a:t> CPU </a:t>
            </a:r>
            <a:r>
              <a:rPr lang="th-TH" dirty="0" smtClean="0"/>
              <a:t>ได้เลย จึงทำให้สามารถติดต่อกับ</a:t>
            </a:r>
            <a:r>
              <a:rPr lang="en-US" dirty="0" smtClean="0"/>
              <a:t> Chip </a:t>
            </a:r>
            <a:r>
              <a:rPr lang="th-TH" dirty="0" smtClean="0"/>
              <a:t>ด้วยทางกว้าง</a:t>
            </a:r>
            <a:r>
              <a:rPr lang="en-US" dirty="0" smtClean="0"/>
              <a:t> 64 bit </a:t>
            </a:r>
            <a:r>
              <a:rPr lang="th-TH" dirty="0" smtClean="0"/>
              <a:t>ได้เลย ไม่เหมือนกับ</a:t>
            </a:r>
            <a:r>
              <a:rPr lang="en-US" dirty="0" smtClean="0"/>
              <a:t> bus </a:t>
            </a:r>
            <a:r>
              <a:rPr lang="th-TH" dirty="0" smtClean="0"/>
              <a:t>ของ</a:t>
            </a:r>
            <a:r>
              <a:rPr lang="en-US" dirty="0" smtClean="0"/>
              <a:t> Pentium </a:t>
            </a:r>
            <a:r>
              <a:rPr lang="th-TH" dirty="0" smtClean="0"/>
              <a:t>ที่ต้องต่อผ่าน</a:t>
            </a:r>
            <a:r>
              <a:rPr lang="en-US" dirty="0" smtClean="0"/>
              <a:t> Main Board </a:t>
            </a:r>
            <a:r>
              <a:rPr lang="th-TH" dirty="0" smtClean="0"/>
              <a:t>ที่มีความกว้าง</a:t>
            </a:r>
            <a:r>
              <a:rPr lang="en-US" dirty="0" smtClean="0"/>
              <a:t> 32 bit </a:t>
            </a:r>
            <a:r>
              <a:rPr lang="th-TH" dirty="0" smtClean="0"/>
              <a:t>ก่อนจะถึง</a:t>
            </a:r>
            <a:r>
              <a:rPr lang="en-US" dirty="0" smtClean="0"/>
              <a:t> Cache L2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</a:t>
            </a:r>
            <a:r>
              <a:rPr lang="en-US" sz="4000" b="1" u="sng" dirty="0" smtClean="0"/>
              <a:t> Pentium</a:t>
            </a:r>
            <a:endParaRPr lang="th-TH" sz="4000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565548" cy="5410200"/>
          </a:xfrm>
        </p:spPr>
        <p:txBody>
          <a:bodyPr>
            <a:normAutofit/>
          </a:bodyPr>
          <a:lstStyle/>
          <a:p>
            <a:pPr lvl="1"/>
            <a:r>
              <a:rPr lang="th-TH" dirty="0" smtClean="0"/>
              <a:t>และ</a:t>
            </a:r>
            <a:r>
              <a:rPr lang="en-US" dirty="0" smtClean="0"/>
              <a:t> Cache L2 256 KB </a:t>
            </a:r>
            <a:r>
              <a:rPr lang="th-TH" dirty="0" smtClean="0"/>
              <a:t>ของ</a:t>
            </a:r>
            <a:r>
              <a:rPr lang="en-US" dirty="0" smtClean="0"/>
              <a:t> Pentium Pro </a:t>
            </a:r>
            <a:r>
              <a:rPr lang="th-TH" dirty="0" smtClean="0"/>
              <a:t>ก็มีความสามารถเทียบเท่ากับ</a:t>
            </a:r>
            <a:r>
              <a:rPr lang="en-US" dirty="0" smtClean="0"/>
              <a:t> 2 MB </a:t>
            </a:r>
            <a:r>
              <a:rPr lang="th-TH" dirty="0" smtClean="0"/>
              <a:t>บน</a:t>
            </a:r>
            <a:r>
              <a:rPr lang="en-US" dirty="0" smtClean="0"/>
              <a:t> Main Board </a:t>
            </a:r>
            <a:r>
              <a:rPr lang="th-TH" dirty="0" smtClean="0"/>
              <a:t>ของ</a:t>
            </a:r>
            <a:r>
              <a:rPr lang="en-US" dirty="0" smtClean="0"/>
              <a:t> Pentium </a:t>
            </a:r>
            <a:r>
              <a:rPr lang="th-TH" dirty="0" smtClean="0"/>
              <a:t>ธรรมดาแล้ว บริษัทอินเท</a:t>
            </a:r>
            <a:r>
              <a:rPr lang="th-TH" dirty="0" err="1" smtClean="0"/>
              <a:t>ลได้ก</a:t>
            </a:r>
            <a:r>
              <a:rPr lang="th-TH" dirty="0" smtClean="0"/>
              <a:t>ล่าวเอาไว้</a:t>
            </a:r>
            <a:endParaRPr lang="en-US" dirty="0" smtClean="0"/>
          </a:p>
          <a:p>
            <a:pPr lvl="1"/>
            <a:r>
              <a:rPr lang="th-TH" dirty="0" smtClean="0"/>
              <a:t>ความเร็วของ</a:t>
            </a:r>
            <a:r>
              <a:rPr lang="en-US" dirty="0" smtClean="0"/>
              <a:t> Pentium PRO </a:t>
            </a:r>
            <a:r>
              <a:rPr lang="th-TH" dirty="0" smtClean="0"/>
              <a:t>ส่วนใหญ่มาจากเทคโนโลยีที่</a:t>
            </a:r>
            <a:r>
              <a:rPr lang="en-US" dirty="0" smtClean="0"/>
              <a:t> Intel </a:t>
            </a:r>
            <a:r>
              <a:rPr lang="th-TH" dirty="0" smtClean="0"/>
              <a:t>ได้ทำขึ้นมา เรียกว่า</a:t>
            </a:r>
            <a:r>
              <a:rPr lang="en-US" dirty="0" smtClean="0"/>
              <a:t> Dynamic Execution </a:t>
            </a:r>
            <a:r>
              <a:rPr lang="th-TH" dirty="0" smtClean="0"/>
              <a:t>ที่รวมเอา</a:t>
            </a:r>
            <a:r>
              <a:rPr lang="en-US" dirty="0" smtClean="0"/>
              <a:t> 3 </a:t>
            </a:r>
            <a:r>
              <a:rPr lang="th-TH" dirty="0" smtClean="0"/>
              <a:t>เทคโนโลยีไว้ด้วยกัน คือ</a:t>
            </a:r>
            <a:endParaRPr lang="en-US" dirty="0" smtClean="0"/>
          </a:p>
          <a:p>
            <a:pPr lvl="2"/>
            <a:r>
              <a:rPr lang="en-US" sz="2800" dirty="0" smtClean="0"/>
              <a:t>Branch Prediction (</a:t>
            </a:r>
            <a:r>
              <a:rPr lang="th-TH" sz="2800" dirty="0" smtClean="0"/>
              <a:t>การทำนายคำสั่งต่อไป</a:t>
            </a:r>
            <a:r>
              <a:rPr lang="en-US" sz="2800" dirty="0" smtClean="0"/>
              <a:t>)</a:t>
            </a:r>
          </a:p>
          <a:p>
            <a:pPr lvl="2"/>
            <a:r>
              <a:rPr lang="en-US" sz="2800" dirty="0" smtClean="0"/>
              <a:t>Data Flow Analysis (</a:t>
            </a:r>
            <a:r>
              <a:rPr lang="th-TH" sz="2800" dirty="0" smtClean="0"/>
              <a:t>การวิเคราะห์ข้อมูลและคำสั่ง</a:t>
            </a:r>
            <a:r>
              <a:rPr lang="en-US" sz="2800" dirty="0" smtClean="0"/>
              <a:t>)</a:t>
            </a:r>
          </a:p>
          <a:p>
            <a:pPr lvl="2"/>
            <a:r>
              <a:rPr lang="en-US" sz="2800" dirty="0" smtClean="0"/>
              <a:t>Speculative Execution (</a:t>
            </a:r>
            <a:r>
              <a:rPr lang="th-TH" sz="2800" dirty="0" smtClean="0"/>
              <a:t>การเก็งการประมวลผลครั้งต่อไป</a:t>
            </a:r>
            <a:r>
              <a:rPr lang="en-US" sz="2800" dirty="0" smtClean="0"/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</a:t>
            </a:r>
            <a:r>
              <a:rPr lang="en-US" sz="4000" b="1" u="sng" dirty="0" smtClean="0"/>
              <a:t> Pentium</a:t>
            </a:r>
            <a:endParaRPr lang="th-TH" sz="4000" b="1" u="sng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4110" cy="5410200"/>
          </a:xfrm>
        </p:spPr>
        <p:txBody>
          <a:bodyPr>
            <a:normAutofit/>
          </a:bodyPr>
          <a:lstStyle/>
          <a:p>
            <a:pPr lvl="1"/>
            <a:r>
              <a:rPr lang="th-TH" dirty="0" smtClean="0"/>
              <a:t>ทำให้สัญญาณนาฬิกาหนึ่ง ๆ ของ</a:t>
            </a:r>
            <a:r>
              <a:rPr lang="en-US" dirty="0" smtClean="0"/>
              <a:t> Pentium PRO </a:t>
            </a:r>
            <a:r>
              <a:rPr lang="th-TH" dirty="0" smtClean="0"/>
              <a:t>มีประสิทธิภาพมากขึ้น การสูญเปล่าของสัญญาณนาฬิกาแต่ละสัญญาณน้อยลงด้วยการทำนายคำสั่งล่วงหน้า</a:t>
            </a:r>
            <a:r>
              <a:rPr lang="en-US" dirty="0" smtClean="0"/>
              <a:t> Pentium PRO </a:t>
            </a:r>
            <a:r>
              <a:rPr lang="th-TH" dirty="0" smtClean="0"/>
              <a:t>เป็น</a:t>
            </a:r>
            <a:r>
              <a:rPr lang="en-US" dirty="0" smtClean="0"/>
              <a:t> Processor </a:t>
            </a:r>
            <a:r>
              <a:rPr lang="th-TH" dirty="0" smtClean="0"/>
              <a:t>ตัวแรกที่มีความสามารถแบบ</a:t>
            </a:r>
            <a:r>
              <a:rPr lang="en-US" dirty="0" smtClean="0"/>
              <a:t> Super pipelining </a:t>
            </a:r>
            <a:r>
              <a:rPr lang="th-TH" dirty="0" smtClean="0"/>
              <a:t>หรือการประมวลผลคำสั่งที่</a:t>
            </a:r>
            <a:r>
              <a:rPr lang="en-US" dirty="0" smtClean="0"/>
              <a:t> 2 </a:t>
            </a:r>
            <a:r>
              <a:rPr lang="th-TH" dirty="0" smtClean="0"/>
              <a:t>ขณะคำสั่งแรกประมวลผลอยู่ </a:t>
            </a:r>
            <a:endParaRPr lang="en-US" dirty="0" smtClean="0"/>
          </a:p>
          <a:p>
            <a:pPr lvl="1"/>
            <a:r>
              <a:rPr lang="en-US" dirty="0" smtClean="0"/>
              <a:t>Pentium PRO </a:t>
            </a:r>
            <a:r>
              <a:rPr lang="th-TH" dirty="0" smtClean="0"/>
              <a:t>ใช้แรงดันไฟขนาด</a:t>
            </a:r>
            <a:r>
              <a:rPr lang="en-US" dirty="0" smtClean="0"/>
              <a:t> 2.9 Volt </a:t>
            </a:r>
            <a:r>
              <a:rPr lang="th-TH" dirty="0" smtClean="0"/>
              <a:t>และมี</a:t>
            </a:r>
            <a:r>
              <a:rPr lang="en-US" dirty="0" smtClean="0"/>
              <a:t> 4 </a:t>
            </a:r>
            <a:r>
              <a:rPr lang="th-TH" dirty="0" smtClean="0"/>
              <a:t>ช่องทางประมวลผล</a:t>
            </a:r>
            <a:r>
              <a:rPr lang="en-US" dirty="0" smtClean="0"/>
              <a:t> (4 pipelines for simultaneous instruction execution.) </a:t>
            </a:r>
            <a:r>
              <a:rPr lang="th-TH" dirty="0" smtClean="0"/>
              <a:t>สนับสนุน</a:t>
            </a:r>
            <a:r>
              <a:rPr lang="en-US" dirty="0" smtClean="0"/>
              <a:t> RAM </a:t>
            </a:r>
            <a:r>
              <a:rPr lang="th-TH" dirty="0" smtClean="0"/>
              <a:t>สูงสุดที่</a:t>
            </a:r>
            <a:r>
              <a:rPr lang="en-US" dirty="0" smtClean="0"/>
              <a:t> 4 GB </a:t>
            </a:r>
            <a:r>
              <a:rPr lang="th-TH" dirty="0" smtClean="0"/>
              <a:t>และ รองรับการประมวลผลพร้อม ๆ กันได้ถึง</a:t>
            </a:r>
            <a:r>
              <a:rPr lang="en-US" dirty="0" smtClean="0"/>
              <a:t> 4 Processors </a:t>
            </a:r>
            <a:r>
              <a:rPr lang="th-TH" dirty="0" smtClean="0"/>
              <a:t>ซึ่งได้ถูกทดแทนด้วย</a:t>
            </a:r>
            <a:r>
              <a:rPr lang="en-US" dirty="0" smtClean="0"/>
              <a:t> CPU </a:t>
            </a:r>
            <a:r>
              <a:rPr lang="th-TH" dirty="0" smtClean="0"/>
              <a:t>รุ่น</a:t>
            </a:r>
            <a:r>
              <a:rPr lang="en-US" dirty="0" smtClean="0"/>
              <a:t> Pentium II Xeon </a:t>
            </a:r>
            <a:r>
              <a:rPr lang="th-TH" dirty="0" smtClean="0"/>
              <a:t>และ</a:t>
            </a:r>
            <a:r>
              <a:rPr lang="en-US" dirty="0" smtClean="0"/>
              <a:t> Pentium III Xeon </a:t>
            </a:r>
            <a:r>
              <a:rPr lang="th-TH" dirty="0" smtClean="0"/>
              <a:t>ในปัจจุบัน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</a:t>
            </a:r>
            <a:r>
              <a:rPr lang="en-US" sz="4000" b="1" u="sng" dirty="0" smtClean="0"/>
              <a:t> Pentium</a:t>
            </a:r>
            <a:endParaRPr lang="th-TH" sz="4000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The Pentium II Klamath</a:t>
            </a:r>
          </a:p>
          <a:p>
            <a:pPr lvl="1"/>
            <a:r>
              <a:rPr lang="en-US" dirty="0" smtClean="0"/>
              <a:t>Intel's Pentium II 	: Klamath</a:t>
            </a:r>
          </a:p>
          <a:p>
            <a:pPr lvl="1"/>
            <a:r>
              <a:rPr lang="en-US" dirty="0" smtClean="0"/>
              <a:t>Clock Rate 		: 233 - 450 MHz</a:t>
            </a:r>
          </a:p>
          <a:p>
            <a:pPr lvl="1"/>
            <a:r>
              <a:rPr lang="en-US" dirty="0" smtClean="0"/>
              <a:t>BUS 		: 66 MHz</a:t>
            </a:r>
          </a:p>
          <a:p>
            <a:pPr lvl="1"/>
            <a:r>
              <a:rPr lang="en-US" dirty="0" smtClean="0"/>
              <a:t>Born 		: May 1997</a:t>
            </a:r>
          </a:p>
          <a:p>
            <a:pPr lvl="1"/>
            <a:r>
              <a:rPr lang="en-US" dirty="0" smtClean="0"/>
              <a:t>Platform 		: SLOT 1</a:t>
            </a:r>
          </a:p>
          <a:p>
            <a:pPr lvl="1"/>
            <a:r>
              <a:rPr lang="en-US" dirty="0" smtClean="0"/>
              <a:t>L1 Cache 		: 32 KB</a:t>
            </a:r>
          </a:p>
          <a:p>
            <a:pPr lvl="1"/>
            <a:r>
              <a:rPr lang="en-US" dirty="0" smtClean="0"/>
              <a:t>L2 Cache 	: 512 KB In CPU SECC work at half of processor clock speed</a:t>
            </a:r>
          </a:p>
          <a:p>
            <a:pPr lvl="1"/>
            <a:r>
              <a:rPr lang="en-US" dirty="0" smtClean="0"/>
              <a:t>Process Technology 	: 0.35 Micron</a:t>
            </a:r>
          </a:p>
          <a:p>
            <a:pPr lvl="1"/>
            <a:endParaRPr lang="en-US" dirty="0"/>
          </a:p>
        </p:txBody>
      </p:sp>
      <p:pic>
        <p:nvPicPr>
          <p:cNvPr id="4" name="รูปภาพ 3" descr="E:\รูปภาพคอมพิวเตอร์\รูปภาพ Hardware\CPU\Pentium-II.gif"/>
          <p:cNvPicPr/>
          <p:nvPr/>
        </p:nvPicPr>
        <p:blipFill>
          <a:blip r:embed="rId2">
            <a:lum bright="6000"/>
            <a:grayscl/>
          </a:blip>
          <a:srcRect/>
          <a:stretch>
            <a:fillRect/>
          </a:stretch>
        </p:blipFill>
        <p:spPr bwMode="auto">
          <a:xfrm>
            <a:off x="5786446" y="2285992"/>
            <a:ext cx="311132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</a:t>
            </a:r>
            <a:r>
              <a:rPr lang="en-US" sz="4000" b="1" u="sng" dirty="0" smtClean="0"/>
              <a:t> Pentium</a:t>
            </a:r>
            <a:endParaRPr lang="th-TH" sz="4000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The Pentium II Klamath</a:t>
            </a:r>
            <a:r>
              <a:rPr lang="th-TH" b="1" dirty="0" smtClean="0"/>
              <a:t> สรุปรายละเอียดได้ดังนี้</a:t>
            </a:r>
            <a:endParaRPr lang="en-US" dirty="0" smtClean="0"/>
          </a:p>
          <a:p>
            <a:pPr lvl="1"/>
            <a:r>
              <a:rPr lang="en-US" dirty="0" smtClean="0"/>
              <a:t>Pentium II "Klamath" </a:t>
            </a:r>
            <a:r>
              <a:rPr lang="th-TH" dirty="0" smtClean="0"/>
              <a:t>พัฒนาต่อจาก</a:t>
            </a:r>
            <a:r>
              <a:rPr lang="en-US" dirty="0" smtClean="0"/>
              <a:t> Pentium PRO </a:t>
            </a:r>
            <a:r>
              <a:rPr lang="th-TH" dirty="0" smtClean="0"/>
              <a:t>ในปี</a:t>
            </a:r>
            <a:r>
              <a:rPr lang="en-US" dirty="0" smtClean="0"/>
              <a:t> 1995 </a:t>
            </a:r>
            <a:r>
              <a:rPr lang="th-TH" dirty="0" smtClean="0"/>
              <a:t>และเสร็จสิ้นในวันที่</a:t>
            </a:r>
            <a:r>
              <a:rPr lang="en-US" dirty="0" smtClean="0"/>
              <a:t> 7 </a:t>
            </a:r>
            <a:r>
              <a:rPr lang="th-TH" dirty="0" smtClean="0"/>
              <a:t>พ</a:t>
            </a:r>
            <a:r>
              <a:rPr lang="en-US" dirty="0" smtClean="0"/>
              <a:t>.</a:t>
            </a:r>
            <a:r>
              <a:rPr lang="th-TH" dirty="0" smtClean="0"/>
              <a:t>ค</a:t>
            </a:r>
            <a:r>
              <a:rPr lang="en-US" dirty="0" smtClean="0"/>
              <a:t>. 1997 </a:t>
            </a:r>
            <a:r>
              <a:rPr lang="th-TH" dirty="0" smtClean="0"/>
              <a:t>โดยนำเอาสถาปัตยกรรม</a:t>
            </a:r>
            <a:r>
              <a:rPr lang="en-US" dirty="0" smtClean="0"/>
              <a:t> MMX </a:t>
            </a:r>
            <a:r>
              <a:rPr lang="th-TH" dirty="0" smtClean="0"/>
              <a:t>เพิ่มเข้าไปใน</a:t>
            </a:r>
            <a:r>
              <a:rPr lang="en-US" dirty="0" smtClean="0"/>
              <a:t> Pentium PRO </a:t>
            </a:r>
          </a:p>
          <a:p>
            <a:pPr lvl="1"/>
            <a:r>
              <a:rPr lang="en-US" dirty="0" smtClean="0"/>
              <a:t>Pentium II </a:t>
            </a:r>
            <a:r>
              <a:rPr lang="th-TH" dirty="0" smtClean="0"/>
              <a:t>มี</a:t>
            </a:r>
            <a:r>
              <a:rPr lang="en-US" dirty="0" smtClean="0"/>
              <a:t> Cache L2 </a:t>
            </a:r>
            <a:r>
              <a:rPr lang="th-TH" dirty="0" smtClean="0"/>
              <a:t>ในตัวโดยติดอยู่ภายใน</a:t>
            </a:r>
            <a:r>
              <a:rPr lang="en-US" dirty="0" smtClean="0"/>
              <a:t> CPU SECC (Single Edge Contact Cartridge) </a:t>
            </a:r>
            <a:r>
              <a:rPr lang="th-TH" dirty="0" smtClean="0"/>
              <a:t>และมีความเร็วสูงกว่า</a:t>
            </a:r>
            <a:r>
              <a:rPr lang="en-US" dirty="0" smtClean="0"/>
              <a:t> Cache L2 </a:t>
            </a:r>
            <a:r>
              <a:rPr lang="th-TH" dirty="0" smtClean="0"/>
              <a:t>ที่ติดอยู่กับเมนบอร์ดมาก รันที่ความเร็วครึ่งหนึ่งของโพรเซสเซอร์ เช่น</a:t>
            </a:r>
            <a:r>
              <a:rPr lang="en-US" dirty="0" smtClean="0"/>
              <a:t> Pentium II 266 MHz Cache L2 </a:t>
            </a:r>
            <a:r>
              <a:rPr lang="th-TH" dirty="0" smtClean="0"/>
              <a:t>จะรันที่ความเร็ว</a:t>
            </a:r>
            <a:r>
              <a:rPr lang="en-US" dirty="0" smtClean="0"/>
              <a:t> 133 MHz </a:t>
            </a:r>
            <a:r>
              <a:rPr lang="th-TH" dirty="0" smtClean="0"/>
              <a:t>และดังนั้น</a:t>
            </a:r>
            <a:r>
              <a:rPr lang="en-US" dirty="0" smtClean="0"/>
              <a:t> Pentium II 450 MHz </a:t>
            </a:r>
            <a:r>
              <a:rPr lang="th-TH" dirty="0" smtClean="0"/>
              <a:t>จะมี</a:t>
            </a:r>
            <a:r>
              <a:rPr lang="en-US" dirty="0" smtClean="0"/>
              <a:t> Cache L2 </a:t>
            </a:r>
            <a:r>
              <a:rPr lang="th-TH" dirty="0" smtClean="0"/>
              <a:t>รันที่ความเร็ว</a:t>
            </a:r>
            <a:r>
              <a:rPr lang="en-US" dirty="0" smtClean="0"/>
              <a:t> 225 MHz </a:t>
            </a:r>
            <a:r>
              <a:rPr lang="th-TH" dirty="0" smtClean="0"/>
              <a:t>ซึ่งเร็วกว่า</a:t>
            </a:r>
            <a:r>
              <a:rPr lang="en-US" dirty="0" smtClean="0"/>
              <a:t> Pentium PRO </a:t>
            </a:r>
            <a:r>
              <a:rPr lang="th-TH" dirty="0" smtClean="0"/>
              <a:t>รุ่นสูงสุดอยู่</a:t>
            </a:r>
            <a:r>
              <a:rPr lang="en-US" dirty="0" smtClean="0"/>
              <a:t> 25 MHz </a:t>
            </a:r>
            <a:r>
              <a:rPr lang="th-TH" dirty="0" smtClean="0"/>
              <a:t>เท่านั้น จึงไม่เหมาะที่จะมาเป็น</a:t>
            </a:r>
            <a:r>
              <a:rPr lang="en-US" dirty="0" smtClean="0"/>
              <a:t> Server </a:t>
            </a:r>
            <a:r>
              <a:rPr lang="th-TH" dirty="0" smtClean="0"/>
              <a:t>แทน</a:t>
            </a:r>
            <a:r>
              <a:rPr lang="en-US" dirty="0" smtClean="0"/>
              <a:t> Pentium PRO </a:t>
            </a:r>
            <a:r>
              <a:rPr lang="th-TH" dirty="0" smtClean="0"/>
              <a:t>แต่สำหรับ</a:t>
            </a:r>
            <a:r>
              <a:rPr lang="en-US" dirty="0" smtClean="0"/>
              <a:t> Desktop </a:t>
            </a:r>
            <a:r>
              <a:rPr lang="th-TH" dirty="0" smtClean="0"/>
              <a:t>นี่สบาย</a:t>
            </a:r>
            <a:endParaRPr lang="en-US" dirty="0" smtClean="0"/>
          </a:p>
          <a:p>
            <a:pPr lvl="1"/>
            <a:r>
              <a:rPr lang="en-US" dirty="0" smtClean="0"/>
              <a:t>Pentium II </a:t>
            </a:r>
            <a:r>
              <a:rPr lang="th-TH" dirty="0" smtClean="0"/>
              <a:t>รันที่กระแสไฟฟ้า</a:t>
            </a:r>
            <a:r>
              <a:rPr lang="en-US" dirty="0" smtClean="0"/>
              <a:t> 2.8 V </a:t>
            </a:r>
            <a:r>
              <a:rPr lang="th-TH" dirty="0" smtClean="0"/>
              <a:t>แต่</a:t>
            </a:r>
            <a:r>
              <a:rPr lang="en-US" dirty="0" smtClean="0"/>
              <a:t> Pentium PRO </a:t>
            </a:r>
            <a:r>
              <a:rPr lang="th-TH" dirty="0" smtClean="0"/>
              <a:t>รันที่</a:t>
            </a:r>
            <a:r>
              <a:rPr lang="en-US" dirty="0" smtClean="0"/>
              <a:t> 3.3 V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sz="4000" b="1" u="sng" dirty="0" smtClean="0"/>
              <a:t>เทคโนโลยีการผลิต</a:t>
            </a:r>
            <a:endParaRPr lang="en-US" sz="4000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 smtClean="0"/>
              <a:t>ไมโครโปรเซสเซอร์ในปัจจุบันนี้ จะใช้เทคโนโลยีการผลิตสารกึ่งตัวนำ</a:t>
            </a:r>
            <a:r>
              <a:rPr lang="en-US" dirty="0" smtClean="0"/>
              <a:t> (Semiconductor) </a:t>
            </a:r>
            <a:r>
              <a:rPr lang="th-TH" dirty="0" smtClean="0"/>
              <a:t>แบบที่เรียกว่า</a:t>
            </a:r>
            <a:r>
              <a:rPr lang="en-US" dirty="0" smtClean="0"/>
              <a:t> CMOS (Complementary Metal-Oxide Semiconductor) </a:t>
            </a:r>
            <a:r>
              <a:rPr lang="th-TH" dirty="0" smtClean="0"/>
              <a:t>ซึ่งมีความละเอียดของลาวงจรแตกต่างกันออกไปหลายขนาด คือ</a:t>
            </a:r>
            <a:r>
              <a:rPr lang="en-US" dirty="0" smtClean="0"/>
              <a:t> 0.9, 0.7, 0.5, 0.35, 0.25 </a:t>
            </a:r>
            <a:r>
              <a:rPr lang="th-TH" dirty="0" smtClean="0"/>
              <a:t>และ</a:t>
            </a:r>
            <a:r>
              <a:rPr lang="en-US" dirty="0" smtClean="0"/>
              <a:t> 0.18 micron </a:t>
            </a:r>
            <a:r>
              <a:rPr lang="th-TH" dirty="0" smtClean="0"/>
              <a:t>ที่ใช้กันในไมโครโปรเซสเซอร์รุ่นใหม่ ๆ</a:t>
            </a:r>
            <a:r>
              <a:rPr lang="en-US" dirty="0" smtClean="0"/>
              <a:t> (1 micron = </a:t>
            </a:r>
            <a:r>
              <a:rPr lang="th-TH" dirty="0" smtClean="0"/>
              <a:t>หนึ่งในล้านเมตร</a:t>
            </a:r>
            <a:r>
              <a:rPr lang="en-US" dirty="0" smtClean="0"/>
              <a:t>) </a:t>
            </a:r>
            <a:r>
              <a:rPr lang="th-TH" dirty="0" smtClean="0"/>
              <a:t>ซึ่งลายวงจรขนาดเล็กลงก็ยิ่งจะประหยัดพื้นที่และราคาก็ลดลง</a:t>
            </a:r>
            <a:endParaRPr lang="en-US" dirty="0" smtClean="0"/>
          </a:p>
          <a:p>
            <a:endParaRPr lang="th-TH" dirty="0">
              <a:latin typeface="+mj-lt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</a:t>
            </a:r>
            <a:r>
              <a:rPr lang="en-US" sz="4000" b="1" u="sng" dirty="0" smtClean="0"/>
              <a:t> Pentium</a:t>
            </a:r>
            <a:endParaRPr lang="th-TH" sz="4000" b="1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4110" cy="54102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Pentium II </a:t>
            </a:r>
            <a:r>
              <a:rPr lang="th-TH" dirty="0" smtClean="0"/>
              <a:t>และ</a:t>
            </a:r>
            <a:r>
              <a:rPr lang="en-US" dirty="0" smtClean="0"/>
              <a:t> Pentium Pro </a:t>
            </a:r>
            <a:r>
              <a:rPr lang="th-TH" dirty="0" smtClean="0"/>
              <a:t>นั้นใช้เทคโนโลยี</a:t>
            </a:r>
            <a:r>
              <a:rPr lang="en-US" dirty="0" smtClean="0"/>
              <a:t> Dynamic Execution </a:t>
            </a:r>
            <a:r>
              <a:rPr lang="th-TH" dirty="0" smtClean="0"/>
              <a:t>ทั้งคู่แต่</a:t>
            </a:r>
            <a:r>
              <a:rPr lang="en-US" dirty="0" smtClean="0"/>
              <a:t> Pentium II </a:t>
            </a:r>
            <a:r>
              <a:rPr lang="th-TH" dirty="0" smtClean="0"/>
              <a:t>มีการคาดเดาที่แม่นยำกว่า</a:t>
            </a:r>
            <a:r>
              <a:rPr lang="en-US" dirty="0" smtClean="0"/>
              <a:t> Pentium Pro </a:t>
            </a:r>
            <a:r>
              <a:rPr lang="th-TH" dirty="0" smtClean="0"/>
              <a:t>อยู่ประมาณ</a:t>
            </a:r>
            <a:r>
              <a:rPr lang="en-US" dirty="0" smtClean="0"/>
              <a:t> 5-10% </a:t>
            </a:r>
            <a:r>
              <a:rPr lang="th-TH" dirty="0" smtClean="0"/>
              <a:t>จึงทำให้การเดาคำสั่งล่วงหน้าได้มากขึ้น</a:t>
            </a:r>
            <a:endParaRPr lang="en-US" dirty="0" smtClean="0"/>
          </a:p>
          <a:p>
            <a:pPr lvl="1"/>
            <a:r>
              <a:rPr lang="en-US" dirty="0" smtClean="0"/>
              <a:t>Pentium II </a:t>
            </a:r>
            <a:r>
              <a:rPr lang="th-TH" dirty="0" smtClean="0"/>
              <a:t>ได้รับการเพิ่มประสิทธิภาพจาก</a:t>
            </a:r>
            <a:r>
              <a:rPr lang="en-US" dirty="0" smtClean="0"/>
              <a:t> Pentium Pro </a:t>
            </a:r>
            <a:r>
              <a:rPr lang="th-TH" dirty="0" smtClean="0"/>
              <a:t>อย่างมากในด้าน</a:t>
            </a:r>
            <a:r>
              <a:rPr lang="en-US" dirty="0" smtClean="0"/>
              <a:t> 16-bit Software </a:t>
            </a:r>
            <a:r>
              <a:rPr lang="th-TH" dirty="0" smtClean="0"/>
              <a:t>ที่</a:t>
            </a:r>
            <a:r>
              <a:rPr lang="en-US" dirty="0" smtClean="0"/>
              <a:t> Pentium Pro </a:t>
            </a:r>
            <a:r>
              <a:rPr lang="th-TH" dirty="0" smtClean="0"/>
              <a:t>ไม่สามารถสู้ได้แม้แต่</a:t>
            </a:r>
            <a:r>
              <a:rPr lang="en-US" dirty="0" smtClean="0"/>
              <a:t> Pentium </a:t>
            </a:r>
            <a:r>
              <a:rPr lang="th-TH" dirty="0" smtClean="0"/>
              <a:t>ธรรมดา และ</a:t>
            </a:r>
            <a:r>
              <a:rPr lang="en-US" dirty="0" smtClean="0"/>
              <a:t> Intel </a:t>
            </a:r>
            <a:r>
              <a:rPr lang="th-TH" dirty="0" smtClean="0"/>
              <a:t>ทำการบ้านมาอย่างดีเพื่อนให้</a:t>
            </a:r>
            <a:r>
              <a:rPr lang="en-US" dirty="0" smtClean="0"/>
              <a:t> Pentium II </a:t>
            </a:r>
            <a:r>
              <a:rPr lang="th-TH" dirty="0" smtClean="0"/>
              <a:t>ทำงานกับ</a:t>
            </a:r>
            <a:r>
              <a:rPr lang="en-US" dirty="0" smtClean="0"/>
              <a:t> Win95 </a:t>
            </a:r>
            <a:r>
              <a:rPr lang="th-TH" dirty="0" smtClean="0"/>
              <a:t>และ</a:t>
            </a:r>
            <a:r>
              <a:rPr lang="en-US" dirty="0" smtClean="0"/>
              <a:t> Win 3.11 </a:t>
            </a:r>
            <a:r>
              <a:rPr lang="th-TH" dirty="0" smtClean="0"/>
              <a:t>ได้เป็นอย่างดี</a:t>
            </a:r>
            <a:endParaRPr lang="en-US" dirty="0" smtClean="0"/>
          </a:p>
          <a:p>
            <a:pPr lvl="1"/>
            <a:r>
              <a:rPr lang="en-US" dirty="0" smtClean="0"/>
              <a:t>Pentium II </a:t>
            </a:r>
            <a:r>
              <a:rPr lang="th-TH" dirty="0" smtClean="0"/>
              <a:t>มาใน</a:t>
            </a:r>
            <a:r>
              <a:rPr lang="en-US" dirty="0" smtClean="0"/>
              <a:t> Package </a:t>
            </a:r>
            <a:r>
              <a:rPr lang="th-TH" dirty="0" smtClean="0"/>
              <a:t>ใหม่ต่างจาก</a:t>
            </a:r>
            <a:r>
              <a:rPr lang="en-US" dirty="0" smtClean="0"/>
              <a:t> Pentium Pro </a:t>
            </a:r>
            <a:r>
              <a:rPr lang="th-TH" dirty="0" smtClean="0"/>
              <a:t>ตรงที่มันเป็น</a:t>
            </a:r>
            <a:r>
              <a:rPr lang="en-US" dirty="0" smtClean="0"/>
              <a:t> SECC </a:t>
            </a:r>
            <a:r>
              <a:rPr lang="th-TH" dirty="0" smtClean="0"/>
              <a:t>หรือ</a:t>
            </a:r>
            <a:r>
              <a:rPr lang="en-US" dirty="0" smtClean="0"/>
              <a:t> SEC Cartridge </a:t>
            </a:r>
            <a:r>
              <a:rPr lang="th-TH" dirty="0" smtClean="0"/>
              <a:t>ที่จะทำให้</a:t>
            </a:r>
            <a:r>
              <a:rPr lang="en-US" dirty="0" smtClean="0"/>
              <a:t> Pentium II </a:t>
            </a:r>
            <a:r>
              <a:rPr lang="th-TH" dirty="0" smtClean="0"/>
              <a:t>ติดต่อกับ</a:t>
            </a:r>
            <a:r>
              <a:rPr lang="en-US" dirty="0" smtClean="0"/>
              <a:t> L2 Cache </a:t>
            </a:r>
            <a:r>
              <a:rPr lang="th-TH" dirty="0" smtClean="0"/>
              <a:t>ได้อย่างสะดวกมากกว่า</a:t>
            </a:r>
            <a:r>
              <a:rPr lang="en-US" dirty="0" smtClean="0"/>
              <a:t> Pentium MMX </a:t>
            </a:r>
            <a:r>
              <a:rPr lang="th-TH" dirty="0" smtClean="0"/>
              <a:t>แต่น้อยกว่า</a:t>
            </a:r>
            <a:r>
              <a:rPr lang="en-US" dirty="0" smtClean="0"/>
              <a:t> Pentium Pro </a:t>
            </a:r>
            <a:r>
              <a:rPr lang="th-TH" dirty="0" smtClean="0"/>
              <a:t>เป็นเพราะว่า</a:t>
            </a:r>
            <a:r>
              <a:rPr lang="en-US" dirty="0" smtClean="0"/>
              <a:t> Intel </a:t>
            </a:r>
            <a:r>
              <a:rPr lang="th-TH" dirty="0" smtClean="0"/>
              <a:t>ไม่ได้เล็งให้</a:t>
            </a:r>
            <a:r>
              <a:rPr lang="en-US" dirty="0" smtClean="0"/>
              <a:t> Pentium II </a:t>
            </a:r>
            <a:r>
              <a:rPr lang="th-TH" dirty="0" smtClean="0"/>
              <a:t>มาแทน</a:t>
            </a:r>
            <a:r>
              <a:rPr lang="en-US" dirty="0" smtClean="0"/>
              <a:t> Pentium Pro </a:t>
            </a:r>
            <a:r>
              <a:rPr lang="th-TH" dirty="0" smtClean="0"/>
              <a:t>แต่ให้มาแทน</a:t>
            </a:r>
            <a:r>
              <a:rPr lang="en-US" dirty="0" smtClean="0"/>
              <a:t> Pentium MMX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</a:t>
            </a:r>
            <a:r>
              <a:rPr lang="en-US" sz="4000" b="1" u="sng" dirty="0" smtClean="0"/>
              <a:t> Pentium</a:t>
            </a:r>
            <a:endParaRPr lang="th-TH" sz="40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The Pentium III "Katmai"</a:t>
            </a:r>
          </a:p>
          <a:p>
            <a:pPr lvl="1"/>
            <a:r>
              <a:rPr lang="en-US" dirty="0" smtClean="0"/>
              <a:t>Intel's Pentium III 	: Katmai</a:t>
            </a:r>
          </a:p>
          <a:p>
            <a:pPr lvl="1"/>
            <a:r>
              <a:rPr lang="en-US" dirty="0" smtClean="0"/>
              <a:t>Clock Rate 		: 450 - 600 MHz</a:t>
            </a:r>
          </a:p>
          <a:p>
            <a:pPr lvl="1"/>
            <a:r>
              <a:rPr lang="en-US" dirty="0" smtClean="0"/>
              <a:t>BUS 		: 100 MHz</a:t>
            </a:r>
          </a:p>
          <a:p>
            <a:pPr lvl="1"/>
            <a:r>
              <a:rPr lang="en-US" dirty="0" smtClean="0"/>
              <a:t>Born 		: Feb 1999</a:t>
            </a:r>
          </a:p>
          <a:p>
            <a:pPr lvl="1"/>
            <a:r>
              <a:rPr lang="en-US" dirty="0" smtClean="0"/>
              <a:t>Platform 		: SLOT 1</a:t>
            </a:r>
          </a:p>
          <a:p>
            <a:pPr lvl="1"/>
            <a:r>
              <a:rPr lang="en-US" dirty="0" smtClean="0"/>
              <a:t>L1 Cache 		: 32 KB</a:t>
            </a:r>
          </a:p>
          <a:p>
            <a:pPr lvl="1"/>
            <a:r>
              <a:rPr lang="en-US" dirty="0" smtClean="0"/>
              <a:t>L2 Cache 		: 512 KB In CPU SECC work at half of processor clock speed</a:t>
            </a:r>
          </a:p>
          <a:p>
            <a:pPr lvl="1"/>
            <a:r>
              <a:rPr lang="en-US" dirty="0" smtClean="0"/>
              <a:t>Process Technology 	: 0.25 Micron</a:t>
            </a:r>
          </a:p>
        </p:txBody>
      </p:sp>
      <p:pic>
        <p:nvPicPr>
          <p:cNvPr id="5" name="รูปภาพ 4" descr="C:\รูป CPU\Xeon.gif"/>
          <p:cNvPicPr/>
          <p:nvPr/>
        </p:nvPicPr>
        <p:blipFill>
          <a:blip r:embed="rId2">
            <a:lum bright="18000"/>
            <a:grayscl/>
          </a:blip>
          <a:srcRect/>
          <a:stretch>
            <a:fillRect/>
          </a:stretch>
        </p:blipFill>
        <p:spPr bwMode="auto">
          <a:xfrm>
            <a:off x="5857884" y="2428868"/>
            <a:ext cx="2643206" cy="2067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</a:t>
            </a:r>
            <a:r>
              <a:rPr lang="en-US" sz="4000" b="1" u="sng" dirty="0" smtClean="0"/>
              <a:t> Pentium</a:t>
            </a:r>
            <a:endParaRPr lang="th-TH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The Pentium III "Katmai“</a:t>
            </a:r>
            <a:r>
              <a:rPr lang="th-TH" b="1" dirty="0" smtClean="0"/>
              <a:t> สรุปรายละเอียดได้ดังนี้</a:t>
            </a:r>
            <a:endParaRPr lang="en-US" dirty="0" smtClean="0"/>
          </a:p>
          <a:p>
            <a:pPr lvl="1"/>
            <a:r>
              <a:rPr lang="th-TH" dirty="0" smtClean="0"/>
              <a:t>ออกสู่ท้องตลาดเมื่อ</a:t>
            </a:r>
            <a:r>
              <a:rPr lang="en-US" dirty="0" smtClean="0"/>
              <a:t> 26 </a:t>
            </a:r>
            <a:r>
              <a:rPr lang="th-TH" dirty="0" smtClean="0"/>
              <a:t>ก</a:t>
            </a:r>
            <a:r>
              <a:rPr lang="en-US" dirty="0" smtClean="0"/>
              <a:t>.</a:t>
            </a:r>
            <a:r>
              <a:rPr lang="th-TH" dirty="0" smtClean="0"/>
              <a:t>พ</a:t>
            </a:r>
            <a:r>
              <a:rPr lang="en-US" dirty="0" smtClean="0"/>
              <a:t>. </a:t>
            </a:r>
            <a:r>
              <a:rPr lang="th-TH" dirty="0" smtClean="0"/>
              <a:t>ปี</a:t>
            </a:r>
            <a:r>
              <a:rPr lang="en-US" dirty="0" smtClean="0"/>
              <a:t> 1999 </a:t>
            </a:r>
            <a:r>
              <a:rPr lang="th-TH" dirty="0" smtClean="0"/>
              <a:t>ซึ่งคุณสมบัติใหม่ใน</a:t>
            </a:r>
            <a:r>
              <a:rPr lang="en-US" dirty="0" smtClean="0"/>
              <a:t> Pentium III - Katmai </a:t>
            </a:r>
            <a:r>
              <a:rPr lang="th-TH" dirty="0" smtClean="0"/>
              <a:t>ไม่ได้แตกต่างกับ</a:t>
            </a:r>
            <a:r>
              <a:rPr lang="en-US" dirty="0" smtClean="0"/>
              <a:t> Pentium II </a:t>
            </a:r>
            <a:r>
              <a:rPr lang="th-TH" dirty="0" smtClean="0"/>
              <a:t>มากนักคือแค่เพิ่มคำสั่ง</a:t>
            </a:r>
            <a:r>
              <a:rPr lang="en-US" dirty="0" smtClean="0"/>
              <a:t> SSE </a:t>
            </a:r>
            <a:r>
              <a:rPr lang="th-TH" dirty="0" smtClean="0"/>
              <a:t>ที่ใช้ในการประมวลผลทางด้าน</a:t>
            </a:r>
            <a:r>
              <a:rPr lang="en-US" dirty="0" smtClean="0"/>
              <a:t> 3D </a:t>
            </a:r>
            <a:r>
              <a:rPr lang="th-TH" dirty="0" smtClean="0"/>
              <a:t>เข้าไปเท่านั้น</a:t>
            </a:r>
            <a:endParaRPr lang="en-US" dirty="0" smtClean="0"/>
          </a:p>
          <a:p>
            <a:pPr lvl="1"/>
            <a:r>
              <a:rPr lang="en-US" dirty="0" smtClean="0"/>
              <a:t>SSE (Streaming SIMD Extension) 70 </a:t>
            </a:r>
            <a:r>
              <a:rPr lang="th-TH" dirty="0" smtClean="0"/>
              <a:t>คำสั่งใหม่ในการประมวลผลของ</a:t>
            </a:r>
            <a:r>
              <a:rPr lang="en-US" dirty="0" smtClean="0"/>
              <a:t> P3 (P3 = Pentium III)</a:t>
            </a:r>
          </a:p>
          <a:p>
            <a:pPr lvl="1"/>
            <a:r>
              <a:rPr lang="en-US" dirty="0" smtClean="0"/>
              <a:t>SIMD </a:t>
            </a:r>
            <a:r>
              <a:rPr lang="th-TH" dirty="0" smtClean="0"/>
              <a:t>นั้นย่อมาจาก</a:t>
            </a:r>
            <a:r>
              <a:rPr lang="en-US" dirty="0" smtClean="0"/>
              <a:t> Single Instruction Multiple Data </a:t>
            </a:r>
            <a:r>
              <a:rPr lang="th-TH" dirty="0" smtClean="0"/>
              <a:t>แปลว่า คำสั่งเดียวหลายข้อมูลนั่นเอง</a:t>
            </a:r>
            <a:endParaRPr lang="en-US" dirty="0" smtClean="0"/>
          </a:p>
          <a:p>
            <a:pPr lvl="1"/>
            <a:r>
              <a:rPr lang="en-US" dirty="0" smtClean="0"/>
              <a:t>SSE </a:t>
            </a:r>
            <a:r>
              <a:rPr lang="th-TH" dirty="0" smtClean="0"/>
              <a:t>ใช้กับ</a:t>
            </a:r>
            <a:r>
              <a:rPr lang="en-US" dirty="0" smtClean="0"/>
              <a:t> Software </a:t>
            </a:r>
            <a:r>
              <a:rPr lang="th-TH" dirty="0" smtClean="0"/>
              <a:t>สมัยใหม่ล้วน ๆ และ</a:t>
            </a:r>
            <a:r>
              <a:rPr lang="en-US" dirty="0" smtClean="0"/>
              <a:t> SSE </a:t>
            </a:r>
            <a:r>
              <a:rPr lang="th-TH" dirty="0" smtClean="0"/>
              <a:t>มี</a:t>
            </a:r>
            <a:r>
              <a:rPr lang="en-US" dirty="0" smtClean="0"/>
              <a:t> 70 </a:t>
            </a:r>
            <a:r>
              <a:rPr lang="th-TH" dirty="0" smtClean="0"/>
              <a:t>คำสั่งแต่ไม่ได้หมายความว่าจะทำงานกับ</a:t>
            </a:r>
            <a:r>
              <a:rPr lang="en-US" dirty="0" smtClean="0"/>
              <a:t> 3D </a:t>
            </a:r>
            <a:r>
              <a:rPr lang="th-TH" dirty="0" smtClean="0"/>
              <a:t>อย่างเดียว บางส่วนยังมาช่วย</a:t>
            </a:r>
            <a:r>
              <a:rPr lang="en-US" dirty="0" smtClean="0"/>
              <a:t> MMX </a:t>
            </a:r>
            <a:r>
              <a:rPr lang="th-TH" dirty="0" smtClean="0"/>
              <a:t>ตัวเก่าในการประมวลผลเลขจำนวนเต็มได้เหมือนกันนั่นคือ</a:t>
            </a:r>
            <a:r>
              <a:rPr lang="en-US" dirty="0" smtClean="0"/>
              <a:t> 12 </a:t>
            </a:r>
            <a:r>
              <a:rPr lang="th-TH" dirty="0" smtClean="0"/>
              <a:t>คำสั่งที่เพิ่มเติม</a:t>
            </a:r>
            <a:r>
              <a:rPr lang="en-US" dirty="0" smtClean="0"/>
              <a:t> MMX </a:t>
            </a:r>
            <a:r>
              <a:rPr lang="th-TH" dirty="0" smtClean="0"/>
              <a:t>เดิมเพื่อที่จะถอดรหัส</a:t>
            </a:r>
            <a:r>
              <a:rPr lang="en-US" dirty="0" smtClean="0"/>
              <a:t> MPEG-2 </a:t>
            </a:r>
            <a:r>
              <a:rPr lang="th-TH" dirty="0" smtClean="0"/>
              <a:t>ได้อย่างดี และอีก</a:t>
            </a:r>
            <a:r>
              <a:rPr lang="en-US" dirty="0" smtClean="0"/>
              <a:t> 50 </a:t>
            </a:r>
            <a:r>
              <a:rPr lang="th-TH" dirty="0" smtClean="0"/>
              <a:t>คำสั่งที่ใช้ในการประมวลผล</a:t>
            </a:r>
            <a:r>
              <a:rPr lang="en-US" dirty="0" smtClean="0"/>
              <a:t> 3D </a:t>
            </a:r>
            <a:r>
              <a:rPr lang="th-TH" dirty="0" smtClean="0"/>
              <a:t>ซึ่งก็คือ</a:t>
            </a:r>
            <a:r>
              <a:rPr lang="en-US" dirty="0" smtClean="0"/>
              <a:t> SIMD-FP (FP = Floating Point </a:t>
            </a:r>
            <a:r>
              <a:rPr lang="th-TH" dirty="0" smtClean="0"/>
              <a:t>คือเลขทศนิยม</a:t>
            </a:r>
            <a:r>
              <a:rPr lang="en-US" dirty="0" smtClean="0"/>
              <a:t>)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</a:t>
            </a:r>
            <a:r>
              <a:rPr lang="en-US" sz="4000" b="1" u="sng" dirty="0" smtClean="0"/>
              <a:t> Pentium</a:t>
            </a:r>
            <a:endParaRPr lang="th-TH" sz="4000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lnSpcReduction="10000"/>
          </a:bodyPr>
          <a:lstStyle/>
          <a:p>
            <a:pPr lvl="1"/>
            <a:r>
              <a:rPr lang="th-TH" dirty="0" smtClean="0"/>
              <a:t>การประมวลผล</a:t>
            </a:r>
            <a:r>
              <a:rPr lang="en-US" dirty="0" smtClean="0"/>
              <a:t> 3D </a:t>
            </a:r>
            <a:r>
              <a:rPr lang="th-TH" dirty="0" smtClean="0"/>
              <a:t>จะต้องใช้เลขทศนิยมในการประมวลผลอย่างมาก จึงทำให้</a:t>
            </a:r>
            <a:r>
              <a:rPr lang="en-US" dirty="0" smtClean="0"/>
              <a:t> CPU </a:t>
            </a:r>
            <a:r>
              <a:rPr lang="th-TH" dirty="0" smtClean="0"/>
              <a:t>ทำงานได้อย่างรวดเร็วขึ้นมาถึง</a:t>
            </a:r>
            <a:r>
              <a:rPr lang="en-US" dirty="0" smtClean="0"/>
              <a:t> 30% </a:t>
            </a:r>
            <a:r>
              <a:rPr lang="th-TH" dirty="0" smtClean="0"/>
              <a:t>และคำสั่งที่เหลืออีก</a:t>
            </a:r>
            <a:r>
              <a:rPr lang="en-US" dirty="0" smtClean="0"/>
              <a:t> 8 </a:t>
            </a:r>
            <a:r>
              <a:rPr lang="th-TH" dirty="0" smtClean="0"/>
              <a:t>คำสั่งจะใช้สำหรับประมวลผลเพิ่มความสามารถกับ สถาปัตยกรรมภายใน</a:t>
            </a:r>
            <a:r>
              <a:rPr lang="en-US" dirty="0" smtClean="0"/>
              <a:t> P6 </a:t>
            </a:r>
            <a:r>
              <a:rPr lang="th-TH" dirty="0" smtClean="0"/>
              <a:t>เช่น</a:t>
            </a:r>
            <a:r>
              <a:rPr lang="en-US" dirty="0" smtClean="0"/>
              <a:t> L2 Cache </a:t>
            </a:r>
            <a:r>
              <a:rPr lang="th-TH" dirty="0" smtClean="0"/>
              <a:t>และ</a:t>
            </a:r>
            <a:r>
              <a:rPr lang="en-US" dirty="0" smtClean="0"/>
              <a:t> RAM </a:t>
            </a:r>
            <a:r>
              <a:rPr lang="th-TH" dirty="0" smtClean="0"/>
              <a:t>เพื่อให้</a:t>
            </a:r>
            <a:r>
              <a:rPr lang="en-US" dirty="0" smtClean="0"/>
              <a:t> Bandwidth </a:t>
            </a:r>
            <a:r>
              <a:rPr lang="th-TH" dirty="0" smtClean="0"/>
              <a:t>เพิ่มขึ้น</a:t>
            </a:r>
            <a:r>
              <a:rPr lang="en-US" dirty="0" smtClean="0"/>
              <a:t> 20% </a:t>
            </a:r>
          </a:p>
          <a:p>
            <a:pPr lvl="1"/>
            <a:r>
              <a:rPr lang="th-TH" dirty="0" smtClean="0"/>
              <a:t>สำหรับ</a:t>
            </a:r>
            <a:r>
              <a:rPr lang="en-US" dirty="0" smtClean="0"/>
              <a:t> System BUS </a:t>
            </a:r>
            <a:r>
              <a:rPr lang="th-TH" dirty="0" smtClean="0"/>
              <a:t>ของ</a:t>
            </a:r>
            <a:r>
              <a:rPr lang="en-US" dirty="0" smtClean="0"/>
              <a:t> P3 </a:t>
            </a:r>
            <a:r>
              <a:rPr lang="th-TH" dirty="0" smtClean="0"/>
              <a:t>มาในรูปแบบใหม่ของ</a:t>
            </a:r>
            <a:r>
              <a:rPr lang="en-US" dirty="0" smtClean="0"/>
              <a:t> SLOT 1 </a:t>
            </a:r>
            <a:r>
              <a:rPr lang="th-TH" dirty="0" smtClean="0"/>
              <a:t>ก็คือ</a:t>
            </a:r>
            <a:r>
              <a:rPr lang="en-US" dirty="0" smtClean="0"/>
              <a:t> SECC2 </a:t>
            </a:r>
            <a:r>
              <a:rPr lang="th-TH" dirty="0" smtClean="0"/>
              <a:t>จาก</a:t>
            </a:r>
            <a:r>
              <a:rPr lang="en-US" dirty="0" smtClean="0"/>
              <a:t> PII </a:t>
            </a:r>
            <a:r>
              <a:rPr lang="th-TH" dirty="0" smtClean="0"/>
              <a:t>ที่ใช้</a:t>
            </a:r>
            <a:r>
              <a:rPr lang="en-US" dirty="0" smtClean="0"/>
              <a:t> SECC </a:t>
            </a:r>
            <a:r>
              <a:rPr lang="th-TH" dirty="0" smtClean="0"/>
              <a:t>ธรรมดา</a:t>
            </a:r>
            <a:r>
              <a:rPr lang="en-US" dirty="0" smtClean="0"/>
              <a:t> SECC2 </a:t>
            </a:r>
            <a:r>
              <a:rPr lang="th-TH" dirty="0" smtClean="0"/>
              <a:t>ต่างจาก</a:t>
            </a:r>
            <a:r>
              <a:rPr lang="en-US" dirty="0" smtClean="0"/>
              <a:t> SECC </a:t>
            </a:r>
            <a:r>
              <a:rPr lang="th-TH" dirty="0" smtClean="0"/>
              <a:t>ตรงที่การสัมผัสกับแผ่นระบายความร้อน ซึ่ง</a:t>
            </a:r>
            <a:r>
              <a:rPr lang="en-US" dirty="0" smtClean="0"/>
              <a:t> P3 </a:t>
            </a:r>
            <a:r>
              <a:rPr lang="th-TH" dirty="0" smtClean="0"/>
              <a:t>จะร้อนกว่า</a:t>
            </a:r>
            <a:r>
              <a:rPr lang="en-US" dirty="0" smtClean="0"/>
              <a:t> PII </a:t>
            </a:r>
            <a:r>
              <a:rPr lang="th-TH" dirty="0" smtClean="0"/>
              <a:t>คือ</a:t>
            </a:r>
            <a:r>
              <a:rPr lang="en-US" dirty="0" smtClean="0"/>
              <a:t> P3 </a:t>
            </a:r>
            <a:r>
              <a:rPr lang="th-TH" dirty="0" smtClean="0"/>
              <a:t>ร้อนเกือบ</a:t>
            </a:r>
            <a:r>
              <a:rPr lang="en-US" dirty="0" smtClean="0"/>
              <a:t> 56 </a:t>
            </a:r>
            <a:r>
              <a:rPr lang="th-TH" dirty="0" smtClean="0"/>
              <a:t>องศาเซลเซียส จึงต้องใช้พัดลมระบายความร้อนตัวใหญ่มากในการทำให้มันเย็นลง </a:t>
            </a:r>
            <a:endParaRPr lang="en-US" dirty="0" smtClean="0"/>
          </a:p>
          <a:p>
            <a:pPr lvl="1"/>
            <a:r>
              <a:rPr lang="th-TH" dirty="0" smtClean="0"/>
              <a:t>อีกคุณสมบัติหนึ่งก็คือ</a:t>
            </a:r>
            <a:r>
              <a:rPr lang="en-US" dirty="0" smtClean="0"/>
              <a:t> ID Number PSN (Processor Serial Number) </a:t>
            </a:r>
            <a:r>
              <a:rPr lang="th-TH" dirty="0" smtClean="0"/>
              <a:t>ซึ่งจะเป็นคุณสมบัติ เฉพาะตัวของ</a:t>
            </a:r>
            <a:r>
              <a:rPr lang="en-US" dirty="0" smtClean="0"/>
              <a:t> P3 </a:t>
            </a:r>
            <a:r>
              <a:rPr lang="th-TH" dirty="0" smtClean="0"/>
              <a:t>แต่ละตัวเป็นรหัสขนาด</a:t>
            </a:r>
            <a:r>
              <a:rPr lang="en-US" dirty="0" smtClean="0"/>
              <a:t> 96-Bit </a:t>
            </a:r>
            <a:r>
              <a:rPr lang="th-TH" dirty="0" smtClean="0"/>
              <a:t>และมันสามารถทำให้การติดต่อซื้อขายผ่านทางอิน</a:t>
            </a:r>
            <a:r>
              <a:rPr lang="th-TH" dirty="0" err="1" smtClean="0"/>
              <a:t>เทอร์</a:t>
            </a:r>
            <a:r>
              <a:rPr lang="th-TH" dirty="0" smtClean="0"/>
              <a:t>เนตและการเข้ารหัสป้องกัน ได้อย่างมีประสิทธิภาพและมีความปลอดภัยมากขึ้น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</a:t>
            </a:r>
            <a:r>
              <a:rPr lang="en-US" sz="4000" b="1" u="sng" dirty="0" smtClean="0"/>
              <a:t> Pentium</a:t>
            </a:r>
            <a:endParaRPr lang="th-TH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The Pentium III Xeon "Tanner"</a:t>
            </a:r>
            <a:endParaRPr lang="en-US" dirty="0" smtClean="0"/>
          </a:p>
          <a:p>
            <a:pPr lvl="1"/>
            <a:r>
              <a:rPr lang="en-US" dirty="0" smtClean="0"/>
              <a:t> Intel's Pentium III Xeon : Tanner</a:t>
            </a:r>
          </a:p>
          <a:p>
            <a:pPr lvl="1"/>
            <a:r>
              <a:rPr lang="en-US" dirty="0" smtClean="0"/>
              <a:t>Clock Rate 		: 500 MHz and up</a:t>
            </a:r>
          </a:p>
          <a:p>
            <a:pPr lvl="1"/>
            <a:r>
              <a:rPr lang="en-US" dirty="0" smtClean="0"/>
              <a:t>BUS 		: 100 MHz</a:t>
            </a:r>
          </a:p>
          <a:p>
            <a:pPr lvl="1"/>
            <a:r>
              <a:rPr lang="en-US" dirty="0" smtClean="0"/>
              <a:t>Born 		: Feb 1999</a:t>
            </a:r>
          </a:p>
          <a:p>
            <a:pPr lvl="1"/>
            <a:r>
              <a:rPr lang="en-US" dirty="0" smtClean="0"/>
              <a:t>Platform 		: SLOT 2</a:t>
            </a:r>
          </a:p>
          <a:p>
            <a:pPr lvl="1"/>
            <a:r>
              <a:rPr lang="en-US" dirty="0" smtClean="0"/>
              <a:t>L1 Cache 		: 32 KB</a:t>
            </a:r>
          </a:p>
          <a:p>
            <a:pPr lvl="1"/>
            <a:r>
              <a:rPr lang="en-US" dirty="0" smtClean="0"/>
              <a:t>L2 Cache 		: 512 - 2MB Custom SRAM Run at FULL CPU SPEED</a:t>
            </a:r>
          </a:p>
          <a:p>
            <a:pPr lvl="1"/>
            <a:r>
              <a:rPr lang="en-US" dirty="0" smtClean="0"/>
              <a:t>Process Technology 	: 0.25 Micron</a:t>
            </a:r>
            <a:endParaRPr lang="en-US" dirty="0"/>
          </a:p>
        </p:txBody>
      </p:sp>
      <p:pic>
        <p:nvPicPr>
          <p:cNvPr id="4" name="รูปภาพ 3" descr="E:\รูปภาพคอมพิวเตอร์\รูปภาพ Hardware\CPU\Pentium-III Xeon.gif"/>
          <p:cNvPicPr/>
          <p:nvPr/>
        </p:nvPicPr>
        <p:blipFill>
          <a:blip r:embed="rId2">
            <a:lum bright="6000"/>
            <a:grayscl/>
          </a:blip>
          <a:srcRect/>
          <a:stretch>
            <a:fillRect/>
          </a:stretch>
        </p:blipFill>
        <p:spPr bwMode="auto">
          <a:xfrm>
            <a:off x="6143636" y="2357430"/>
            <a:ext cx="2669987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</a:t>
            </a:r>
            <a:r>
              <a:rPr lang="en-US" sz="4000" b="1" u="sng" dirty="0" smtClean="0"/>
              <a:t> Pentium</a:t>
            </a:r>
            <a:endParaRPr lang="th-TH" sz="4000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The Pentium III Xeon "Tanner“</a:t>
            </a:r>
            <a:r>
              <a:rPr lang="th-TH" b="1" dirty="0" smtClean="0"/>
              <a:t> สรุปรายละเอียดได้ดังนี้</a:t>
            </a:r>
            <a:endParaRPr lang="en-US" dirty="0" smtClean="0"/>
          </a:p>
          <a:p>
            <a:pPr lvl="1"/>
            <a:r>
              <a:rPr lang="en-US" dirty="0" smtClean="0"/>
              <a:t>P3 Xeon </a:t>
            </a:r>
            <a:r>
              <a:rPr lang="th-TH" dirty="0" smtClean="0"/>
              <a:t>ก็เหมือน</a:t>
            </a:r>
            <a:r>
              <a:rPr lang="en-US" dirty="0" smtClean="0"/>
              <a:t> P3 </a:t>
            </a:r>
            <a:r>
              <a:rPr lang="th-TH" dirty="0" smtClean="0"/>
              <a:t>ธรรมดา</a:t>
            </a:r>
            <a:r>
              <a:rPr lang="en-US" dirty="0" smtClean="0"/>
              <a:t> + PII </a:t>
            </a:r>
            <a:r>
              <a:rPr lang="th-TH" dirty="0" smtClean="0"/>
              <a:t>และ</a:t>
            </a:r>
            <a:r>
              <a:rPr lang="en-US" dirty="0" smtClean="0"/>
              <a:t> Pentium III Xeon </a:t>
            </a:r>
            <a:r>
              <a:rPr lang="th-TH" dirty="0" smtClean="0"/>
              <a:t>นี้มีรหัสว่า</a:t>
            </a:r>
            <a:r>
              <a:rPr lang="en-US" dirty="0" smtClean="0"/>
              <a:t> Tanner </a:t>
            </a:r>
            <a:r>
              <a:rPr lang="th-TH" dirty="0" smtClean="0"/>
              <a:t>สามารถรองรับ</a:t>
            </a:r>
            <a:r>
              <a:rPr lang="en-US" dirty="0" smtClean="0"/>
              <a:t> SSE (Streaming SIMD Extensions) </a:t>
            </a:r>
            <a:r>
              <a:rPr lang="th-TH" dirty="0" smtClean="0"/>
              <a:t>และ</a:t>
            </a:r>
            <a:r>
              <a:rPr lang="en-US" dirty="0" smtClean="0"/>
              <a:t> PSN Number </a:t>
            </a:r>
            <a:r>
              <a:rPr lang="th-TH" dirty="0" smtClean="0"/>
              <a:t>ด้วย</a:t>
            </a:r>
            <a:r>
              <a:rPr lang="en-US" dirty="0" smtClean="0"/>
              <a:t> P3 Xeon </a:t>
            </a:r>
            <a:r>
              <a:rPr lang="th-TH" dirty="0" smtClean="0"/>
              <a:t>หากินกับตลาด</a:t>
            </a:r>
            <a:r>
              <a:rPr lang="en-US" dirty="0" smtClean="0"/>
              <a:t> Server/Workstation </a:t>
            </a:r>
            <a:r>
              <a:rPr lang="th-TH" dirty="0" smtClean="0"/>
              <a:t>และมีความเร็วเริ่มต้นที่</a:t>
            </a:r>
            <a:r>
              <a:rPr lang="en-US" dirty="0" smtClean="0"/>
              <a:t> 500 MHz </a:t>
            </a:r>
            <a:r>
              <a:rPr lang="th-TH" dirty="0" smtClean="0"/>
              <a:t>มากับ</a:t>
            </a:r>
            <a:r>
              <a:rPr lang="en-US" dirty="0" smtClean="0"/>
              <a:t> L2 Cache 512 KB, 1MB </a:t>
            </a:r>
            <a:r>
              <a:rPr lang="th-TH" dirty="0" smtClean="0"/>
              <a:t>หรือ</a:t>
            </a:r>
            <a:r>
              <a:rPr lang="en-US" dirty="0" smtClean="0"/>
              <a:t> 2MB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</a:t>
            </a:r>
            <a:r>
              <a:rPr lang="en-US" sz="4000" b="1" u="sng" dirty="0" smtClean="0"/>
              <a:t> Pentium</a:t>
            </a:r>
            <a:endParaRPr lang="th-TH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Pentium 4 “Willamette”</a:t>
            </a:r>
          </a:p>
          <a:p>
            <a:pPr lvl="1"/>
            <a:r>
              <a:rPr lang="en-US" dirty="0" smtClean="0"/>
              <a:t> Intel's Pentium 4 	: Willamette</a:t>
            </a:r>
          </a:p>
          <a:p>
            <a:pPr lvl="1"/>
            <a:r>
              <a:rPr lang="en-US" dirty="0" smtClean="0"/>
              <a:t>Clock Rate 		: 1300 MHz and up</a:t>
            </a:r>
          </a:p>
          <a:p>
            <a:pPr lvl="1"/>
            <a:r>
              <a:rPr lang="en-US" dirty="0" smtClean="0"/>
              <a:t>BUS 		: 400 MHz</a:t>
            </a:r>
          </a:p>
          <a:p>
            <a:pPr lvl="1"/>
            <a:r>
              <a:rPr lang="en-US" dirty="0" smtClean="0"/>
              <a:t>Born 		: November 2000</a:t>
            </a:r>
          </a:p>
          <a:p>
            <a:pPr lvl="1"/>
            <a:r>
              <a:rPr lang="en-US" dirty="0" smtClean="0"/>
              <a:t>Platform 		: Socket 423</a:t>
            </a:r>
          </a:p>
          <a:p>
            <a:pPr lvl="1"/>
            <a:r>
              <a:rPr lang="en-US" dirty="0" smtClean="0"/>
              <a:t>L1 Cache 		: 256 KB</a:t>
            </a:r>
          </a:p>
          <a:p>
            <a:pPr lvl="1"/>
            <a:r>
              <a:rPr lang="en-US" dirty="0" smtClean="0"/>
              <a:t>L2 Cache 		: 256 – 2024 KB</a:t>
            </a:r>
          </a:p>
          <a:p>
            <a:pPr lvl="1"/>
            <a:r>
              <a:rPr lang="en-US" dirty="0" smtClean="0"/>
              <a:t>Process Technology 	: 0.065-0.18 Micron</a:t>
            </a:r>
            <a:endParaRPr lang="en-US" dirty="0"/>
          </a:p>
        </p:txBody>
      </p:sp>
      <p:pic>
        <p:nvPicPr>
          <p:cNvPr id="57346" name="Picture 2" descr="Bottom view of an Intel Pentium 4 Prescott 640 model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6143635" y="2714620"/>
            <a:ext cx="2578211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</a:t>
            </a:r>
            <a:r>
              <a:rPr lang="en-US" sz="4000" b="1" u="sng" dirty="0" smtClean="0"/>
              <a:t> Pentium</a:t>
            </a:r>
            <a:endParaRPr lang="th-TH" sz="4000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Pentium 4 “Willamette”</a:t>
            </a:r>
            <a:r>
              <a:rPr lang="th-TH" b="1" dirty="0" smtClean="0"/>
              <a:t> สรุปรายละเอียดได้ดังนี้</a:t>
            </a:r>
          </a:p>
          <a:p>
            <a:pPr lvl="1"/>
            <a:r>
              <a:rPr lang="th-TH" dirty="0" smtClean="0"/>
              <a:t>เป็นหนึ่งใน </a:t>
            </a:r>
            <a:r>
              <a:rPr lang="en-US" dirty="0" smtClean="0"/>
              <a:t>CPU </a:t>
            </a:r>
            <a:r>
              <a:rPr lang="th-TH" dirty="0" smtClean="0"/>
              <a:t>ยุคปัจจุบันที่มีความเร็วสูงมากซึ่งได้จากการพัฒนาต่อเนื่องจากทาง </a:t>
            </a:r>
            <a:r>
              <a:rPr lang="en-US" dirty="0" smtClean="0"/>
              <a:t>Intel </a:t>
            </a:r>
            <a:endParaRPr lang="th-TH" dirty="0" smtClean="0"/>
          </a:p>
          <a:p>
            <a:pPr lvl="1"/>
            <a:r>
              <a:rPr lang="th-TH" dirty="0" smtClean="0"/>
              <a:t>ด้วยความที่ มี </a:t>
            </a:r>
            <a:r>
              <a:rPr lang="en-US" dirty="0" smtClean="0"/>
              <a:t>Clock Rate </a:t>
            </a:r>
            <a:r>
              <a:rPr lang="th-TH" dirty="0" smtClean="0"/>
              <a:t>สูงและมีแคชขนาดใหญ่ทำให้ความสามารถในการทำงานจะสูงขึ้นจากรุ่นก่อนอย่างเห็นได้ชัด</a:t>
            </a:r>
          </a:p>
          <a:p>
            <a:pPr lvl="1"/>
            <a:r>
              <a:rPr lang="th-TH" dirty="0" smtClean="0"/>
              <a:t>แต่</a:t>
            </a:r>
            <a:r>
              <a:rPr lang="en-US" dirty="0" smtClean="0"/>
              <a:t>Platform </a:t>
            </a:r>
            <a:r>
              <a:rPr lang="th-TH" dirty="0" smtClean="0"/>
              <a:t>ก็แตกต่างจากรุ่นก่อนๆอย่างชัดเจน และมีขนาดเล็กลงจากเดิมมาก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</a:t>
            </a:r>
            <a:r>
              <a:rPr lang="en-US" sz="4000" b="1" u="sng" dirty="0" smtClean="0"/>
              <a:t> Pentium</a:t>
            </a:r>
            <a:endParaRPr lang="th-TH" sz="40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67348"/>
          </a:xfrm>
        </p:spPr>
        <p:txBody>
          <a:bodyPr>
            <a:normAutofit/>
          </a:bodyPr>
          <a:lstStyle/>
          <a:p>
            <a:r>
              <a:rPr lang="en-US" dirty="0" smtClean="0"/>
              <a:t>The Pentium 4 </a:t>
            </a:r>
            <a:r>
              <a:rPr lang="th-TH" dirty="0" smtClean="0"/>
              <a:t>แบ่งออกเป็นรุ่นสำหรับ </a:t>
            </a:r>
            <a:r>
              <a:rPr lang="en-US" dirty="0" smtClean="0"/>
              <a:t>Desktop </a:t>
            </a:r>
            <a:r>
              <a:rPr lang="th-TH" dirty="0" smtClean="0"/>
              <a:t>และ</a:t>
            </a:r>
            <a:r>
              <a:rPr lang="en-US" dirty="0" smtClean="0"/>
              <a:t> Mobile </a:t>
            </a:r>
            <a:r>
              <a:rPr lang="th-TH" dirty="0" smtClean="0"/>
              <a:t>ดังนี้</a:t>
            </a:r>
          </a:p>
          <a:p>
            <a:r>
              <a:rPr lang="en-US" dirty="0" smtClean="0"/>
              <a:t>Desktop</a:t>
            </a:r>
          </a:p>
          <a:p>
            <a:pPr lvl="1"/>
            <a:r>
              <a:rPr lang="en-US" dirty="0" smtClean="0"/>
              <a:t>Pentium 4  </a:t>
            </a:r>
            <a:r>
              <a:rPr lang="th-TH" dirty="0" smtClean="0"/>
              <a:t>ขนาด </a:t>
            </a:r>
            <a:r>
              <a:rPr lang="en-US" dirty="0" smtClean="0"/>
              <a:t>0.09-0.18 Micron </a:t>
            </a:r>
          </a:p>
          <a:p>
            <a:pPr lvl="1"/>
            <a:r>
              <a:rPr lang="en-US" dirty="0" smtClean="0"/>
              <a:t>Pentium 4 HT  </a:t>
            </a:r>
            <a:r>
              <a:rPr lang="th-TH" dirty="0" smtClean="0"/>
              <a:t>ขนาด 0.065 – 0.13 </a:t>
            </a:r>
            <a:r>
              <a:rPr lang="en-US" dirty="0" smtClean="0"/>
              <a:t>Micron</a:t>
            </a:r>
          </a:p>
          <a:p>
            <a:pPr lvl="1"/>
            <a:r>
              <a:rPr lang="en-US" dirty="0" smtClean="0"/>
              <a:t>Pentium 4 Extreme Edition </a:t>
            </a:r>
            <a:r>
              <a:rPr lang="th-TH" dirty="0" smtClean="0"/>
              <a:t>ขนาด</a:t>
            </a:r>
            <a:r>
              <a:rPr lang="en-US" dirty="0" smtClean="0"/>
              <a:t>  0.09-0.13 Micron</a:t>
            </a:r>
          </a:p>
          <a:p>
            <a:r>
              <a:rPr lang="en-US" dirty="0" smtClean="0"/>
              <a:t>Mobile</a:t>
            </a:r>
          </a:p>
          <a:p>
            <a:pPr lvl="1"/>
            <a:r>
              <a:rPr lang="en-US" dirty="0" smtClean="0"/>
              <a:t>Pentium 4-M  </a:t>
            </a:r>
            <a:r>
              <a:rPr lang="th-TH" dirty="0" smtClean="0"/>
              <a:t>ขนาด </a:t>
            </a:r>
            <a:r>
              <a:rPr lang="en-US" dirty="0" smtClean="0"/>
              <a:t>0.13 Micron </a:t>
            </a:r>
          </a:p>
          <a:p>
            <a:pPr lvl="1"/>
            <a:r>
              <a:rPr lang="en-US" dirty="0" smtClean="0"/>
              <a:t>Mobile Pentium 4  </a:t>
            </a:r>
            <a:r>
              <a:rPr lang="th-TH" dirty="0" smtClean="0"/>
              <a:t>ขนาด  0.13 </a:t>
            </a:r>
            <a:r>
              <a:rPr lang="en-US" dirty="0" smtClean="0"/>
              <a:t>Micron</a:t>
            </a:r>
          </a:p>
          <a:p>
            <a:pPr lvl="1"/>
            <a:r>
              <a:rPr lang="en-US" dirty="0" smtClean="0"/>
              <a:t>Mobile Pentium 4 HT </a:t>
            </a:r>
            <a:r>
              <a:rPr lang="th-TH" dirty="0" smtClean="0"/>
              <a:t>ขนาด</a:t>
            </a:r>
            <a:r>
              <a:rPr lang="en-US" dirty="0" smtClean="0"/>
              <a:t>  0.09-0.13 Micron</a:t>
            </a:r>
            <a:endParaRPr lang="th-TH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รุ่นประหยัด</a:t>
            </a:r>
            <a:endParaRPr lang="th-TH" sz="4000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dirty="0" smtClean="0"/>
              <a:t>นอกเหนือจากไมโครโปรเซสเซอร์ตระกูล </a:t>
            </a:r>
            <a:r>
              <a:rPr lang="en-US" dirty="0" smtClean="0"/>
              <a:t>Intel </a:t>
            </a:r>
            <a:r>
              <a:rPr lang="th-TH" dirty="0" smtClean="0"/>
              <a:t>แล้ว ช่วงรอยต่อระหว่าง </a:t>
            </a:r>
            <a:r>
              <a:rPr lang="en-US" dirty="0" smtClean="0"/>
              <a:t>Pentium II</a:t>
            </a:r>
            <a:r>
              <a:rPr lang="th-TH" dirty="0" smtClean="0"/>
              <a:t> และ </a:t>
            </a:r>
            <a:r>
              <a:rPr lang="en-US" dirty="0" smtClean="0"/>
              <a:t>Pentium III </a:t>
            </a:r>
            <a:r>
              <a:rPr lang="th-TH" dirty="0" smtClean="0"/>
              <a:t>นั้น ทาง </a:t>
            </a:r>
            <a:r>
              <a:rPr lang="en-US" dirty="0" smtClean="0"/>
              <a:t>Intel </a:t>
            </a:r>
            <a:r>
              <a:rPr lang="th-TH" dirty="0" smtClean="0"/>
              <a:t>ได้ผลิตไมโครโปรเซสเซอร์รุ่นประหยัดขึ้น ใช้ชื่อรหัสว่า</a:t>
            </a:r>
            <a:r>
              <a:rPr lang="en-US" dirty="0" smtClean="0"/>
              <a:t> </a:t>
            </a:r>
            <a:r>
              <a:rPr lang="en-US" b="1" dirty="0" smtClean="0"/>
              <a:t>The Celeron "Covington"</a:t>
            </a:r>
            <a:endParaRPr lang="en-US" dirty="0" smtClean="0"/>
          </a:p>
          <a:p>
            <a:endParaRPr lang="th-TH" dirty="0" smtClean="0"/>
          </a:p>
          <a:p>
            <a:endParaRPr lang="th-TH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เทคโนโลยีการผลิต</a:t>
            </a:r>
            <a:endParaRPr lang="th-TH" sz="4000" b="1" u="sng" dirty="0">
              <a:effectLst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 smtClean="0"/>
              <a:t>โดยทั่วไปแล้ววงจรเหล่านี้จะกินไฟมากขึ้นเมื่อมีความถี่สูงขึ้น จึงทำให้เกิดความร้อนมากขึ้นตามไปด้วย ดังนั้นจะเห็นได้ว่าซีพียูรุ่นใหม่ ๆ จำเป็นต้องมีแผ่นระบายความร้อน</a:t>
            </a:r>
            <a:r>
              <a:rPr lang="en-US" dirty="0" smtClean="0"/>
              <a:t> (Heat sink) </a:t>
            </a:r>
            <a:r>
              <a:rPr lang="th-TH" dirty="0" smtClean="0"/>
              <a:t>พร้อมพัดลมตัวเล็กติดตั้งมาด้วยเสมอ และยิ่งในยุคแรกๆ ของซีพียูที่ผลิตโดยใช้</a:t>
            </a:r>
            <a:r>
              <a:rPr lang="en-US" dirty="0" smtClean="0"/>
              <a:t> </a:t>
            </a:r>
            <a:r>
              <a:rPr lang="en-US" dirty="0" err="1" smtClean="0"/>
              <a:t>BiCMOS</a:t>
            </a:r>
            <a:r>
              <a:rPr lang="en-US" dirty="0" smtClean="0"/>
              <a:t> (</a:t>
            </a:r>
            <a:r>
              <a:rPr lang="th-TH" dirty="0" smtClean="0"/>
              <a:t>ใช้ทรานซิสเตอร์แบบ</a:t>
            </a:r>
            <a:r>
              <a:rPr lang="en-US" dirty="0" smtClean="0"/>
              <a:t> Bipolar </a:t>
            </a:r>
            <a:r>
              <a:rPr lang="th-TH" dirty="0" smtClean="0"/>
              <a:t>ผสมกับ</a:t>
            </a:r>
            <a:r>
              <a:rPr lang="en-US" dirty="0" smtClean="0"/>
              <a:t> CMOS) </a:t>
            </a:r>
            <a:r>
              <a:rPr lang="th-TH" dirty="0" smtClean="0"/>
              <a:t>จะกินไฟสูงถึง</a:t>
            </a:r>
            <a:r>
              <a:rPr lang="en-US" dirty="0" smtClean="0"/>
              <a:t> 5 V.DC.</a:t>
            </a:r>
            <a:r>
              <a:rPr lang="th-TH" dirty="0" smtClean="0"/>
              <a:t>สิ้นเปลืองพลังงานประมาณ</a:t>
            </a:r>
            <a:r>
              <a:rPr lang="en-US" dirty="0" smtClean="0"/>
              <a:t> 18 Watt </a:t>
            </a:r>
            <a:r>
              <a:rPr lang="th-TH" dirty="0" smtClean="0"/>
              <a:t>และต่อมาสามารถลดแรงดันไฟลงได้เป็น</a:t>
            </a:r>
            <a:r>
              <a:rPr lang="en-US" dirty="0" smtClean="0"/>
              <a:t> 1.7-3.3 V.DC. </a:t>
            </a:r>
            <a:r>
              <a:rPr lang="th-TH" dirty="0" smtClean="0"/>
              <a:t>ทำให้สามารถลดพลังงานลงได้มาก คือประมาณ </a:t>
            </a:r>
            <a:r>
              <a:rPr lang="en-US" dirty="0" smtClean="0"/>
              <a:t>3-5 Watt </a:t>
            </a:r>
            <a:r>
              <a:rPr lang="th-TH" dirty="0" smtClean="0"/>
              <a:t>เท่านั้น เรียกว่า</a:t>
            </a:r>
            <a:r>
              <a:rPr lang="en-US" dirty="0" smtClean="0"/>
              <a:t> VRT (Voltage Reduction Technology)</a:t>
            </a:r>
            <a:endParaRPr lang="th-TH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รุ่นประหยัด</a:t>
            </a:r>
            <a:endParaRPr lang="th-TH" sz="4000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The Celeron "Covington"</a:t>
            </a:r>
          </a:p>
          <a:p>
            <a:pPr lvl="1"/>
            <a:r>
              <a:rPr lang="en-US" dirty="0" smtClean="0"/>
              <a:t>Intel's Celeron 	: Covington                                       	</a:t>
            </a:r>
          </a:p>
          <a:p>
            <a:pPr lvl="1"/>
            <a:r>
              <a:rPr lang="en-US" dirty="0" smtClean="0"/>
              <a:t>Clock Rate 		: 266 - 533 MHz</a:t>
            </a:r>
          </a:p>
          <a:p>
            <a:pPr lvl="1"/>
            <a:r>
              <a:rPr lang="en-US" dirty="0" smtClean="0"/>
              <a:t>BUS 		: 66 MHz</a:t>
            </a:r>
          </a:p>
          <a:p>
            <a:pPr lvl="1"/>
            <a:r>
              <a:rPr lang="en-US" dirty="0" smtClean="0"/>
              <a:t>Born 		: Apr 1998</a:t>
            </a:r>
          </a:p>
          <a:p>
            <a:pPr lvl="1"/>
            <a:r>
              <a:rPr lang="en-US" dirty="0" smtClean="0"/>
              <a:t>Platform 		: SLOT 1</a:t>
            </a:r>
          </a:p>
          <a:p>
            <a:pPr lvl="1"/>
            <a:r>
              <a:rPr lang="en-US" dirty="0" smtClean="0"/>
              <a:t>L1 Cache 		: 32 KB</a:t>
            </a:r>
          </a:p>
          <a:p>
            <a:pPr lvl="1"/>
            <a:r>
              <a:rPr lang="en-US" dirty="0" smtClean="0"/>
              <a:t>L2 Cache 		: NO</a:t>
            </a:r>
          </a:p>
          <a:p>
            <a:pPr lvl="1"/>
            <a:r>
              <a:rPr lang="en-US" dirty="0" smtClean="0"/>
              <a:t>Process Technology	 : 0.25 Micron</a:t>
            </a:r>
          </a:p>
        </p:txBody>
      </p:sp>
      <p:pic>
        <p:nvPicPr>
          <p:cNvPr id="5" name="รูปภาพ 4" descr="C:\รูป CPU\Celeron1.jpg"/>
          <p:cNvPicPr/>
          <p:nvPr/>
        </p:nvPicPr>
        <p:blipFill>
          <a:blip r:embed="rId2">
            <a:lum bright="12000" contrast="12000"/>
            <a:grayscl/>
          </a:blip>
          <a:srcRect/>
          <a:stretch>
            <a:fillRect/>
          </a:stretch>
        </p:blipFill>
        <p:spPr bwMode="auto">
          <a:xfrm>
            <a:off x="5643570" y="2928934"/>
            <a:ext cx="3132143" cy="1422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รุ่นประหยัด</a:t>
            </a:r>
            <a:endParaRPr lang="th-TH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The Celeron "Covington“</a:t>
            </a:r>
            <a:r>
              <a:rPr lang="th-TH" b="1" dirty="0" smtClean="0"/>
              <a:t> สรุปรายละเอียดได้ดังนี้</a:t>
            </a:r>
            <a:endParaRPr lang="en-US" dirty="0" smtClean="0"/>
          </a:p>
          <a:p>
            <a:pPr lvl="1"/>
            <a:r>
              <a:rPr lang="en-US" dirty="0" smtClean="0"/>
              <a:t>Intel </a:t>
            </a:r>
            <a:r>
              <a:rPr lang="th-TH" dirty="0" smtClean="0"/>
              <a:t>ได้ก้าวสู่ตลาด</a:t>
            </a:r>
            <a:r>
              <a:rPr lang="en-US" dirty="0" smtClean="0"/>
              <a:t> PC-low cost </a:t>
            </a:r>
            <a:r>
              <a:rPr lang="th-TH" dirty="0" smtClean="0"/>
              <a:t>โดยการส่ง</a:t>
            </a:r>
            <a:r>
              <a:rPr lang="en-US" dirty="0" smtClean="0"/>
              <a:t> CPU </a:t>
            </a:r>
            <a:r>
              <a:rPr lang="th-TH" dirty="0" smtClean="0"/>
              <a:t>ตัวแรกออกมาคือ</a:t>
            </a:r>
            <a:r>
              <a:rPr lang="en-US" dirty="0" smtClean="0"/>
              <a:t> "Celeron" </a:t>
            </a:r>
            <a:r>
              <a:rPr lang="th-TH" dirty="0" smtClean="0"/>
              <a:t>มีรหัสว่า</a:t>
            </a:r>
            <a:r>
              <a:rPr lang="en-US" dirty="0" smtClean="0"/>
              <a:t> Covington </a:t>
            </a:r>
            <a:r>
              <a:rPr lang="th-TH" dirty="0" smtClean="0"/>
              <a:t>แต่กลับสิ้นท่าเกือบตกม้าตายเพราะว่าการตัด</a:t>
            </a:r>
            <a:r>
              <a:rPr lang="en-US" dirty="0" smtClean="0"/>
              <a:t> Cache L2 </a:t>
            </a:r>
            <a:r>
              <a:rPr lang="th-TH" dirty="0" smtClean="0"/>
              <a:t>ออกไปหมดนั้นทำให้</a:t>
            </a:r>
            <a:r>
              <a:rPr lang="en-US" dirty="0" smtClean="0"/>
              <a:t> Chip "</a:t>
            </a:r>
            <a:r>
              <a:rPr lang="th-TH" dirty="0" smtClean="0"/>
              <a:t>ไร้พลัง</a:t>
            </a:r>
            <a:r>
              <a:rPr lang="en-US" dirty="0" smtClean="0"/>
              <a:t>" </a:t>
            </a:r>
            <a:r>
              <a:rPr lang="th-TH" dirty="0" smtClean="0"/>
              <a:t>ในการประมวลผลและการที่ใช้</a:t>
            </a:r>
            <a:r>
              <a:rPr lang="en-US" dirty="0" smtClean="0"/>
              <a:t> SLOT 1 </a:t>
            </a:r>
            <a:r>
              <a:rPr lang="th-TH" dirty="0" smtClean="0"/>
              <a:t>ทำให้คู่แข่งอย่าง</a:t>
            </a:r>
            <a:r>
              <a:rPr lang="en-US" dirty="0" smtClean="0"/>
              <a:t> AMD, Cyrix </a:t>
            </a:r>
            <a:r>
              <a:rPr lang="th-TH" dirty="0" smtClean="0"/>
              <a:t>ที่ใช้</a:t>
            </a:r>
            <a:r>
              <a:rPr lang="en-US" dirty="0" smtClean="0"/>
              <a:t> SOCKET 7 </a:t>
            </a:r>
            <a:r>
              <a:rPr lang="th-TH" dirty="0" smtClean="0"/>
              <a:t>ซึ่งถูกกว่า เรียกลูกค้าไป</a:t>
            </a:r>
            <a:endParaRPr lang="en-US" dirty="0" smtClean="0"/>
          </a:p>
          <a:p>
            <a:pPr lvl="1"/>
            <a:r>
              <a:rPr lang="en-US" dirty="0" smtClean="0"/>
              <a:t>Celeron </a:t>
            </a:r>
            <a:r>
              <a:rPr lang="th-TH" dirty="0" smtClean="0"/>
              <a:t>ตัวนี้เหมือน</a:t>
            </a:r>
            <a:r>
              <a:rPr lang="en-US" dirty="0" smtClean="0"/>
              <a:t> Pentium II Deschutes </a:t>
            </a:r>
            <a:r>
              <a:rPr lang="th-TH" dirty="0" smtClean="0"/>
              <a:t>เกือบทั้งหมดยกเว้น</a:t>
            </a:r>
            <a:r>
              <a:rPr lang="en-US" dirty="0" smtClean="0"/>
              <a:t> Front Side BUS </a:t>
            </a:r>
            <a:r>
              <a:rPr lang="th-TH" dirty="0" smtClean="0"/>
              <a:t>ที่</a:t>
            </a:r>
            <a:r>
              <a:rPr lang="en-US" dirty="0" smtClean="0"/>
              <a:t> 100 MHz Celeron </a:t>
            </a:r>
            <a:r>
              <a:rPr lang="th-TH" dirty="0" smtClean="0"/>
              <a:t>สนับสนุนแค่</a:t>
            </a:r>
            <a:r>
              <a:rPr lang="en-US" dirty="0" smtClean="0"/>
              <a:t> 66 MHz </a:t>
            </a:r>
            <a:r>
              <a:rPr lang="th-TH" dirty="0" smtClean="0"/>
              <a:t>เท่านั้น </a:t>
            </a:r>
            <a:endParaRPr lang="en-US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รุ่นประหยัด</a:t>
            </a:r>
            <a:endParaRPr lang="en-US" sz="4000" b="1" u="sng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Celeron </a:t>
            </a:r>
            <a:r>
              <a:rPr lang="th-TH" dirty="0" smtClean="0"/>
              <a:t>ไม่มีกล่องพลาสติกหุ้มเหมือน</a:t>
            </a:r>
            <a:r>
              <a:rPr lang="en-US" dirty="0" smtClean="0"/>
              <a:t> Pentium II </a:t>
            </a:r>
            <a:r>
              <a:rPr lang="th-TH" dirty="0" smtClean="0"/>
              <a:t>ที่เรียกว่า</a:t>
            </a:r>
            <a:r>
              <a:rPr lang="en-US" dirty="0" smtClean="0"/>
              <a:t> SECC (Single Edge Contact Cartridge) </a:t>
            </a:r>
            <a:r>
              <a:rPr lang="th-TH" dirty="0" smtClean="0"/>
              <a:t>จึงเรียก</a:t>
            </a:r>
            <a:r>
              <a:rPr lang="en-US" dirty="0" smtClean="0"/>
              <a:t> Celeron </a:t>
            </a:r>
            <a:r>
              <a:rPr lang="th-TH" dirty="0" smtClean="0"/>
              <a:t>ว่า</a:t>
            </a:r>
            <a:r>
              <a:rPr lang="en-US" dirty="0" smtClean="0"/>
              <a:t> SEPP (Single Edge Processor Package) </a:t>
            </a:r>
          </a:p>
          <a:p>
            <a:pPr lvl="1"/>
            <a:r>
              <a:rPr lang="en-US" dirty="0" smtClean="0"/>
              <a:t>Celeron 266,300 </a:t>
            </a:r>
            <a:r>
              <a:rPr lang="th-TH" dirty="0" smtClean="0"/>
              <a:t>จะไม่มี</a:t>
            </a:r>
            <a:r>
              <a:rPr lang="en-US" dirty="0" smtClean="0"/>
              <a:t> L1 Cache 	</a:t>
            </a:r>
            <a:r>
              <a:rPr lang="th-TH" dirty="0" smtClean="0"/>
              <a:t>ใช้กับ</a:t>
            </a:r>
            <a:r>
              <a:rPr lang="en-US" dirty="0" smtClean="0"/>
              <a:t> Slot 1 </a:t>
            </a:r>
            <a:r>
              <a:rPr lang="th-TH" dirty="0" smtClean="0"/>
              <a:t>เท่านั้น</a:t>
            </a:r>
            <a:endParaRPr lang="en-US" dirty="0" smtClean="0"/>
          </a:p>
          <a:p>
            <a:pPr lvl="1"/>
            <a:r>
              <a:rPr lang="en-US" dirty="0" smtClean="0"/>
              <a:t>Celeron 300A</a:t>
            </a:r>
            <a:r>
              <a:rPr lang="th-TH" dirty="0" smtClean="0"/>
              <a:t> มี</a:t>
            </a:r>
            <a:r>
              <a:rPr lang="en-US" dirty="0" smtClean="0"/>
              <a:t> L1 Cache </a:t>
            </a:r>
            <a:r>
              <a:rPr lang="th-TH" dirty="0" smtClean="0"/>
              <a:t>ขนาด</a:t>
            </a:r>
            <a:r>
              <a:rPr lang="en-US" dirty="0" smtClean="0"/>
              <a:t> 128 KB.</a:t>
            </a:r>
            <a:r>
              <a:rPr lang="th-TH" dirty="0" smtClean="0"/>
              <a:t>ใช้กับ</a:t>
            </a:r>
            <a:r>
              <a:rPr lang="en-US" dirty="0" smtClean="0"/>
              <a:t> Slot 1 </a:t>
            </a:r>
            <a:r>
              <a:rPr lang="th-TH" dirty="0" smtClean="0"/>
              <a:t>เท่นั้น</a:t>
            </a:r>
            <a:endParaRPr lang="en-US" dirty="0" smtClean="0"/>
          </a:p>
          <a:p>
            <a:pPr lvl="1"/>
            <a:r>
              <a:rPr lang="en-US" dirty="0" smtClean="0"/>
              <a:t>Celeron 333,366,400,433 </a:t>
            </a:r>
            <a:r>
              <a:rPr lang="th-TH" dirty="0" smtClean="0"/>
              <a:t> มี</a:t>
            </a:r>
            <a:r>
              <a:rPr lang="en-US" dirty="0" smtClean="0"/>
              <a:t> L1 Cache </a:t>
            </a:r>
            <a:r>
              <a:rPr lang="th-TH" dirty="0" smtClean="0"/>
              <a:t>ขนาด</a:t>
            </a:r>
            <a:r>
              <a:rPr lang="en-US" dirty="0" smtClean="0"/>
              <a:t> 128 KB.	</a:t>
            </a:r>
            <a:r>
              <a:rPr lang="th-TH" dirty="0" smtClean="0"/>
              <a:t>ใช้กับ</a:t>
            </a:r>
            <a:r>
              <a:rPr lang="en-US" dirty="0" smtClean="0"/>
              <a:t> Socket 370 </a:t>
            </a:r>
            <a:r>
              <a:rPr lang="th-TH" dirty="0" smtClean="0"/>
              <a:t>และ</a:t>
            </a:r>
            <a:r>
              <a:rPr lang="en-US" dirty="0" smtClean="0"/>
              <a:t> Slot 1</a:t>
            </a:r>
          </a:p>
          <a:p>
            <a:pPr lvl="1"/>
            <a:r>
              <a:rPr lang="en-US" dirty="0" smtClean="0"/>
              <a:t>Celeron 466,500,533 </a:t>
            </a:r>
            <a:r>
              <a:rPr lang="th-TH" dirty="0" smtClean="0"/>
              <a:t>มี</a:t>
            </a:r>
            <a:r>
              <a:rPr lang="en-US" dirty="0" smtClean="0"/>
              <a:t> L1 Cache </a:t>
            </a:r>
            <a:r>
              <a:rPr lang="th-TH" dirty="0" smtClean="0"/>
              <a:t>ขนาด</a:t>
            </a:r>
            <a:r>
              <a:rPr lang="en-US" dirty="0" smtClean="0"/>
              <a:t> 128 KB.	</a:t>
            </a:r>
            <a:r>
              <a:rPr lang="th-TH" dirty="0" smtClean="0"/>
              <a:t>ใช้กับ</a:t>
            </a:r>
            <a:r>
              <a:rPr lang="en-US" dirty="0" smtClean="0"/>
              <a:t> Socket 370 </a:t>
            </a:r>
            <a:r>
              <a:rPr lang="th-TH" dirty="0" smtClean="0"/>
              <a:t>เท่านั้น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AMD</a:t>
            </a:r>
            <a:endParaRPr lang="th-TH" sz="4000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28728" y="1447800"/>
            <a:ext cx="7498080" cy="54102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AMD K6 "Little Foot"</a:t>
            </a:r>
            <a:endParaRPr lang="en-US" dirty="0" smtClean="0"/>
          </a:p>
          <a:p>
            <a:pPr lvl="1"/>
            <a:r>
              <a:rPr lang="en-US" dirty="0" smtClean="0"/>
              <a:t>AMD's K6 		: Little Foot</a:t>
            </a:r>
          </a:p>
          <a:p>
            <a:pPr lvl="1"/>
            <a:r>
              <a:rPr lang="en-US" dirty="0" smtClean="0"/>
              <a:t>Clock Rate 		: 166-300 MHz</a:t>
            </a:r>
          </a:p>
          <a:p>
            <a:pPr lvl="1"/>
            <a:r>
              <a:rPr lang="en-US" dirty="0" smtClean="0"/>
              <a:t>BUS 		: 66 MHz</a:t>
            </a:r>
          </a:p>
          <a:p>
            <a:pPr lvl="1"/>
            <a:r>
              <a:rPr lang="en-US" dirty="0" smtClean="0"/>
              <a:t>Born 		: Apr 1997</a:t>
            </a:r>
          </a:p>
          <a:p>
            <a:pPr lvl="1"/>
            <a:r>
              <a:rPr lang="en-US" dirty="0" smtClean="0"/>
              <a:t>Platform 		: SOCKET 7</a:t>
            </a:r>
          </a:p>
          <a:p>
            <a:pPr lvl="1"/>
            <a:r>
              <a:rPr lang="en-US" dirty="0" smtClean="0"/>
              <a:t>L1 Cache 		: 64 KB</a:t>
            </a:r>
          </a:p>
          <a:p>
            <a:pPr lvl="1"/>
            <a:r>
              <a:rPr lang="en-US" dirty="0" smtClean="0"/>
              <a:t>L2 Cache 		: Main board / Normal or Piped Line Burst 256 - 1MB</a:t>
            </a:r>
          </a:p>
          <a:p>
            <a:pPr lvl="1"/>
            <a:r>
              <a:rPr lang="en-US" dirty="0" smtClean="0"/>
              <a:t>Process Technology 	: 0.35 Micron</a:t>
            </a:r>
            <a:endParaRPr lang="en-US" dirty="0"/>
          </a:p>
        </p:txBody>
      </p:sp>
      <p:pic>
        <p:nvPicPr>
          <p:cNvPr id="4" name="รูปภาพ 3" descr="C:\รูป CPU\K6chip.gif"/>
          <p:cNvPicPr/>
          <p:nvPr/>
        </p:nvPicPr>
        <p:blipFill>
          <a:blip r:embed="rId2">
            <a:lum bright="12000"/>
            <a:grayscl/>
          </a:blip>
          <a:srcRect/>
          <a:stretch>
            <a:fillRect/>
          </a:stretch>
        </p:blipFill>
        <p:spPr bwMode="auto">
          <a:xfrm>
            <a:off x="6065318" y="2357430"/>
            <a:ext cx="2221458" cy="2142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AMD</a:t>
            </a:r>
            <a:endParaRPr lang="th-TH" sz="4000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AMD K6 "Little Foot“</a:t>
            </a:r>
            <a:r>
              <a:rPr lang="th-TH" b="1" dirty="0" smtClean="0"/>
              <a:t> สรุปรายละเอียดได้ดังนี้</a:t>
            </a:r>
            <a:endParaRPr lang="en-US" dirty="0" smtClean="0"/>
          </a:p>
          <a:p>
            <a:pPr lvl="1"/>
            <a:r>
              <a:rPr lang="en-US" dirty="0" smtClean="0"/>
              <a:t>K6 </a:t>
            </a:r>
            <a:r>
              <a:rPr lang="th-TH" dirty="0" smtClean="0"/>
              <a:t>ปรากฏตัวเป็นครั้งแรกในปี</a:t>
            </a:r>
            <a:r>
              <a:rPr lang="en-US" dirty="0" smtClean="0"/>
              <a:t> 1997 </a:t>
            </a:r>
            <a:r>
              <a:rPr lang="th-TH" dirty="0" smtClean="0"/>
              <a:t>เดือนเมษายน เป็นโพรเซสเซอร์ที่มีสมรรถภาพเหนือกว่า</a:t>
            </a:r>
            <a:r>
              <a:rPr lang="en-US" dirty="0" smtClean="0"/>
              <a:t> Pentium MMX </a:t>
            </a:r>
            <a:r>
              <a:rPr lang="th-TH" dirty="0" smtClean="0"/>
              <a:t>แต่อ่อนกว่า</a:t>
            </a:r>
            <a:r>
              <a:rPr lang="en-US" dirty="0" smtClean="0"/>
              <a:t> Pentium II </a:t>
            </a:r>
            <a:r>
              <a:rPr lang="th-TH" dirty="0" smtClean="0"/>
              <a:t>ประมาณ</a:t>
            </a:r>
            <a:r>
              <a:rPr lang="en-US" dirty="0" smtClean="0"/>
              <a:t> 5-10% K6 </a:t>
            </a:r>
            <a:r>
              <a:rPr lang="th-TH" dirty="0" smtClean="0"/>
              <a:t>มีข้อดีที่ราคาถูก และด้วย</a:t>
            </a:r>
            <a:r>
              <a:rPr lang="en-US" dirty="0" smtClean="0"/>
              <a:t> L1 Cache </a:t>
            </a:r>
            <a:r>
              <a:rPr lang="th-TH" dirty="0" smtClean="0"/>
              <a:t>ที่เหนือกว่าทั้ง</a:t>
            </a:r>
            <a:r>
              <a:rPr lang="en-US" dirty="0" smtClean="0"/>
              <a:t> Pentium PRO, Pentium MMX </a:t>
            </a:r>
            <a:r>
              <a:rPr lang="th-TH" dirty="0" smtClean="0"/>
              <a:t>และ</a:t>
            </a:r>
            <a:r>
              <a:rPr lang="en-US" dirty="0" smtClean="0"/>
              <a:t> Pentium II </a:t>
            </a:r>
            <a:r>
              <a:rPr lang="th-TH" dirty="0" smtClean="0"/>
              <a:t>ถึง</a:t>
            </a:r>
            <a:r>
              <a:rPr lang="en-US" dirty="0" smtClean="0"/>
              <a:t> 4, 2, 2 </a:t>
            </a:r>
            <a:r>
              <a:rPr lang="th-TH" dirty="0" smtClean="0"/>
              <a:t>เท่าตามลำดับ แต่เสียตรงที่</a:t>
            </a:r>
            <a:r>
              <a:rPr lang="en-US" dirty="0" smtClean="0"/>
              <a:t> K6 </a:t>
            </a:r>
            <a:r>
              <a:rPr lang="th-TH" dirty="0" smtClean="0"/>
              <a:t>ประมวลผลเลขทศนิยมได้ช้ากว่า</a:t>
            </a:r>
            <a:r>
              <a:rPr lang="en-US" dirty="0" smtClean="0"/>
              <a:t> Pentium MMX </a:t>
            </a:r>
            <a:r>
              <a:rPr lang="th-TH" dirty="0" smtClean="0"/>
              <a:t>มาก ทำให้เล่นเกม</a:t>
            </a:r>
            <a:r>
              <a:rPr lang="en-US" dirty="0" smtClean="0"/>
              <a:t> 3 </a:t>
            </a:r>
            <a:r>
              <a:rPr lang="th-TH" dirty="0" smtClean="0"/>
              <a:t>มิติหรือใช้งานด้าน</a:t>
            </a:r>
            <a:r>
              <a:rPr lang="en-US" dirty="0" smtClean="0"/>
              <a:t> 3D </a:t>
            </a:r>
            <a:r>
              <a:rPr lang="th-TH" dirty="0" smtClean="0"/>
              <a:t>ช้า ส่วนงานทางด้านเลขจำนวนเต็มที่ใช้กับงาน</a:t>
            </a:r>
            <a:r>
              <a:rPr lang="en-US" dirty="0" smtClean="0"/>
              <a:t> 2D </a:t>
            </a:r>
            <a:r>
              <a:rPr lang="th-TH" dirty="0" smtClean="0"/>
              <a:t>ยังช้ากว่า</a:t>
            </a:r>
            <a:r>
              <a:rPr lang="en-US" dirty="0" smtClean="0"/>
              <a:t> Pentium MMX </a:t>
            </a:r>
            <a:r>
              <a:rPr lang="th-TH" dirty="0" smtClean="0"/>
              <a:t>เพราะว่า</a:t>
            </a:r>
            <a:r>
              <a:rPr lang="en-US" dirty="0" smtClean="0"/>
              <a:t> K6 </a:t>
            </a:r>
            <a:r>
              <a:rPr lang="th-TH" dirty="0" smtClean="0"/>
              <a:t>มี</a:t>
            </a:r>
            <a:r>
              <a:rPr lang="en-US" dirty="0" smtClean="0"/>
              <a:t> MMX Unit </a:t>
            </a:r>
            <a:r>
              <a:rPr lang="th-TH" dirty="0" smtClean="0"/>
              <a:t>เพียงตัวเดียวแต่</a:t>
            </a:r>
            <a:r>
              <a:rPr lang="en-US" dirty="0" smtClean="0"/>
              <a:t> Pentium MMX, Pentium II </a:t>
            </a:r>
            <a:r>
              <a:rPr lang="th-TH" dirty="0" smtClean="0"/>
              <a:t>มีถึง</a:t>
            </a:r>
            <a:r>
              <a:rPr lang="en-US" dirty="0" smtClean="0"/>
              <a:t> 2 </a:t>
            </a:r>
            <a:r>
              <a:rPr lang="th-TH" dirty="0" smtClean="0"/>
              <a:t>ตัวที่สามารถทำงานได้พร้อม ๆ กัน จึงทำให้เร็วกว่า</a:t>
            </a:r>
            <a:r>
              <a:rPr lang="en-US" dirty="0" smtClean="0"/>
              <a:t> K6 </a:t>
            </a:r>
            <a:r>
              <a:rPr lang="th-TH" dirty="0" smtClean="0"/>
              <a:t>เริ่มต้นที่ความเร็ว</a:t>
            </a:r>
            <a:r>
              <a:rPr lang="en-US" dirty="0" smtClean="0"/>
              <a:t> 166 MHz </a:t>
            </a:r>
            <a:r>
              <a:rPr lang="th-TH" dirty="0" smtClean="0"/>
              <a:t>จนไปถึง</a:t>
            </a:r>
            <a:r>
              <a:rPr lang="en-US" dirty="0" smtClean="0"/>
              <a:t> 300 MHz </a:t>
            </a:r>
            <a:r>
              <a:rPr lang="th-TH" dirty="0" smtClean="0"/>
              <a:t>มีรวม</a:t>
            </a:r>
            <a:r>
              <a:rPr lang="en-US" dirty="0" smtClean="0"/>
              <a:t> 5 </a:t>
            </a:r>
            <a:r>
              <a:rPr lang="th-TH" dirty="0" smtClean="0"/>
              <a:t>รุ่นคือ</a:t>
            </a:r>
            <a:r>
              <a:rPr lang="en-US" dirty="0" smtClean="0"/>
              <a:t> 166, 200, 233, 266 </a:t>
            </a:r>
            <a:r>
              <a:rPr lang="th-TH" dirty="0" smtClean="0"/>
              <a:t>และ</a:t>
            </a:r>
            <a:r>
              <a:rPr lang="en-US" dirty="0" smtClean="0"/>
              <a:t> 300 MHz 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AMD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67348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AMD K6-2 "</a:t>
            </a:r>
            <a:r>
              <a:rPr lang="en-US" b="1" dirty="0" err="1" smtClean="0"/>
              <a:t>Chomper</a:t>
            </a:r>
            <a:r>
              <a:rPr lang="en-US" b="1" dirty="0" smtClean="0"/>
              <a:t>"</a:t>
            </a:r>
            <a:endParaRPr lang="en-US" dirty="0" smtClean="0"/>
          </a:p>
          <a:p>
            <a:pPr lvl="1"/>
            <a:r>
              <a:rPr lang="en-US" dirty="0" smtClean="0"/>
              <a:t> AMD's K6-2 	: </a:t>
            </a:r>
            <a:r>
              <a:rPr lang="en-US" dirty="0" err="1" smtClean="0"/>
              <a:t>Chomper</a:t>
            </a:r>
            <a:endParaRPr lang="en-US" dirty="0" smtClean="0"/>
          </a:p>
          <a:p>
            <a:pPr lvl="1"/>
            <a:r>
              <a:rPr lang="en-US" dirty="0" smtClean="0"/>
              <a:t>Clock Rate 		: 266-500 MHz</a:t>
            </a:r>
          </a:p>
          <a:p>
            <a:pPr lvl="1"/>
            <a:r>
              <a:rPr lang="en-US" dirty="0" smtClean="0"/>
              <a:t>BUS 		: 88/95/100 MHz</a:t>
            </a:r>
          </a:p>
          <a:p>
            <a:pPr lvl="1"/>
            <a:r>
              <a:rPr lang="en-US" dirty="0" smtClean="0"/>
              <a:t>Born 		: May 1998</a:t>
            </a:r>
          </a:p>
          <a:p>
            <a:pPr lvl="1"/>
            <a:r>
              <a:rPr lang="en-US" dirty="0" smtClean="0"/>
              <a:t>Platform 		: SOCKET 7</a:t>
            </a:r>
          </a:p>
          <a:p>
            <a:pPr lvl="1"/>
            <a:r>
              <a:rPr lang="en-US" dirty="0" smtClean="0"/>
              <a:t>L1 Cache 		: 64 KB</a:t>
            </a:r>
          </a:p>
          <a:p>
            <a:pPr lvl="1"/>
            <a:r>
              <a:rPr lang="en-US" dirty="0" smtClean="0"/>
              <a:t>L2 Cache 		: Main board / Normal or Piped Line Burst 256 – 1 MB</a:t>
            </a:r>
          </a:p>
          <a:p>
            <a:pPr lvl="1"/>
            <a:r>
              <a:rPr lang="en-US" dirty="0" smtClean="0"/>
              <a:t>Process Technology 	: 0.25 Micron</a:t>
            </a:r>
            <a:endParaRPr lang="en-US" dirty="0"/>
          </a:p>
        </p:txBody>
      </p:sp>
      <p:pic>
        <p:nvPicPr>
          <p:cNvPr id="4" name="รูปภาพ 3" descr="E:\รูปภาพคอมพิวเตอร์\รูปภาพ Hardware\CPU\AMD-K6II.gif"/>
          <p:cNvPicPr/>
          <p:nvPr/>
        </p:nvPicPr>
        <p:blipFill>
          <a:blip r:embed="rId2">
            <a:lum bright="12000"/>
            <a:grayscl/>
          </a:blip>
          <a:srcRect/>
          <a:stretch>
            <a:fillRect/>
          </a:stretch>
        </p:blipFill>
        <p:spPr bwMode="auto">
          <a:xfrm>
            <a:off x="6215074" y="2500306"/>
            <a:ext cx="21050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AMD</a:t>
            </a:r>
            <a:endParaRPr lang="th-TH" sz="4000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AMD K6-2 "</a:t>
            </a:r>
            <a:r>
              <a:rPr lang="en-US" b="1" dirty="0" err="1" smtClean="0"/>
              <a:t>Chomper</a:t>
            </a:r>
            <a:r>
              <a:rPr lang="en-US" b="1" dirty="0" smtClean="0"/>
              <a:t>“</a:t>
            </a:r>
            <a:r>
              <a:rPr lang="th-TH" b="1" dirty="0" smtClean="0"/>
              <a:t> สรุปรายละเอียดได้ดังนี้</a:t>
            </a:r>
          </a:p>
          <a:p>
            <a:pPr lvl="1"/>
            <a:r>
              <a:rPr lang="en-US" dirty="0" smtClean="0"/>
              <a:t>Chip </a:t>
            </a:r>
            <a:r>
              <a:rPr lang="th-TH" dirty="0" smtClean="0"/>
              <a:t>ที่ประสบความสำเร็จมากที่สุดของ</a:t>
            </a:r>
            <a:r>
              <a:rPr lang="en-US" dirty="0" smtClean="0"/>
              <a:t> AMD </a:t>
            </a:r>
            <a:r>
              <a:rPr lang="th-TH" dirty="0" smtClean="0"/>
              <a:t>เลยก็ว่าได้นั่นก็คือ</a:t>
            </a:r>
            <a:r>
              <a:rPr lang="en-US" dirty="0" smtClean="0"/>
              <a:t> AMD K6-2 </a:t>
            </a:r>
            <a:r>
              <a:rPr lang="th-TH" dirty="0" smtClean="0"/>
              <a:t>ด้วยความสามารถในการจัดการกับภาพ</a:t>
            </a:r>
            <a:r>
              <a:rPr lang="en-US" dirty="0" smtClean="0"/>
              <a:t> 3 </a:t>
            </a:r>
            <a:r>
              <a:rPr lang="th-TH" dirty="0" smtClean="0"/>
              <a:t>มิติแบบใหม่โดยคำสั่งชุดใหม่คล้าย ๆ</a:t>
            </a:r>
            <a:r>
              <a:rPr lang="en-US" dirty="0" smtClean="0"/>
              <a:t> MMX </a:t>
            </a:r>
            <a:r>
              <a:rPr lang="th-TH" dirty="0" smtClean="0"/>
              <a:t>ของ</a:t>
            </a:r>
            <a:r>
              <a:rPr lang="en-US" dirty="0" smtClean="0"/>
              <a:t> Intel </a:t>
            </a:r>
            <a:r>
              <a:rPr lang="th-TH" dirty="0" smtClean="0"/>
              <a:t>แต่เป็น</a:t>
            </a:r>
            <a:r>
              <a:rPr lang="en-US" dirty="0" smtClean="0"/>
              <a:t> 3D Now! </a:t>
            </a:r>
            <a:r>
              <a:rPr lang="th-TH" dirty="0" smtClean="0"/>
              <a:t>ของ</a:t>
            </a:r>
            <a:r>
              <a:rPr lang="en-US" dirty="0" smtClean="0"/>
              <a:t> AMD </a:t>
            </a:r>
            <a:r>
              <a:rPr lang="th-TH" dirty="0" smtClean="0"/>
              <a:t>ทำให้เรื่องของการคำนวณเลขทศนิยมของ</a:t>
            </a:r>
            <a:r>
              <a:rPr lang="en-US" dirty="0" smtClean="0"/>
              <a:t> AMD </a:t>
            </a:r>
            <a:r>
              <a:rPr lang="th-TH" dirty="0" smtClean="0"/>
              <a:t>จากที่เคยเป็นรอง</a:t>
            </a:r>
            <a:r>
              <a:rPr lang="en-US" dirty="0" smtClean="0"/>
              <a:t> Intel </a:t>
            </a:r>
            <a:r>
              <a:rPr lang="th-TH" dirty="0" smtClean="0"/>
              <a:t>มาโดยตลอดขึ้นมาเทียบชั้นกับ</a:t>
            </a:r>
            <a:r>
              <a:rPr lang="en-US" dirty="0" smtClean="0"/>
              <a:t> Intel </a:t>
            </a:r>
            <a:r>
              <a:rPr lang="th-TH" dirty="0" smtClean="0"/>
              <a:t>ได้ถึงสูสีเมื่อ</a:t>
            </a:r>
            <a:r>
              <a:rPr lang="en-US" dirty="0" smtClean="0"/>
              <a:t> Software </a:t>
            </a:r>
            <a:r>
              <a:rPr lang="th-TH" dirty="0" smtClean="0"/>
              <a:t>ใช้คำสั่ง</a:t>
            </a:r>
            <a:r>
              <a:rPr lang="en-US" dirty="0" smtClean="0"/>
              <a:t> 3D Now! </a:t>
            </a:r>
            <a:r>
              <a:rPr lang="th-TH" dirty="0" smtClean="0"/>
              <a:t>และใช้</a:t>
            </a:r>
            <a:r>
              <a:rPr lang="en-US" dirty="0" smtClean="0"/>
              <a:t> Direct X 6 </a:t>
            </a:r>
            <a:r>
              <a:rPr lang="th-TH" dirty="0" smtClean="0"/>
              <a:t>ของ</a:t>
            </a:r>
            <a:r>
              <a:rPr lang="en-US" dirty="0" smtClean="0"/>
              <a:t> Microsoft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AMD</a:t>
            </a:r>
            <a:endParaRPr lang="th-TH" sz="4000" b="1" u="sng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AMD K6-2 </a:t>
            </a:r>
            <a:r>
              <a:rPr lang="th-TH" dirty="0" smtClean="0"/>
              <a:t>นี้มีคำสั่ง</a:t>
            </a:r>
            <a:r>
              <a:rPr lang="en-US" dirty="0" smtClean="0"/>
              <a:t> 3D Now! </a:t>
            </a:r>
            <a:r>
              <a:rPr lang="th-TH" dirty="0" smtClean="0"/>
              <a:t>ทั้ง</a:t>
            </a:r>
            <a:r>
              <a:rPr lang="en-US" dirty="0" smtClean="0"/>
              <a:t> 21 </a:t>
            </a:r>
            <a:r>
              <a:rPr lang="th-TH" dirty="0" smtClean="0"/>
              <a:t>คำสั่ง เป็นหัวใจหลักในการขายซึ่งทำงานได้เป็นอย่างดีกับ</a:t>
            </a:r>
            <a:r>
              <a:rPr lang="en-US" dirty="0" smtClean="0"/>
              <a:t> Software </a:t>
            </a:r>
            <a:r>
              <a:rPr lang="th-TH" dirty="0" smtClean="0"/>
              <a:t>สมัยใหม่หรือ</a:t>
            </a:r>
            <a:r>
              <a:rPr lang="en-US" dirty="0" smtClean="0"/>
              <a:t> Software </a:t>
            </a:r>
            <a:r>
              <a:rPr lang="th-TH" dirty="0" smtClean="0"/>
              <a:t>ที่ได้รับการสนับสนุนคำสั่งนี้แล้ว</a:t>
            </a:r>
            <a:r>
              <a:rPr lang="en-US" dirty="0" smtClean="0"/>
              <a:t> 3D Now! </a:t>
            </a:r>
            <a:r>
              <a:rPr lang="th-TH" dirty="0" smtClean="0"/>
              <a:t>ไม่ใช่แค่เพิ่มประสิทธิภาพกับเกม</a:t>
            </a:r>
            <a:r>
              <a:rPr lang="en-US" dirty="0" smtClean="0"/>
              <a:t> 3 </a:t>
            </a:r>
            <a:r>
              <a:rPr lang="th-TH" dirty="0" smtClean="0"/>
              <a:t>มิติเท่านั้น มันยังช่วยเพิ่มประสิทธิภาพใน</a:t>
            </a:r>
            <a:r>
              <a:rPr lang="en-US" dirty="0" smtClean="0"/>
              <a:t> Software </a:t>
            </a:r>
            <a:r>
              <a:rPr lang="th-TH" dirty="0" smtClean="0"/>
              <a:t>ประเภทจดจำเสียงพูด</a:t>
            </a:r>
            <a:r>
              <a:rPr lang="en-US" dirty="0" smtClean="0"/>
              <a:t>, </a:t>
            </a:r>
            <a:r>
              <a:rPr lang="th-TH" dirty="0" smtClean="0"/>
              <a:t>การเรนเดอร์ภาพ</a:t>
            </a:r>
            <a:r>
              <a:rPr lang="en-US" dirty="0" smtClean="0"/>
              <a:t> 3 </a:t>
            </a:r>
            <a:r>
              <a:rPr lang="th-TH" dirty="0" smtClean="0"/>
              <a:t>มิติ</a:t>
            </a:r>
            <a:r>
              <a:rPr lang="en-US" dirty="0" smtClean="0"/>
              <a:t> , </a:t>
            </a:r>
            <a:r>
              <a:rPr lang="th-TH" dirty="0" smtClean="0"/>
              <a:t>และ</a:t>
            </a:r>
            <a:r>
              <a:rPr lang="en-US" dirty="0" smtClean="0"/>
              <a:t>Software </a:t>
            </a:r>
            <a:r>
              <a:rPr lang="th-TH" dirty="0" smtClean="0"/>
              <a:t>เกี่ยวกับการถอดรหัส</a:t>
            </a:r>
            <a:r>
              <a:rPr lang="en-US" dirty="0" smtClean="0"/>
              <a:t> DVD </a:t>
            </a:r>
            <a:r>
              <a:rPr lang="th-TH" dirty="0" smtClean="0"/>
              <a:t>ต่าง ๆ</a:t>
            </a:r>
            <a:endParaRPr lang="en-US" dirty="0" smtClean="0"/>
          </a:p>
          <a:p>
            <a:pPr lvl="1"/>
            <a:r>
              <a:rPr lang="en-US" dirty="0" smtClean="0"/>
              <a:t>AMD K6-2 </a:t>
            </a:r>
            <a:r>
              <a:rPr lang="th-TH" dirty="0" smtClean="0"/>
              <a:t>ได้เพิ่มหน่วยประมวลผล</a:t>
            </a:r>
            <a:r>
              <a:rPr lang="en-US" dirty="0" smtClean="0"/>
              <a:t> MMX/3D Now! </a:t>
            </a:r>
            <a:r>
              <a:rPr lang="th-TH" dirty="0" smtClean="0"/>
              <a:t>เข้าไปอีกชุดรวมเป็น</a:t>
            </a:r>
            <a:r>
              <a:rPr lang="en-US" dirty="0" smtClean="0"/>
              <a:t> 2 </a:t>
            </a:r>
            <a:r>
              <a:rPr lang="th-TH" dirty="0" smtClean="0"/>
              <a:t>ชุดเพื่อการคำนวณที่รวดเร็วขึ้นเช่นเดียวกับ</a:t>
            </a:r>
            <a:r>
              <a:rPr lang="en-US" dirty="0" smtClean="0"/>
              <a:t> Pentium MMX </a:t>
            </a:r>
            <a:r>
              <a:rPr lang="th-TH" dirty="0" smtClean="0"/>
              <a:t>และ</a:t>
            </a:r>
            <a:r>
              <a:rPr lang="en-US" dirty="0" smtClean="0"/>
              <a:t> Pentium II </a:t>
            </a:r>
            <a:r>
              <a:rPr lang="th-TH" dirty="0" smtClean="0"/>
              <a:t>ที่มีหน่วย</a:t>
            </a:r>
            <a:r>
              <a:rPr lang="en-US" dirty="0" smtClean="0"/>
              <a:t> MMX </a:t>
            </a:r>
            <a:r>
              <a:rPr lang="th-TH" dirty="0" smtClean="0"/>
              <a:t>ถึง</a:t>
            </a:r>
            <a:r>
              <a:rPr lang="en-US" dirty="0" smtClean="0"/>
              <a:t> 2 </a:t>
            </a:r>
            <a:r>
              <a:rPr lang="th-TH" dirty="0" smtClean="0"/>
              <a:t>ชุด ประสิทธิภาพของ</a:t>
            </a:r>
            <a:r>
              <a:rPr lang="en-US" dirty="0" smtClean="0"/>
              <a:t> AMD K6-2 </a:t>
            </a:r>
            <a:r>
              <a:rPr lang="th-TH" dirty="0" smtClean="0"/>
              <a:t>นั้นมีมากเรียกได้ว่าสามารถเทียบชั้นกับ</a:t>
            </a:r>
            <a:r>
              <a:rPr lang="en-US" dirty="0" smtClean="0"/>
              <a:t> Pentium II </a:t>
            </a:r>
            <a:r>
              <a:rPr lang="th-TH" dirty="0" smtClean="0"/>
              <a:t>ได้ตัวต่อตัวเลยทีเดียว</a:t>
            </a:r>
            <a:endParaRPr lang="en-US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AMD</a:t>
            </a:r>
            <a:endParaRPr lang="th-TH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AMD K6-III "</a:t>
            </a:r>
            <a:r>
              <a:rPr lang="en-US" b="1" dirty="0" err="1" smtClean="0"/>
              <a:t>Sharptooth</a:t>
            </a:r>
            <a:r>
              <a:rPr lang="en-US" b="1" dirty="0" smtClean="0"/>
              <a:t>"</a:t>
            </a:r>
            <a:endParaRPr lang="en-US" dirty="0" smtClean="0"/>
          </a:p>
          <a:p>
            <a:pPr lvl="1"/>
            <a:r>
              <a:rPr lang="en-US" dirty="0" smtClean="0"/>
              <a:t>AMD's K6-III 	: </a:t>
            </a:r>
            <a:r>
              <a:rPr lang="en-US" dirty="0" err="1" smtClean="0"/>
              <a:t>Sharptooth</a:t>
            </a:r>
            <a:endParaRPr lang="en-US" dirty="0" smtClean="0"/>
          </a:p>
          <a:p>
            <a:pPr lvl="1"/>
            <a:r>
              <a:rPr lang="en-US" dirty="0" smtClean="0"/>
              <a:t>Clock Rate 		: 400 MHz and up </a:t>
            </a:r>
          </a:p>
          <a:p>
            <a:pPr lvl="1"/>
            <a:r>
              <a:rPr lang="en-US" dirty="0" smtClean="0"/>
              <a:t>BUS 		: 100/133 MHz</a:t>
            </a:r>
          </a:p>
          <a:p>
            <a:pPr lvl="1"/>
            <a:r>
              <a:rPr lang="en-US" dirty="0" smtClean="0"/>
              <a:t>Born 		: Mar 1999</a:t>
            </a:r>
          </a:p>
          <a:p>
            <a:pPr lvl="1"/>
            <a:r>
              <a:rPr lang="en-US" dirty="0" smtClean="0"/>
              <a:t>Platform 		: SOCKET 7</a:t>
            </a:r>
          </a:p>
          <a:p>
            <a:pPr lvl="1"/>
            <a:r>
              <a:rPr lang="en-US" dirty="0" smtClean="0"/>
              <a:t>L1 Cache 		: 64 KB</a:t>
            </a:r>
          </a:p>
          <a:p>
            <a:pPr lvl="1"/>
            <a:r>
              <a:rPr lang="en-US" dirty="0" smtClean="0"/>
              <a:t>L2 Cache 		: 256 KB on CPU's Silicon (on-die)</a:t>
            </a:r>
          </a:p>
          <a:p>
            <a:pPr lvl="1"/>
            <a:r>
              <a:rPr lang="en-US" dirty="0" smtClean="0"/>
              <a:t>L3 Cache 		: Main board / Normal or Piped Line Burst 512 - 2MB</a:t>
            </a:r>
          </a:p>
          <a:p>
            <a:pPr lvl="1"/>
            <a:r>
              <a:rPr lang="en-US" dirty="0" smtClean="0"/>
              <a:t>Process Technology 	: 0.25 Micron</a:t>
            </a:r>
          </a:p>
        </p:txBody>
      </p:sp>
      <p:pic>
        <p:nvPicPr>
          <p:cNvPr id="4" name="รูปภาพ 3" descr="C:\รูปภาพ\034.jpg"/>
          <p:cNvPicPr/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6215074" y="2214554"/>
            <a:ext cx="2357454" cy="2069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AMD</a:t>
            </a:r>
            <a:endParaRPr lang="th-TH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AMD K6-III "</a:t>
            </a:r>
            <a:r>
              <a:rPr lang="en-US" b="1" dirty="0" err="1" smtClean="0"/>
              <a:t>Sharptooth</a:t>
            </a:r>
            <a:r>
              <a:rPr lang="en-US" b="1" dirty="0" smtClean="0"/>
              <a:t>“</a:t>
            </a:r>
            <a:r>
              <a:rPr lang="th-TH" b="1" dirty="0" smtClean="0"/>
              <a:t> สรุปรายละเอียดได้ดังนี้</a:t>
            </a:r>
            <a:endParaRPr lang="en-US" dirty="0" smtClean="0"/>
          </a:p>
          <a:p>
            <a:pPr lvl="1"/>
            <a:r>
              <a:rPr lang="en-US" dirty="0" smtClean="0"/>
              <a:t>Chip </a:t>
            </a:r>
            <a:r>
              <a:rPr lang="th-TH" dirty="0" smtClean="0"/>
              <a:t>ตัวสุดท้ายในสถาปัตยกรรม</a:t>
            </a:r>
            <a:r>
              <a:rPr lang="en-US" dirty="0" smtClean="0"/>
              <a:t> SOCKET 7 </a:t>
            </a:r>
            <a:r>
              <a:rPr lang="th-TH" dirty="0" smtClean="0"/>
              <a:t>ของ</a:t>
            </a:r>
            <a:r>
              <a:rPr lang="en-US" dirty="0" smtClean="0"/>
              <a:t> AMD </a:t>
            </a:r>
            <a:r>
              <a:rPr lang="th-TH" dirty="0" smtClean="0"/>
              <a:t>ที่ปล่อยออกมาชนกับ</a:t>
            </a:r>
            <a:r>
              <a:rPr lang="en-US" dirty="0" smtClean="0"/>
              <a:t> Pentium III </a:t>
            </a:r>
            <a:r>
              <a:rPr lang="th-TH" dirty="0" smtClean="0"/>
              <a:t>ของ</a:t>
            </a:r>
            <a:r>
              <a:rPr lang="en-US" dirty="0" smtClean="0"/>
              <a:t> Intel </a:t>
            </a:r>
            <a:r>
              <a:rPr lang="th-TH" dirty="0" smtClean="0"/>
              <a:t>เป็น</a:t>
            </a:r>
            <a:r>
              <a:rPr lang="en-US" dirty="0" smtClean="0"/>
              <a:t> Chip </a:t>
            </a:r>
            <a:r>
              <a:rPr lang="th-TH" dirty="0" smtClean="0"/>
              <a:t>ที่มี</a:t>
            </a:r>
            <a:r>
              <a:rPr lang="en-US" dirty="0" smtClean="0"/>
              <a:t> Cache 3 </a:t>
            </a:r>
            <a:r>
              <a:rPr lang="th-TH" dirty="0" smtClean="0"/>
              <a:t>ระดับหรือ</a:t>
            </a:r>
            <a:r>
              <a:rPr lang="en-US" dirty="0" smtClean="0"/>
              <a:t> Tri Level Cache </a:t>
            </a:r>
            <a:r>
              <a:rPr lang="th-TH" dirty="0" smtClean="0"/>
              <a:t>เทคโนโลยีของ</a:t>
            </a:r>
            <a:r>
              <a:rPr lang="en-US" dirty="0" smtClean="0"/>
              <a:t> AMD </a:t>
            </a:r>
            <a:r>
              <a:rPr lang="th-TH" dirty="0" smtClean="0"/>
              <a:t>ที่ใช้</a:t>
            </a:r>
            <a:r>
              <a:rPr lang="en-US" dirty="0" smtClean="0"/>
              <a:t> Cache 3 </a:t>
            </a:r>
            <a:r>
              <a:rPr lang="th-TH" dirty="0" smtClean="0"/>
              <a:t>ชุดเพื่อเร่งความเร็วในการทำงานของ</a:t>
            </a:r>
            <a:r>
              <a:rPr lang="en-US" dirty="0" smtClean="0"/>
              <a:t> CPU </a:t>
            </a:r>
            <a:r>
              <a:rPr lang="th-TH" dirty="0" smtClean="0"/>
              <a:t>ให้มากขึ้น</a:t>
            </a:r>
            <a:endParaRPr lang="en-US" dirty="0" smtClean="0"/>
          </a:p>
          <a:p>
            <a:pPr lvl="1"/>
            <a:r>
              <a:rPr lang="en-US" dirty="0" smtClean="0"/>
              <a:t>L1 Cache </a:t>
            </a:r>
            <a:r>
              <a:rPr lang="th-TH" dirty="0" smtClean="0"/>
              <a:t>ขนาด</a:t>
            </a:r>
            <a:r>
              <a:rPr lang="en-US" dirty="0" smtClean="0"/>
              <a:t> 64 KB </a:t>
            </a:r>
            <a:r>
              <a:rPr lang="th-TH" dirty="0" smtClean="0"/>
              <a:t>เป็นตัวที่เร็วที่สุดใน</a:t>
            </a:r>
            <a:r>
              <a:rPr lang="en-US" dirty="0" smtClean="0"/>
              <a:t> 3 </a:t>
            </a:r>
            <a:r>
              <a:rPr lang="th-TH" dirty="0" smtClean="0"/>
              <a:t>ระดับ บรรจุไว้ภายใน</a:t>
            </a:r>
            <a:r>
              <a:rPr lang="en-US" dirty="0" smtClean="0"/>
              <a:t> CPU</a:t>
            </a:r>
          </a:p>
          <a:p>
            <a:pPr lvl="1"/>
            <a:r>
              <a:rPr lang="en-US" dirty="0" smtClean="0"/>
              <a:t>L2 Cache </a:t>
            </a:r>
            <a:r>
              <a:rPr lang="th-TH" dirty="0" smtClean="0"/>
              <a:t>ขนาด</a:t>
            </a:r>
            <a:r>
              <a:rPr lang="en-US" dirty="0" smtClean="0"/>
              <a:t> 256 KB </a:t>
            </a:r>
            <a:r>
              <a:rPr lang="th-TH" dirty="0" smtClean="0"/>
              <a:t>เป็นตัวที่มีความเร็วรองลงมาจาก</a:t>
            </a:r>
            <a:r>
              <a:rPr lang="en-US" dirty="0" smtClean="0"/>
              <a:t> L1 Cache </a:t>
            </a:r>
            <a:r>
              <a:rPr lang="th-TH" dirty="0" smtClean="0"/>
              <a:t>ซึ่งทำงานที่ความเร็วระดับเดียวกันกับ</a:t>
            </a:r>
            <a:r>
              <a:rPr lang="en-US" dirty="0" smtClean="0"/>
              <a:t> CPU </a:t>
            </a:r>
            <a:r>
              <a:rPr lang="th-TH" dirty="0" smtClean="0"/>
              <a:t>และบรรจุไว้ในแผ่น</a:t>
            </a:r>
            <a:r>
              <a:rPr lang="en-US" dirty="0" smtClean="0"/>
              <a:t> Silicon </a:t>
            </a:r>
            <a:r>
              <a:rPr lang="th-TH" dirty="0" smtClean="0"/>
              <a:t>เดียวกันกับ</a:t>
            </a:r>
            <a:r>
              <a:rPr lang="en-US" dirty="0" smtClean="0"/>
              <a:t> CPU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เทคโนโลยีการผลิต</a:t>
            </a:r>
            <a:endParaRPr lang="th-TH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กลุ่ม 16"/>
          <p:cNvGrpSpPr/>
          <p:nvPr/>
        </p:nvGrpSpPr>
        <p:grpSpPr>
          <a:xfrm>
            <a:off x="1782754" y="2428868"/>
            <a:ext cx="6861212" cy="3643338"/>
            <a:chOff x="1782754" y="2428868"/>
            <a:chExt cx="4846638" cy="2065337"/>
          </a:xfrm>
        </p:grpSpPr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1782754" y="2822568"/>
              <a:ext cx="1281113" cy="5492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Angsana New" pitchFamily="18" charset="-34"/>
                  <a:cs typeface="+mj-cs"/>
                </a:rPr>
                <a:t>การ์ดแสดงผล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Angsana New" pitchFamily="18" charset="-34"/>
                <a:cs typeface="+mj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Angsana New" pitchFamily="18" charset="-34"/>
                  <a:cs typeface="+mj-cs"/>
                </a:rPr>
                <a:t>3.3 – 5 V.DC.</a:t>
              </a:r>
              <a:endParaRPr kumimoji="0" lang="th-T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+mj-cs"/>
              </a:endParaRPr>
            </a:p>
          </p:txBody>
        </p:sp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1782754" y="3400418"/>
              <a:ext cx="1281113" cy="5476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Angsana New" pitchFamily="18" charset="-34"/>
                  <a:cs typeface="+mj-cs"/>
                </a:rPr>
                <a:t>อุปกรณ์บนเมนบอร์ด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Angsana New" pitchFamily="18" charset="-34"/>
                <a:cs typeface="+mj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Angsana New" pitchFamily="18" charset="-34"/>
                  <a:cs typeface="+mj-cs"/>
                </a:rPr>
                <a:t>3.3 – 5 V.DC.</a:t>
              </a:r>
              <a:endParaRPr kumimoji="0" lang="th-T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+mj-cs"/>
              </a:endParaRPr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782754" y="3944930"/>
              <a:ext cx="1281113" cy="5492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Angsana New" pitchFamily="18" charset="-34"/>
                  <a:cs typeface="+mj-cs"/>
                </a:rPr>
                <a:t>อุปกรณ์ภายนอก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Angsana New" pitchFamily="18" charset="-34"/>
                <a:cs typeface="+mj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Angsana New" pitchFamily="18" charset="-34"/>
                  <a:cs typeface="+mj-cs"/>
                </a:rPr>
                <a:t>5 V.DC.</a:t>
              </a:r>
              <a:endParaRPr kumimoji="0" lang="th-T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+mj-cs"/>
              </a:endParaRPr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3450253" y="2428868"/>
              <a:ext cx="1281112" cy="5476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Angsana New" pitchFamily="18" charset="-34"/>
                  <a:cs typeface="+mj-cs"/>
                </a:rPr>
                <a:t>หน่วยความจำ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Angsana New" pitchFamily="18" charset="-34"/>
                  <a:cs typeface="+mj-cs"/>
                </a:rPr>
                <a:t> (RAM)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Angsana New" pitchFamily="18" charset="-34"/>
                  <a:cs typeface="+mj-cs"/>
                </a:rPr>
                <a:t>3.3  V.DC.</a:t>
              </a:r>
              <a:endPara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+mj-cs"/>
              </a:endParaRPr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3703629" y="3400418"/>
              <a:ext cx="822325" cy="5476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Angsana New" pitchFamily="18" charset="-34"/>
                  <a:cs typeface="+mj-cs"/>
                </a:rPr>
                <a:t>Chipset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Angsana New" pitchFamily="18" charset="-34"/>
                  <a:cs typeface="+mj-cs"/>
                </a:rPr>
                <a:t>3.3  V.DC.</a:t>
              </a:r>
              <a:endParaRPr kumimoji="0" lang="th-T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+mj-cs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5532429" y="3157530"/>
              <a:ext cx="1096963" cy="10048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Angsana New" pitchFamily="18" charset="-34"/>
                  <a:cs typeface="+mj-cs"/>
                </a:rPr>
                <a:t>CPU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Angsana New" pitchFamily="18" charset="-34"/>
                  <a:cs typeface="+mj-cs"/>
                </a:rPr>
                <a:t>(</a:t>
              </a:r>
              <a:r>
                <a:rPr kumimoji="0" lang="th-TH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Angsana New" pitchFamily="18" charset="-34"/>
                  <a:cs typeface="+mj-cs"/>
                </a:rPr>
                <a:t>ภายใน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Angsana New" pitchFamily="18" charset="-34"/>
                  <a:cs typeface="+mj-cs"/>
                </a:rPr>
                <a:t>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Angsana New" pitchFamily="18" charset="-34"/>
                  <a:cs typeface="+mj-cs"/>
                </a:rPr>
                <a:t>1.7 - 2.9  V.DC.</a:t>
              </a:r>
              <a:endParaRPr kumimoji="0" lang="th-T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+mj-cs"/>
              </a:endParaRP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4618029" y="3643305"/>
              <a:ext cx="915988" cy="6397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Angsana New" pitchFamily="18" charset="-34"/>
                  <a:cs typeface="+mj-cs"/>
                </a:rPr>
                <a:t>ภายนอก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Angsana New" pitchFamily="18" charset="-34"/>
                <a:cs typeface="+mj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Angsana New" pitchFamily="18" charset="-34"/>
                  <a:cs typeface="+mj-cs"/>
                </a:rPr>
                <a:t>(3.3 V.DC.)</a:t>
              </a:r>
              <a:endParaRPr kumimoji="0" lang="th-T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+mj-cs"/>
              </a:endParaRPr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3063867" y="3800468"/>
              <a:ext cx="63976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 sz="2000">
                <a:cs typeface="+mj-cs"/>
              </a:endParaRPr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4525954" y="3643305"/>
              <a:ext cx="10064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 sz="2000">
                <a:cs typeface="+mj-cs"/>
              </a:endParaRPr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 flipH="1" flipV="1">
              <a:off x="4073970" y="2967936"/>
              <a:ext cx="32295" cy="4328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 sz="2000" dirty="0">
                <a:cs typeface="+mj-cs"/>
              </a:endParaRPr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3063867" y="3065455"/>
              <a:ext cx="3651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 sz="2000">
                <a:cs typeface="+mj-cs"/>
              </a:endParaRPr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3063867" y="4344980"/>
              <a:ext cx="3651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 sz="2000">
                <a:cs typeface="+mj-cs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V="1">
              <a:off x="3428992" y="3065455"/>
              <a:ext cx="0" cy="12795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 sz="2000">
                <a:cs typeface="+mj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AMD</a:t>
            </a:r>
            <a:endParaRPr lang="th-TH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L3 Cache </a:t>
            </a:r>
            <a:r>
              <a:rPr lang="th-TH" dirty="0" smtClean="0"/>
              <a:t>เป็น</a:t>
            </a:r>
            <a:r>
              <a:rPr lang="en-US" dirty="0" smtClean="0"/>
              <a:t> Cache </a:t>
            </a:r>
            <a:r>
              <a:rPr lang="th-TH" dirty="0" smtClean="0"/>
              <a:t>ที่อยู่ที่</a:t>
            </a:r>
            <a:r>
              <a:rPr lang="en-US" dirty="0" smtClean="0"/>
              <a:t> Motherboard </a:t>
            </a:r>
            <a:r>
              <a:rPr lang="th-TH" dirty="0" smtClean="0"/>
              <a:t>มีขนาดใหญ่ที่สุดแต่ความเร็วช้ากว่า</a:t>
            </a:r>
            <a:r>
              <a:rPr lang="en-US" dirty="0" smtClean="0"/>
              <a:t> Cache </a:t>
            </a:r>
            <a:r>
              <a:rPr lang="th-TH" dirty="0" smtClean="0"/>
              <a:t>ตัวอื่น ๆ ทำงานที่ความเร็วของ</a:t>
            </a:r>
            <a:r>
              <a:rPr lang="en-US" dirty="0" smtClean="0"/>
              <a:t> Bus </a:t>
            </a:r>
            <a:r>
              <a:rPr lang="th-TH" dirty="0" smtClean="0"/>
              <a:t>มีขนาด</a:t>
            </a:r>
            <a:r>
              <a:rPr lang="en-US" dirty="0" smtClean="0"/>
              <a:t> 512KB - 2MB</a:t>
            </a:r>
          </a:p>
          <a:p>
            <a:pPr lvl="1"/>
            <a:r>
              <a:rPr lang="en-US" dirty="0" smtClean="0"/>
              <a:t>AMD K6-3 </a:t>
            </a:r>
            <a:r>
              <a:rPr lang="th-TH" dirty="0" smtClean="0"/>
              <a:t>ตัวนี้ทำงานทางด้านธุรกิจเร็วกว่า</a:t>
            </a:r>
            <a:r>
              <a:rPr lang="en-US" dirty="0" smtClean="0"/>
              <a:t> Pentium III </a:t>
            </a:r>
            <a:r>
              <a:rPr lang="th-TH" dirty="0" smtClean="0"/>
              <a:t>ที่ความเร็วเดียวกัน ประมาณ </a:t>
            </a:r>
            <a:r>
              <a:rPr lang="en-US" dirty="0" smtClean="0"/>
              <a:t>5-10 % </a:t>
            </a:r>
            <a:r>
              <a:rPr lang="th-TH" dirty="0" smtClean="0"/>
              <a:t>แต่มีข้อเสียคือประสิทธิภาพทางด้าน เลขทศนิยมน้อยกว่า</a:t>
            </a:r>
            <a:r>
              <a:rPr lang="en-US" dirty="0" smtClean="0"/>
              <a:t> Pentium III </a:t>
            </a:r>
            <a:r>
              <a:rPr lang="th-TH" dirty="0" smtClean="0"/>
              <a:t>ประมาณ</a:t>
            </a:r>
            <a:r>
              <a:rPr lang="en-US" dirty="0" smtClean="0"/>
              <a:t> 40% </a:t>
            </a:r>
            <a:r>
              <a:rPr lang="th-TH" dirty="0" smtClean="0"/>
              <a:t>โดยไม่ใช้</a:t>
            </a:r>
            <a:r>
              <a:rPr lang="en-US" dirty="0" smtClean="0"/>
              <a:t> 3D Now! </a:t>
            </a:r>
            <a:r>
              <a:rPr lang="th-TH" dirty="0" smtClean="0"/>
              <a:t>แต่ถ้าใช้</a:t>
            </a:r>
            <a:r>
              <a:rPr lang="en-US" dirty="0" smtClean="0"/>
              <a:t> 3D Now! </a:t>
            </a:r>
            <a:r>
              <a:rPr lang="th-TH" dirty="0" smtClean="0"/>
              <a:t>แล้วจะช้ากว่าประมาณ</a:t>
            </a:r>
            <a:r>
              <a:rPr lang="en-US" dirty="0" smtClean="0"/>
              <a:t> 15% </a:t>
            </a:r>
            <a:r>
              <a:rPr lang="th-TH" dirty="0" smtClean="0"/>
              <a:t>แต่ถ้าเทียบกับ</a:t>
            </a:r>
            <a:r>
              <a:rPr lang="en-US" dirty="0" smtClean="0"/>
              <a:t> Pentium III </a:t>
            </a:r>
            <a:r>
              <a:rPr lang="th-TH" dirty="0" smtClean="0"/>
              <a:t>ที่ใช้</a:t>
            </a:r>
            <a:r>
              <a:rPr lang="en-US" dirty="0" smtClean="0"/>
              <a:t> SSE </a:t>
            </a:r>
            <a:r>
              <a:rPr lang="th-TH" dirty="0" smtClean="0"/>
              <a:t>แล้วนับว่ายังห่างไกลกันอยู่มาก ๆ เกิน</a:t>
            </a:r>
            <a:r>
              <a:rPr lang="en-US" dirty="0" smtClean="0"/>
              <a:t> 50%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สรุป</a:t>
            </a:r>
            <a:endParaRPr lang="th-T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 </a:t>
            </a:r>
            <a:r>
              <a:rPr lang="th-TH" dirty="0" smtClean="0"/>
              <a:t>จากที่กล่าวมาตั้งแต่ต้นนั้น เป็นเพียงข้อมูลของ</a:t>
            </a:r>
            <a:r>
              <a:rPr lang="en-US" dirty="0" smtClean="0"/>
              <a:t> Micro processor </a:t>
            </a:r>
            <a:r>
              <a:rPr lang="th-TH" dirty="0" smtClean="0"/>
              <a:t>บางส่วนเท่านั้น ยังมีอีกมากมายที่มิไดกล่าวถึงเช่น</a:t>
            </a:r>
            <a:r>
              <a:rPr lang="en-US" dirty="0" smtClean="0"/>
              <a:t> Intel </a:t>
            </a:r>
            <a:r>
              <a:rPr lang="th-TH" dirty="0" smtClean="0"/>
              <a:t>ในกลุ่ม</a:t>
            </a:r>
            <a:r>
              <a:rPr lang="en-US" dirty="0" smtClean="0"/>
              <a:t> 80486 </a:t>
            </a:r>
            <a:r>
              <a:rPr lang="th-TH" dirty="0" smtClean="0"/>
              <a:t>และ</a:t>
            </a:r>
            <a:r>
              <a:rPr lang="en-US" dirty="0" smtClean="0"/>
              <a:t> 80386 </a:t>
            </a:r>
            <a:r>
              <a:rPr lang="th-TH" dirty="0" smtClean="0"/>
              <a:t>ตระกูล</a:t>
            </a:r>
            <a:r>
              <a:rPr lang="en-US" dirty="0" smtClean="0"/>
              <a:t> AMD </a:t>
            </a:r>
            <a:r>
              <a:rPr lang="th-TH" dirty="0" smtClean="0"/>
              <a:t>เช่น</a:t>
            </a:r>
            <a:r>
              <a:rPr lang="en-US" dirty="0" smtClean="0"/>
              <a:t> K5, </a:t>
            </a:r>
            <a:r>
              <a:rPr lang="th-TH" dirty="0" smtClean="0"/>
              <a:t>ตระกูล</a:t>
            </a:r>
            <a:r>
              <a:rPr lang="en-US" dirty="0" smtClean="0"/>
              <a:t> Cyrix </a:t>
            </a:r>
            <a:r>
              <a:rPr lang="th-TH" dirty="0" smtClean="0"/>
              <a:t>เช่น</a:t>
            </a:r>
            <a:r>
              <a:rPr lang="en-US" dirty="0" smtClean="0"/>
              <a:t> 6x86,MI,MII </a:t>
            </a:r>
            <a:r>
              <a:rPr lang="th-TH" dirty="0" smtClean="0"/>
              <a:t>ซึ่งสามารถหาข้อมูลได้จาก </a:t>
            </a:r>
            <a:r>
              <a:rPr lang="en-US" u="sng" dirty="0" smtClean="0"/>
              <a:t>www.cyrix.com</a:t>
            </a:r>
            <a:r>
              <a:rPr lang="en-US" dirty="0" smtClean="0"/>
              <a:t> , </a:t>
            </a:r>
            <a:r>
              <a:rPr lang="en-US" u="sng" dirty="0" smtClean="0"/>
              <a:t>www.intel.com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u="sng" dirty="0" smtClean="0"/>
              <a:t>www.amd.com</a:t>
            </a:r>
            <a:r>
              <a:rPr lang="en-US" dirty="0" smtClean="0"/>
              <a:t> </a:t>
            </a:r>
            <a:endParaRPr lang="th-TH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2184"/>
          </a:xfrm>
        </p:spPr>
        <p:txBody>
          <a:bodyPr>
            <a:normAutofit/>
          </a:bodyPr>
          <a:lstStyle/>
          <a:p>
            <a:pPr algn="r"/>
            <a:r>
              <a:rPr lang="en-US" sz="7200" b="1" smtClean="0"/>
              <a:t>4133502</a:t>
            </a:r>
            <a:r>
              <a:rPr lang="en-US" sz="4000" b="1" smtClean="0"/>
              <a:t> </a:t>
            </a:r>
            <a:r>
              <a:rPr lang="th-TH" sz="4000" b="1" dirty="0" smtClean="0"/>
              <a:t>     </a:t>
            </a:r>
            <a:r>
              <a:rPr lang="th-TH" sz="4000" b="1" u="sng" dirty="0" smtClean="0"/>
              <a:t>ไมโครโปรเซสเซอร์และการอินเตอร์เฟส</a:t>
            </a:r>
            <a:endParaRPr lang="th-TH" sz="4000" b="1" u="sng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1785950"/>
          </a:xfrm>
        </p:spPr>
        <p:txBody>
          <a:bodyPr>
            <a:noAutofit/>
          </a:bodyPr>
          <a:lstStyle/>
          <a:p>
            <a:pPr algn="r"/>
            <a:r>
              <a:rPr lang="th-TH" sz="4600" b="1" dirty="0" smtClean="0"/>
              <a:t>บทที่ 4 </a:t>
            </a:r>
            <a:r>
              <a:rPr lang="th-TH" sz="4400" b="1" u="sng" dirty="0" smtClean="0"/>
              <a:t>สถาปัตยกรรมของไมโครโปรเซสเซอร์</a:t>
            </a:r>
            <a:r>
              <a:rPr lang="en-US" sz="4400" b="1" u="sng" dirty="0" smtClean="0"/>
              <a:t> Intel</a:t>
            </a:r>
            <a:endParaRPr lang="en-US" sz="4600" b="1" u="sng" dirty="0" smtClean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714744" y="5643578"/>
            <a:ext cx="52149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h-TH" sz="2400" b="1" dirty="0" smtClean="0"/>
              <a:t>บทที่ </a:t>
            </a:r>
            <a:r>
              <a:rPr lang="en-US" sz="2400" b="1" dirty="0" smtClean="0"/>
              <a:t>5</a:t>
            </a:r>
            <a:r>
              <a:rPr lang="th-TH" sz="2400" b="1" dirty="0" smtClean="0"/>
              <a:t> </a:t>
            </a:r>
            <a:r>
              <a:rPr lang="th-TH" sz="2400" b="1" u="sng" dirty="0" smtClean="0"/>
              <a:t>สถาปัตยกรรมของไมโครโปรเซสเซอร์ </a:t>
            </a:r>
          </a:p>
          <a:p>
            <a:pPr algn="r"/>
            <a:r>
              <a:rPr lang="en-US" sz="2400" b="1" u="sng" dirty="0" smtClean="0"/>
              <a:t>To be Continue&gt;&gt;</a:t>
            </a:r>
            <a:endParaRPr lang="th-TH" sz="18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57174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</a:t>
            </a:r>
            <a:endParaRPr lang="th-TH" sz="8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ยุคแรก</a:t>
            </a:r>
            <a:endParaRPr lang="en-US" sz="4000" b="1" u="sng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80486, 80386, 80286, 8088/8086</a:t>
            </a:r>
            <a:endParaRPr lang="en-US" dirty="0" smtClean="0"/>
          </a:p>
          <a:p>
            <a:r>
              <a:rPr lang="th-TH" dirty="0" smtClean="0"/>
              <a:t>เป็นซีพียูรุ่นที่ใช้ชื่อเป็นตัวเลขที่</a:t>
            </a:r>
            <a:r>
              <a:rPr lang="en-US" dirty="0" smtClean="0"/>
              <a:t> Intel </a:t>
            </a:r>
            <a:r>
              <a:rPr lang="th-TH" dirty="0" smtClean="0"/>
              <a:t>ผลิตออกมาในยุคแรก ๆ และได้ตกรุ่นไปหมดแล้ว</a:t>
            </a:r>
          </a:p>
          <a:p>
            <a:r>
              <a:rPr lang="en-US" b="1" u="sng" dirty="0" smtClean="0"/>
              <a:t> 8088/8086 </a:t>
            </a:r>
          </a:p>
          <a:p>
            <a:pPr lvl="1"/>
            <a:r>
              <a:rPr lang="th-TH" dirty="0" smtClean="0"/>
              <a:t>เป็นซีพียูรุ่นแรกสุดที่มีในเครื่อง</a:t>
            </a:r>
            <a:r>
              <a:rPr lang="en-US" dirty="0" smtClean="0"/>
              <a:t> PC/XT </a:t>
            </a:r>
            <a:r>
              <a:rPr lang="th-TH" dirty="0" smtClean="0"/>
              <a:t>ผลิตออกมาเมื่อปี</a:t>
            </a:r>
            <a:r>
              <a:rPr lang="en-US" dirty="0" smtClean="0"/>
              <a:t> 1980 </a:t>
            </a:r>
          </a:p>
          <a:p>
            <a:pPr lvl="1"/>
            <a:r>
              <a:rPr lang="en-US" dirty="0" smtClean="0"/>
              <a:t>8088 </a:t>
            </a:r>
            <a:r>
              <a:rPr lang="th-TH" dirty="0" smtClean="0"/>
              <a:t>เป็นซีพียูขนาด</a:t>
            </a:r>
            <a:r>
              <a:rPr lang="en-US" dirty="0" smtClean="0"/>
              <a:t> 16 </a:t>
            </a:r>
            <a:r>
              <a:rPr lang="th-TH" dirty="0" smtClean="0"/>
              <a:t>บิตที่ติดต่อกับภายนอกผ่านบัสขนาด</a:t>
            </a:r>
            <a:r>
              <a:rPr lang="en-US" dirty="0" smtClean="0"/>
              <a:t> 8 </a:t>
            </a:r>
            <a:r>
              <a:rPr lang="th-TH" dirty="0" smtClean="0"/>
              <a:t>บิตเท่านั้น</a:t>
            </a:r>
            <a:r>
              <a:rPr lang="en-US" dirty="0" smtClean="0"/>
              <a:t> (16 </a:t>
            </a:r>
            <a:r>
              <a:rPr lang="th-TH" dirty="0" smtClean="0"/>
              <a:t>บิตเทียม</a:t>
            </a:r>
            <a:r>
              <a:rPr lang="en-US" dirty="0" smtClean="0"/>
              <a:t>)  </a:t>
            </a:r>
          </a:p>
          <a:p>
            <a:pPr lvl="1"/>
            <a:r>
              <a:rPr lang="en-US" dirty="0" smtClean="0"/>
              <a:t>8086 </a:t>
            </a:r>
            <a:r>
              <a:rPr lang="th-TH" dirty="0" smtClean="0"/>
              <a:t>จะเป็นซีพียูคู่กับ</a:t>
            </a:r>
            <a:r>
              <a:rPr lang="en-US" dirty="0" smtClean="0"/>
              <a:t> 8088 </a:t>
            </a:r>
            <a:r>
              <a:rPr lang="th-TH" dirty="0" smtClean="0"/>
              <a:t>แต่จะติดต่อกับภายนอกด้วยบัส</a:t>
            </a:r>
            <a:r>
              <a:rPr lang="en-US" dirty="0" smtClean="0"/>
              <a:t> 16 </a:t>
            </a:r>
            <a:r>
              <a:rPr lang="th-TH" dirty="0" smtClean="0"/>
              <a:t>บิตเหมือนภายใน</a:t>
            </a:r>
            <a:endParaRPr lang="en-US" dirty="0" smtClean="0"/>
          </a:p>
          <a:p>
            <a:pPr lvl="1"/>
            <a:r>
              <a:rPr lang="th-TH" dirty="0" smtClean="0"/>
              <a:t>ใช้สัญญาณนาฬิกาประมาณ</a:t>
            </a:r>
            <a:r>
              <a:rPr lang="en-US" dirty="0" smtClean="0"/>
              <a:t> 4.77 </a:t>
            </a:r>
            <a:r>
              <a:rPr lang="en-US" dirty="0" err="1" smtClean="0"/>
              <a:t>MHz.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ยุคแรก</a:t>
            </a:r>
            <a:endParaRPr lang="en-US" sz="4000" b="1" u="sng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28728" y="1447800"/>
            <a:ext cx="7504960" cy="5124472"/>
          </a:xfrm>
        </p:spPr>
        <p:txBody>
          <a:bodyPr>
            <a:noAutofit/>
          </a:bodyPr>
          <a:lstStyle/>
          <a:p>
            <a:pPr lvl="0"/>
            <a:r>
              <a:rPr lang="en-US" b="1" u="sng" dirty="0" smtClean="0"/>
              <a:t>80286</a:t>
            </a:r>
          </a:p>
          <a:p>
            <a:pPr lvl="1"/>
            <a:r>
              <a:rPr lang="th-TH" dirty="0" smtClean="0"/>
              <a:t>เป็นซีพียูขนาด</a:t>
            </a:r>
            <a:r>
              <a:rPr lang="en-US" dirty="0" smtClean="0"/>
              <a:t> 16 </a:t>
            </a:r>
            <a:r>
              <a:rPr lang="th-TH" dirty="0" smtClean="0"/>
              <a:t>บิตที่ติดต่อกับภายนอกผ่านบัสขนาด</a:t>
            </a:r>
            <a:r>
              <a:rPr lang="en-US" dirty="0" smtClean="0"/>
              <a:t> 16 </a:t>
            </a:r>
            <a:r>
              <a:rPr lang="th-TH" dirty="0" smtClean="0"/>
              <a:t>บิต</a:t>
            </a:r>
            <a:endParaRPr lang="en-US" dirty="0" smtClean="0"/>
          </a:p>
          <a:p>
            <a:pPr lvl="1"/>
            <a:r>
              <a:rPr lang="th-TH" dirty="0" smtClean="0"/>
              <a:t>เป็นซีพียูสำหรับเครื่อง</a:t>
            </a:r>
            <a:r>
              <a:rPr lang="en-US" dirty="0" smtClean="0"/>
              <a:t> PC/AT</a:t>
            </a:r>
          </a:p>
          <a:p>
            <a:pPr lvl="1"/>
            <a:r>
              <a:rPr lang="th-TH" dirty="0" smtClean="0"/>
              <a:t>ความเร็วประมาณ</a:t>
            </a:r>
            <a:r>
              <a:rPr lang="en-US" dirty="0" smtClean="0"/>
              <a:t> 12-20 </a:t>
            </a:r>
            <a:r>
              <a:rPr lang="en-US" dirty="0" err="1" smtClean="0"/>
              <a:t>MHz.</a:t>
            </a:r>
            <a:endParaRPr lang="en-US" dirty="0" smtClean="0"/>
          </a:p>
          <a:p>
            <a:pPr lvl="1"/>
            <a:r>
              <a:rPr lang="th-TH" dirty="0" smtClean="0"/>
              <a:t>ทำให้เกิดมาตรฐาน</a:t>
            </a:r>
            <a:r>
              <a:rPr lang="en-US" dirty="0" smtClean="0"/>
              <a:t> Slot </a:t>
            </a:r>
            <a:r>
              <a:rPr lang="th-TH" dirty="0" smtClean="0"/>
              <a:t>แบบ</a:t>
            </a:r>
            <a:r>
              <a:rPr lang="en-US" dirty="0" smtClean="0"/>
              <a:t> ISA (16 </a:t>
            </a:r>
            <a:r>
              <a:rPr lang="th-TH" dirty="0" smtClean="0"/>
              <a:t>บิต</a:t>
            </a:r>
            <a:r>
              <a:rPr lang="en-US" dirty="0" smtClean="0"/>
              <a:t>) </a:t>
            </a:r>
            <a:r>
              <a:rPr lang="th-TH" dirty="0" smtClean="0"/>
              <a:t>และ ฮาร์ดดิสก์แบบ</a:t>
            </a:r>
            <a:r>
              <a:rPr lang="en-US" dirty="0" smtClean="0"/>
              <a:t> IDE</a:t>
            </a:r>
          </a:p>
          <a:p>
            <a:pPr lvl="0"/>
            <a:r>
              <a:rPr lang="en-US" b="1" u="sng" dirty="0" smtClean="0"/>
              <a:t>80386</a:t>
            </a:r>
            <a:endParaRPr lang="en-US" sz="2800" b="1" u="sng" dirty="0" smtClean="0"/>
          </a:p>
          <a:p>
            <a:pPr lvl="1"/>
            <a:r>
              <a:rPr lang="th-TH" dirty="0" smtClean="0"/>
              <a:t>เป็นซีพียูขนาด</a:t>
            </a:r>
            <a:r>
              <a:rPr lang="en-US" dirty="0" smtClean="0"/>
              <a:t> 32 </a:t>
            </a:r>
            <a:r>
              <a:rPr lang="th-TH" dirty="0" smtClean="0"/>
              <a:t>บิตสามารถมองเห็น</a:t>
            </a:r>
            <a:r>
              <a:rPr lang="en-US" dirty="0" smtClean="0"/>
              <a:t> RAM </a:t>
            </a:r>
            <a:r>
              <a:rPr lang="th-TH" dirty="0" smtClean="0"/>
              <a:t>ได้สูงถึง</a:t>
            </a:r>
            <a:r>
              <a:rPr lang="en-US" dirty="0" smtClean="0"/>
              <a:t> 4 GB.</a:t>
            </a:r>
            <a:endParaRPr lang="en-US" sz="2400" dirty="0" smtClean="0"/>
          </a:p>
          <a:p>
            <a:pPr lvl="1"/>
            <a:r>
              <a:rPr lang="th-TH" dirty="0" smtClean="0"/>
              <a:t>ถือว่าเป็นจุดเริ่มต้นของระบบ</a:t>
            </a:r>
            <a:r>
              <a:rPr lang="en-US" dirty="0" smtClean="0"/>
              <a:t> Multitasking </a:t>
            </a:r>
            <a:r>
              <a:rPr lang="th-TH" dirty="0" smtClean="0"/>
              <a:t>อย่างสมบูรณ์</a:t>
            </a:r>
            <a:endParaRPr lang="en-US" sz="2400" dirty="0" smtClean="0"/>
          </a:p>
          <a:p>
            <a:pPr lvl="1"/>
            <a:r>
              <a:rPr lang="th-TH" dirty="0" smtClean="0"/>
              <a:t>ความเร็วประมาณ</a:t>
            </a:r>
            <a:r>
              <a:rPr lang="en-US" dirty="0" smtClean="0"/>
              <a:t> 25-40 </a:t>
            </a:r>
            <a:r>
              <a:rPr lang="en-US" dirty="0" err="1" smtClean="0"/>
              <a:t>MHz.</a:t>
            </a:r>
            <a:endParaRPr lang="en-US" sz="2400" dirty="0" smtClean="0"/>
          </a:p>
          <a:p>
            <a:pPr lvl="1"/>
            <a:r>
              <a:rPr lang="th-TH" dirty="0" smtClean="0"/>
              <a:t>ทำให้เกิดมาตรฐานเกี่ยวกับ</a:t>
            </a:r>
            <a:r>
              <a:rPr lang="en-US" dirty="0" smtClean="0"/>
              <a:t> Cache Memory </a:t>
            </a:r>
            <a:r>
              <a:rPr lang="th-TH" dirty="0" smtClean="0"/>
              <a:t>แบบ</a:t>
            </a:r>
            <a:r>
              <a:rPr lang="en-US" dirty="0" smtClean="0"/>
              <a:t> External </a:t>
            </a:r>
            <a:r>
              <a:rPr lang="th-TH" dirty="0" smtClean="0"/>
              <a:t>ขึ้น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ยุคแรก</a:t>
            </a:r>
            <a:endParaRPr lang="en-US" sz="4000" b="1" u="sng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pPr lvl="0"/>
            <a:r>
              <a:rPr lang="en-US" b="1" u="sng" dirty="0" smtClean="0"/>
              <a:t>80486</a:t>
            </a:r>
          </a:p>
          <a:p>
            <a:pPr lvl="1"/>
            <a:r>
              <a:rPr lang="th-TH" dirty="0" smtClean="0"/>
              <a:t>เป็นซีพียูขนาด</a:t>
            </a:r>
            <a:r>
              <a:rPr lang="en-US" dirty="0" smtClean="0"/>
              <a:t> 32 </a:t>
            </a:r>
            <a:r>
              <a:rPr lang="th-TH" dirty="0" smtClean="0"/>
              <a:t>บิต ที่มีความเร็วสูงกว่าบัสภายนอก คือบัสภายนอกใช้ความเร็ว</a:t>
            </a:r>
            <a:r>
              <a:rPr lang="en-US" dirty="0" smtClean="0"/>
              <a:t> 25 </a:t>
            </a:r>
            <a:r>
              <a:rPr lang="th-TH" dirty="0" smtClean="0"/>
              <a:t>และ</a:t>
            </a:r>
            <a:r>
              <a:rPr lang="en-US" dirty="0" smtClean="0"/>
              <a:t> 33 MHz </a:t>
            </a:r>
            <a:r>
              <a:rPr lang="th-TH" dirty="0" smtClean="0"/>
              <a:t>แต่ซีพียูจะเป็น</a:t>
            </a:r>
            <a:r>
              <a:rPr lang="en-US" dirty="0" smtClean="0"/>
              <a:t> DX2-50 (25x2), DX2-66 (33x2), DX4-75 (25x3), DX4-100 (33x3)</a:t>
            </a:r>
          </a:p>
          <a:p>
            <a:pPr lvl="1"/>
            <a:r>
              <a:rPr lang="th-TH" dirty="0" smtClean="0"/>
              <a:t>ทำให้เกิดมาตรฐานเกี่ยวกับ</a:t>
            </a:r>
            <a:r>
              <a:rPr lang="en-US" dirty="0" smtClean="0"/>
              <a:t> Cache Memory </a:t>
            </a:r>
            <a:r>
              <a:rPr lang="th-TH" dirty="0" smtClean="0"/>
              <a:t>แบบ</a:t>
            </a:r>
            <a:r>
              <a:rPr lang="en-US" dirty="0" smtClean="0"/>
              <a:t> Internal (L1 Cache </a:t>
            </a:r>
            <a:r>
              <a:rPr lang="th-TH" dirty="0" smtClean="0"/>
              <a:t>ขนาด</a:t>
            </a:r>
            <a:r>
              <a:rPr lang="en-US" dirty="0" smtClean="0"/>
              <a:t> 8 KB.)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</a:t>
            </a:r>
            <a:r>
              <a:rPr lang="en-US" sz="4000" b="1" u="sng" dirty="0" smtClean="0"/>
              <a:t> Pentium</a:t>
            </a:r>
            <a:endParaRPr lang="th-TH" sz="4000" b="1" u="sng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Intel Pentium Classic</a:t>
            </a:r>
          </a:p>
          <a:p>
            <a:pPr lvl="1"/>
            <a:r>
              <a:rPr lang="en-US" dirty="0" smtClean="0"/>
              <a:t>Intel's Pentium Classic 	: P54C</a:t>
            </a:r>
          </a:p>
          <a:p>
            <a:pPr lvl="1"/>
            <a:r>
              <a:rPr lang="en-US" dirty="0" smtClean="0"/>
              <a:t>Clock Rate 		: 60 - 200 MHz</a:t>
            </a:r>
          </a:p>
          <a:p>
            <a:pPr lvl="1"/>
            <a:r>
              <a:rPr lang="en-US" dirty="0" smtClean="0"/>
              <a:t>BUS 		: 60 , 66 , 75 MHz</a:t>
            </a:r>
          </a:p>
          <a:p>
            <a:pPr lvl="1"/>
            <a:r>
              <a:rPr lang="en-US" dirty="0" smtClean="0"/>
              <a:t>Born 		: Mar 1993</a:t>
            </a:r>
          </a:p>
          <a:p>
            <a:pPr lvl="1"/>
            <a:r>
              <a:rPr lang="en-US" dirty="0" smtClean="0"/>
              <a:t>Platform 		: SOCKET 7</a:t>
            </a:r>
          </a:p>
          <a:p>
            <a:pPr lvl="1"/>
            <a:r>
              <a:rPr lang="en-US" dirty="0" smtClean="0"/>
              <a:t>L1 Cache 		: 16 KB</a:t>
            </a:r>
          </a:p>
          <a:p>
            <a:pPr lvl="1"/>
            <a:r>
              <a:rPr lang="en-US" dirty="0" smtClean="0"/>
              <a:t>L2 Cache 		: Main board / Normal or Piped Line Burst 256 - 512 KB</a:t>
            </a:r>
          </a:p>
          <a:p>
            <a:pPr lvl="1"/>
            <a:r>
              <a:rPr lang="en-US" dirty="0" smtClean="0"/>
              <a:t>Process Technology 	: 0.5 Micron , 0.35  Micron</a:t>
            </a:r>
          </a:p>
        </p:txBody>
      </p:sp>
      <p:pic>
        <p:nvPicPr>
          <p:cNvPr id="4" name="รูปภาพ 3" descr="E:\รูปภาพคอมพิวเตอร์\รูปภาพ Hardware\CPU\Pentium-Classic.gif"/>
          <p:cNvPicPr/>
          <p:nvPr/>
        </p:nvPicPr>
        <p:blipFill>
          <a:blip r:embed="rId2">
            <a:lum bright="6000" contrast="18000"/>
            <a:grayscl/>
          </a:blip>
          <a:srcRect/>
          <a:stretch>
            <a:fillRect/>
          </a:stretch>
        </p:blipFill>
        <p:spPr bwMode="auto">
          <a:xfrm>
            <a:off x="6215074" y="2357430"/>
            <a:ext cx="2342643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ไมโครโปรเซสเซอร์ตระกูล</a:t>
            </a:r>
            <a:r>
              <a:rPr lang="en-US" sz="4000" b="1" u="sng" dirty="0" smtClean="0"/>
              <a:t> Intel </a:t>
            </a:r>
            <a:r>
              <a:rPr lang="th-TH" sz="4000" b="1" u="sng" dirty="0" smtClean="0"/>
              <a:t>ยุค</a:t>
            </a:r>
            <a:r>
              <a:rPr lang="en-US" sz="4000" b="1" u="sng" dirty="0" smtClean="0"/>
              <a:t> Pentium</a:t>
            </a:r>
            <a:endParaRPr lang="th-TH" sz="4000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Intel Pentium Classic</a:t>
            </a:r>
            <a:r>
              <a:rPr lang="th-TH" b="1" dirty="0" smtClean="0"/>
              <a:t> สรุปรายละเอียดได้ดังนี้</a:t>
            </a:r>
            <a:endParaRPr lang="en-US" dirty="0" smtClean="0"/>
          </a:p>
          <a:p>
            <a:pPr lvl="1"/>
            <a:r>
              <a:rPr lang="th-TH" dirty="0" smtClean="0"/>
              <a:t>ออกสู่ท้องตลาดเมื่อ</a:t>
            </a:r>
            <a:r>
              <a:rPr lang="en-US" dirty="0" smtClean="0"/>
              <a:t> 22 </a:t>
            </a:r>
            <a:r>
              <a:rPr lang="th-TH" dirty="0" smtClean="0"/>
              <a:t>มีนาคม ปี</a:t>
            </a:r>
            <a:r>
              <a:rPr lang="en-US" dirty="0" smtClean="0"/>
              <a:t> 1993 </a:t>
            </a:r>
          </a:p>
          <a:p>
            <a:pPr lvl="1"/>
            <a:r>
              <a:rPr lang="th-TH" dirty="0" smtClean="0"/>
              <a:t>คำว่า</a:t>
            </a:r>
            <a:r>
              <a:rPr lang="en-US" dirty="0" smtClean="0"/>
              <a:t> Pent </a:t>
            </a:r>
            <a:r>
              <a:rPr lang="th-TH" dirty="0" smtClean="0"/>
              <a:t>มาจากภาษาลาตินที่แปลว่า ลำดับที่</a:t>
            </a:r>
            <a:r>
              <a:rPr lang="en-US" dirty="0" smtClean="0"/>
              <a:t> 5 </a:t>
            </a:r>
            <a:r>
              <a:rPr lang="th-TH" dirty="0" smtClean="0"/>
              <a:t>อันที่จริงที่</a:t>
            </a:r>
            <a:r>
              <a:rPr lang="en-US" dirty="0" smtClean="0"/>
              <a:t> Intel </a:t>
            </a:r>
            <a:r>
              <a:rPr lang="th-TH" dirty="0" smtClean="0"/>
              <a:t>หันมาใช้คำว่า</a:t>
            </a:r>
            <a:r>
              <a:rPr lang="en-US" dirty="0" smtClean="0"/>
              <a:t> Pentium </a:t>
            </a:r>
            <a:r>
              <a:rPr lang="th-TH" dirty="0" smtClean="0"/>
              <a:t>เพราะเคยตั้งชื่อเป็น</a:t>
            </a:r>
            <a:r>
              <a:rPr lang="en-US" dirty="0" smtClean="0"/>
              <a:t> 286 386 486 </a:t>
            </a:r>
            <a:r>
              <a:rPr lang="th-TH" dirty="0" smtClean="0"/>
              <a:t>เรื่อย ๆ มาแต่คราวนี้ใช้เป็น</a:t>
            </a:r>
            <a:r>
              <a:rPr lang="en-US" dirty="0" smtClean="0"/>
              <a:t> Pentium </a:t>
            </a:r>
            <a:r>
              <a:rPr lang="th-TH" dirty="0" smtClean="0"/>
              <a:t>เพื่อป้อกันการลอกเลียนแบบ</a:t>
            </a:r>
            <a:endParaRPr lang="en-US" dirty="0" smtClean="0"/>
          </a:p>
          <a:p>
            <a:pPr lvl="1"/>
            <a:r>
              <a:rPr lang="en-US" dirty="0" smtClean="0"/>
              <a:t>Pentium </a:t>
            </a:r>
            <a:r>
              <a:rPr lang="th-TH" dirty="0" smtClean="0"/>
              <a:t>ถือเป็นต้นแบบของเทคโนโลยี</a:t>
            </a:r>
            <a:r>
              <a:rPr lang="en-US" dirty="0" smtClean="0"/>
              <a:t> Super Scalar </a:t>
            </a:r>
            <a:r>
              <a:rPr lang="th-TH" dirty="0" smtClean="0"/>
              <a:t>คือสามารถประมวลผลข้อมูลได้มากกว่า</a:t>
            </a:r>
            <a:r>
              <a:rPr lang="en-US" dirty="0" smtClean="0"/>
              <a:t> 1 </a:t>
            </a:r>
            <a:r>
              <a:rPr lang="th-TH" dirty="0" smtClean="0"/>
              <a:t>คำสั่งภายใต้สัญญาณนาฬิกาเดียว นั่นคือสามารถประมวลผล</a:t>
            </a:r>
            <a:r>
              <a:rPr lang="en-US" dirty="0" smtClean="0"/>
              <a:t> 2 </a:t>
            </a:r>
            <a:r>
              <a:rPr lang="th-TH" dirty="0" smtClean="0"/>
              <a:t>คำสั่งได้พร้อม ๆ กันได้ ดังนั้น</a:t>
            </a:r>
            <a:r>
              <a:rPr lang="en-US" dirty="0" smtClean="0"/>
              <a:t> Pentium </a:t>
            </a:r>
            <a:r>
              <a:rPr lang="th-TH" dirty="0" smtClean="0"/>
              <a:t>คือ</a:t>
            </a:r>
            <a:r>
              <a:rPr lang="en-US" dirty="0" smtClean="0"/>
              <a:t> 486 </a:t>
            </a:r>
            <a:r>
              <a:rPr lang="th-TH" dirty="0" smtClean="0"/>
              <a:t>สองชิพในตัวเดียว</a:t>
            </a:r>
            <a:endParaRPr lang="en-US" dirty="0" smtClean="0"/>
          </a:p>
          <a:p>
            <a:pPr lvl="1"/>
            <a:r>
              <a:rPr lang="th-TH" dirty="0" smtClean="0"/>
              <a:t>เป็นการเปลี่ยนแปลงครั้งใหญ่ของ</a:t>
            </a:r>
            <a:r>
              <a:rPr lang="en-US" dirty="0" smtClean="0"/>
              <a:t> System BUS </a:t>
            </a:r>
            <a:r>
              <a:rPr lang="th-TH" dirty="0" smtClean="0"/>
              <a:t>คือเป็น</a:t>
            </a:r>
            <a:r>
              <a:rPr lang="en-US" dirty="0" smtClean="0"/>
              <a:t> 64 bit </a:t>
            </a:r>
            <a:r>
              <a:rPr lang="th-TH" dirty="0" smtClean="0"/>
              <a:t>และความเร็วคือ</a:t>
            </a:r>
            <a:r>
              <a:rPr lang="en-US" dirty="0" smtClean="0"/>
              <a:t> 60 </a:t>
            </a:r>
            <a:r>
              <a:rPr lang="th-TH" dirty="0" smtClean="0"/>
              <a:t>และ</a:t>
            </a:r>
            <a:r>
              <a:rPr lang="en-US" dirty="0" smtClean="0"/>
              <a:t> 66 MHz </a:t>
            </a:r>
            <a:r>
              <a:rPr lang="th-TH" dirty="0" smtClean="0"/>
              <a:t>ทั้ง</a:t>
            </a:r>
            <a:r>
              <a:rPr lang="en-US" dirty="0" smtClean="0"/>
              <a:t> 2 </a:t>
            </a:r>
            <a:r>
              <a:rPr lang="th-TH" dirty="0" smtClean="0"/>
              <a:t>อย่างใช้แรงดันไฟ</a:t>
            </a:r>
            <a:r>
              <a:rPr lang="en-US" dirty="0" smtClean="0"/>
              <a:t> 5 </a:t>
            </a:r>
            <a:r>
              <a:rPr lang="th-TH" dirty="0" smtClean="0"/>
              <a:t>โวลต์ ทำให้เกิดความร้อนสูงมาก และรุ่น</a:t>
            </a:r>
            <a:r>
              <a:rPr lang="en-US" dirty="0" smtClean="0"/>
              <a:t> 75 MHz </a:t>
            </a:r>
            <a:r>
              <a:rPr lang="th-TH" dirty="0" smtClean="0"/>
              <a:t>หรือรุ่นหลังจากนั้นจะเป็น</a:t>
            </a:r>
            <a:r>
              <a:rPr lang="en-US" dirty="0" smtClean="0"/>
              <a:t> 0.35 Micron Technology </a:t>
            </a:r>
            <a:r>
              <a:rPr lang="th-TH" dirty="0" smtClean="0"/>
              <a:t>จะเกิดความร้อนน้อยลงเพราะใช้แรงดันไฟ</a:t>
            </a:r>
            <a:r>
              <a:rPr lang="en-US" dirty="0" smtClean="0"/>
              <a:t> 3.3 </a:t>
            </a:r>
            <a:r>
              <a:rPr lang="th-TH" dirty="0" smtClean="0"/>
              <a:t>โวลต์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กำหนดเอง 2">
      <a:majorFont>
        <a:latin typeface="Angsana New"/>
        <a:ea typeface=""/>
        <a:cs typeface="Angsana New"/>
      </a:majorFont>
      <a:minorFont>
        <a:latin typeface="Angsana New"/>
        <a:ea typeface=""/>
        <a:cs typeface="Angsana New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1625</TotalTime>
  <Words>3157</Words>
  <Application>Microsoft Office PowerPoint</Application>
  <PresentationFormat>นำเสนอทางหน้าจอ (4:3)</PresentationFormat>
  <Paragraphs>279</Paragraphs>
  <Slides>42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42</vt:i4>
      </vt:variant>
    </vt:vector>
  </HeadingPairs>
  <TitlesOfParts>
    <vt:vector size="43" baseType="lpstr">
      <vt:lpstr>จุดที่สุด</vt:lpstr>
      <vt:lpstr>4133502  ไมโครโปรเซสเซอร์และการอินเตอร์เฟส</vt:lpstr>
      <vt:lpstr>เทคโนโลยีการผลิต</vt:lpstr>
      <vt:lpstr>เทคโนโลยีการผลิต</vt:lpstr>
      <vt:lpstr>เทคโนโลยีการผลิต</vt:lpstr>
      <vt:lpstr>ไมโครโปรเซสเซอร์ตระกูล Intel ยุคแรก</vt:lpstr>
      <vt:lpstr>ไมโครโปรเซสเซอร์ตระกูล Intel ยุคแรก</vt:lpstr>
      <vt:lpstr>ไมโครโปรเซสเซอร์ตระกูล Intel ยุคแรก</vt:lpstr>
      <vt:lpstr>ไมโครโปรเซสเซอร์ตระกูล Intel ยุค Pentium</vt:lpstr>
      <vt:lpstr>ไมโครโปรเซสเซอร์ตระกูล Intel ยุค Pentium</vt:lpstr>
      <vt:lpstr>ไมโครโปรเซสเซอร์ตระกูล Intel ยุค Pentium</vt:lpstr>
      <vt:lpstr>ไมโครโปรเซสเซอร์ตระกูล Intel ยุค Pentium</vt:lpstr>
      <vt:lpstr>ไมโครโปรเซสเซอร์ตระกูล Intel ยุค Pentium</vt:lpstr>
      <vt:lpstr>ไมโครโปรเซสเซอร์ตระกูล Intel ยุค Pentium</vt:lpstr>
      <vt:lpstr>ไมโครโปรเซสเซอร์ตระกูล Intel ยุค Pentium</vt:lpstr>
      <vt:lpstr>ไมโครโปรเซสเซอร์ตระกูล Intel ยุค Pentium</vt:lpstr>
      <vt:lpstr>ไมโครโปรเซสเซอร์ตระกูล Intel ยุค Pentium</vt:lpstr>
      <vt:lpstr>ไมโครโปรเซสเซอร์ตระกูล Intel ยุค Pentium</vt:lpstr>
      <vt:lpstr>ไมโครโปรเซสเซอร์ตระกูล Intel ยุค Pentium</vt:lpstr>
      <vt:lpstr>ไมโครโปรเซสเซอร์ตระกูล Intel ยุค Pentium</vt:lpstr>
      <vt:lpstr>ไมโครโปรเซสเซอร์ตระกูล Intel ยุค Pentium</vt:lpstr>
      <vt:lpstr>ไมโครโปรเซสเซอร์ตระกูล Intel ยุค Pentium</vt:lpstr>
      <vt:lpstr>ไมโครโปรเซสเซอร์ตระกูล Intel ยุค Pentium</vt:lpstr>
      <vt:lpstr>ไมโครโปรเซสเซอร์ตระกูล Intel ยุค Pentium</vt:lpstr>
      <vt:lpstr>ไมโครโปรเซสเซอร์ตระกูล Intel ยุค Pentium</vt:lpstr>
      <vt:lpstr>ไมโครโปรเซสเซอร์ตระกูล Intel ยุค Pentium</vt:lpstr>
      <vt:lpstr>ไมโครโปรเซสเซอร์ตระกูล Intel ยุค Pentium</vt:lpstr>
      <vt:lpstr>ไมโครโปรเซสเซอร์ตระกูล Intel ยุค Pentium</vt:lpstr>
      <vt:lpstr>ไมโครโปรเซสเซอร์ตระกูล Intel ยุค Pentium</vt:lpstr>
      <vt:lpstr>ไมโครโปรเซสเซอร์ตระกูล Intel รุ่นประหยัด</vt:lpstr>
      <vt:lpstr>ไมโครโปรเซสเซอร์ตระกูล Intel รุ่นประหยัด</vt:lpstr>
      <vt:lpstr>ไมโครโปรเซสเซอร์ตระกูล Intel รุ่นประหยัด</vt:lpstr>
      <vt:lpstr>ไมโครโปรเซสเซอร์ตระกูล Intel รุ่นประหยัด</vt:lpstr>
      <vt:lpstr>ไมโครโปรเซสเซอร์ตระกูล AMD</vt:lpstr>
      <vt:lpstr>ไมโครโปรเซสเซอร์ตระกูล AMD</vt:lpstr>
      <vt:lpstr>ไมโครโปรเซสเซอร์ตระกูล AMD</vt:lpstr>
      <vt:lpstr>ไมโครโปรเซสเซอร์ตระกูล AMD</vt:lpstr>
      <vt:lpstr>ไมโครโปรเซสเซอร์ตระกูล AMD</vt:lpstr>
      <vt:lpstr>ไมโครโปรเซสเซอร์ตระกูล AMD</vt:lpstr>
      <vt:lpstr>ไมโครโปรเซสเซอร์ตระกูล AMD</vt:lpstr>
      <vt:lpstr>ไมโครโปรเซสเซอร์ตระกูล AMD</vt:lpstr>
      <vt:lpstr>สรุป</vt:lpstr>
      <vt:lpstr>4133502      ไมโครโปรเซสเซอร์และการอินเตอร์เฟส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4133604 ไมโครโปรเซสเซอร์และการอินเตอร์เฟส</dc:title>
  <cp:lastModifiedBy>user</cp:lastModifiedBy>
  <cp:revision>166</cp:revision>
  <dcterms:modified xsi:type="dcterms:W3CDTF">2016-02-23T01:43:24Z</dcterms:modified>
</cp:coreProperties>
</file>