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2"/>
  </p:handoutMasterIdLst>
  <p:sldIdLst>
    <p:sldId id="256" r:id="rId2"/>
    <p:sldId id="372" r:id="rId3"/>
    <p:sldId id="373" r:id="rId4"/>
    <p:sldId id="374" r:id="rId5"/>
    <p:sldId id="375" r:id="rId6"/>
    <p:sldId id="376" r:id="rId7"/>
    <p:sldId id="361" r:id="rId8"/>
    <p:sldId id="370" r:id="rId9"/>
    <p:sldId id="377" r:id="rId10"/>
    <p:sldId id="378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9" r:id="rId20"/>
    <p:sldId id="388" r:id="rId21"/>
    <p:sldId id="390" r:id="rId22"/>
    <p:sldId id="391" r:id="rId23"/>
    <p:sldId id="392" r:id="rId24"/>
    <p:sldId id="394" r:id="rId25"/>
    <p:sldId id="395" r:id="rId26"/>
    <p:sldId id="397" r:id="rId27"/>
    <p:sldId id="398" r:id="rId28"/>
    <p:sldId id="399" r:id="rId29"/>
    <p:sldId id="400" r:id="rId30"/>
    <p:sldId id="328" r:id="rId31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0835D-686A-4166-9123-EB6DC2E7268D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1A94-F645-4EAE-8799-393A12D0299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1641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pPr/>
              <a:t>02/02/59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643966" cy="1472184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 smtClean="0"/>
              <a:t>4133502</a:t>
            </a:r>
            <a:r>
              <a:rPr lang="en-US" sz="4000" b="1" dirty="0" smtClean="0"/>
              <a:t> </a:t>
            </a:r>
            <a:r>
              <a:rPr lang="th-TH" sz="4000" b="1" dirty="0" smtClean="0"/>
              <a:t> </a:t>
            </a:r>
            <a:r>
              <a:rPr lang="th-TH" sz="4000" b="1" u="sng" dirty="0" smtClean="0"/>
              <a:t>ไมโครโปรเซสเซอร์และการอินเตอร์เฟส</a:t>
            </a:r>
            <a:endParaRPr lang="th-TH" sz="4000" b="1" u="sng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8143900" cy="1285884"/>
          </a:xfrm>
        </p:spPr>
        <p:txBody>
          <a:bodyPr>
            <a:normAutofit/>
          </a:bodyPr>
          <a:lstStyle/>
          <a:p>
            <a:pPr algn="r"/>
            <a:r>
              <a:rPr lang="th-TH" sz="5400" b="1" dirty="0" smtClean="0"/>
              <a:t>บท</a:t>
            </a:r>
            <a:r>
              <a:rPr lang="th-TH" sz="5400" b="1" dirty="0"/>
              <a:t>ที่ </a:t>
            </a:r>
            <a:r>
              <a:rPr lang="th-TH" sz="5400" b="1" dirty="0" smtClean="0"/>
              <a:t>3 </a:t>
            </a:r>
            <a:r>
              <a:rPr lang="th-TH" sz="5400" b="1" u="sng" dirty="0" smtClean="0"/>
              <a:t>ระบบบัส และการเชื่อมต่อ</a:t>
            </a:r>
            <a:endParaRPr lang="en-US" sz="5400" b="1" u="sng" dirty="0"/>
          </a:p>
          <a:p>
            <a:pPr algn="r"/>
            <a:endParaRPr lang="en-US" sz="5400" b="1" u="sng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357686" y="5357826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3600" dirty="0" smtClean="0"/>
              <a:t>ผู้สอน	อ</a:t>
            </a:r>
            <a:r>
              <a:rPr lang="en-US" sz="3600" dirty="0" smtClean="0"/>
              <a:t>.</a:t>
            </a:r>
            <a:r>
              <a:rPr lang="th-TH" sz="3600" dirty="0" smtClean="0"/>
              <a:t>ปุริม ชฎา</a:t>
            </a:r>
            <a:r>
              <a:rPr lang="th-TH" sz="3600" dirty="0" err="1" smtClean="0"/>
              <a:t>รัตน</a:t>
            </a:r>
            <a:r>
              <a:rPr lang="th-TH" sz="3600" dirty="0" smtClean="0"/>
              <a:t>ฐิติ</a:t>
            </a:r>
          </a:p>
          <a:p>
            <a:pPr algn="r"/>
            <a:r>
              <a:rPr lang="en-US" dirty="0" smtClean="0">
                <a:latin typeface="AngsanaUPC" pitchFamily="18" charset="-34"/>
              </a:rPr>
              <a:t>E-mail: purim_it@hotmail.com</a:t>
            </a:r>
            <a:endParaRPr lang="th-TH" dirty="0" smtClean="0">
              <a:latin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โครงสร้างพื้นฐานของ</a:t>
            </a:r>
            <a:r>
              <a:rPr lang="th-TH" dirty="0" smtClean="0"/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	หลักในการใช้บัสระบบ ก็คือความเร็วสูงในการถ่ายโอนข้อมูลระหว่างโปรเซสเซอร์และหน่วยความจำ </a:t>
            </a:r>
            <a:r>
              <a:rPr lang="th-TH" dirty="0" smtClean="0"/>
              <a:t>ส่วนอุปกรณ์รับส่งข้อมูลส่วนมาก</a:t>
            </a:r>
            <a:r>
              <a:rPr lang="th-TH" dirty="0"/>
              <a:t>จะทำงานได้ช้ากว่าโปรเซสเซอร์ หรือหน่วยความจำ เนื่องจากเป็นอินเทอร์เฟซภายนอกที่แตกต่างจากบัสระบบ</a:t>
            </a:r>
          </a:p>
          <a:p>
            <a:endParaRPr lang="th-TH" dirty="0"/>
          </a:p>
        </p:txBody>
      </p:sp>
      <p:pic>
        <p:nvPicPr>
          <p:cNvPr id="4" name="Picture 5" descr="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1"/>
          <a:stretch/>
        </p:blipFill>
        <p:spPr bwMode="auto">
          <a:xfrm>
            <a:off x="3275857" y="3429000"/>
            <a:ext cx="5328592" cy="327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74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หลักในการเลือกบัส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มีสิ่งที่ต้องพิจารณา 6 ประการ คือ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ประเภทของบัส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การควบคุมบัส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รูปแบบการเข้าจังหวะ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ขนาดบัส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ประเภทการถ่ายโอนข้อมูล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Split transaction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956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1. ประเภท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r>
              <a:rPr lang="th-TH" dirty="0"/>
              <a:t>บัสแบ่งออกได้เป็น 2 ประเภท คือ </a:t>
            </a:r>
            <a:endParaRPr lang="en-US" dirty="0" smtClean="0"/>
          </a:p>
          <a:p>
            <a:r>
              <a:rPr lang="en-US" dirty="0" smtClean="0"/>
              <a:t>Dedicated Bus </a:t>
            </a:r>
            <a:r>
              <a:rPr lang="th-TH" dirty="0"/>
              <a:t>ซึ่งเป็นบัสที่มีการกำหนดหน้าที่ไว้อย่างชัดเจน และถาวร ซึ่งจะเห็นได้ชัดคือบัสย่อยในระบบคอมพิวเตอร์ เช่น </a:t>
            </a:r>
            <a:r>
              <a:rPr lang="th-TH" dirty="0" smtClean="0"/>
              <a:t>แอดเดรสบัส </a:t>
            </a:r>
            <a:r>
              <a:rPr lang="th-TH" dirty="0" err="1"/>
              <a:t>ดาต้า</a:t>
            </a:r>
            <a:r>
              <a:rPr lang="th-TH" dirty="0"/>
              <a:t>บัส หรือคอนโทรลบัสที่จะทำหน้าที่กำหนด</a:t>
            </a:r>
            <a:r>
              <a:rPr lang="th-TH" dirty="0" smtClean="0"/>
              <a:t>แอดเดรส </a:t>
            </a:r>
            <a:r>
              <a:rPr lang="th-TH" dirty="0"/>
              <a:t>ส่งข้อมูล และสัญญาณควบคุม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424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Bus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963" indent="279400">
              <a:buNone/>
            </a:pPr>
            <a:r>
              <a:rPr lang="th-TH" dirty="0" smtClean="0"/>
              <a:t>ข้อดี</a:t>
            </a:r>
            <a:r>
              <a:rPr lang="th-TH" dirty="0"/>
              <a:t>ของการใช้บัสแบบ </a:t>
            </a:r>
            <a:r>
              <a:rPr lang="en-US" dirty="0"/>
              <a:t>dedicated 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ประสิทธิภาพการทำงานดีกว่า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แต่ละดี</a:t>
            </a:r>
            <a:r>
              <a:rPr lang="th-TH" dirty="0" err="1"/>
              <a:t>ไวซ์</a:t>
            </a:r>
            <a:r>
              <a:rPr lang="th-TH" dirty="0"/>
              <a:t>มีบัสเป็นของตนเองที่กำหนดแน่นอนถาวรโดยมีคอนโทรลเลอร์แต่ละชุดควบคุมการทำงาน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/>
              <a:t>ดี</a:t>
            </a:r>
            <a:r>
              <a:rPr lang="th-TH" dirty="0" err="1"/>
              <a:t>ไวซ์</a:t>
            </a:r>
            <a:r>
              <a:rPr lang="th-TH" dirty="0"/>
              <a:t>ทำงานได้ทันที ไม่จำเป็นต้องหยุดรอให้ดี</a:t>
            </a:r>
            <a:r>
              <a:rPr lang="th-TH" dirty="0" err="1"/>
              <a:t>ไวซ์</a:t>
            </a:r>
            <a:r>
              <a:rPr lang="th-TH" dirty="0"/>
              <a:t>อื่นทำงานเสร็จไป</a:t>
            </a:r>
            <a:r>
              <a:rPr lang="th-TH" dirty="0" smtClean="0"/>
              <a:t>ก่อน</a:t>
            </a:r>
          </a:p>
          <a:p>
            <a:pPr marL="360363" indent="0">
              <a:buClr>
                <a:schemeClr val="tx1"/>
              </a:buClr>
              <a:buSzPct val="100000"/>
              <a:buNone/>
            </a:pPr>
            <a:r>
              <a:rPr lang="th-TH" dirty="0"/>
              <a:t>ข้อเสียของการใช้บัสแบบ </a:t>
            </a:r>
            <a:r>
              <a:rPr lang="en-US" dirty="0"/>
              <a:t>dedicated </a:t>
            </a:r>
          </a:p>
          <a:p>
            <a:pPr marL="630238" indent="-26987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 smtClean="0"/>
              <a:t>ขนาด</a:t>
            </a:r>
            <a:r>
              <a:rPr lang="th-TH" dirty="0"/>
              <a:t>ของแผงวงจรจะมีขนาดใหญ่</a:t>
            </a:r>
          </a:p>
          <a:p>
            <a:pPr marL="630238" indent="-26987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 smtClean="0"/>
              <a:t>ใช้</a:t>
            </a:r>
            <a:r>
              <a:rPr lang="th-TH" dirty="0"/>
              <a:t>บัสหรือสายสัญญาณเป็นจำนวนมาก</a:t>
            </a:r>
          </a:p>
          <a:p>
            <a:pPr marL="630238" indent="-26987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 smtClean="0"/>
              <a:t>ค่าใช้จ่าย</a:t>
            </a:r>
            <a:r>
              <a:rPr lang="th-TH" dirty="0"/>
              <a:t>สูง</a:t>
            </a:r>
          </a:p>
          <a:p>
            <a:pPr marL="360363" indent="0">
              <a:buClr>
                <a:schemeClr val="tx1"/>
              </a:buClr>
              <a:buSzPct val="100000"/>
              <a:buNone/>
            </a:pP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272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ของบัส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Multiplexed </a:t>
            </a:r>
            <a:r>
              <a:rPr lang="th-TH" dirty="0"/>
              <a:t>ซึ่งเป็นบัสที่สามารถทำหน้าที่ได้หลายอย่าง ไม่มีการกำหนดอย่างชัดเจนและถาวร การทำหน้าที่อะไรนั้นขึ้นอยู่กับสัญญาณ</a:t>
            </a:r>
            <a:r>
              <a:rPr lang="th-TH" dirty="0" smtClean="0"/>
              <a:t>ควบคุม วิธีการ</a:t>
            </a:r>
            <a:r>
              <a:rPr lang="th-TH" dirty="0"/>
              <a:t>ที่ใช้บัสเดียวกันส่งได้ทั้ง</a:t>
            </a:r>
            <a:r>
              <a:rPr lang="th-TH" dirty="0" smtClean="0"/>
              <a:t>แอดเดรส</a:t>
            </a:r>
            <a:r>
              <a:rPr lang="th-TH" dirty="0"/>
              <a:t>และข้อมูล โดยมีสัญญาณควบคุมกำหนดประเภทของข้อมูลที่ส่งไป และกำหนดเป็นช่วงเวลาในการส่งนี้ว่า “</a:t>
            </a:r>
            <a:r>
              <a:rPr lang="en-US" dirty="0"/>
              <a:t>time multiplexing”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123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Multiplexed Bus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6713" indent="0">
              <a:buNone/>
            </a:pPr>
            <a:r>
              <a:rPr lang="th-TH" dirty="0" smtClean="0"/>
              <a:t>ข้อดี</a:t>
            </a:r>
            <a:r>
              <a:rPr lang="th-TH" dirty="0"/>
              <a:t>ของการส่งแบบ </a:t>
            </a:r>
            <a:r>
              <a:rPr lang="en-US" dirty="0"/>
              <a:t>time multiplexing </a:t>
            </a:r>
          </a:p>
          <a:p>
            <a:pPr marL="360363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th-TH" dirty="0"/>
              <a:t>จำนวนสายสัญญาณที่ต้องการใช้จะน้อยกว่า</a:t>
            </a:r>
          </a:p>
          <a:p>
            <a:pPr marL="360363" indent="0">
              <a:buNone/>
            </a:pPr>
            <a:r>
              <a:rPr lang="th-TH" dirty="0" smtClean="0"/>
              <a:t>2</a:t>
            </a:r>
            <a:r>
              <a:rPr lang="th-TH" dirty="0"/>
              <a:t>. ประหยัดค่าใช้จ่าย และประหยัดเนื้อที่บนแผงวงจร</a:t>
            </a:r>
          </a:p>
          <a:p>
            <a:pPr marL="360363" indent="0">
              <a:buNone/>
            </a:pPr>
            <a:endParaRPr lang="th-TH" dirty="0" smtClean="0"/>
          </a:p>
          <a:p>
            <a:pPr marL="360363" indent="0">
              <a:buNone/>
            </a:pPr>
            <a:r>
              <a:rPr lang="th-TH" dirty="0" smtClean="0"/>
              <a:t>ข้อเสีย</a:t>
            </a:r>
            <a:r>
              <a:rPr lang="th-TH" dirty="0"/>
              <a:t>ของการส่งแบบ </a:t>
            </a:r>
            <a:r>
              <a:rPr lang="en-US" dirty="0"/>
              <a:t>time multiplexing </a:t>
            </a:r>
          </a:p>
          <a:p>
            <a:pPr marL="360363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th-TH" dirty="0"/>
              <a:t>วงจรในแต่ละโมดูลจะมีความซับซ้อนมากกว่าเดิม</a:t>
            </a:r>
          </a:p>
          <a:p>
            <a:pPr marL="360363" indent="0">
              <a:buNone/>
            </a:pPr>
            <a:r>
              <a:rPr lang="th-TH" dirty="0" smtClean="0"/>
              <a:t>2</a:t>
            </a:r>
            <a:r>
              <a:rPr lang="th-TH" dirty="0"/>
              <a:t>. ประสิทธิภาพของระบบอาจจะลดต่ำลง</a:t>
            </a:r>
          </a:p>
          <a:p>
            <a:pPr marL="360363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652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2. การ</a:t>
            </a:r>
            <a:r>
              <a:rPr lang="th-TH" dirty="0"/>
              <a:t>ควบคุม</a:t>
            </a:r>
            <a:r>
              <a:rPr lang="th-TH" dirty="0" smtClean="0"/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การตัดสินพิจารณาได้จาก</a:t>
            </a:r>
            <a:r>
              <a:rPr lang="th-TH" dirty="0" smtClean="0"/>
              <a:t>รูปแบบว่าเป็น</a:t>
            </a:r>
          </a:p>
          <a:p>
            <a:r>
              <a:rPr lang="th-TH" dirty="0" smtClean="0"/>
              <a:t>แบบ</a:t>
            </a:r>
            <a:r>
              <a:rPr lang="th-TH" dirty="0"/>
              <a:t>รวมศูนย์ (</a:t>
            </a:r>
            <a:r>
              <a:rPr lang="en-US" dirty="0"/>
              <a:t>Centralized) </a:t>
            </a:r>
            <a:r>
              <a:rPr lang="th-TH" dirty="0" smtClean="0"/>
              <a:t>จะ</a:t>
            </a:r>
            <a:r>
              <a:rPr lang="th-TH" dirty="0"/>
              <a:t>มีดี</a:t>
            </a:r>
            <a:r>
              <a:rPr lang="th-TH" dirty="0" err="1"/>
              <a:t>ไวซ์</a:t>
            </a:r>
            <a:r>
              <a:rPr lang="th-TH" dirty="0"/>
              <a:t>ที่เรียกว่า “คอนโทรลเลอร์ (</a:t>
            </a:r>
            <a:r>
              <a:rPr lang="en-US" dirty="0"/>
              <a:t>Controller) </a:t>
            </a:r>
            <a:r>
              <a:rPr lang="th-TH" dirty="0"/>
              <a:t>หรือ “</a:t>
            </a:r>
            <a:r>
              <a:rPr lang="th-TH" dirty="0" err="1"/>
              <a:t>อาร์</a:t>
            </a:r>
            <a:r>
              <a:rPr lang="th-TH" dirty="0"/>
              <a:t>บิ</a:t>
            </a:r>
            <a:r>
              <a:rPr lang="th-TH" dirty="0" err="1"/>
              <a:t>เตอร์</a:t>
            </a:r>
            <a:r>
              <a:rPr lang="th-TH" dirty="0"/>
              <a:t>” (</a:t>
            </a:r>
            <a:r>
              <a:rPr lang="en-US" dirty="0"/>
              <a:t>Arbiter) </a:t>
            </a:r>
            <a:r>
              <a:rPr lang="th-TH" dirty="0"/>
              <a:t>อาจจะเป็นหน่วยแยกหรือรวมอยู่กับโปรเซสเซอร์ก็ได้ โดยดี</a:t>
            </a:r>
            <a:r>
              <a:rPr lang="th-TH" dirty="0" err="1"/>
              <a:t>ไวซ์</a:t>
            </a:r>
            <a:r>
              <a:rPr lang="th-TH" dirty="0"/>
              <a:t>นี้มีหน้าที่จัดสรรเวลาการใช้บัสให้กับดี</a:t>
            </a:r>
            <a:r>
              <a:rPr lang="th-TH" dirty="0" err="1"/>
              <a:t>ไวซ์</a:t>
            </a:r>
            <a:r>
              <a:rPr lang="th-TH" dirty="0"/>
              <a:t>อื่นที่ร้องขอมา </a:t>
            </a:r>
            <a:endParaRPr lang="th-TH" dirty="0" smtClean="0"/>
          </a:p>
          <a:p>
            <a:r>
              <a:rPr lang="th-TH" dirty="0"/>
              <a:t>หรือแบบกระจายศูนย์ (</a:t>
            </a:r>
            <a:r>
              <a:rPr lang="en-US" dirty="0"/>
              <a:t>Distributed) </a:t>
            </a:r>
            <a:r>
              <a:rPr lang="th-TH" dirty="0" smtClean="0"/>
              <a:t>จะ</a:t>
            </a:r>
            <a:r>
              <a:rPr lang="th-TH" dirty="0"/>
              <a:t>ไม่มีคอนโทรลที่คอยควบคุมการใช้บัส แต่ละมีวงจรพิเศษที่เรียกว่า “</a:t>
            </a:r>
            <a:r>
              <a:rPr lang="th-TH" dirty="0" err="1"/>
              <a:t>แอ็กเซส</a:t>
            </a:r>
            <a:r>
              <a:rPr lang="th-TH" dirty="0"/>
              <a:t>คอนโทรลลอจิก” (</a:t>
            </a:r>
            <a:r>
              <a:rPr lang="en-US" dirty="0"/>
              <a:t>Access Control Logic) </a:t>
            </a:r>
            <a:r>
              <a:rPr lang="th-TH" dirty="0"/>
              <a:t>อยู่ในตัวเอง และจะทำงานร่วมกันในการแบ่งการใช้บัสร่วมกัน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571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/>
              <a:t>ควบคุมบัส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จะเห็นได้ว่าทั้งแบบรวมศูนย์ และกระจายศูนย์มีจุดประสงค์เหมือนกันคือการเลือกว่าดี</a:t>
            </a:r>
            <a:r>
              <a:rPr lang="th-TH" dirty="0" err="1"/>
              <a:t>ไวซ์</a:t>
            </a:r>
            <a:r>
              <a:rPr lang="th-TH" dirty="0"/>
              <a:t>ใด (โปรเซสเซอร์หรือไอโอโมดูล) เป็นมาสเตอร์ (</a:t>
            </a:r>
            <a:r>
              <a:rPr lang="en-US" dirty="0"/>
              <a:t>master) </a:t>
            </a:r>
            <a:r>
              <a:rPr lang="th-TH" dirty="0"/>
              <a:t>ซึ่งจะใช้สิทธิ์ในการส่งข้อมูลไปยังดี</a:t>
            </a:r>
            <a:r>
              <a:rPr lang="th-TH" dirty="0" err="1"/>
              <a:t>ไวซ์</a:t>
            </a:r>
            <a:r>
              <a:rPr lang="th-TH" dirty="0"/>
              <a:t>ที่เป็น</a:t>
            </a:r>
            <a:r>
              <a:rPr lang="th-TH" dirty="0" err="1"/>
              <a:t>สลาฟ</a:t>
            </a:r>
            <a:r>
              <a:rPr lang="th-TH" dirty="0"/>
              <a:t> (</a:t>
            </a:r>
            <a:r>
              <a:rPr lang="en-US" dirty="0"/>
              <a:t>slave)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8346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3. รูปแบบ</a:t>
            </a:r>
            <a:r>
              <a:rPr lang="th-TH" dirty="0"/>
              <a:t>การเข้า</a:t>
            </a:r>
            <a:r>
              <a:rPr lang="th-TH" dirty="0" smtClean="0"/>
              <a:t>จังหวะ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การเข้าจังหวะมี 2 แบบคือ </a:t>
            </a:r>
            <a:endParaRPr lang="th-TH" dirty="0" smtClean="0"/>
          </a:p>
          <a:p>
            <a:r>
              <a:rPr lang="th-TH" dirty="0" smtClean="0"/>
              <a:t>ซิงโครนัส </a:t>
            </a:r>
            <a:r>
              <a:rPr lang="th-TH" dirty="0"/>
              <a:t>(</a:t>
            </a:r>
            <a:r>
              <a:rPr lang="en-US" dirty="0"/>
              <a:t>Synchronous) </a:t>
            </a:r>
            <a:r>
              <a:rPr lang="th-TH" dirty="0" smtClean="0"/>
              <a:t>ใน</a:t>
            </a:r>
            <a:r>
              <a:rPr lang="th-TH" dirty="0"/>
              <a:t>บัสที่เป็นซิงโครนัสจะมีดี</a:t>
            </a:r>
            <a:r>
              <a:rPr lang="th-TH" dirty="0" err="1"/>
              <a:t>ไวซ์</a:t>
            </a:r>
            <a:r>
              <a:rPr lang="th-TH" dirty="0"/>
              <a:t>หนึ่งบนบัสนั้นที่มีเครื่องกำเนิดสัญญาณนาฬิกา และทำหน้าที่ส่งชุดสัญญาณ 0 และ 1 ในช่วง</a:t>
            </a:r>
            <a:r>
              <a:rPr lang="th-TH" dirty="0" smtClean="0"/>
              <a:t>เวลา</a:t>
            </a:r>
          </a:p>
          <a:p>
            <a:endParaRPr lang="th-TH" dirty="0"/>
          </a:p>
        </p:txBody>
      </p:sp>
      <p:pic>
        <p:nvPicPr>
          <p:cNvPr id="4" name="Picture 7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01" y="3882442"/>
            <a:ext cx="7856979" cy="14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506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ซิงโครนัส (</a:t>
            </a:r>
            <a:r>
              <a:rPr lang="en-US" dirty="0"/>
              <a:t>Synchronous)</a:t>
            </a:r>
            <a:endParaRPr lang="th-TH" dirty="0"/>
          </a:p>
        </p:txBody>
      </p:sp>
      <p:pic>
        <p:nvPicPr>
          <p:cNvPr id="4" name="Picture 7" descr="Synchron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6408738" cy="480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21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บทนำระบบบัส และการเชื่อมต่อ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	ข้อมูลที่ถ่ายโอน</a:t>
            </a:r>
            <a:r>
              <a:rPr lang="th-TH" dirty="0" smtClean="0"/>
              <a:t>ระหว่างอุปกรณ์รับส่งข้อมูล หน่วยความจำ </a:t>
            </a:r>
            <a:r>
              <a:rPr lang="th-TH" dirty="0"/>
              <a:t>และซีพียูจะคล้ายกัน การเชื่อมต่อทาง</a:t>
            </a:r>
            <a:r>
              <a:rPr lang="th-TH" dirty="0" smtClean="0"/>
              <a:t>กายภาพทำ</a:t>
            </a:r>
            <a:r>
              <a:rPr lang="th-TH" dirty="0"/>
              <a:t>ให้ข้อมูลสามารถถ่ายโอนจากแหล่งหนึ่งไปอีกแหล่งหนึ่งในระบบคอมพิวเตอร์เรียกว่า “บัส” (</a:t>
            </a:r>
            <a:r>
              <a:rPr lang="en-US" dirty="0"/>
              <a:t>bus) </a:t>
            </a:r>
            <a:r>
              <a:rPr lang="th-TH" dirty="0"/>
              <a:t>ตัวอย่างที่เห็นได้ชัดของบัสสามารถพบเห็นได้จากเมนบอร์ด (</a:t>
            </a:r>
            <a:r>
              <a:rPr lang="en-US" dirty="0"/>
              <a:t>Mainboard) </a:t>
            </a:r>
            <a:r>
              <a:rPr lang="th-TH" dirty="0"/>
              <a:t>หรือมา</a:t>
            </a:r>
            <a:r>
              <a:rPr lang="th-TH" dirty="0" err="1"/>
              <a:t>เธอร์</a:t>
            </a:r>
            <a:r>
              <a:rPr lang="th-TH" dirty="0"/>
              <a:t>บอร์ด (</a:t>
            </a:r>
            <a:r>
              <a:rPr lang="en-US" dirty="0"/>
              <a:t>Motherboard) </a:t>
            </a:r>
            <a:r>
              <a:rPr lang="th-TH" dirty="0"/>
              <a:t>ในพีซีที่มีวงจรทางอิเล็กทรอนิกส์อยู่บนแผ่นอโลหะ และมีเส้นทางเป็นโลหะ (ส่วนมากเป็นทองแดง) ที่เรียกว่า “</a:t>
            </a:r>
            <a:r>
              <a:rPr lang="en-US" dirty="0"/>
              <a:t>trace” </a:t>
            </a:r>
            <a:r>
              <a:rPr lang="th-TH" dirty="0"/>
              <a:t>เชื่อมต่อส่วนต่าง ๆ โดยจะออกจากศูนย์กลางที่เป็นโปรเซสเซอร์ </a:t>
            </a:r>
          </a:p>
          <a:p>
            <a:r>
              <a:rPr lang="th-TH" dirty="0"/>
              <a:t>	</a:t>
            </a:r>
            <a:r>
              <a:rPr lang="th-TH" dirty="0" smtClean="0"/>
              <a:t>นอกจากนี้</a:t>
            </a:r>
            <a:r>
              <a:rPr lang="th-TH" dirty="0"/>
              <a:t>บัสยังรวมถึงไม</a:t>
            </a:r>
            <a:r>
              <a:rPr lang="th-TH" dirty="0" err="1"/>
              <a:t>โคร</a:t>
            </a:r>
            <a:r>
              <a:rPr lang="th-TH" dirty="0" err="1" smtClean="0"/>
              <a:t>ชิป</a:t>
            </a:r>
            <a:r>
              <a:rPr lang="th-TH" dirty="0" smtClean="0"/>
              <a:t> </a:t>
            </a:r>
            <a:r>
              <a:rPr lang="th-TH" dirty="0"/>
              <a:t>(</a:t>
            </a:r>
            <a:r>
              <a:rPr lang="en-US" dirty="0"/>
              <a:t>microchip) </a:t>
            </a:r>
            <a:r>
              <a:rPr lang="th-TH" dirty="0"/>
              <a:t>และ</a:t>
            </a:r>
            <a:r>
              <a:rPr lang="th-TH" dirty="0" err="1"/>
              <a:t>สล็อต</a:t>
            </a:r>
            <a:r>
              <a:rPr lang="th-TH" dirty="0"/>
              <a:t>ต่าง ๆ (</a:t>
            </a:r>
            <a:r>
              <a:rPr lang="en-US" dirty="0"/>
              <a:t>slot) </a:t>
            </a:r>
            <a:r>
              <a:rPr lang="th-TH" dirty="0"/>
              <a:t>ที่ให้สามารถเพิ่มเติมอุปกรณ์ต่าง ๆ ไปได้เรียกว่า “</a:t>
            </a:r>
            <a:r>
              <a:rPr lang="th-TH" dirty="0" err="1"/>
              <a:t>อะแด๊ปเตอร์</a:t>
            </a:r>
            <a:r>
              <a:rPr lang="th-TH" dirty="0"/>
              <a:t>” (</a:t>
            </a:r>
            <a:r>
              <a:rPr lang="en-US" dirty="0"/>
              <a:t>adapter) </a:t>
            </a:r>
            <a:r>
              <a:rPr lang="th-TH" dirty="0"/>
              <a:t>และบัสที่เป็น</a:t>
            </a:r>
            <a:r>
              <a:rPr lang="th-TH" dirty="0" err="1"/>
              <a:t>สล็อต</a:t>
            </a:r>
            <a:r>
              <a:rPr lang="th-TH" dirty="0"/>
              <a:t>นี้เราเรียกว่า “ไอโอบัส” (</a:t>
            </a:r>
            <a:r>
              <a:rPr lang="en-US" dirty="0"/>
              <a:t>I/O bus)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012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</a:t>
            </a:r>
            <a:r>
              <a:rPr lang="th-TH" dirty="0"/>
              <a:t>การเข้าจังหวะ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/>
              <a:t>อะ</a:t>
            </a:r>
            <a:r>
              <a:rPr lang="th-TH" dirty="0"/>
              <a:t>ซิงโครนัส(</a:t>
            </a:r>
            <a:r>
              <a:rPr lang="en-US" dirty="0"/>
              <a:t>Asynchronous) </a:t>
            </a:r>
            <a:r>
              <a:rPr lang="th-TH" dirty="0"/>
              <a:t>ซึ่งจะมีความซับซ้อนกว่าเนื่องจากจะไม่มีสัญญาณนาฬิกาของบัส ดี</a:t>
            </a:r>
            <a:r>
              <a:rPr lang="th-TH" dirty="0" err="1"/>
              <a:t>ไวซ์</a:t>
            </a:r>
            <a:r>
              <a:rPr lang="th-TH" dirty="0"/>
              <a:t>ที่เป็นมาสเตอร์ของบัส</a:t>
            </a:r>
            <a:r>
              <a:rPr lang="th-TH" dirty="0" err="1"/>
              <a:t>แบบอะ</a:t>
            </a:r>
            <a:r>
              <a:rPr lang="th-TH" dirty="0"/>
              <a:t>ซิงโครนัสจะวางทุกสิ่งที่ต้องการลงบนบัส (</a:t>
            </a:r>
            <a:r>
              <a:rPr lang="th-TH" dirty="0" smtClean="0"/>
              <a:t>แอดเดรส</a:t>
            </a:r>
            <a:r>
              <a:rPr lang="th-TH" dirty="0" err="1" smtClean="0"/>
              <a:t>ดาต้า</a:t>
            </a:r>
            <a:r>
              <a:rPr lang="th-TH" dirty="0" smtClean="0"/>
              <a:t> </a:t>
            </a:r>
            <a:r>
              <a:rPr lang="th-TH" dirty="0"/>
              <a:t>และคอนโทรล) และกำหนด </a:t>
            </a:r>
            <a:r>
              <a:rPr lang="en-US" dirty="0"/>
              <a:t>MSYN </a:t>
            </a:r>
            <a:r>
              <a:rPr lang="en-US" dirty="0" smtClean="0"/>
              <a:t>(Master Synchronization</a:t>
            </a:r>
            <a:r>
              <a:rPr lang="en-US" dirty="0"/>
              <a:t>) </a:t>
            </a:r>
            <a:r>
              <a:rPr lang="th-TH" dirty="0"/>
              <a:t>ดี</a:t>
            </a:r>
            <a:r>
              <a:rPr lang="th-TH" dirty="0" err="1"/>
              <a:t>ไวซ์</a:t>
            </a:r>
            <a:r>
              <a:rPr lang="th-TH" dirty="0"/>
              <a:t>ที่เป็น</a:t>
            </a:r>
            <a:r>
              <a:rPr lang="th-TH" dirty="0" err="1"/>
              <a:t>สลาฟ</a:t>
            </a:r>
            <a:r>
              <a:rPr lang="th-TH" dirty="0"/>
              <a:t>จะทำงานของตนและเมื่อเสร็จสิ้นจะกำหนด </a:t>
            </a:r>
            <a:r>
              <a:rPr lang="en-US" dirty="0"/>
              <a:t>SSYN </a:t>
            </a:r>
            <a:r>
              <a:rPr lang="en-US" dirty="0" smtClean="0"/>
              <a:t>(Slave Synchronization</a:t>
            </a:r>
            <a:r>
              <a:rPr lang="en-US" dirty="0"/>
              <a:t>) </a:t>
            </a:r>
            <a:r>
              <a:rPr lang="th-TH" dirty="0"/>
              <a:t>หลังจากนั้นดี</a:t>
            </a:r>
            <a:r>
              <a:rPr lang="th-TH" dirty="0" err="1"/>
              <a:t>ไวซ์</a:t>
            </a:r>
            <a:r>
              <a:rPr lang="th-TH" dirty="0"/>
              <a:t>ที่เป็นมาสเตอร์จะปลดปล่อย </a:t>
            </a:r>
            <a:r>
              <a:rPr lang="en-US" dirty="0"/>
              <a:t>MSYN </a:t>
            </a:r>
            <a:r>
              <a:rPr lang="th-TH" dirty="0"/>
              <a:t>แล้วส่งสัญญาณไปปลดปล่อย </a:t>
            </a:r>
            <a:r>
              <a:rPr lang="en-US" dirty="0"/>
              <a:t>SSYN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243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/>
              <a:t>อะ</a:t>
            </a:r>
            <a:r>
              <a:rPr lang="th-TH" dirty="0"/>
              <a:t>ซิงโครนัส(</a:t>
            </a:r>
            <a:r>
              <a:rPr lang="en-US" dirty="0"/>
              <a:t>Asynchronous)</a:t>
            </a:r>
            <a:endParaRPr lang="th-TH" dirty="0"/>
          </a:p>
        </p:txBody>
      </p:sp>
      <p:pic>
        <p:nvPicPr>
          <p:cNvPr id="4" name="Picture 6" descr="ASynchron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604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703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4. ขนาด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แอดเดรส</a:t>
            </a:r>
            <a:r>
              <a:rPr lang="th-TH" dirty="0"/>
              <a:t>บัสมีผลกระทบกับความจุของระบบ คือถ้า</a:t>
            </a:r>
            <a:r>
              <a:rPr lang="th-TH" dirty="0" smtClean="0"/>
              <a:t>แอดเดรส</a:t>
            </a:r>
            <a:r>
              <a:rPr lang="th-TH" dirty="0"/>
              <a:t>บัสมีความกว้าง (หรือมีจำนวน) มาก ๆ ก็จะทำให้สามารถ</a:t>
            </a:r>
            <a:r>
              <a:rPr lang="th-TH" dirty="0" smtClean="0"/>
              <a:t>อ้างอิง  แอดเดรส</a:t>
            </a:r>
            <a:r>
              <a:rPr lang="th-TH" dirty="0"/>
              <a:t>ได้มาก แต่สำหรับ</a:t>
            </a:r>
            <a:r>
              <a:rPr lang="th-TH" dirty="0" err="1"/>
              <a:t>ดาต้า</a:t>
            </a:r>
            <a:r>
              <a:rPr lang="th-TH" dirty="0"/>
              <a:t>บัสจะมีผลกระทบกับประสิทธิภาพและความเร็วของระบบ นั่นก็คือยิ่ง</a:t>
            </a:r>
            <a:r>
              <a:rPr lang="th-TH" dirty="0" err="1"/>
              <a:t>ดาต้า</a:t>
            </a:r>
            <a:r>
              <a:rPr lang="th-TH" dirty="0"/>
              <a:t>บัสมีความกว้าง (หรือมีจำนวน) มากเท่าไรก็จะยิ่งทำให้การถ่ายโอนข้อมูลทำได้ดี ทำให้ระบบมีประสิทธิภาพสูงขึ้นนั่นเอง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93625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5. การ</a:t>
            </a:r>
            <a:r>
              <a:rPr lang="th-TH" dirty="0"/>
              <a:t>ถ่ายโอน</a:t>
            </a:r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บัสสามารถสนับสนุนประเภทการถ่ายโอนข้อมูลได้หลากหลาย ซึ่งในบางระบบมีการใช้งานบัสในลักษณะผสม เช่น </a:t>
            </a:r>
            <a:endParaRPr lang="th-TH" dirty="0" smtClean="0"/>
          </a:p>
          <a:p>
            <a:r>
              <a:rPr lang="th-TH" dirty="0" smtClean="0"/>
              <a:t>แบบ </a:t>
            </a:r>
            <a:r>
              <a:rPr lang="th-TH" dirty="0"/>
              <a:t>อ่าน-ปรับเปลี่ยน-เขียน (</a:t>
            </a:r>
            <a:r>
              <a:rPr lang="en-US" dirty="0"/>
              <a:t>read-modify-write) </a:t>
            </a:r>
            <a:r>
              <a:rPr lang="th-TH" dirty="0"/>
              <a:t>ที่ทำการอ่านข้อมูลขึ้นมาแล้วทำการปรับเปลี่ยนบนข้อมูลนั้นแล้วเขียนกลับทันที ทำให้การทำงานในลักษณะนี้เป็นการทำงานในจังหวะเดียวกัน ไม่สามารถแยกจากกันได้</a:t>
            </a:r>
          </a:p>
          <a:p>
            <a:r>
              <a:rPr lang="th-TH" dirty="0" smtClean="0"/>
              <a:t>แบบ อ่านห</a:t>
            </a:r>
            <a:r>
              <a:rPr lang="th-TH" dirty="0"/>
              <a:t>ลังการเขียนข้อมูล (</a:t>
            </a:r>
            <a:r>
              <a:rPr lang="en-US" dirty="0"/>
              <a:t>read-after-write) </a:t>
            </a:r>
            <a:r>
              <a:rPr lang="th-TH" dirty="0"/>
              <a:t>เป็นอีกการทำงานหนึ่งที่ไม่สามารถแยกจากกันได้ การทำงานในลักษณะนี้เป็นการตรวจสอบข้อมูลที่เขียนไปแล้วว่าเกิดข้อผิดพลาดอะไรหรือไม่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3202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latin typeface="Angsana New" pitchFamily="18" charset="-34"/>
                <a:cs typeface="Angsana New" pitchFamily="18" charset="-34"/>
              </a:rPr>
              <a:t>6. Split transaction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ใน</a:t>
            </a:r>
            <a:r>
              <a:rPr lang="th-TH" dirty="0" smtClean="0"/>
              <a:t>การเลือกระบบ</a:t>
            </a:r>
            <a:r>
              <a:rPr lang="th-TH" dirty="0"/>
              <a:t>บัสจะต้องพิจารณาว่าต้องการมีประสิทธิภาพสูง ซึ่งต้องเสียค่าใช้จ่ายสูงกว่าปกติ หรือต้องการแบบค่าใช้จ่ายต่ำ สิ่งที่ต้องพิจารณาในการออกแบบ มีดังนี้</a:t>
            </a:r>
          </a:p>
          <a:p>
            <a:endParaRPr lang="th-TH" dirty="0"/>
          </a:p>
        </p:txBody>
      </p:sp>
      <p:pic>
        <p:nvPicPr>
          <p:cNvPr id="4" name="Picture 7" descr="ออปชันหลักของบัสเพื่อการออกแบบบั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960"/>
            <a:ext cx="7200900" cy="31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37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มาตรฐานของ</a:t>
            </a:r>
            <a:r>
              <a:rPr lang="th-TH" dirty="0" smtClean="0"/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PCI (peripheral Component Interconnect) </a:t>
            </a:r>
            <a:r>
              <a:rPr lang="th-TH" dirty="0" err="1"/>
              <a:t>เป็นโลคอล</a:t>
            </a:r>
            <a:r>
              <a:rPr lang="th-TH" dirty="0"/>
              <a:t>บัสแบบหนึ่งซึ่งเป็นระบบบัสที่มีการเชื่อมต่อโดยตรงระหว่างบัสของโปรเซสเซอร์</a:t>
            </a:r>
            <a:r>
              <a:rPr lang="th-TH" dirty="0" err="1"/>
              <a:t>และโลคอล</a:t>
            </a:r>
            <a:r>
              <a:rPr lang="th-TH" dirty="0"/>
              <a:t>บัส ทำให้มีอัตราเร็วและขนาดของบิตข้อมูลเท่ากัน</a:t>
            </a:r>
          </a:p>
          <a:p>
            <a:r>
              <a:rPr lang="th-TH" dirty="0" smtClean="0"/>
              <a:t>ข้อดี </a:t>
            </a:r>
            <a:r>
              <a:rPr lang="th-TH" dirty="0"/>
              <a:t>คือ ไม่ต้องใช้ไฟโดยตรงจากบัสของไมโครโปรเซสเซอร์ทำให้สามารถมีจำนวน</a:t>
            </a:r>
            <a:r>
              <a:rPr lang="th-TH" dirty="0" err="1"/>
              <a:t>สล็อต</a:t>
            </a:r>
            <a:r>
              <a:rPr lang="th-TH" dirty="0"/>
              <a:t>ของ </a:t>
            </a:r>
            <a:r>
              <a:rPr lang="en-US" dirty="0"/>
              <a:t>PCI </a:t>
            </a:r>
            <a:r>
              <a:rPr lang="th-TH" dirty="0"/>
              <a:t>ได้มากกว่า ส่วนขนาดบิตข้อมูลของ </a:t>
            </a:r>
            <a:r>
              <a:rPr lang="en-US" dirty="0"/>
              <a:t>PCI </a:t>
            </a:r>
            <a:r>
              <a:rPr lang="th-TH" dirty="0"/>
              <a:t>จะมีทั้งแบบ 32 บิต และ 64 บิต ทำให้ลดปัญหาคอขวด </a:t>
            </a:r>
            <a:r>
              <a:rPr lang="en-US" dirty="0"/>
              <a:t>PCI </a:t>
            </a:r>
            <a:r>
              <a:rPr lang="th-TH" dirty="0"/>
              <a:t>จึงเหมาะสำหรับใช้งานที่เกี่ยวข้อกับกราฟิกและมัลติมีเดีย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5200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มาตรฐานของบัส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SCSI (Small Computer System Interface) </a:t>
            </a:r>
            <a:r>
              <a:rPr lang="th-TH" dirty="0"/>
              <a:t>ที่กำหนดโดยองค์กร </a:t>
            </a:r>
            <a:r>
              <a:rPr lang="en-US" dirty="0"/>
              <a:t>American National Standards Institute (ANSI) </a:t>
            </a:r>
            <a:r>
              <a:rPr lang="th-TH" dirty="0"/>
              <a:t>บัสนี้เชื่อมต่อกับไอโอดี</a:t>
            </a:r>
            <a:r>
              <a:rPr lang="th-TH" dirty="0" err="1"/>
              <a:t>ไวซ์</a:t>
            </a:r>
            <a:r>
              <a:rPr lang="th-TH" dirty="0"/>
              <a:t> เช่น </a:t>
            </a:r>
            <a:r>
              <a:rPr lang="th-TH" dirty="0" smtClean="0"/>
              <a:t>ฮาร์ดดิสก์ </a:t>
            </a:r>
            <a:r>
              <a:rPr lang="th-TH" dirty="0"/>
              <a:t>เครื่องพิมพ์ กับ</a:t>
            </a:r>
            <a:r>
              <a:rPr lang="th-TH" dirty="0" smtClean="0"/>
              <a:t>คอมพิวเตอร์ </a:t>
            </a:r>
            <a:r>
              <a:rPr lang="th-TH" dirty="0"/>
              <a:t>เป็นบัสแบบขนานที่ออกแบบมาเพื่อทำงานเป็นสากลกับไอโอดี</a:t>
            </a:r>
            <a:r>
              <a:rPr lang="th-TH" dirty="0" err="1" smtClean="0"/>
              <a:t>ไวซ์</a:t>
            </a:r>
            <a:r>
              <a:rPr lang="th-TH" dirty="0" smtClean="0"/>
              <a:t>บัส</a:t>
            </a:r>
            <a:endParaRPr lang="th-TH" dirty="0"/>
          </a:p>
          <a:p>
            <a:endParaRPr lang="th-TH" dirty="0"/>
          </a:p>
        </p:txBody>
      </p:sp>
      <p:pic>
        <p:nvPicPr>
          <p:cNvPr id="4" name="Picture 6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736" y="3317339"/>
            <a:ext cx="7134584" cy="167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1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83736" y="4994623"/>
            <a:ext cx="6251450" cy="185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78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มาตรฐานของบัส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AGP (Accelerated Graphics Port) </a:t>
            </a:r>
            <a:r>
              <a:rPr lang="th-TH" dirty="0"/>
              <a:t>เป็นบัสที่ใช้กับการ์ดจอเท่านั้น เพื่อการแสดงผลภาคเคลื่อนไหวแบบ 3 มิติ รวมทั้งภาพยนตร์ หรือวิดีโอแบบจอคอมพิวเตอร์</a:t>
            </a:r>
          </a:p>
          <a:p>
            <a:r>
              <a:rPr lang="th-TH" dirty="0" smtClean="0"/>
              <a:t>โหมด </a:t>
            </a:r>
            <a:r>
              <a:rPr lang="en-US" dirty="0"/>
              <a:t>x1 </a:t>
            </a:r>
            <a:r>
              <a:rPr lang="th-TH" dirty="0"/>
              <a:t>สามารถถ่ายโอนข้อมูลที่เป็นความเร็ว 266 เมกะไบต์ต่อวินาที</a:t>
            </a:r>
          </a:p>
          <a:p>
            <a:r>
              <a:rPr lang="th-TH" dirty="0" smtClean="0"/>
              <a:t>โหมด </a:t>
            </a:r>
            <a:r>
              <a:rPr lang="en-US" dirty="0"/>
              <a:t>x2 </a:t>
            </a:r>
            <a:r>
              <a:rPr lang="th-TH" dirty="0"/>
              <a:t>สามารถถ่ายโอนข้อมูลที่เป็นความเร็ว 532 เมกะไบต์ต่อวินาที</a:t>
            </a:r>
          </a:p>
          <a:p>
            <a:r>
              <a:rPr lang="th-TH" dirty="0" smtClean="0"/>
              <a:t>โหมด </a:t>
            </a:r>
            <a:r>
              <a:rPr lang="en-US" dirty="0"/>
              <a:t>x4 </a:t>
            </a:r>
            <a:r>
              <a:rPr lang="th-TH" dirty="0"/>
              <a:t>สามารถถ่ายโอนข้อมูลที่เป็นความเร็ว 1,064 เมกะไบต์ต่อวินาที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7852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มาตรฐานของบัส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USB (Universal Serial BUS) </a:t>
            </a:r>
            <a:r>
              <a:rPr lang="th-TH"/>
              <a:t>เป็นมาตรฐานในการอินเตอร์เฟซกับคอมพิวเตอร์ด้วยอัตราการถ่ายโอนข้อมูลสูงกว่า 1 เมกะไบต์ต่อวินาที และสามารถช่วยลดข้อจำกัดจำนวนดีไวซ์ที่ที่เชื่อมต่อกับเมนบอร์ดจองระบบ เพื่อขยายขีดความสามารถในการทำงานของพอร์ดอนุกรม พอร์ต </a:t>
            </a:r>
            <a:r>
              <a:rPr lang="en-US"/>
              <a:t>USB </a:t>
            </a:r>
            <a:r>
              <a:rPr lang="th-TH"/>
              <a:t>เป็นพอร์ตที่ทันสมัย เนื่องจากสามารถรองรับอุปกรณ์ได้หลากหลาย และเชื่อมต่อได้ง่าย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0735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มาตรฐานของบัส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FireWire </a:t>
            </a:r>
            <a:r>
              <a:rPr lang="th-TH" dirty="0"/>
              <a:t>ถูกออกแบบขึ้นมาเพื่อรองรับการถ่ายโอนข้อมูลความเร็วสูง พัฒนาการล่าสุดของ </a:t>
            </a:r>
            <a:r>
              <a:rPr lang="en-US" dirty="0"/>
              <a:t>FireWire </a:t>
            </a:r>
            <a:r>
              <a:rPr lang="th-TH" dirty="0"/>
              <a:t>จะมีอัตราการถ่ายโอนข้อมูลอยู่ที่ 3.2 กิกะบิตต่อวินาที ทำให้เหมาะสมในการถ่ายโอนข้อมูลประเภทภาพเคลื่อนไหวและเสียง การประชุมทางไกลที่เรียกว่า “วิดีโอคอน</a:t>
            </a:r>
            <a:r>
              <a:rPr lang="th-TH" dirty="0" err="1"/>
              <a:t>เฟอร์เรนต์</a:t>
            </a:r>
            <a:r>
              <a:rPr lang="th-TH" dirty="0"/>
              <a:t>” (</a:t>
            </a:r>
            <a:r>
              <a:rPr lang="en-US" dirty="0"/>
              <a:t>Video conference) </a:t>
            </a:r>
            <a:r>
              <a:rPr lang="th-TH" dirty="0"/>
              <a:t>และใช้กับ</a:t>
            </a:r>
            <a:r>
              <a:rPr lang="th-TH" dirty="0" err="1" smtClean="0"/>
              <a:t>แอพพลิเค</a:t>
            </a:r>
            <a:r>
              <a:rPr lang="th-TH" dirty="0"/>
              <a:t>ชันที่ต้องการความเร็วในการถ่ายโอนข้อมูลสูง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895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ลักษณะของบัส</a:t>
            </a:r>
            <a:endParaRPr lang="th-TH" dirty="0"/>
          </a:p>
        </p:txBody>
      </p:sp>
      <p:pic>
        <p:nvPicPr>
          <p:cNvPr id="4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702" y="1556792"/>
            <a:ext cx="6913562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931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2184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 smtClean="0"/>
              <a:t>4133502</a:t>
            </a:r>
            <a:r>
              <a:rPr lang="en-US" sz="4000" b="1" dirty="0" smtClean="0"/>
              <a:t> </a:t>
            </a:r>
            <a:r>
              <a:rPr lang="th-TH" sz="4000" b="1" dirty="0" smtClean="0"/>
              <a:t>     </a:t>
            </a:r>
            <a:r>
              <a:rPr lang="th-TH" sz="4000" b="1" u="sng" dirty="0" smtClean="0"/>
              <a:t>ไมโครโปรเซสเซอร์และการอินเตอร์เฟส</a:t>
            </a:r>
            <a:endParaRPr lang="th-TH" sz="4000" b="1" u="sng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1785950"/>
          </a:xfrm>
        </p:spPr>
        <p:txBody>
          <a:bodyPr>
            <a:noAutofit/>
          </a:bodyPr>
          <a:lstStyle/>
          <a:p>
            <a:pPr algn="r"/>
            <a:r>
              <a:rPr lang="th-TH" sz="4800" b="1"/>
              <a:t>บทที่ 3 </a:t>
            </a:r>
            <a:r>
              <a:rPr lang="th-TH" sz="4800" b="1" u="sng"/>
              <a:t>ระบบบัส และการเชื่อมต่อ</a:t>
            </a:r>
            <a:endParaRPr lang="en-US" sz="4800" b="1" u="sng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714744" y="5643578"/>
            <a:ext cx="5214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400" b="1" dirty="0" smtClean="0"/>
              <a:t>บทที่ </a:t>
            </a:r>
            <a:r>
              <a:rPr lang="en-US" sz="2400" b="1" dirty="0" smtClean="0"/>
              <a:t>4</a:t>
            </a:r>
            <a:r>
              <a:rPr lang="th-TH" sz="2400" b="1" dirty="0" smtClean="0"/>
              <a:t> </a:t>
            </a:r>
            <a:r>
              <a:rPr lang="th-TH" sz="2400" b="1" u="sng" dirty="0" smtClean="0"/>
              <a:t>ระบบควบคุมทางอิเล็กทรอนิกส์</a:t>
            </a:r>
          </a:p>
          <a:p>
            <a:pPr algn="r"/>
            <a:r>
              <a:rPr lang="en-US" sz="2400" b="1" u="sng" dirty="0" smtClean="0"/>
              <a:t>To be Continue&gt;&gt;</a:t>
            </a:r>
            <a:endParaRPr lang="th-TH" sz="1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th-TH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โครงสร้างพื้นฐานของ</a:t>
            </a:r>
            <a:r>
              <a:rPr lang="th-TH" dirty="0" smtClean="0"/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thaiDist"/>
            <a:r>
              <a:rPr lang="th-TH" dirty="0" smtClean="0"/>
              <a:t>	บัส</a:t>
            </a:r>
            <a:r>
              <a:rPr lang="th-TH" dirty="0"/>
              <a:t>มีการ</a:t>
            </a:r>
            <a:r>
              <a:rPr lang="th-TH" dirty="0" smtClean="0"/>
              <a:t>เชื่อมต่ออุปกรณ์ตั้งแต่สองอุปกรณ์</a:t>
            </a:r>
            <a:r>
              <a:rPr lang="en-US" dirty="0" smtClean="0"/>
              <a:t> </a:t>
            </a:r>
            <a:r>
              <a:rPr lang="th-TH" dirty="0" smtClean="0"/>
              <a:t>สามารถ</a:t>
            </a:r>
            <a:r>
              <a:rPr lang="th-TH" dirty="0"/>
              <a:t>ส่งข้อมูลไป</a:t>
            </a:r>
            <a:r>
              <a:rPr lang="th-TH" dirty="0" smtClean="0"/>
              <a:t>ให้อุปกรณ์อื่น</a:t>
            </a:r>
            <a:r>
              <a:rPr lang="th-TH" dirty="0"/>
              <a:t>ได้ ถ้าต้องการส่งข้อมูลพร้อมกัน จะมีสัญญาณควบคุม</a:t>
            </a:r>
            <a:r>
              <a:rPr lang="th-TH" dirty="0" smtClean="0"/>
              <a:t>ให้อุปกรณ์หนึ่งส่งก่อน อีกอุปกรณ์ต้อง</a:t>
            </a:r>
            <a:r>
              <a:rPr lang="th-TH" dirty="0"/>
              <a:t>รอ ทำให้ในช่วงเวลาเดียวกันไม่</a:t>
            </a:r>
            <a:r>
              <a:rPr lang="th-TH" dirty="0" smtClean="0"/>
              <a:t>มี</a:t>
            </a:r>
            <a:r>
              <a:rPr lang="th-TH" dirty="0"/>
              <a:t>อุปกรณ์</a:t>
            </a:r>
            <a:r>
              <a:rPr lang="th-TH" dirty="0" smtClean="0"/>
              <a:t>ที่</a:t>
            </a:r>
            <a:r>
              <a:rPr lang="th-TH" dirty="0"/>
              <a:t>ส่งข้อมูลพร้อมกัน เนื่องจากในระบบคอมพิวเตอร์มีบัสมากมายที่ทำงานได้หลากหลาย โดยบัสที่ทำหน้าที่เชื่อมต่อส่วนหลัก ๆ ของคอมพิวเตอร์ (</a:t>
            </a:r>
            <a:r>
              <a:rPr lang="th-TH" dirty="0" smtClean="0"/>
              <a:t>โปรเซสเซอร์  </a:t>
            </a:r>
            <a:r>
              <a:rPr lang="th-TH" dirty="0"/>
              <a:t>หน่วยความจำ </a:t>
            </a:r>
            <a:r>
              <a:rPr lang="th-TH" dirty="0" smtClean="0"/>
              <a:t>และอุปกรณ์รับส่งข้อมูล) </a:t>
            </a:r>
            <a:r>
              <a:rPr lang="th-TH" dirty="0"/>
              <a:t>เรียกว่า “บัสระบบ” (</a:t>
            </a:r>
            <a:r>
              <a:rPr lang="en-US" dirty="0"/>
              <a:t>System bus) </a:t>
            </a:r>
          </a:p>
          <a:p>
            <a:pPr algn="thaiDist"/>
            <a:r>
              <a:rPr lang="en-US" dirty="0"/>
              <a:t>	</a:t>
            </a:r>
            <a:r>
              <a:rPr lang="th-TH" dirty="0" smtClean="0"/>
              <a:t>อุปกรณ์ที่เชื่อมต่อกับ</a:t>
            </a:r>
            <a:r>
              <a:rPr lang="th-TH" dirty="0"/>
              <a:t>หน่วยความจำผ่านทางบัส</a:t>
            </a:r>
            <a:r>
              <a:rPr lang="th-TH" dirty="0" smtClean="0"/>
              <a:t>ระบบจะถูกเรียกว่าเป็น </a:t>
            </a:r>
            <a:r>
              <a:rPr lang="th-TH" dirty="0"/>
              <a:t>“</a:t>
            </a:r>
            <a:r>
              <a:rPr lang="th-TH" dirty="0" err="1"/>
              <a:t>สลาฟ</a:t>
            </a:r>
            <a:r>
              <a:rPr lang="th-TH" dirty="0"/>
              <a:t>” (</a:t>
            </a:r>
            <a:r>
              <a:rPr lang="en-US" dirty="0"/>
              <a:t>slave) </a:t>
            </a:r>
            <a:r>
              <a:rPr lang="th-TH" dirty="0" smtClean="0"/>
              <a:t>และส่วนที่เชื่อมต่อ</a:t>
            </a:r>
            <a:r>
              <a:rPr lang="th-TH" dirty="0"/>
              <a:t>โดยตรงกับบัส</a:t>
            </a:r>
            <a:r>
              <a:rPr lang="th-TH" dirty="0" smtClean="0"/>
              <a:t>ระบบจะเรียกว่า </a:t>
            </a:r>
            <a:r>
              <a:rPr lang="th-TH" dirty="0"/>
              <a:t>“มาสเตอร์” (</a:t>
            </a:r>
            <a:r>
              <a:rPr lang="en-US" dirty="0" smtClean="0"/>
              <a:t>master)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823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โครงสร้างของบัส</a:t>
            </a:r>
            <a:r>
              <a:rPr lang="th-TH" dirty="0" smtClean="0"/>
              <a:t>ในคอมพิวเตอร์</a:t>
            </a:r>
            <a:endParaRPr lang="th-TH" dirty="0"/>
          </a:p>
        </p:txBody>
      </p:sp>
      <p:pic>
        <p:nvPicPr>
          <p:cNvPr id="4" name="Picture 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777090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20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โครงสร้างพื้นฐานของ</a:t>
            </a:r>
            <a:r>
              <a:rPr lang="th-TH" dirty="0" smtClean="0"/>
              <a:t>บัส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บัสระบบเป็น</a:t>
            </a:r>
            <a:r>
              <a:rPr lang="th-TH" dirty="0"/>
              <a:t>ส่วนประกอบซึ่งทำหน้าที่เป็นเส้นทางในการขนส่งข้อมูล</a:t>
            </a:r>
            <a:r>
              <a:rPr lang="th-TH" dirty="0" smtClean="0"/>
              <a:t>ต่าง ๆ  </a:t>
            </a:r>
            <a:r>
              <a:rPr lang="th-TH" dirty="0"/>
              <a:t>ภายในเครื่องคอมพิวเตอร์ </a:t>
            </a:r>
            <a:r>
              <a:rPr lang="th-TH" dirty="0" smtClean="0"/>
              <a:t>แบ่ง</a:t>
            </a:r>
            <a:r>
              <a:rPr lang="th-TH" dirty="0"/>
              <a:t>ออกเป็น 3 ประเภท คือ</a:t>
            </a:r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 smtClean="0"/>
              <a:t>แอดเดรส</a:t>
            </a:r>
            <a:r>
              <a:rPr lang="th-TH" dirty="0"/>
              <a:t>บัส </a:t>
            </a:r>
            <a:r>
              <a:rPr lang="th-TH" dirty="0" smtClean="0"/>
              <a:t>(</a:t>
            </a:r>
            <a:r>
              <a:rPr lang="en-US" dirty="0" smtClean="0"/>
              <a:t>Address </a:t>
            </a:r>
            <a:r>
              <a:rPr lang="en-US" dirty="0"/>
              <a:t>bus</a:t>
            </a:r>
            <a:r>
              <a:rPr lang="en-US" dirty="0" smtClean="0"/>
              <a:t>) </a:t>
            </a:r>
            <a:endParaRPr lang="th-TH" dirty="0" smtClean="0"/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 err="1" smtClean="0"/>
              <a:t>ดาต้า</a:t>
            </a:r>
            <a:r>
              <a:rPr lang="th-TH" dirty="0"/>
              <a:t>บัส </a:t>
            </a:r>
            <a:r>
              <a:rPr lang="th-TH" dirty="0" smtClean="0"/>
              <a:t>(</a:t>
            </a:r>
            <a:r>
              <a:rPr lang="en-US" dirty="0" smtClean="0"/>
              <a:t>Data </a:t>
            </a:r>
            <a:r>
              <a:rPr lang="en-US" dirty="0"/>
              <a:t>bus) </a:t>
            </a:r>
            <a:endParaRPr lang="th-TH" dirty="0" smtClean="0"/>
          </a:p>
          <a:p>
            <a:pPr marL="595313" indent="-234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dirty="0" smtClean="0"/>
              <a:t>คอนโทรล</a:t>
            </a:r>
            <a:r>
              <a:rPr lang="th-TH" dirty="0"/>
              <a:t>บัส </a:t>
            </a:r>
            <a:r>
              <a:rPr lang="th-TH" dirty="0" smtClean="0"/>
              <a:t>(</a:t>
            </a:r>
            <a:r>
              <a:rPr lang="en-US" dirty="0" smtClean="0"/>
              <a:t>Control </a:t>
            </a:r>
            <a:r>
              <a:rPr lang="en-US" dirty="0"/>
              <a:t>bus</a:t>
            </a:r>
            <a:r>
              <a:rPr lang="en-US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527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 smtClean="0"/>
              <a:t>บัส (</a:t>
            </a:r>
            <a:r>
              <a:rPr lang="en-US" sz="4000" b="1" u="sng" dirty="0" smtClean="0"/>
              <a:t>Bus)</a:t>
            </a:r>
            <a:endParaRPr lang="th-TH" sz="4000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1. </a:t>
            </a:r>
            <a:r>
              <a:rPr lang="th-TH" b="1" u="sng" dirty="0"/>
              <a:t>แอดเดรสบัส </a:t>
            </a:r>
            <a:r>
              <a:rPr lang="en-US" b="1" u="sng" dirty="0" smtClean="0"/>
              <a:t>(Address Bus)</a:t>
            </a:r>
          </a:p>
          <a:p>
            <a:r>
              <a:rPr lang="en-US" dirty="0"/>
              <a:t> </a:t>
            </a:r>
            <a:r>
              <a:rPr lang="th-TH" dirty="0"/>
              <a:t>มี 8 – 32 เส้น ทำหน้าที่ส่งตำแหน่งของข้อมูลที่จะเก็บลงในหน่วยความจำ หรือตำแหน่งของอุปกรณ์รับส่งข้อมูล</a:t>
            </a:r>
          </a:p>
          <a:p>
            <a:r>
              <a:rPr lang="th-TH" dirty="0" smtClean="0"/>
              <a:t>เป็นบัสซึ่งทำหน้าที่ขนส่งข้อมูลค่าแอดเดรส (</a:t>
            </a:r>
            <a:r>
              <a:rPr lang="en-US" dirty="0" smtClean="0"/>
              <a:t>Address) </a:t>
            </a:r>
            <a:r>
              <a:rPr lang="th-TH" dirty="0" smtClean="0"/>
              <a:t>ตำแหน่งในหน่วยความจำ เพื่อบอกว่าข้อมูลที่จะทำการขนส่งไปบน </a:t>
            </a:r>
            <a:r>
              <a:rPr lang="en-US" dirty="0" smtClean="0"/>
              <a:t>Data Bus </a:t>
            </a:r>
            <a:r>
              <a:rPr lang="th-TH" dirty="0" smtClean="0"/>
              <a:t>นั้นถูกเก็บไว้ที่ส่วนใดใน </a:t>
            </a:r>
            <a:r>
              <a:rPr lang="en-US" dirty="0" smtClean="0"/>
              <a:t>Memory </a:t>
            </a:r>
            <a:r>
              <a:rPr lang="th-TH" dirty="0" smtClean="0"/>
              <a:t>เช่น หากว่าต้องการจะทำการส่งข้อมูลส่วนหนึ่งใน </a:t>
            </a:r>
            <a:r>
              <a:rPr lang="en-US" dirty="0" smtClean="0"/>
              <a:t>Main Memory </a:t>
            </a:r>
            <a:r>
              <a:rPr lang="th-TH" dirty="0" smtClean="0"/>
              <a:t>ไปให้ </a:t>
            </a:r>
            <a:r>
              <a:rPr lang="en-US" dirty="0" smtClean="0"/>
              <a:t>CPU </a:t>
            </a:r>
            <a:r>
              <a:rPr lang="th-TH" dirty="0" smtClean="0"/>
              <a:t>เพื่อทำการประมวลผล </a:t>
            </a:r>
            <a:r>
              <a:rPr lang="en-US" dirty="0" smtClean="0"/>
              <a:t>Address Bus </a:t>
            </a:r>
            <a:r>
              <a:rPr lang="th-TH" dirty="0" smtClean="0"/>
              <a:t>จะเป็นตัวที่บอกว่าข้อมูลที่จะทำการขนส่งนั้นได้ถูกเก็บไว้ที่ตำแหน่งใดในหน่วยความจำ </a:t>
            </a:r>
            <a:r>
              <a:rPr lang="en-US" dirty="0" smtClean="0"/>
              <a:t>Address Bus </a:t>
            </a:r>
            <a:r>
              <a:rPr lang="th-TH" dirty="0" smtClean="0"/>
              <a:t>มีขนาด 16, 20, 24 และ 32 </a:t>
            </a:r>
            <a:r>
              <a:rPr lang="en-US" dirty="0" smtClean="0"/>
              <a:t>bits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u="sng" dirty="0" smtClean="0"/>
              <a:t>บัส (</a:t>
            </a:r>
            <a:r>
              <a:rPr lang="en-US" sz="4000" b="1" u="sng" dirty="0" smtClean="0"/>
              <a:t>Bus)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2. </a:t>
            </a:r>
            <a:r>
              <a:rPr lang="th-TH" b="1" u="sng" dirty="0" err="1"/>
              <a:t>ดาต้า</a:t>
            </a:r>
            <a:r>
              <a:rPr lang="th-TH" b="1" u="sng" dirty="0"/>
              <a:t>บัส </a:t>
            </a:r>
            <a:r>
              <a:rPr lang="en-US" b="1" u="sng" dirty="0" smtClean="0"/>
              <a:t>(Data Bus)</a:t>
            </a:r>
          </a:p>
          <a:p>
            <a:r>
              <a:rPr lang="th-TH" dirty="0"/>
              <a:t>มี 16 – 128 เส้น ทำหน้าที่ส่งข้อมูลไปตามบัสไปยังอุปกรณ์ต่างๆ</a:t>
            </a:r>
            <a:endParaRPr lang="en-US" b="1" u="sng" dirty="0" smtClean="0"/>
          </a:p>
          <a:p>
            <a:r>
              <a:rPr lang="th-TH" dirty="0" smtClean="0"/>
              <a:t>เป็นบัสซึ่งทำหน้าที่ขนส่งข้อมูลที่อยู่ในแอดเดรสตำแหน่งนั้นๆ ระหว่าง </a:t>
            </a:r>
            <a:r>
              <a:rPr lang="en-US" dirty="0" smtClean="0"/>
              <a:t>CPU </a:t>
            </a:r>
            <a:r>
              <a:rPr lang="th-TH" dirty="0" smtClean="0"/>
              <a:t>กับ </a:t>
            </a:r>
            <a:r>
              <a:rPr lang="en-US" dirty="0" smtClean="0"/>
              <a:t>Memory</a:t>
            </a:r>
            <a:r>
              <a:rPr lang="th-TH" dirty="0" smtClean="0"/>
              <a:t> หรือระหว่าง </a:t>
            </a:r>
            <a:r>
              <a:rPr lang="en-US" dirty="0" smtClean="0"/>
              <a:t>I/O </a:t>
            </a:r>
            <a:r>
              <a:rPr lang="th-TH" dirty="0" smtClean="0"/>
              <a:t>กับ </a:t>
            </a:r>
            <a:r>
              <a:rPr lang="en-US" dirty="0" smtClean="0"/>
              <a:t>CPU </a:t>
            </a:r>
            <a:r>
              <a:rPr lang="th-TH" dirty="0" smtClean="0"/>
              <a:t>หรือระหว่าง </a:t>
            </a:r>
            <a:r>
              <a:rPr lang="en-US" dirty="0" smtClean="0"/>
              <a:t>I/O </a:t>
            </a:r>
            <a:r>
              <a:rPr lang="th-TH" dirty="0" smtClean="0"/>
              <a:t>กับ </a:t>
            </a:r>
            <a:r>
              <a:rPr lang="en-US" dirty="0" smtClean="0"/>
              <a:t>Memory </a:t>
            </a:r>
            <a:r>
              <a:rPr lang="th-TH" dirty="0" smtClean="0"/>
              <a:t>ในปัจจุบัน </a:t>
            </a:r>
            <a:r>
              <a:rPr lang="en-US" dirty="0" smtClean="0"/>
              <a:t>Data Bus </a:t>
            </a:r>
            <a:r>
              <a:rPr lang="th-TH" dirty="0" smtClean="0"/>
              <a:t>มีขนาด 8, 16 และ 32 </a:t>
            </a:r>
            <a:r>
              <a:rPr lang="en-US" dirty="0" smtClean="0"/>
              <a:t>bits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u="sng" dirty="0"/>
              <a:t>บัส (</a:t>
            </a:r>
            <a:r>
              <a:rPr lang="en-US" sz="4000" b="1" u="sng" dirty="0"/>
              <a:t>Bus)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3. </a:t>
            </a:r>
            <a:r>
              <a:rPr lang="th-TH" b="1" u="sng" dirty="0"/>
              <a:t>คอนโทรลบัส </a:t>
            </a:r>
            <a:r>
              <a:rPr lang="en-US" b="1" u="sng" dirty="0" smtClean="0"/>
              <a:t>(Control Bus)</a:t>
            </a:r>
            <a:endParaRPr lang="en-US" b="1" u="sng" dirty="0"/>
          </a:p>
          <a:p>
            <a:r>
              <a:rPr lang="th-TH" dirty="0"/>
              <a:t>มี 10 เส้น ทำหน้าที่ควบคุมรูปแบบการส่งข้อมูลและควบคุมอุปกรณ์ที่จะทำการรับส่งข้อมูล</a:t>
            </a:r>
          </a:p>
          <a:p>
            <a:r>
              <a:rPr lang="th-TH" dirty="0"/>
              <a:t>เป็นบัสซึ่ง </a:t>
            </a:r>
            <a:r>
              <a:rPr lang="en-US" dirty="0"/>
              <a:t>CPU </a:t>
            </a:r>
            <a:r>
              <a:rPr lang="th-TH" dirty="0"/>
              <a:t>ใช้ในการส่งสัญญาณควบคุมต่างๆ ไปยังอุปกรณ์ โดยจะทำหน้าที่ขนส่งข้อมูลวิธีการทำงานว่าจะทำอะไรเช่น </a:t>
            </a:r>
            <a:r>
              <a:rPr lang="en-US" dirty="0"/>
              <a:t>Control Bus </a:t>
            </a:r>
            <a:r>
              <a:rPr lang="th-TH" dirty="0"/>
              <a:t>ทำหน้าที่สั่งให้ </a:t>
            </a:r>
            <a:r>
              <a:rPr lang="en-US" dirty="0"/>
              <a:t>Data Bus </a:t>
            </a:r>
            <a:r>
              <a:rPr lang="th-TH" dirty="0"/>
              <a:t>ทำการอ่าน หรือทำการเขียนข้อมูลลงในหน่วยความจำ โดยอาจจะอ้างถึงที่อยู่ที่ส่งมาด้วยใน </a:t>
            </a:r>
            <a:r>
              <a:rPr lang="en-US" dirty="0"/>
              <a:t>Address Bus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754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กำหนดเอง 2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1626</TotalTime>
  <Words>1603</Words>
  <Application>Microsoft Office PowerPoint</Application>
  <PresentationFormat>นำเสนอทางหน้าจอ (4:3)</PresentationFormat>
  <Paragraphs>101</Paragraphs>
  <Slides>30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30</vt:i4>
      </vt:variant>
    </vt:vector>
  </HeadingPairs>
  <TitlesOfParts>
    <vt:vector size="31" baseType="lpstr">
      <vt:lpstr>จุดที่สุด</vt:lpstr>
      <vt:lpstr>4133502  ไมโครโปรเซสเซอร์และการอินเตอร์เฟส</vt:lpstr>
      <vt:lpstr>บทนำระบบบัส และการเชื่อมต่อ</vt:lpstr>
      <vt:lpstr>ลักษณะของบัส</vt:lpstr>
      <vt:lpstr>โครงสร้างพื้นฐานของบัส</vt:lpstr>
      <vt:lpstr>โครงสร้างของบัสในคอมพิวเตอร์</vt:lpstr>
      <vt:lpstr>โครงสร้างพื้นฐานของบัส</vt:lpstr>
      <vt:lpstr>บัส (Bus)</vt:lpstr>
      <vt:lpstr>บัส (Bus)</vt:lpstr>
      <vt:lpstr>บัส (Bus)</vt:lpstr>
      <vt:lpstr>โครงสร้างพื้นฐานของบัส</vt:lpstr>
      <vt:lpstr>หลักในการเลือกบัส</vt:lpstr>
      <vt:lpstr>1. ประเภทของบัส</vt:lpstr>
      <vt:lpstr>Dedicated Bus</vt:lpstr>
      <vt:lpstr>ประเภทของบัส</vt:lpstr>
      <vt:lpstr>Multiplexed Bus</vt:lpstr>
      <vt:lpstr>2. การควบคุมบัส</vt:lpstr>
      <vt:lpstr>การควบคุมบัส</vt:lpstr>
      <vt:lpstr>3. รูปแบบการเข้าจังหวะ</vt:lpstr>
      <vt:lpstr>ซิงโครนัส (Synchronous)</vt:lpstr>
      <vt:lpstr>รูปแบบการเข้าจังหวะ</vt:lpstr>
      <vt:lpstr>อะซิงโครนัส(Asynchronous)</vt:lpstr>
      <vt:lpstr>4. ขนาดของบัส</vt:lpstr>
      <vt:lpstr>5. การถ่ายโอนข้อมูล</vt:lpstr>
      <vt:lpstr>6. Split transaction</vt:lpstr>
      <vt:lpstr>มาตรฐานของบัส</vt:lpstr>
      <vt:lpstr>มาตรฐานของบัส</vt:lpstr>
      <vt:lpstr>มาตรฐานของบัส</vt:lpstr>
      <vt:lpstr>มาตรฐานของบัส</vt:lpstr>
      <vt:lpstr>มาตรฐานของบัส</vt:lpstr>
      <vt:lpstr>4133502      ไมโครโปรเซสเซอร์และการอินเตอร์เฟส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4133604 ไมโครโปรเซสเซอร์และการอินเตอร์เฟส</dc:title>
  <cp:lastModifiedBy>user</cp:lastModifiedBy>
  <cp:revision>168</cp:revision>
  <dcterms:modified xsi:type="dcterms:W3CDTF">2016-02-02T08:22:59Z</dcterms:modified>
</cp:coreProperties>
</file>