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3"/>
  </p:handoutMasterIdLst>
  <p:sldIdLst>
    <p:sldId id="256" r:id="rId2"/>
    <p:sldId id="257" r:id="rId3"/>
    <p:sldId id="329" r:id="rId4"/>
    <p:sldId id="331" r:id="rId5"/>
    <p:sldId id="332" r:id="rId6"/>
    <p:sldId id="333" r:id="rId7"/>
    <p:sldId id="334" r:id="rId8"/>
    <p:sldId id="336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9" r:id="rId36"/>
    <p:sldId id="364" r:id="rId37"/>
    <p:sldId id="365" r:id="rId38"/>
    <p:sldId id="366" r:id="rId39"/>
    <p:sldId id="368" r:id="rId40"/>
    <p:sldId id="367" r:id="rId41"/>
    <p:sldId id="328" r:id="rId42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64" d="100"/>
          <a:sy n="64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835D-686A-4166-9123-EB6DC2E7268D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1A94-F645-4EAE-8799-393A12D029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3656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5F293D-20BF-487A-BFA7-792ABC73B8A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643966" cy="1472184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 smtClean="0"/>
              <a:t>4133502</a:t>
            </a:r>
            <a:r>
              <a:rPr lang="en-US" sz="4000" b="1" dirty="0" smtClean="0"/>
              <a:t> </a:t>
            </a:r>
            <a:r>
              <a:rPr lang="th-TH" sz="4000" b="1" dirty="0" smtClean="0"/>
              <a:t> </a:t>
            </a:r>
            <a:r>
              <a:rPr lang="th-TH" sz="4000" b="1" u="sng" dirty="0" smtClean="0"/>
              <a:t>ไมโครโปรเซสเซอร์และการอินเตอร์เฟส</a:t>
            </a:r>
            <a:endParaRPr lang="th-TH" sz="4000" b="1" u="sng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2428868"/>
            <a:ext cx="8143900" cy="1071570"/>
          </a:xfrm>
        </p:spPr>
        <p:txBody>
          <a:bodyPr>
            <a:normAutofit/>
          </a:bodyPr>
          <a:lstStyle/>
          <a:p>
            <a:pPr algn="r"/>
            <a:r>
              <a:rPr lang="th-TH" sz="6600" b="1" dirty="0" smtClean="0"/>
              <a:t>บทที่ 2 </a:t>
            </a:r>
            <a:r>
              <a:rPr lang="th-TH" sz="4000" b="1" u="sng" dirty="0" smtClean="0"/>
              <a:t>พื้นฐานไมโครโปรเซสเซอร์และระบบตัวเลข</a:t>
            </a:r>
            <a:endParaRPr lang="en-US" sz="4000" b="1" u="sng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7686" y="5357826"/>
            <a:ext cx="457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dirty="0" smtClean="0"/>
              <a:t>ผู้สอน	อ</a:t>
            </a:r>
            <a:r>
              <a:rPr lang="en-US" sz="3600" dirty="0" smtClean="0"/>
              <a:t>.</a:t>
            </a:r>
            <a:r>
              <a:rPr lang="th-TH" sz="3600" dirty="0" smtClean="0"/>
              <a:t>ปุริม ชฎา</a:t>
            </a:r>
            <a:r>
              <a:rPr lang="th-TH" sz="3600" dirty="0" err="1" smtClean="0"/>
              <a:t>รัตน</a:t>
            </a:r>
            <a:r>
              <a:rPr lang="th-TH" sz="3600" dirty="0" smtClean="0"/>
              <a:t>ฐิติ</a:t>
            </a:r>
          </a:p>
          <a:p>
            <a:pPr algn="r"/>
            <a:r>
              <a:rPr lang="en-US" dirty="0" smtClean="0">
                <a:latin typeface="AngsanaUPC" pitchFamily="18" charset="-34"/>
              </a:rPr>
              <a:t>E-mail: purim_it@hotmail.com</a:t>
            </a:r>
            <a:endParaRPr lang="th-TH" dirty="0" smtClean="0">
              <a:latin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Byte(s) </a:t>
            </a:r>
            <a:r>
              <a:rPr lang="en-US" b="1" i="1" u="sng" dirty="0" smtClean="0"/>
              <a:t>- </a:t>
            </a:r>
            <a:r>
              <a:rPr lang="th-TH" b="1" i="1" u="sng" dirty="0" smtClean="0"/>
              <a:t>ไบต์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ไบต์เป็นการเขียนรหัสเลขฐานสองจำนวน 8 บิตรวมเป็นกลุ่ม เพื่อให้คอมพิวเตอร์สามารถเข้าใจตัวอักษรต่างๆ ในรูปแบบเดียวกัน โดยที่ข้อมูล 1 ตัวอักษรสามารถแสดงผลด้วยรหัสขนาด 1 ไบต์ อย่างไรตามชุดคำสั่งอาจจะต้องการข้อมูลมากกว่า 1 ไบต์ ดังนั้นไบต์จึงถือว่าเป็นหน่วยนับมาตรฐานของข้อมูลในระบบคอมพิวเตอร์</a:t>
            </a:r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Word </a:t>
            </a:r>
            <a:r>
              <a:rPr lang="en-US" b="1" i="1" u="sng" dirty="0" smtClean="0"/>
              <a:t>- </a:t>
            </a:r>
            <a:r>
              <a:rPr lang="th-TH" b="1" i="1" u="sng" dirty="0" smtClean="0"/>
              <a:t>เวิร์ด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เวิร์ด เป็นหน่วยนับของข้อมูลที่ส่งภายในเครื่องคอมพิวเตอร์ เวิร์ดจะมีขนาดแตกต่างกัน คือมีขนาดตั้งแต่ 8 บิต จนถึง 64 บิต ทั้งนี้ขึ้นอยู่กับความสามารถในการส่งข้อมูลภายในเครื่องคอมพิวเตอร์ ดังนั้นชุดคำสั่งต่างๆ ในเครื่องคอมพิวเตอร์แต่ละรุ่นจะมีความยาวของเวิร์ดไม่เท่ากัน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ระบบเลขฐานแปด (</a:t>
            </a:r>
            <a:r>
              <a:rPr lang="en-US" b="1" u="sng" dirty="0" smtClean="0"/>
              <a:t>Octal Number System)</a:t>
            </a:r>
            <a:endParaRPr lang="th-TH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ตัวยึดเนื้อหา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h-TH" dirty="0" smtClean="0"/>
                  <a:t>เลขฐานแปด เป็นระบบตัวเลขอีกระบบหนึ่งที่มีความสำคัญในการศึกษาวงจรดิจิตอล ระบบเลขฐานแปดจะมีเลขฐานเท่ากับ 8 และมีสัญลักษณ์ตัวเลขที่ใช้แทนค่าอยู่ 8 ตัว คือ 0, 1, 2, 3, 4, 5, 6, 7 และค่าที่เพิ่มขึ้น 1 หน่วยถัดจากเลข 7 ก็จะถูกแสดงค่าด้วยเลข 2 ดิจิต คือ 10 สำหรับค่าประจำตำแหน่งของกลุ่มเลขฐานแปด จะมีหลักการกำหนดเช่นเดียวกับเลขฐานสิบ เพียงแต่เมื่อมีเลขฐานเป็นเลข 8 ค่าประจำตำแหน่งก็จะเพิ่มขึ้น หรือลดลงตำแหน่งละ 8 เท่า</a:t>
                </a:r>
              </a:p>
              <a:p>
                <a:r>
                  <a:rPr lang="th-TH" dirty="0" smtClean="0"/>
                  <a:t>ตัวอย่างเช่น 123 </a:t>
                </a:r>
                <a:r>
                  <a:rPr lang="en-US" dirty="0" smtClean="0"/>
                  <a:t>= (</a:t>
                </a:r>
                <a:r>
                  <a:rPr lang="en-US" dirty="0" smtClean="0">
                    <a:latin typeface="+mj-lt"/>
                  </a:rPr>
                  <a:t>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+mj-lt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+mj-lt"/>
                          </a:rPr>
                          <m:t>8</m:t>
                        </m:r>
                      </m:e>
                      <m:sup>
                        <m:r>
                          <a:rPr lang="en-US" sz="2400" b="0" i="1" smtClean="0">
                            <a:latin typeface="+mj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+mj-lt"/>
                  </a:rPr>
                  <a:t> )+(2x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+mj-lt"/>
                          </a:rPr>
                        </m:ctrlPr>
                      </m:sSupPr>
                      <m:e>
                        <m:r>
                          <a:rPr lang="en-US" sz="2400" i="1">
                            <a:latin typeface="+mj-lt"/>
                          </a:rPr>
                          <m:t>8</m:t>
                        </m:r>
                      </m:e>
                      <m:sup>
                        <m:r>
                          <a:rPr lang="en-US" sz="2400" b="0" i="1" smtClean="0">
                            <a:latin typeface="+mj-lt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+mj-lt"/>
                  </a:rPr>
                  <a:t>) </a:t>
                </a:r>
                <a:r>
                  <a:rPr lang="en-US" dirty="0" smtClean="0">
                    <a:latin typeface="+mj-lt"/>
                  </a:rPr>
                  <a:t>+(3x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+mj-lt"/>
                          </a:rPr>
                        </m:ctrlPr>
                      </m:sSupPr>
                      <m:e>
                        <m:r>
                          <a:rPr lang="en-US" sz="2400" i="1">
                            <a:latin typeface="+mj-lt"/>
                          </a:rPr>
                          <m:t>8</m:t>
                        </m:r>
                      </m:e>
                      <m:sup>
                        <m:r>
                          <a:rPr lang="en-US" sz="2400" b="0" i="1" smtClean="0">
                            <a:latin typeface="+mj-lt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latin typeface="+mj-lt"/>
                  </a:rPr>
                  <a:t>)</a:t>
                </a:r>
                <a:r>
                  <a:rPr lang="en-US" dirty="0" smtClean="0">
                    <a:latin typeface="+mj-lt"/>
                  </a:rPr>
                  <a:t>= 83</a:t>
                </a:r>
                <a:endParaRPr lang="th-TH" dirty="0">
                  <a:latin typeface="+mj-lt"/>
                </a:endParaRPr>
              </a:p>
              <a:p>
                <a:endParaRPr lang="th-TH" dirty="0"/>
              </a:p>
            </p:txBody>
          </p:sp>
        </mc:Choice>
        <mc:Fallback>
          <p:sp>
            <p:nvSpPr>
              <p:cNvPr id="3" name="ตัวยึดเนื้อหา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r="-284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 dirty="0" smtClean="0"/>
              <a:t>ระบบเลขฐานสิบหก (</a:t>
            </a:r>
            <a:r>
              <a:rPr lang="en-US" b="1" u="sng" dirty="0" smtClean="0"/>
              <a:t>Hexadecimal Number System)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นับตั้งแต่มีการพัฒนาโปรเซสเซอร์ (</a:t>
            </a:r>
            <a:r>
              <a:rPr lang="en-US" dirty="0" smtClean="0"/>
              <a:t>Processor) </a:t>
            </a:r>
            <a:r>
              <a:rPr lang="th-TH" dirty="0" smtClean="0"/>
              <a:t>ขนาด 16 บิต ขึ้นมา ทำให้ชุดคำสั่งที่ใช้ในการสั่งงานมีความยาวถึง 16 บิต ดังนั้นเมื่อเขียนในรูปเลขฐานสองทำให้ยากต่อการเข้าใจ และเลขฐานสิบทำการแปลงเป็นเลขฐานสองได้ลำบากจึงแบ่งกลุ่มของเลขฐานสองในชุดคำสั่งยาว 16 บิต เป็น 4 กลุ่มๆ ละ 4 บิต แทนด้วยตัวเลขหรืออักษรเพียงตัวเดียว เรียกว่าระบบเลขฐานสิบหก ในปัจจุบันคอมพิวเตอร์มีการใช้กลุ่มของฐานสองตั้งแต่ 16, 32 หรือแม้กระทั่ง 64 บิต ในการแทนข้อมูลหรือคำสั่งเพียงคำสั่งเดียว เพื่อเพิ่มประสิทธิภาพให้เกิดความรวดเร็วในการทำงานมากยิ่งขึ้น ชุดคำสั่งต่างๆ จึงมักใช้เลขฐานสิบหก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 dirty="0" smtClean="0"/>
              <a:t>ระบบเลขฐานสิบหก (</a:t>
            </a:r>
            <a:r>
              <a:rPr lang="en-US" b="1" u="sng" dirty="0" smtClean="0"/>
              <a:t>Hexadecimal Number System)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เลขฐานสิบหกสามารถแสดงได้ด้วยเลข 0,1,2,3,…,9,</a:t>
            </a:r>
            <a:r>
              <a:rPr lang="en-US" dirty="0" smtClean="0"/>
              <a:t>A,B,C,D,E </a:t>
            </a:r>
            <a:r>
              <a:rPr lang="th-TH" dirty="0" smtClean="0"/>
              <a:t>และ </a:t>
            </a:r>
            <a:r>
              <a:rPr lang="en-US" dirty="0" smtClean="0"/>
              <a:t>F </a:t>
            </a:r>
            <a:r>
              <a:rPr lang="th-TH" dirty="0" smtClean="0"/>
              <a:t>และค่าประจำตำแหน่งของกลุ่มเลขฐานสิบหก มีหลักการกำหนดเช่นเดียวกับเลขฐานสิบ เพียงแต่เมื่อมีเลขฐานเป็นเลข 16 ค่าประจำตำแหน่งก็จะเพิ่มขึ้น หรือลดลงตำแหน่งละ 16 เท่า เช่น</a:t>
            </a:r>
            <a:endParaRPr lang="th-TH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876"/>
            <a:ext cx="5257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ตารางเปรียบเทียบค่าของเลขฐานต่างๆ</a:t>
            </a:r>
            <a:endParaRPr lang="th-TH" b="1" u="sng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986609" cy="48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รหัส </a:t>
            </a:r>
            <a:r>
              <a:rPr lang="en-US" b="1" u="sng" dirty="0" smtClean="0"/>
              <a:t>BCD (Binary Coded Decimal)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ในการที่จะศึกษาระบบดิจิตอลโดยคงเลขฐานสิบไว้ เราสามารถทำได้โดยการนำเลขฐานสิบมาเข้ารหัสเป็นเลขฐานสอง ที่เรียกว่า </a:t>
            </a:r>
            <a:r>
              <a:rPr lang="en-US" dirty="0" smtClean="0"/>
              <a:t>BCD (Binary Coded Decimal) </a:t>
            </a:r>
            <a:r>
              <a:rPr lang="th-TH" dirty="0" smtClean="0"/>
              <a:t>รหัส </a:t>
            </a:r>
            <a:r>
              <a:rPr lang="en-US" dirty="0" smtClean="0"/>
              <a:t>BCD </a:t>
            </a:r>
            <a:r>
              <a:rPr lang="th-TH" dirty="0" smtClean="0"/>
              <a:t>จะแทนค่าเลขฐานสิบ 1 หลัก ด้วยเลขฐานสองจำนวน 4 บิต ตัวอย่างเช่น</a:t>
            </a:r>
            <a:endParaRPr lang="th-TH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2809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200" b="1" u="sng" dirty="0" smtClean="0"/>
              <a:t>รหัสสำหรับหลอดแบบ 7 ขั้ว (7–</a:t>
            </a:r>
            <a:r>
              <a:rPr lang="en-US" sz="4200" b="1" u="sng" dirty="0" smtClean="0"/>
              <a:t>Segment Display)</a:t>
            </a:r>
            <a:endParaRPr lang="th-TH" sz="4200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การที่หลอดแบบ 7 ขั้ว จะสามารถแสดงตัวเลขได้ตั้งแต่ 0 – 9 จำเป็นต้องมีรหัสโดยเฉพาะ เพื่อที่จะจ่ายสัญญาณให้แต่ละเซ็ก</a:t>
            </a:r>
            <a:r>
              <a:rPr lang="th-TH" dirty="0" err="1" smtClean="0"/>
              <a:t>เมนต์</a:t>
            </a:r>
            <a:r>
              <a:rPr lang="th-TH" dirty="0" smtClean="0"/>
              <a:t>ได้ตรงตามตัวเลขที่ต้องการ</a:t>
            </a:r>
            <a:endParaRPr lang="th-TH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7113524" cy="34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รหัสมาตรฐาน </a:t>
            </a:r>
            <a:r>
              <a:rPr lang="en-US" b="1" u="sng" dirty="0" smtClean="0"/>
              <a:t>ASCII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การเข้ารหัส (</a:t>
            </a:r>
            <a:r>
              <a:rPr lang="en-US" dirty="0" smtClean="0"/>
              <a:t>Encode) </a:t>
            </a:r>
            <a:r>
              <a:rPr lang="th-TH" dirty="0" smtClean="0"/>
              <a:t>เพื่อแสดงข้อมูลหรือความหมายที่ตรงกันระหว่างเครื่องคอมพิวเตอร์มีหลายวิธี วิธีที่ได้รับความนิยมมากที่สุด คือรหัสมาตรฐาน </a:t>
            </a:r>
            <a:r>
              <a:rPr lang="en-US" dirty="0" smtClean="0"/>
              <a:t>ASCII (American Standard Code for Information interchange) </a:t>
            </a:r>
            <a:r>
              <a:rPr lang="th-TH" dirty="0" smtClean="0"/>
              <a:t>โดยรหัสแบบนี้ใช้ข้อมูลจำนวน 7 บิตแทนค่าตัวอักษรได้ 128 อักษร ต่อมามีการขยายให้รหัสนี้มีจำนวนบิตเพิ่มขึ้นเป็น 8 บิต เพื่อให้สอดคล้องกับเครื่องไมโครคอมพิวเตอร์ ที่มีจำนวนบิต 8 บิตเช่นกัน รหัส </a:t>
            </a:r>
            <a:r>
              <a:rPr lang="en-US" dirty="0" smtClean="0"/>
              <a:t>ASCII </a:t>
            </a:r>
            <a:r>
              <a:rPr lang="th-TH" dirty="0" smtClean="0"/>
              <a:t>ที่ปรับปรุงแล้วจึงสามารถแสดงผลได้ 256 ตัวอักษร สำหรับรหัสเพื่อแสดงผลเป็นภาษาไทยก็ใช้รหัส </a:t>
            </a:r>
            <a:r>
              <a:rPr lang="en-US" dirty="0" smtClean="0"/>
              <a:t>ASCII </a:t>
            </a:r>
            <a:r>
              <a:rPr lang="th-TH" dirty="0" smtClean="0"/>
              <a:t>เช่นกัน โดยเพิ่มเติมตัวอักษรภาษาไทยเข้าไปในรหัสนี้ (ในช่องสัญลักษณ์ของภาพ </a:t>
            </a:r>
            <a:r>
              <a:rPr lang="en-US" dirty="0" smtClean="0"/>
              <a:t>Graphics) </a:t>
            </a:r>
            <a:r>
              <a:rPr lang="th-TH" dirty="0" smtClean="0"/>
              <a:t>และใช้ชื่อว่ารหัส สมอ. นอกจากนั้นยังมีรหัสแบบอื่นๆ เช่น รหัสมาตรฐาน </a:t>
            </a:r>
            <a:r>
              <a:rPr lang="en-US" dirty="0" smtClean="0"/>
              <a:t>EBCDIC (Extended Binary Coded Decimal Interchange Code) </a:t>
            </a:r>
            <a:r>
              <a:rPr lang="th-TH" dirty="0" smtClean="0"/>
              <a:t>พัฒนาโดยบริษัท </a:t>
            </a:r>
            <a:r>
              <a:rPr lang="en-US" dirty="0" smtClean="0"/>
              <a:t>IBM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การแสดงผลตัวเลขและตัวอักษร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ในการใช้ชีวิตประจำวันที่เกี่ยวข้องกับเลขฐานสองมักจะไม่มีความจำเป็น โดยมากมักจะแสดงออกมาในรูปของเลขฐานสิบที่รู้จักกันโดยทั่วไป คนส่วนใหญ่จึงมักไม่ทราบเกี่ยวกับระบบเลขฐานสอง หรือรหัสเลขฐานสองชนิดต่างๆการแสดงค่าตัวเลขและตัวอักษรต่างๆ หรือสัญลักษณ์อย่างอื่น มีวิธีการดำเนินการได้ 3 วิธี คือ</a:t>
            </a:r>
          </a:p>
          <a:p>
            <a:pPr lvl="1"/>
            <a:r>
              <a:rPr lang="th-TH" dirty="0" smtClean="0"/>
              <a:t>วิธีการแบบ</a:t>
            </a:r>
            <a:r>
              <a:rPr lang="th-TH" dirty="0" err="1" smtClean="0"/>
              <a:t>ดีสครีท</a:t>
            </a:r>
            <a:r>
              <a:rPr lang="th-TH" dirty="0" smtClean="0"/>
              <a:t> (</a:t>
            </a:r>
            <a:r>
              <a:rPr lang="en-US" dirty="0" smtClean="0"/>
              <a:t>Discrete Method)</a:t>
            </a:r>
          </a:p>
          <a:p>
            <a:pPr lvl="1"/>
            <a:r>
              <a:rPr lang="th-TH" dirty="0" smtClean="0"/>
              <a:t>วิธีการแบบบาร์-</a:t>
            </a:r>
            <a:r>
              <a:rPr lang="th-TH" dirty="0" err="1" smtClean="0"/>
              <a:t>แมตทริกซ์</a:t>
            </a:r>
            <a:r>
              <a:rPr lang="th-TH" dirty="0" smtClean="0"/>
              <a:t> (</a:t>
            </a:r>
            <a:r>
              <a:rPr lang="en-US" dirty="0" smtClean="0"/>
              <a:t>Bar-Matrix Method)</a:t>
            </a:r>
          </a:p>
          <a:p>
            <a:pPr lvl="1"/>
            <a:r>
              <a:rPr lang="th-TH" dirty="0" smtClean="0"/>
              <a:t>วิธีการ</a:t>
            </a:r>
            <a:r>
              <a:rPr lang="th-TH" dirty="0" err="1" smtClean="0"/>
              <a:t>แบบด็อท</a:t>
            </a:r>
            <a:r>
              <a:rPr lang="th-TH" dirty="0" smtClean="0"/>
              <a:t>-</a:t>
            </a:r>
            <a:r>
              <a:rPr lang="th-TH" dirty="0" err="1" smtClean="0"/>
              <a:t>แมตทริกซ์</a:t>
            </a:r>
            <a:r>
              <a:rPr lang="th-TH" dirty="0" smtClean="0"/>
              <a:t> (</a:t>
            </a:r>
            <a:r>
              <a:rPr lang="en-US" dirty="0" smtClean="0"/>
              <a:t>Dot-Matrix Method)</a:t>
            </a: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u="sng" dirty="0" smtClean="0"/>
              <a:t>ไมโครโปรเซสเซอร์และระบบตัวเลข</a:t>
            </a:r>
            <a:endParaRPr lang="th-T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ไมโครโปรเซสเซอร์เป็นอุปกรณ์อิเล็กทรอนิกส์ที่มีการทำงานแบบดิจิตอล ซึ่งนับว่าเป็นส่วนสำคัญที่สุดของเครื่องคอมพิวเตอร์ โดยจะทำหน้าที่เป็นเหมือนมันสมองของเครื่องคอมพิวเตอร์ เนื่องจากไมโครโปรเซสเซอร์ก็คือซีพียู (</a:t>
            </a:r>
            <a:r>
              <a:rPr lang="en-US" dirty="0" smtClean="0"/>
              <a:t>CPU – Central Processing Unit) </a:t>
            </a:r>
            <a:r>
              <a:rPr lang="th-TH" dirty="0" smtClean="0"/>
              <a:t>หรือหน่วยประมวลผลกลางของเครื่องคอมพิวเตอร์นั่นเอง การจะเริ่มเรียนรู้เกี่ยวกับไมโครโปรเซสเซอร์จึงจำเป็นต้องทำความเข้าใจกับระบบตัวเลขเสียก่อน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วิธีการแบบ</a:t>
            </a:r>
            <a:r>
              <a:rPr lang="th-TH" b="1" u="sng" dirty="0" err="1" smtClean="0"/>
              <a:t>ดีสครีท</a:t>
            </a:r>
            <a:r>
              <a:rPr lang="th-TH" b="1" u="sng" dirty="0" smtClean="0"/>
              <a:t> (</a:t>
            </a:r>
            <a:r>
              <a:rPr lang="en-US" b="1" u="sng" dirty="0" smtClean="0"/>
              <a:t>Discrete Method)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วิธีการนี้เราจะใช้แหล่งกำเนินแสงเพียงตัวเดียว สำหรับการแสดงตัวอักษร หรือตัวเลข แต่ละตัว เช่นหลอด</a:t>
            </a:r>
            <a:r>
              <a:rPr lang="th-TH" dirty="0" err="1" smtClean="0"/>
              <a:t>นิกซีย์</a:t>
            </a:r>
            <a:r>
              <a:rPr lang="th-TH" dirty="0" smtClean="0"/>
              <a:t> (</a:t>
            </a:r>
            <a:r>
              <a:rPr lang="en-US" dirty="0" smtClean="0"/>
              <a:t>Nixie Tube) </a:t>
            </a:r>
            <a:r>
              <a:rPr lang="th-TH" dirty="0" smtClean="0"/>
              <a:t>ซึ่งเป็นหลอดที่มีขั้วอาโนด (</a:t>
            </a:r>
            <a:r>
              <a:rPr lang="en-US" dirty="0" smtClean="0"/>
              <a:t>Anode) </a:t>
            </a:r>
            <a:r>
              <a:rPr lang="th-TH" dirty="0" smtClean="0"/>
              <a:t>เพียงตัวเดียว แต่มีขั้ว</a:t>
            </a:r>
            <a:r>
              <a:rPr lang="th-TH" dirty="0" err="1" smtClean="0"/>
              <a:t>คาโธด</a:t>
            </a:r>
            <a:r>
              <a:rPr lang="th-TH" dirty="0" smtClean="0"/>
              <a:t> (</a:t>
            </a:r>
            <a:r>
              <a:rPr lang="en-US" dirty="0" smtClean="0"/>
              <a:t>Cathode) </a:t>
            </a:r>
            <a:r>
              <a:rPr lang="th-TH" dirty="0" smtClean="0"/>
              <a:t>หลายๆตัว และ</a:t>
            </a:r>
            <a:r>
              <a:rPr lang="th-TH" dirty="0" err="1" smtClean="0"/>
              <a:t>คาโธด</a:t>
            </a:r>
            <a:r>
              <a:rPr lang="th-TH" dirty="0" smtClean="0"/>
              <a:t>แต่ละตัวจะมีรูปร่างเหมือนกับตัวเลข หรือตัวอักษรที่เราจะให้แสดง ภายในหลอดบรรจุก๊าซนีออน ดังนั้นเมื่อเราต่อกราวนด์เข้ากับ</a:t>
            </a:r>
            <a:r>
              <a:rPr lang="th-TH" dirty="0" err="1" smtClean="0"/>
              <a:t>คาโธด</a:t>
            </a:r>
            <a:r>
              <a:rPr lang="th-TH" dirty="0" smtClean="0"/>
              <a:t>ตัวใด ก๊าซนีออนที่อยู่ภายในก็จะเกิดการไอออน</a:t>
            </a:r>
            <a:r>
              <a:rPr lang="th-TH" dirty="0" err="1" smtClean="0"/>
              <a:t>ไนซ์</a:t>
            </a:r>
            <a:r>
              <a:rPr lang="th-TH" dirty="0" smtClean="0"/>
              <a:t> (</a:t>
            </a:r>
            <a:r>
              <a:rPr lang="en-US" dirty="0" smtClean="0"/>
              <a:t>ionize) </a:t>
            </a:r>
            <a:r>
              <a:rPr lang="th-TH" dirty="0" smtClean="0"/>
              <a:t>ทำให้เกิดแสงสว่างขึ้นเป็นรูปของตัวอักษรนั้นๆ</a:t>
            </a: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 dirty="0" smtClean="0"/>
              <a:t>วิธีการแบบบาร์-</a:t>
            </a:r>
            <a:r>
              <a:rPr lang="th-TH" b="1" u="sng" dirty="0" err="1" smtClean="0"/>
              <a:t>แมตทริกซ์</a:t>
            </a:r>
            <a:r>
              <a:rPr lang="th-TH" b="1" u="sng" dirty="0" smtClean="0"/>
              <a:t> (</a:t>
            </a:r>
            <a:r>
              <a:rPr lang="en-US" b="1" u="sng" dirty="0" smtClean="0"/>
              <a:t>Bar-Matrix Method)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วิธีการแบบนี้ แหล่งกำเนิดแสงอาจจะมีเพียงตัวเดียว หรือหลายๆ ตัวก็ได้ สำหรับการแสดงตัวอักษรหรือตัวเลขแต่ละตัว อุปกรณ์ที่ใช้ในการแสดงตัวเลขแบบนี้ที่รู้จักกันดีก็คือ หลอดแบบ 7 ขั้ว (</a:t>
            </a:r>
            <a:r>
              <a:rPr lang="en-US" dirty="0" smtClean="0"/>
              <a:t>Seven Segment Display) </a:t>
            </a:r>
            <a:r>
              <a:rPr lang="th-TH" dirty="0" smtClean="0"/>
              <a:t>ในการแสดงค่าตัวเลขหรือตัวอักษรใด จะต้องทำให้ขั้วที่ประกอบกันเป็นตัวอักษรนั้นติด เช่นการแสดงเลข 1ก็จะต้องทำให้ขั้ว </a:t>
            </a:r>
            <a:r>
              <a:rPr lang="en-US" dirty="0" smtClean="0"/>
              <a:t>b </a:t>
            </a:r>
            <a:r>
              <a:rPr lang="th-TH" dirty="0" smtClean="0"/>
              <a:t>และ </a:t>
            </a:r>
            <a:r>
              <a:rPr lang="en-US" dirty="0" smtClean="0"/>
              <a:t>c </a:t>
            </a:r>
            <a:r>
              <a:rPr lang="th-TH" dirty="0" smtClean="0"/>
              <a:t>ติด</a:t>
            </a:r>
            <a:endParaRPr lang="th-TH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357694"/>
            <a:ext cx="2928958" cy="227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357694"/>
            <a:ext cx="3893447" cy="22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 dirty="0" smtClean="0"/>
              <a:t>วิธีการแบบบาร์-</a:t>
            </a:r>
            <a:r>
              <a:rPr lang="th-TH" b="1" u="sng" dirty="0" err="1" smtClean="0"/>
              <a:t>แมตทริกซ์</a:t>
            </a:r>
            <a:r>
              <a:rPr lang="th-TH" b="1" u="sng" dirty="0" smtClean="0"/>
              <a:t> (</a:t>
            </a:r>
            <a:r>
              <a:rPr lang="en-US" b="1" u="sng" dirty="0" smtClean="0"/>
              <a:t>Bar-Matrix Method)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สำหรับแหล่งกำเนิดแสงโดยมากมักจะใช้ไดโอดแบบกระจายแสง หรือ </a:t>
            </a:r>
            <a:r>
              <a:rPr lang="en-US" dirty="0" smtClean="0"/>
              <a:t>LED (Light Emitting Diode)</a:t>
            </a:r>
            <a:r>
              <a:rPr lang="th-TH" dirty="0" smtClean="0"/>
              <a:t>เมื่อต่อกราวนด์เข้ากับไดโอดตัวใด ไดโอดตัวนั้นก็จะกระจายแสงออกมา เมื่อประกอบกันหลายๆ ส่วน ก็จะแสดงเป็นตัวเลขตามที่เราต้องการ ดังนั้นในการแสดงค่าด้วยวิธีนี้จึงมักจะต้องมี ตัวถอดรหัสเลขฐานสิบ (</a:t>
            </a:r>
            <a:r>
              <a:rPr lang="en-US" dirty="0" smtClean="0"/>
              <a:t>Decoder) </a:t>
            </a:r>
            <a:r>
              <a:rPr lang="th-TH" dirty="0" smtClean="0"/>
              <a:t>เช่น </a:t>
            </a:r>
            <a:r>
              <a:rPr lang="en-US" dirty="0" smtClean="0"/>
              <a:t>IC </a:t>
            </a:r>
            <a:r>
              <a:rPr lang="th-TH" dirty="0" smtClean="0"/>
              <a:t>ในตระกูล </a:t>
            </a:r>
            <a:r>
              <a:rPr lang="en-US" dirty="0" smtClean="0"/>
              <a:t>TTL </a:t>
            </a:r>
            <a:r>
              <a:rPr lang="th-TH" dirty="0" smtClean="0"/>
              <a:t>เบอร์ 7447 เป็นต้น</a:t>
            </a:r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 dirty="0" smtClean="0"/>
              <a:t>วิธีการ</a:t>
            </a:r>
            <a:r>
              <a:rPr lang="th-TH" b="1" u="sng" dirty="0" err="1" smtClean="0"/>
              <a:t>แบบด็อท</a:t>
            </a:r>
            <a:r>
              <a:rPr lang="th-TH" b="1" u="sng" dirty="0" smtClean="0"/>
              <a:t>-</a:t>
            </a:r>
            <a:r>
              <a:rPr lang="th-TH" b="1" u="sng" dirty="0" err="1" smtClean="0"/>
              <a:t>แมตทริกซ์</a:t>
            </a:r>
            <a:r>
              <a:rPr lang="th-TH" b="1" u="sng" dirty="0" smtClean="0"/>
              <a:t> (</a:t>
            </a:r>
            <a:r>
              <a:rPr lang="en-US" b="1" u="sng" dirty="0" smtClean="0"/>
              <a:t>Dot-Matrix Method)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วิธีการแบบนี้จะประกอบด้วยแหล่งกำเนิดแสงลักษณะคล้ายจุดเป็นจำนวนมาก ตัวอย่างเช่น </a:t>
            </a:r>
            <a:r>
              <a:rPr lang="en-US" dirty="0" smtClean="0"/>
              <a:t>LED Matrix </a:t>
            </a:r>
            <a:r>
              <a:rPr lang="th-TH" dirty="0" smtClean="0"/>
              <a:t>ขนาด 5 </a:t>
            </a:r>
            <a:r>
              <a:rPr lang="en-US" dirty="0" smtClean="0"/>
              <a:t>x 7 </a:t>
            </a:r>
            <a:r>
              <a:rPr lang="th-TH" dirty="0" smtClean="0"/>
              <a:t>เมื่อจุดตัดในตำแหน่งใดถูกต่อลง</a:t>
            </a:r>
            <a:r>
              <a:rPr lang="th-TH" dirty="0" err="1" smtClean="0"/>
              <a:t>กราวดน์</a:t>
            </a:r>
            <a:r>
              <a:rPr lang="th-TH" dirty="0" smtClean="0"/>
              <a:t> จุดในตำแหน่งนั้นก็จะเปล่งแสงออกมา และเมื่อนำจุดต่างๆ เหล่านั้นมาประกอบกัน ก็จะแสดงเป็นตัวเลข หรือตัวอักษรตามต้องการ</a:t>
            </a: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785918" y="4000504"/>
          <a:ext cx="185739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8"/>
                <a:gridCol w="371478"/>
                <a:gridCol w="371478"/>
                <a:gridCol w="371478"/>
                <a:gridCol w="371478"/>
              </a:tblGrid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929058" y="4000504"/>
          <a:ext cx="185739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8"/>
                <a:gridCol w="371478"/>
                <a:gridCol w="371478"/>
                <a:gridCol w="371478"/>
                <a:gridCol w="371478"/>
              </a:tblGrid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6286512" y="4000504"/>
          <a:ext cx="185739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8"/>
                <a:gridCol w="371478"/>
                <a:gridCol w="371478"/>
                <a:gridCol w="371478"/>
                <a:gridCol w="371478"/>
              </a:tblGrid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วงจรตรรกะ (</a:t>
            </a:r>
            <a:r>
              <a:rPr lang="en-US" b="1" u="sng" dirty="0" smtClean="0"/>
              <a:t>Logic Circuit)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วงจรตรรกะ หรือวงจรลอจิก (</a:t>
            </a:r>
            <a:r>
              <a:rPr lang="en-US" dirty="0" smtClean="0"/>
              <a:t>Logic Circuit) </a:t>
            </a:r>
            <a:r>
              <a:rPr lang="th-TH" dirty="0" smtClean="0"/>
              <a:t>เป็นวงจรอิเล็กทรอนิกส์ หรืออุปกรณ์ทางไฟฟ้าที่มีฟังก์ชันการทำงานเป็นไปตามพีชคณิต</a:t>
            </a:r>
            <a:r>
              <a:rPr lang="th-TH" dirty="0" err="1" smtClean="0"/>
              <a:t>บูลลีน</a:t>
            </a:r>
            <a:r>
              <a:rPr lang="th-TH" dirty="0" smtClean="0"/>
              <a:t> (</a:t>
            </a:r>
            <a:r>
              <a:rPr lang="en-US" dirty="0" smtClean="0"/>
              <a:t>Boolean) </a:t>
            </a:r>
            <a:r>
              <a:rPr lang="th-TH" dirty="0" smtClean="0"/>
              <a:t>วงจรเหล่านี้ประกอบด้วย วงจรเกท (</a:t>
            </a:r>
            <a:r>
              <a:rPr lang="en-US" dirty="0" smtClean="0"/>
              <a:t>Gate) </a:t>
            </a:r>
            <a:r>
              <a:rPr lang="th-TH" dirty="0" err="1" smtClean="0"/>
              <a:t>และฟลิป</a:t>
            </a:r>
            <a:r>
              <a:rPr lang="th-TH" dirty="0" smtClean="0"/>
              <a:t>-</a:t>
            </a:r>
            <a:r>
              <a:rPr lang="th-TH" dirty="0" err="1" smtClean="0"/>
              <a:t>ฟล็</a:t>
            </a:r>
            <a:r>
              <a:rPr lang="th-TH" dirty="0" smtClean="0"/>
              <a:t>อป (</a:t>
            </a:r>
            <a:r>
              <a:rPr lang="en-US" dirty="0" smtClean="0"/>
              <a:t>Flip-Flop) </a:t>
            </a:r>
            <a:r>
              <a:rPr lang="th-TH" dirty="0" smtClean="0"/>
              <a:t>นอกจากนั้นยังสามารถนำวงจรลอจิกเหล่านี้มาประกอบกันเป็น รีจิสเตอร์ (</a:t>
            </a:r>
            <a:r>
              <a:rPr lang="en-US" dirty="0" smtClean="0"/>
              <a:t>Register) </a:t>
            </a:r>
            <a:r>
              <a:rPr lang="th-TH" dirty="0" smtClean="0"/>
              <a:t>และวงจรนับหรือเคาน์เตอร์ (</a:t>
            </a:r>
            <a:r>
              <a:rPr lang="en-US" dirty="0" smtClean="0"/>
              <a:t>Counter) </a:t>
            </a:r>
            <a:r>
              <a:rPr lang="th-TH" dirty="0" smtClean="0"/>
              <a:t>ได้</a:t>
            </a:r>
            <a:endParaRPr lang="th-TH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ลอจิกเกท (</a:t>
            </a:r>
            <a:r>
              <a:rPr lang="en-US" b="1" u="sng" dirty="0" smtClean="0"/>
              <a:t>Logic Gate)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ลอจิกเกทเป็นวงจรตรรกะที่มีเอาท์พุตเพียง 1 ตัว และอาจจะมีอินพุตหนึ่งตัวหรือมากกว่าก็ได้ ค่าของเอาท์พุตเกิดจากค่าการรวมกันของค่าอินพุตที่แน่นอน โดยค่าเอาท์พุตจะขึ้นอยู่กับวงจรเกทที่ใช้ สำหรับวงจรเกทพื้นฐานที่จำเป็นต้องทราบ มีดังต่อไปนี้</a:t>
            </a:r>
          </a:p>
          <a:p>
            <a:pPr lvl="1"/>
            <a:r>
              <a:rPr lang="th-TH" dirty="0" err="1" smtClean="0"/>
              <a:t>อินเวอร์ทเตอร์</a:t>
            </a:r>
            <a:r>
              <a:rPr lang="th-TH" dirty="0" smtClean="0"/>
              <a:t> (</a:t>
            </a:r>
            <a:r>
              <a:rPr lang="en-US" dirty="0" smtClean="0"/>
              <a:t>Inverters)</a:t>
            </a:r>
          </a:p>
          <a:p>
            <a:pPr lvl="1"/>
            <a:r>
              <a:rPr lang="th-TH" dirty="0" err="1" smtClean="0"/>
              <a:t>ออร์</a:t>
            </a:r>
            <a:r>
              <a:rPr lang="th-TH" dirty="0" smtClean="0"/>
              <a:t>เกท (</a:t>
            </a:r>
            <a:r>
              <a:rPr lang="en-US" dirty="0" smtClean="0"/>
              <a:t>OR Gates) </a:t>
            </a:r>
            <a:r>
              <a:rPr lang="th-TH" dirty="0" smtClean="0"/>
              <a:t>และ</a:t>
            </a:r>
            <a:r>
              <a:rPr lang="th-TH" dirty="0" err="1" smtClean="0"/>
              <a:t>นอร์</a:t>
            </a:r>
            <a:r>
              <a:rPr lang="th-TH" dirty="0" smtClean="0"/>
              <a:t>เกท (</a:t>
            </a:r>
            <a:r>
              <a:rPr lang="en-US" dirty="0" smtClean="0"/>
              <a:t>NOR Gates)</a:t>
            </a:r>
          </a:p>
          <a:p>
            <a:pPr lvl="1"/>
            <a:r>
              <a:rPr lang="th-TH" dirty="0" err="1" smtClean="0"/>
              <a:t>แอนด์</a:t>
            </a:r>
            <a:r>
              <a:rPr lang="th-TH" dirty="0" smtClean="0"/>
              <a:t>เกท (</a:t>
            </a:r>
            <a:r>
              <a:rPr lang="en-US" dirty="0" smtClean="0"/>
              <a:t>AND Gate) </a:t>
            </a:r>
            <a:r>
              <a:rPr lang="th-TH" dirty="0" err="1" smtClean="0"/>
              <a:t>และแนนด์</a:t>
            </a:r>
            <a:r>
              <a:rPr lang="th-TH" dirty="0" smtClean="0"/>
              <a:t>เกท (</a:t>
            </a:r>
            <a:r>
              <a:rPr lang="en-US" dirty="0" smtClean="0"/>
              <a:t>NAND Gates)</a:t>
            </a:r>
          </a:p>
          <a:p>
            <a:pPr lvl="1"/>
            <a:r>
              <a:rPr lang="th-TH" dirty="0" err="1" smtClean="0"/>
              <a:t>เอ็กซ์คลูซีฟ</a:t>
            </a:r>
            <a:r>
              <a:rPr lang="th-TH" dirty="0" smtClean="0"/>
              <a:t>-</a:t>
            </a:r>
            <a:r>
              <a:rPr lang="th-TH" dirty="0" err="1" smtClean="0"/>
              <a:t>ออร์</a:t>
            </a:r>
            <a:r>
              <a:rPr lang="th-TH" dirty="0" smtClean="0"/>
              <a:t> (</a:t>
            </a:r>
            <a:r>
              <a:rPr lang="en-US" dirty="0" smtClean="0"/>
              <a:t>XOR Gates)</a:t>
            </a:r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err="1" smtClean="0"/>
              <a:t>อินเวอร์ทเตอร์</a:t>
            </a:r>
            <a:r>
              <a:rPr lang="th-TH" b="1" u="sng" dirty="0" smtClean="0"/>
              <a:t> (</a:t>
            </a:r>
            <a:r>
              <a:rPr lang="en-US" b="1" u="sng" dirty="0" smtClean="0"/>
              <a:t>Inverters)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เป็นวงจรลอจิกที่มีอินพุตตัวเดียว และให้เอาท์พุตตัวเดียว โดยค่าของเอาท์พุตจะมีค่าตรงกันข้ามกับค่าอินพุต สัญลักษณ์และตารางค่าความจริงของ</a:t>
            </a:r>
            <a:r>
              <a:rPr lang="th-TH" dirty="0" err="1" smtClean="0"/>
              <a:t>อินเวอร์ทเตอร์</a:t>
            </a:r>
            <a:endParaRPr lang="th-TH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75702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err="1" smtClean="0"/>
              <a:t>ออร์</a:t>
            </a:r>
            <a:r>
              <a:rPr lang="th-TH" b="1" u="sng" dirty="0" smtClean="0"/>
              <a:t>เกท (</a:t>
            </a:r>
            <a:r>
              <a:rPr lang="en-US" b="1" u="sng" dirty="0" smtClean="0"/>
              <a:t>OR Gates) </a:t>
            </a:r>
            <a:r>
              <a:rPr lang="th-TH" b="1" u="sng" dirty="0" smtClean="0"/>
              <a:t>และ</a:t>
            </a:r>
            <a:r>
              <a:rPr lang="th-TH" b="1" u="sng" dirty="0" err="1" smtClean="0"/>
              <a:t>นอร์</a:t>
            </a:r>
            <a:r>
              <a:rPr lang="th-TH" b="1" u="sng" dirty="0" smtClean="0"/>
              <a:t>เกท (</a:t>
            </a:r>
            <a:r>
              <a:rPr lang="en-US" b="1" u="sng" dirty="0" smtClean="0"/>
              <a:t>NOR Gates)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ออร์</a:t>
            </a:r>
            <a:r>
              <a:rPr lang="th-TH" dirty="0" smtClean="0"/>
              <a:t>เกทเป็นวงจรลอจิกที่ทำหน้าที่เหมือนการบวก (+) ในพีชคณิต</a:t>
            </a:r>
            <a:r>
              <a:rPr lang="th-TH" dirty="0" err="1" smtClean="0"/>
              <a:t>บูลลีน</a:t>
            </a:r>
            <a:r>
              <a:rPr lang="th-TH" dirty="0" smtClean="0"/>
              <a:t> ส่วน</a:t>
            </a:r>
            <a:r>
              <a:rPr lang="th-TH" dirty="0" err="1" smtClean="0"/>
              <a:t>นอร์</a:t>
            </a:r>
            <a:r>
              <a:rPr lang="th-TH" dirty="0" smtClean="0"/>
              <a:t>เกทจะนำเอาท์พุตที่ได้จาก</a:t>
            </a:r>
            <a:r>
              <a:rPr lang="th-TH" dirty="0" err="1" smtClean="0"/>
              <a:t>ออร์</a:t>
            </a:r>
            <a:r>
              <a:rPr lang="th-TH" dirty="0" smtClean="0"/>
              <a:t>เกทมาผ่าน</a:t>
            </a:r>
            <a:r>
              <a:rPr lang="th-TH" dirty="0" err="1" smtClean="0"/>
              <a:t>อินเวอร์ตเตอร์</a:t>
            </a:r>
            <a:r>
              <a:rPr lang="th-TH" dirty="0" smtClean="0"/>
              <a:t>อีกครั้งหนึ่ง สัญลักษณ์และตารางค่าความจริงของ</a:t>
            </a:r>
            <a:r>
              <a:rPr lang="th-TH" dirty="0" err="1" smtClean="0"/>
              <a:t>ออร์</a:t>
            </a:r>
            <a:r>
              <a:rPr lang="th-TH" dirty="0" smtClean="0"/>
              <a:t>เกท (</a:t>
            </a:r>
            <a:r>
              <a:rPr lang="en-US" dirty="0" smtClean="0"/>
              <a:t>OR Gates)</a:t>
            </a:r>
            <a:r>
              <a:rPr lang="th-TH" dirty="0" smtClean="0"/>
              <a:t>และ</a:t>
            </a:r>
            <a:r>
              <a:rPr lang="th-TH" dirty="0" err="1" smtClean="0"/>
              <a:t>นอร์</a:t>
            </a:r>
            <a:r>
              <a:rPr lang="th-TH" dirty="0" smtClean="0"/>
              <a:t>เกท (</a:t>
            </a:r>
            <a:r>
              <a:rPr lang="en-US" dirty="0" smtClean="0"/>
              <a:t>NOR Gates)</a:t>
            </a:r>
            <a:endParaRPr lang="th-T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503" y="3645024"/>
            <a:ext cx="7215206" cy="254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 dirty="0" err="1" smtClean="0"/>
              <a:t>แอนด์</a:t>
            </a:r>
            <a:r>
              <a:rPr lang="th-TH" b="1" u="sng" dirty="0" smtClean="0"/>
              <a:t>เกท (</a:t>
            </a:r>
            <a:r>
              <a:rPr lang="en-US" b="1" u="sng" dirty="0" smtClean="0"/>
              <a:t>AND Gate) </a:t>
            </a:r>
            <a:r>
              <a:rPr lang="th-TH" b="1" u="sng" dirty="0" err="1" smtClean="0"/>
              <a:t>และแนนด์</a:t>
            </a:r>
            <a:r>
              <a:rPr lang="th-TH" b="1" u="sng" dirty="0" smtClean="0"/>
              <a:t>เกท (</a:t>
            </a:r>
            <a:r>
              <a:rPr lang="en-US" b="1" u="sng" dirty="0" smtClean="0"/>
              <a:t>NAND Gates)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แอนด์</a:t>
            </a:r>
            <a:r>
              <a:rPr lang="th-TH" dirty="0" smtClean="0"/>
              <a:t>เกทเป็นวงจรลอจิกที่ทำหน้าที่เหมือนการคูณ (•) ในพีชคณิต</a:t>
            </a:r>
            <a:r>
              <a:rPr lang="th-TH" dirty="0" err="1" smtClean="0"/>
              <a:t>บูลลีน</a:t>
            </a:r>
            <a:r>
              <a:rPr lang="th-TH" dirty="0" smtClean="0"/>
              <a:t> ส่วน</a:t>
            </a:r>
            <a:r>
              <a:rPr lang="th-TH" dirty="0" err="1" smtClean="0"/>
              <a:t>แนนด์</a:t>
            </a:r>
            <a:r>
              <a:rPr lang="th-TH" dirty="0" smtClean="0"/>
              <a:t>เกทจะนำเอาท์พุตที่ได้จาก</a:t>
            </a:r>
            <a:r>
              <a:rPr lang="th-TH" dirty="0" err="1" smtClean="0"/>
              <a:t>แอนด์</a:t>
            </a:r>
            <a:r>
              <a:rPr lang="th-TH" dirty="0" smtClean="0"/>
              <a:t>เกทมาผ่าน</a:t>
            </a:r>
            <a:r>
              <a:rPr lang="th-TH" dirty="0" err="1" smtClean="0"/>
              <a:t>อินเวอร์ตเตอร์</a:t>
            </a:r>
            <a:r>
              <a:rPr lang="th-TH" dirty="0" smtClean="0"/>
              <a:t>อีกครั้งหนึ่ง สัญลักษณ์และตารางค่าความจริงของ</a:t>
            </a:r>
            <a:r>
              <a:rPr lang="th-TH" dirty="0" err="1" smtClean="0"/>
              <a:t>แอนด์</a:t>
            </a:r>
            <a:r>
              <a:rPr lang="th-TH" dirty="0" smtClean="0"/>
              <a:t>เกท (</a:t>
            </a:r>
            <a:r>
              <a:rPr lang="en-US" dirty="0" smtClean="0"/>
              <a:t>AND </a:t>
            </a:r>
            <a:r>
              <a:rPr lang="en-US" dirty="0" smtClean="0"/>
              <a:t>Gates)</a:t>
            </a:r>
            <a:r>
              <a:rPr lang="th-TH" dirty="0" smtClean="0"/>
              <a:t> </a:t>
            </a:r>
            <a:r>
              <a:rPr lang="th-TH" dirty="0" err="1" smtClean="0"/>
              <a:t>และแนนด์</a:t>
            </a:r>
            <a:r>
              <a:rPr lang="th-TH" dirty="0" smtClean="0"/>
              <a:t>เกท (</a:t>
            </a:r>
            <a:r>
              <a:rPr lang="en-US" dirty="0" smtClean="0"/>
              <a:t>NAND Gates)</a:t>
            </a:r>
            <a:endParaRPr lang="th-T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1920" y="4077071"/>
            <a:ext cx="7084744" cy="246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err="1" smtClean="0"/>
              <a:t>เอ็กซ์คลูซีฟ</a:t>
            </a:r>
            <a:r>
              <a:rPr lang="th-TH" b="1" u="sng" dirty="0" smtClean="0"/>
              <a:t>-</a:t>
            </a:r>
            <a:r>
              <a:rPr lang="th-TH" b="1" u="sng" dirty="0" err="1" smtClean="0"/>
              <a:t>ออร์</a:t>
            </a:r>
            <a:r>
              <a:rPr lang="th-TH" b="1" u="sng" dirty="0" smtClean="0"/>
              <a:t> (</a:t>
            </a:r>
            <a:r>
              <a:rPr lang="en-US" b="1" u="sng" dirty="0" smtClean="0"/>
              <a:t>XOR Gates)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เป็นเกทที่มีอินพุต 2 ตัว และเอาท์พุต 1 ตัว การทำงานของวงจรลอจิก เมื่ออินพุตที่เข้ามามีค่าทางตรรกะแตกต่างกัน จะให้เอาท์พุตเป็น 1 และจะให้เอาท์พุตเป็น 0 เมื่ออินพุตที่เข้ามามีค่าทางตรรกะที่เหมือนกันสัญลักษณ์และตารางค่าความจริงของ</a:t>
            </a:r>
            <a:r>
              <a:rPr lang="th-TH" dirty="0" err="1" smtClean="0"/>
              <a:t>เอ็กซ์คลูซีฟ</a:t>
            </a:r>
            <a:r>
              <a:rPr lang="th-TH" dirty="0" smtClean="0"/>
              <a:t>-</a:t>
            </a:r>
            <a:r>
              <a:rPr lang="th-TH" dirty="0" err="1" smtClean="0"/>
              <a:t>ออร์</a:t>
            </a:r>
            <a:r>
              <a:rPr lang="th-TH" dirty="0" smtClean="0"/>
              <a:t> (</a:t>
            </a:r>
            <a:r>
              <a:rPr lang="en-US" dirty="0" smtClean="0"/>
              <a:t>XOR Gates)</a:t>
            </a:r>
            <a:endParaRPr lang="th-TH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256"/>
            <a:ext cx="7286644" cy="206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ระบบตัวเลข (</a:t>
            </a:r>
            <a:r>
              <a:rPr lang="en-US" b="1" u="sng" dirty="0" smtClean="0"/>
              <a:t>Number System)</a:t>
            </a:r>
            <a:endParaRPr lang="th-T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ระบบตัวเลขที่ใช้กันโดยทั่วไปในชีวิตประจำวัน คือเลขฐานสิบ (</a:t>
            </a:r>
            <a:r>
              <a:rPr lang="en-US" dirty="0" smtClean="0"/>
              <a:t>Decimal Number System) </a:t>
            </a:r>
            <a:r>
              <a:rPr lang="th-TH" dirty="0" smtClean="0"/>
              <a:t>แต่ข้อมูลที่ประมวลผลโดยคอมพิวเตอร์จะถูกเข้ารหัส (</a:t>
            </a:r>
            <a:r>
              <a:rPr lang="en-US" dirty="0" smtClean="0"/>
              <a:t>Encode) </a:t>
            </a:r>
            <a:r>
              <a:rPr lang="th-TH" dirty="0" smtClean="0"/>
              <a:t>ด้วยวิธีการต่างๆ เครื่องคอมพิวเตอร์จะใช้ระบบตัวเลขในการแทนค่าข้อมูลและคำสั่งต่างๆ ระบบตัวเลขที่เครื่องคอมพิวเตอร์สามารถเข้าใจได้คือเลขฐานสอง (</a:t>
            </a:r>
            <a:r>
              <a:rPr lang="en-US" dirty="0" smtClean="0"/>
              <a:t>Binary Number System) </a:t>
            </a:r>
            <a:r>
              <a:rPr lang="th-TH" dirty="0" smtClean="0"/>
              <a:t>ซึ่งมีความสัมพันธ์กับเลขฐานแปด (</a:t>
            </a:r>
            <a:r>
              <a:rPr lang="en-US" dirty="0" smtClean="0"/>
              <a:t>Octal Number System) </a:t>
            </a:r>
            <a:r>
              <a:rPr lang="th-TH" dirty="0" smtClean="0"/>
              <a:t>และเลขฐานสิบหก (</a:t>
            </a:r>
            <a:r>
              <a:rPr lang="en-US" dirty="0" smtClean="0"/>
              <a:t>Hexadecimal Number System)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err="1" smtClean="0"/>
              <a:t>แล็ทช์</a:t>
            </a:r>
            <a:r>
              <a:rPr lang="th-TH" b="1" u="sng" dirty="0" smtClean="0"/>
              <a:t> </a:t>
            </a:r>
            <a:r>
              <a:rPr lang="th-TH" b="1" u="sng" dirty="0" err="1" smtClean="0"/>
              <a:t>และฟลิป</a:t>
            </a:r>
            <a:r>
              <a:rPr lang="th-TH" b="1" u="sng" dirty="0" smtClean="0"/>
              <a:t>-</a:t>
            </a:r>
            <a:r>
              <a:rPr lang="th-TH" b="1" u="sng" dirty="0" err="1" smtClean="0"/>
              <a:t>ฟล็</a:t>
            </a:r>
            <a:r>
              <a:rPr lang="th-TH" b="1" u="sng" dirty="0" smtClean="0"/>
              <a:t>อป (</a:t>
            </a:r>
            <a:r>
              <a:rPr lang="en-US" b="1" u="sng" dirty="0" smtClean="0"/>
              <a:t>Latches and Flip-Flops)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เป็นอุปกรณ์ที่ใช้ในวงจรดิจิตอล ที่มีสถานะที่คงที่อยู่ 2 สถานะ หรือ</a:t>
            </a:r>
            <a:r>
              <a:rPr lang="th-TH" dirty="0" err="1" smtClean="0"/>
              <a:t>ไบสเตเบิล</a:t>
            </a:r>
            <a:r>
              <a:rPr lang="th-TH" dirty="0" smtClean="0"/>
              <a:t> (</a:t>
            </a:r>
            <a:r>
              <a:rPr lang="en-US" dirty="0" smtClean="0"/>
              <a:t>Bi-stable) </a:t>
            </a:r>
            <a:r>
              <a:rPr lang="th-TH" dirty="0" smtClean="0"/>
              <a:t>การทำงานจึงเปลี่ยนค่าเอาท์พุตระหว่างสถานะซึ่งคงที่ทั้งสองนั้น </a:t>
            </a:r>
            <a:r>
              <a:rPr lang="th-TH" dirty="0" err="1" smtClean="0"/>
              <a:t>ฟลิป</a:t>
            </a:r>
            <a:r>
              <a:rPr lang="th-TH" dirty="0" smtClean="0"/>
              <a:t>-</a:t>
            </a:r>
            <a:r>
              <a:rPr lang="th-TH" dirty="0" err="1" smtClean="0"/>
              <a:t>ฟล็</a:t>
            </a:r>
            <a:r>
              <a:rPr lang="th-TH" dirty="0" smtClean="0"/>
              <a:t>อปมีอยู่หลายประเภท ได้แก่ </a:t>
            </a:r>
            <a:r>
              <a:rPr lang="en-US" dirty="0" smtClean="0"/>
              <a:t>RS, JK, D, T</a:t>
            </a:r>
            <a:r>
              <a:rPr lang="th-TH" dirty="0" smtClean="0"/>
              <a:t> </a:t>
            </a:r>
            <a:r>
              <a:rPr lang="th-TH" dirty="0" err="1" smtClean="0"/>
              <a:t>และฟลิป</a:t>
            </a:r>
            <a:r>
              <a:rPr lang="th-TH" dirty="0" smtClean="0"/>
              <a:t>-</a:t>
            </a:r>
            <a:r>
              <a:rPr lang="th-TH" dirty="0" err="1" smtClean="0"/>
              <a:t>ฟล็</a:t>
            </a:r>
            <a:r>
              <a:rPr lang="th-TH" dirty="0" smtClean="0"/>
              <a:t>อปที่มีการควบคุมโดยสัญญาณนาฬิกา (</a:t>
            </a:r>
            <a:r>
              <a:rPr lang="en-US" dirty="0" smtClean="0"/>
              <a:t>CLK)</a:t>
            </a:r>
            <a:endParaRPr lang="th-TH" dirty="0"/>
          </a:p>
        </p:txBody>
      </p:sp>
      <p:pic>
        <p:nvPicPr>
          <p:cNvPr id="1026" name="Picture 2" descr="https://cdn.sparkfun.com/assets/learn_tutorials/2/1/6/34-sr-latch-n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91801"/>
            <a:ext cx="3810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โปรแกรมเม</a:t>
            </a:r>
            <a:r>
              <a:rPr lang="th-TH" b="1" u="sng" dirty="0" err="1" smtClean="0"/>
              <a:t>เบิล</a:t>
            </a:r>
            <a:r>
              <a:rPr lang="th-TH" b="1" u="sng" dirty="0" err="1" smtClean="0"/>
              <a:t>ลอจิกอะเรย์</a:t>
            </a:r>
            <a:r>
              <a:rPr lang="th-TH" b="1" u="sng" dirty="0" smtClean="0"/>
              <a:t> 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แทนที่จะใช้ลอจิกเกทมาต่อ</a:t>
            </a:r>
            <a:r>
              <a:rPr lang="th-TH" dirty="0" smtClean="0"/>
              <a:t>กันทีละ</a:t>
            </a:r>
            <a:r>
              <a:rPr lang="th-TH" dirty="0" smtClean="0"/>
              <a:t>ตัว เรา</a:t>
            </a:r>
            <a:r>
              <a:rPr lang="th-TH" dirty="0" smtClean="0"/>
              <a:t>อาจจะใช้</a:t>
            </a:r>
            <a:r>
              <a:rPr lang="th-TH" dirty="0" smtClean="0"/>
              <a:t>อุปกรณ์ที่เรียกว่า “โปรแกรมเม</a:t>
            </a:r>
            <a:r>
              <a:rPr lang="th-TH" dirty="0" err="1" smtClean="0"/>
              <a:t>เบิลลอจิกอะเรย์</a:t>
            </a:r>
            <a:r>
              <a:rPr lang="th-TH" dirty="0" smtClean="0"/>
              <a:t>” แทนได้อุปกรณ์จำพวกนี้จะประกอบด้วยเกทหลายๆ ตัววางเรียงอยู่ในลักษณะ</a:t>
            </a:r>
            <a:r>
              <a:rPr lang="th-TH" dirty="0" err="1" smtClean="0"/>
              <a:t>ของอะเรย์</a:t>
            </a:r>
            <a:r>
              <a:rPr lang="th-TH" dirty="0" smtClean="0"/>
              <a:t> </a:t>
            </a:r>
            <a:r>
              <a:rPr lang="th-TH" dirty="0" smtClean="0"/>
              <a:t>เมื่อผู้ใช้ต้องการให้วงจรดิจิตอลนั้นมีการทำงานอย่างไร ก็จะเชื่อมต่อจุดต่อ</a:t>
            </a:r>
            <a:r>
              <a:rPr lang="th-TH" dirty="0" err="1" smtClean="0"/>
              <a:t>ของอะเรย์</a:t>
            </a:r>
            <a:r>
              <a:rPr lang="th-TH" dirty="0" smtClean="0"/>
              <a:t>เหล่านั้น ตัวอย่างของอุปกรณ์จำพวกนี้ ได้แก่ </a:t>
            </a:r>
            <a:r>
              <a:rPr lang="en-US" dirty="0" smtClean="0"/>
              <a:t>FPLAs, PROMs</a:t>
            </a:r>
            <a:r>
              <a:rPr lang="th-TH" dirty="0" smtClean="0"/>
              <a:t> และ </a:t>
            </a:r>
            <a:r>
              <a:rPr lang="en-US" dirty="0" smtClean="0"/>
              <a:t>PALs</a:t>
            </a:r>
            <a:endParaRPr lang="th-TH" dirty="0"/>
          </a:p>
        </p:txBody>
      </p:sp>
      <p:pic>
        <p:nvPicPr>
          <p:cNvPr id="2050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2736304" cy="18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ns-electronique.com/KNS2.0/images/realisation/automate/automat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52949"/>
            <a:ext cx="3377952" cy="26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รีจิสเตอร์ (</a:t>
            </a:r>
            <a:r>
              <a:rPr lang="en-US" b="1" u="sng" dirty="0" smtClean="0"/>
              <a:t>Registers)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หน่วย</a:t>
            </a:r>
            <a:r>
              <a:rPr lang="th-TH" dirty="0"/>
              <a:t>เก็บข้อมูลขนาดจิ๋ว ซึ่งเป็นส่วนหนึ่งของไมโครโปรเซสเซอร์ และใช้เป็นที่เก็บข้อมูลชั่วคราวสำหรับการส่งผ่านผลลัพธ์</a:t>
            </a:r>
            <a:r>
              <a:rPr lang="th-TH" dirty="0" smtClean="0"/>
              <a:t>ของโปรแกรมหนึ่งไปยังอีก</a:t>
            </a:r>
            <a:r>
              <a:rPr lang="th-TH" dirty="0"/>
              <a:t>โปรแกรมหนึ่งซึ่งอยู่ภายใต้การควบคุมของ</a:t>
            </a:r>
            <a:r>
              <a:rPr lang="th-TH" smtClean="0"/>
              <a:t>ระบบปฏิบัติการจำเป็นต้อง</a:t>
            </a:r>
            <a:r>
              <a:rPr lang="th-TH" dirty="0"/>
              <a:t>มีขนาดใหญ่เพียงพอที่จะ</a:t>
            </a:r>
            <a:r>
              <a:rPr lang="th-TH" dirty="0" smtClean="0"/>
              <a:t>เก็บคำสั่งได้ เช่น</a:t>
            </a:r>
            <a:r>
              <a:rPr lang="th-TH" dirty="0"/>
              <a:t>คำสั่ง</a:t>
            </a:r>
            <a:r>
              <a:rPr lang="th-TH" dirty="0" smtClean="0"/>
              <a:t>ขนาด </a:t>
            </a:r>
            <a:r>
              <a:rPr lang="th-TH" dirty="0"/>
              <a:t>32 บิต </a:t>
            </a:r>
            <a:r>
              <a:rPr lang="th-TH" dirty="0" smtClean="0"/>
              <a:t> รี</a:t>
            </a:r>
            <a:r>
              <a:rPr lang="th-TH" dirty="0"/>
              <a:t>จีสเตอร์ก็ต้องมีขนาด 32 บิต</a:t>
            </a:r>
            <a:r>
              <a:rPr lang="th-TH" dirty="0" smtClean="0"/>
              <a:t>ด้วย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วงจรนับหรือเคาน์เตอร์ (</a:t>
            </a:r>
            <a:r>
              <a:rPr lang="en-US" b="1" u="sng" dirty="0" smtClean="0"/>
              <a:t>Counters)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วงจรนับหรือเคาน์เตอร์ เป็นวงจรที่ใช้ในการนับสัญญาณ</a:t>
            </a:r>
            <a:r>
              <a:rPr lang="th-TH" dirty="0" err="1" smtClean="0"/>
              <a:t>พัลซ์</a:t>
            </a:r>
            <a:r>
              <a:rPr lang="th-TH" dirty="0" smtClean="0"/>
              <a:t> (</a:t>
            </a:r>
            <a:r>
              <a:rPr lang="en-US" dirty="0" smtClean="0"/>
              <a:t>Pulse) </a:t>
            </a:r>
            <a:r>
              <a:rPr lang="th-TH" dirty="0" smtClean="0"/>
              <a:t>โดยการนับจะสามารถเริ่มนับจากค่าหนึ่งไปยังอีกค่าหนึ่งตามที่เราได้ออกแบบไว้ และหลังจากนับครบตามที่จำนวนที่กำหนดแล้วก็อาจจะกลับมานับค่าเริ่มต้นใหม่ หรืออาจจะหยุดนับก็ได้</a:t>
            </a:r>
          </a:p>
          <a:p>
            <a:r>
              <a:rPr lang="th-TH" dirty="0" smtClean="0"/>
              <a:t>ลำดับของการนับจะเพิ่มจาก 0000 ไปทีละ 1 เมื่อมีสัญญาณนาฬิกาเข้ามา 1 </a:t>
            </a:r>
            <a:r>
              <a:rPr lang="th-TH" dirty="0" err="1" smtClean="0"/>
              <a:t>พัลซ์</a:t>
            </a:r>
            <a:r>
              <a:rPr lang="th-TH" dirty="0" smtClean="0"/>
              <a:t> และนับไปเรื่อยๆจนกระทั่ง </a:t>
            </a:r>
            <a:r>
              <a:rPr lang="en-US" dirty="0" smtClean="0"/>
              <a:t>Q = 1111 </a:t>
            </a:r>
            <a:r>
              <a:rPr lang="th-TH" dirty="0" smtClean="0"/>
              <a:t>เมื่อเอาท์พุต </a:t>
            </a:r>
            <a:r>
              <a:rPr lang="en-US" dirty="0" smtClean="0"/>
              <a:t>Q = 1111 </a:t>
            </a:r>
            <a:r>
              <a:rPr lang="th-TH" dirty="0" smtClean="0"/>
              <a:t>และมีสัญญาณนาฬิกาเข้ามาอีก 1 </a:t>
            </a:r>
            <a:r>
              <a:rPr lang="th-TH" dirty="0" err="1" smtClean="0"/>
              <a:t>พัลซ์</a:t>
            </a:r>
            <a:r>
              <a:rPr lang="th-TH" dirty="0" smtClean="0"/>
              <a:t> เอาท์พุต </a:t>
            </a:r>
            <a:r>
              <a:rPr lang="en-US" dirty="0" smtClean="0"/>
              <a:t>Q </a:t>
            </a:r>
            <a:r>
              <a:rPr lang="th-TH" dirty="0" smtClean="0"/>
              <a:t>ก็จะ เท่ากับ 0000 ใหม่ โดยมีสัญญาณ </a:t>
            </a:r>
            <a:r>
              <a:rPr lang="en-US" dirty="0" smtClean="0"/>
              <a:t>CARRY = 1 </a:t>
            </a:r>
            <a:endParaRPr lang="th-TH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วงจรนับหรือเคาน์เตอร์ (</a:t>
            </a:r>
            <a:r>
              <a:rPr lang="en-US" b="1" u="sng" dirty="0" smtClean="0"/>
              <a:t>Counters)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th-TH" dirty="0" smtClean="0"/>
              <a:t>ซึ่งสัญญาณนี้อาจจะใช้เป็นสัญญาณนาฬิกาให้กับวงจรนับตัวอื่นได้โดยเราอาจจะต่อเคาน์เตอร์เป็นลำดับได้ตามต้องการ จำนวนสูงสุดที่วงจรนับจะสามารถนับได้จะเท่ากับ 2กำลัง</a:t>
            </a:r>
            <a:r>
              <a:rPr lang="en-US" dirty="0" smtClean="0"/>
              <a:t>N − 1 </a:t>
            </a:r>
            <a:r>
              <a:rPr lang="th-TH" dirty="0" smtClean="0"/>
              <a:t>เมื่อ </a:t>
            </a:r>
            <a:r>
              <a:rPr lang="en-US" dirty="0" smtClean="0"/>
              <a:t>N </a:t>
            </a:r>
            <a:r>
              <a:rPr lang="th-TH" dirty="0" smtClean="0"/>
              <a:t>เป็นจำนวน</a:t>
            </a:r>
            <a:r>
              <a:rPr lang="th-TH" dirty="0" err="1" smtClean="0"/>
              <a:t>ของฟลิป</a:t>
            </a:r>
            <a:r>
              <a:rPr lang="th-TH" dirty="0" smtClean="0"/>
              <a:t>-</a:t>
            </a:r>
            <a:r>
              <a:rPr lang="th-TH" dirty="0" err="1" smtClean="0"/>
              <a:t>ฟล็</a:t>
            </a:r>
            <a:r>
              <a:rPr lang="th-TH" dirty="0" smtClean="0"/>
              <a:t>อปที่มีในเคาน์เตอร์ นอกจากนั้นเรายังสามารถที่จะออกแบบวงจรนับให้ทำการนับขึ้น หรือนับลงก็ได้ การนำวงจรนับไปใช้งานที่น่าสนใจก็คือ การนำไปสร้างเป็นนาฬิกาดิจิตอล ที่แสดงค่าเป็น ชั่วโมง นาที และวินาที โดยใช้ต้นกำเนิดสัญญาณความถี่ 1 </a:t>
            </a:r>
            <a:r>
              <a:rPr lang="en-US" dirty="0" smtClean="0"/>
              <a:t>Hz </a:t>
            </a:r>
            <a:r>
              <a:rPr lang="th-TH" dirty="0" smtClean="0"/>
              <a:t>และหากเป็นนาฬิกาที่ใช้ไฟฟ้าตามบ้านเรือนซึ่งมีความถี่ 50 </a:t>
            </a:r>
            <a:r>
              <a:rPr lang="en-US" dirty="0" smtClean="0"/>
              <a:t>Hz </a:t>
            </a:r>
            <a:r>
              <a:rPr lang="th-TH" dirty="0" smtClean="0"/>
              <a:t>จะต้องนำมาลดความถี่ให้เหลือ 1 </a:t>
            </a:r>
            <a:r>
              <a:rPr lang="en-US" dirty="0" smtClean="0"/>
              <a:t>Hz </a:t>
            </a:r>
            <a:r>
              <a:rPr lang="th-TH" dirty="0" smtClean="0"/>
              <a:t>ก่อน</a:t>
            </a:r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/>
              <a:t>วงจรนับหรือเคาน์เตอร์ (</a:t>
            </a:r>
            <a:r>
              <a:rPr lang="en-US" b="1" u="sng" dirty="0"/>
              <a:t>Counters)</a:t>
            </a:r>
            <a:endParaRPr lang="th-TH" dirty="0"/>
          </a:p>
        </p:txBody>
      </p:sp>
      <p:sp>
        <p:nvSpPr>
          <p:cNvPr id="4" name="AutoShape 2" descr="Sing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Sing1.jp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6" name="Picture 6" descr="https://upload.wikimedia.org/wikipedia/th/4/4a/Sin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r="3826" b="15737"/>
          <a:stretch/>
        </p:blipFill>
        <p:spPr bwMode="auto">
          <a:xfrm>
            <a:off x="1043608" y="2371917"/>
            <a:ext cx="78848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12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หน่วยความจำ </a:t>
            </a:r>
            <a:r>
              <a:rPr lang="en-US" b="1" u="sng" dirty="0" smtClean="0"/>
              <a:t>RAMs </a:t>
            </a:r>
            <a:r>
              <a:rPr lang="th-TH" b="1" u="sng" dirty="0" smtClean="0"/>
              <a:t>และ </a:t>
            </a:r>
            <a:r>
              <a:rPr lang="en-US" b="1" u="sng" dirty="0" smtClean="0"/>
              <a:t>ROMs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RAMs </a:t>
            </a:r>
            <a:r>
              <a:rPr lang="th-TH" dirty="0" smtClean="0"/>
              <a:t>ย่อมาจากคำว่า </a:t>
            </a:r>
            <a:r>
              <a:rPr lang="en-US" dirty="0" smtClean="0"/>
              <a:t>Random Access Memory </a:t>
            </a:r>
            <a:r>
              <a:rPr lang="th-TH" dirty="0" smtClean="0"/>
              <a:t>เป็นหน่วยความจำประเภทชั่วคราว ที่ใช้ในการจัดเก็บข้อมูลที่มีการเปลี่ยนแปลงอยู่ตลอดเวลา ข้อมูลในหน่วยความจำประเภทนี้จะหายไปเมื่อไม่มีไฟเลี้ยงจึงเรียกว่า </a:t>
            </a:r>
            <a:r>
              <a:rPr lang="en-US" dirty="0" smtClean="0"/>
              <a:t>volatile</a:t>
            </a:r>
            <a:r>
              <a:rPr lang="th-TH" dirty="0" smtClean="0"/>
              <a:t>ในการทำงานจะต้องมีสัญญาณ </a:t>
            </a:r>
            <a:r>
              <a:rPr lang="en-US" dirty="0" smtClean="0"/>
              <a:t>CE (Chip Enable) </a:t>
            </a:r>
            <a:r>
              <a:rPr lang="th-TH" dirty="0" smtClean="0"/>
              <a:t>เข้ามาควบคุม </a:t>
            </a:r>
          </a:p>
          <a:p>
            <a:r>
              <a:rPr lang="th-TH" dirty="0" smtClean="0"/>
              <a:t>ข้อแตกต่างของ </a:t>
            </a:r>
            <a:r>
              <a:rPr lang="en-US" dirty="0" smtClean="0"/>
              <a:t>RAMs </a:t>
            </a:r>
            <a:r>
              <a:rPr lang="th-TH" dirty="0" smtClean="0"/>
              <a:t>กับ </a:t>
            </a:r>
            <a:r>
              <a:rPr lang="en-US" dirty="0" smtClean="0"/>
              <a:t>ROMs </a:t>
            </a:r>
            <a:r>
              <a:rPr lang="th-TH" dirty="0" smtClean="0"/>
              <a:t>คือ จะมีสัญญาณควบคุม </a:t>
            </a:r>
            <a:r>
              <a:rPr lang="en-US" dirty="0" smtClean="0"/>
              <a:t>R/ W </a:t>
            </a:r>
            <a:r>
              <a:rPr lang="th-TH" dirty="0" smtClean="0"/>
              <a:t>เข้ามาที่อินพุตของ </a:t>
            </a:r>
            <a:r>
              <a:rPr lang="en-US" dirty="0" smtClean="0"/>
              <a:t>RAM</a:t>
            </a:r>
            <a:r>
              <a:rPr lang="th-TH" dirty="0" smtClean="0"/>
              <a:t> แสดง</a:t>
            </a:r>
            <a:r>
              <a:rPr lang="th-TH" dirty="0" smtClean="0"/>
              <a:t>ให้เห็นว่า สามารถทำการอ่านและเขียนลงไปยังหน่วยความจำ </a:t>
            </a:r>
            <a:r>
              <a:rPr lang="en-US" dirty="0" smtClean="0"/>
              <a:t>RAM </a:t>
            </a:r>
            <a:r>
              <a:rPr lang="th-TH" dirty="0" smtClean="0"/>
              <a:t>ได้</a:t>
            </a:r>
            <a:endParaRPr lang="th-TH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หน่วยความจำ </a:t>
            </a:r>
            <a:r>
              <a:rPr lang="en-US" b="1" u="sng" dirty="0" smtClean="0"/>
              <a:t>RAMs </a:t>
            </a:r>
            <a:r>
              <a:rPr lang="th-TH" b="1" u="sng" dirty="0" smtClean="0"/>
              <a:t>และ </a:t>
            </a:r>
            <a:r>
              <a:rPr lang="en-US" b="1" u="sng" dirty="0" smtClean="0"/>
              <a:t>ROMs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ส่วนหน่วยความจำ </a:t>
            </a:r>
            <a:r>
              <a:rPr lang="en-US" dirty="0" smtClean="0"/>
              <a:t>ROMs </a:t>
            </a:r>
            <a:r>
              <a:rPr lang="th-TH" dirty="0" smtClean="0"/>
              <a:t>ย่อมาจากคำว่า </a:t>
            </a:r>
            <a:r>
              <a:rPr lang="en-US" dirty="0" smtClean="0"/>
              <a:t>Read Only Memory </a:t>
            </a:r>
            <a:r>
              <a:rPr lang="th-TH" dirty="0" smtClean="0"/>
              <a:t>เป็นหน่วยความจำถาวร ที่ข้อมูลซึ่งจัดเก็บภายในจะไม่สูญหายเมื่อไม่มีกระแสไฟเลี้ยง เราจึงเรียกอุปกรณ์ประเภทนี้ว่า </a:t>
            </a:r>
            <a:r>
              <a:rPr lang="en-US" dirty="0" smtClean="0"/>
              <a:t>nonvolatile </a:t>
            </a:r>
            <a:r>
              <a:rPr lang="th-TH" dirty="0" smtClean="0"/>
              <a:t>นอกจากนั้นยังมี</a:t>
            </a:r>
            <a:r>
              <a:rPr lang="en-US" dirty="0" smtClean="0"/>
              <a:t> ROMs </a:t>
            </a:r>
            <a:r>
              <a:rPr lang="th-TH" dirty="0" smtClean="0"/>
              <a:t>ประเภทต่างๆ อีกเป็นจำนวนมากที่สามารถเขียนใหม่ได้ สามารถลบข้อมูลเดิม แล้วเขียนข้อมูลใหม่ลงไปได้</a:t>
            </a:r>
            <a:r>
              <a:rPr lang="en-US" dirty="0" smtClean="0"/>
              <a:t> (PROMs, EPROMs, </a:t>
            </a:r>
            <a:r>
              <a:rPr lang="th-TH" dirty="0" smtClean="0"/>
              <a:t>และ </a:t>
            </a:r>
            <a:r>
              <a:rPr lang="en-US" dirty="0" smtClean="0"/>
              <a:t>EEPROMs)</a:t>
            </a:r>
            <a:endParaRPr lang="th-TH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ALU (Arithmetic Logic Units)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ALU </a:t>
            </a:r>
            <a:r>
              <a:rPr lang="th-TH" dirty="0" smtClean="0"/>
              <a:t>เป็นอุปกรณ์ภายในไมโครโปรเซสเซอร์ที่มีความสามารถในการคำนวณทั้งทางคณิตศาสตร์ และทางตรรกะโดยมีฟังก์ชันการทำงานหลายอย่าง ทั้งนี้ขึ้นอยู่กับคำสั่งที่กำหนดไว้ ตัวอย่างเช่น </a:t>
            </a:r>
            <a:r>
              <a:rPr lang="en-US" dirty="0" smtClean="0"/>
              <a:t>ALU </a:t>
            </a:r>
            <a:r>
              <a:rPr lang="th-TH" dirty="0" smtClean="0"/>
              <a:t>ขนาด 4 บิต เบอร์ 74</a:t>
            </a:r>
            <a:r>
              <a:rPr lang="en-US" dirty="0" smtClean="0"/>
              <a:t>LS181 </a:t>
            </a:r>
            <a:r>
              <a:rPr lang="th-TH" dirty="0" smtClean="0"/>
              <a:t>จะมีสัญลักษณ์และ </a:t>
            </a:r>
            <a:r>
              <a:rPr lang="en-US" dirty="0" smtClean="0"/>
              <a:t>Block Diagram</a:t>
            </a:r>
            <a:endParaRPr lang="th-TH" dirty="0"/>
          </a:p>
        </p:txBody>
      </p:sp>
      <p:pic>
        <p:nvPicPr>
          <p:cNvPr id="4098" name="Picture 2" descr="http://www.circuitspecialists.com/content/image/6494/600/74LS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663754" cy="31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ALU (Arithmetic Logic Units)</a:t>
            </a:r>
            <a:endParaRPr lang="th-TH" dirty="0"/>
          </a:p>
        </p:txBody>
      </p:sp>
      <p:pic>
        <p:nvPicPr>
          <p:cNvPr id="3074" name="Picture 2" descr="https://tams-www.informatik.uni-hamburg.de/applets/hades/webdemos/20-arithmetic/50-74181/demo-74181-AL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717679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2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ระบบเลขฐานสิบ (</a:t>
            </a:r>
            <a:r>
              <a:rPr lang="en-US" b="1" u="sng" dirty="0" smtClean="0"/>
              <a:t>Decimal Number System)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เลขฐานสิบ เป็นตัวเลขที่เราใช้ในชีวิตประจำวัน คำว่า “ดิจิต (</a:t>
            </a:r>
            <a:r>
              <a:rPr lang="en-US" dirty="0" smtClean="0"/>
              <a:t>Digit)” </a:t>
            </a:r>
            <a:r>
              <a:rPr lang="th-TH" dirty="0" smtClean="0"/>
              <a:t>ย่อมาจากคำว่า </a:t>
            </a:r>
            <a:r>
              <a:rPr lang="en-US" dirty="0" err="1" smtClean="0"/>
              <a:t>digitus</a:t>
            </a:r>
            <a:r>
              <a:rPr lang="en-US" dirty="0" smtClean="0"/>
              <a:t> </a:t>
            </a:r>
            <a:r>
              <a:rPr lang="th-TH" dirty="0" smtClean="0"/>
              <a:t>ในภาษาลาติน ซึ่งแปลว่านิ้วมือซึ่งมี 10 นิ้ว เลขฐานสิบจะใช้สัญลักษณ์เป็นเลขอารา</a:t>
            </a:r>
            <a:r>
              <a:rPr lang="th-TH" dirty="0" err="1" smtClean="0"/>
              <a:t>บิก</a:t>
            </a:r>
            <a:r>
              <a:rPr lang="th-TH" dirty="0" smtClean="0"/>
              <a:t> (</a:t>
            </a:r>
            <a:r>
              <a:rPr lang="en-US" dirty="0" smtClean="0"/>
              <a:t>Arabic) </a:t>
            </a:r>
            <a:r>
              <a:rPr lang="th-TH" dirty="0" smtClean="0"/>
              <a:t>จำนวน 10 ตัว คือ 0, 1, 2,3, 4, 5, 6, 7, 8, 9 จำนวนของตัวเลขที่แตกต่างกันนี้ เราเรียกว่า ฐาน (</a:t>
            </a:r>
            <a:r>
              <a:rPr lang="en-US" dirty="0" smtClean="0"/>
              <a:t>Base) </a:t>
            </a:r>
            <a:r>
              <a:rPr lang="th-TH" dirty="0" smtClean="0"/>
              <a:t>ของระบบตัวเลขนั้นๆ ดังนั้นในระบบเลขฐานสิบ จึงมีตัวเลขที่แตกต่างกัน 10 ตัวเลข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/>
              <a:t>สรุปท้ายบท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ส่วนสำคัญในไมโครโปรเซสเซอร์ซึ่งเป็นอุปกรณ์อิเล็กทรอนิกส์ที่มีการทำงานแบบดิจิตอล อาศัยหลักการทำงานเช่นเดียวกับสมองมนุษย์ซึ่งถือว่าเป็นส่วนสำคัญของเครื่องคอมพิวเตอร์ซึ่งในการประมวลผลจำเป็นต้องอาศัยหลักการของระบบตัวเลขต่างๆไม่ว่าจะเป็นเป็นเลขฐาน หรือรหัส และยังต้องอาศัยหลักการของการเปรียบเทียบหรือ</a:t>
            </a:r>
            <a:r>
              <a:rPr lang="en-US" dirty="0" smtClean="0"/>
              <a:t> Logic</a:t>
            </a:r>
            <a:r>
              <a:rPr lang="th-TH" dirty="0" smtClean="0"/>
              <a:t> เพื่อใช้ในการคำนวณและประมวลผล</a:t>
            </a:r>
          </a:p>
          <a:p>
            <a:r>
              <a:rPr lang="th-TH" dirty="0" smtClean="0"/>
              <a:t>ฉะนั้นในการศึกษาเรื่องไมโครโปรเซสเซอร์จะขาดความเข้าใจในเรื่องของระบบตัวเลขและ </a:t>
            </a:r>
            <a:r>
              <a:rPr lang="en-US" dirty="0" smtClean="0"/>
              <a:t>Logic </a:t>
            </a:r>
            <a:r>
              <a:rPr lang="th-TH" dirty="0" smtClean="0"/>
              <a:t>ไปไม่ได้เลย</a:t>
            </a:r>
          </a:p>
          <a:p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2184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 smtClean="0"/>
              <a:t>4133502</a:t>
            </a:r>
            <a:r>
              <a:rPr lang="en-US" sz="4000" b="1" dirty="0" smtClean="0"/>
              <a:t> </a:t>
            </a:r>
            <a:r>
              <a:rPr lang="th-TH" sz="4000" b="1" dirty="0" smtClean="0"/>
              <a:t>     </a:t>
            </a:r>
            <a:r>
              <a:rPr lang="th-TH" sz="4000" b="1" u="sng" dirty="0" smtClean="0"/>
              <a:t>ไมโครโปรเซสเซอร์และการอินเตอร์เฟส</a:t>
            </a:r>
            <a:endParaRPr lang="th-TH" sz="4000" b="1" u="sng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1214446"/>
          </a:xfrm>
        </p:spPr>
        <p:txBody>
          <a:bodyPr>
            <a:normAutofit/>
          </a:bodyPr>
          <a:lstStyle/>
          <a:p>
            <a:pPr algn="r"/>
            <a:r>
              <a:rPr lang="th-TH" sz="6600" b="1" dirty="0" smtClean="0"/>
              <a:t>บทที่ 2  </a:t>
            </a:r>
            <a:r>
              <a:rPr lang="th-TH" sz="4000" b="1" u="sng" dirty="0" smtClean="0"/>
              <a:t>พื้นฐานไมโครโปรเซสเซอร์และระบบตัวเลข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7686" y="564357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dirty="0" smtClean="0"/>
              <a:t>บทที่ 3 </a:t>
            </a:r>
            <a:r>
              <a:rPr lang="th-TH" sz="2400" b="1" u="sng" dirty="0" smtClean="0"/>
              <a:t>ไมโครคอมพิวเตอร์และไมโครโปรเซสเซอร์</a:t>
            </a:r>
          </a:p>
          <a:p>
            <a:pPr algn="r"/>
            <a:r>
              <a:rPr lang="en-US" sz="2400" b="1" u="sng" dirty="0" smtClean="0"/>
              <a:t>To be Continue&gt;&gt;</a:t>
            </a:r>
            <a:endParaRPr lang="th-TH" sz="1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7174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th-TH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ระบบเลขฐานสิบ (</a:t>
            </a:r>
            <a:r>
              <a:rPr lang="en-US" b="1" u="sng" dirty="0" smtClean="0"/>
              <a:t>Decimal Number System)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ในการนำดิจิตต่างๆ เหล่านี้มาเขียนรวมกันเพื่อแสดงแทนค่าต่างๆ นั้น ได้มีการ</a:t>
            </a:r>
            <a:r>
              <a:rPr lang="th-TH" b="1" dirty="0" smtClean="0"/>
              <a:t>กำหนดค่าประจำหลักของดิจิตในตำแหน่งต่างๆ เรียกว่า </a:t>
            </a:r>
            <a:r>
              <a:rPr lang="en-US" b="1" dirty="0" smtClean="0"/>
              <a:t>Position weight </a:t>
            </a:r>
            <a:r>
              <a:rPr lang="th-TH" dirty="0" smtClean="0"/>
              <a:t>โดยดิจิตที่อยู่ในตำแหน่งขวาสุด จะมีความสำคัญน้อยที่สุด และเรียกว่า </a:t>
            </a:r>
            <a:r>
              <a:rPr lang="en-US" dirty="0" smtClean="0"/>
              <a:t>Least Significant Digit </a:t>
            </a:r>
            <a:r>
              <a:rPr lang="th-TH" dirty="0" smtClean="0"/>
              <a:t>และดิจิตในตำแหน่งถัดมาจะมีค่าเพิ่มขึ้นตำแหน่งละ 10 เท่า (ค่ายกกำลังของ 10 จะเพิ่มขึ้นตำแหน่งละ 1 ตามลำดับ) และ</a:t>
            </a:r>
            <a:r>
              <a:rPr lang="th-TH" b="1" dirty="0" smtClean="0"/>
              <a:t>ดิจิตที่อยู่ในตำแหน่งซ้ายสุดจะมีลำดับความสำคัญมากที่สุด และเรียกว่า</a:t>
            </a:r>
            <a:r>
              <a:rPr lang="en-US" b="1" dirty="0" smtClean="0"/>
              <a:t>  Most Significant Digit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ระบบเลขฐานสิบ (</a:t>
            </a:r>
            <a:r>
              <a:rPr lang="en-US" b="1" u="sng" dirty="0" smtClean="0"/>
              <a:t>Decimal Number System)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th-TH" dirty="0" smtClean="0"/>
              <a:t>สัญลักษณ์ที่ใช้ในเลขฐานสิบนั้น จะมีค่าเพิ่มขึ้นทีละ 1 หน่วย โดยค่าที่น้อยที่สุด คือ 0 และเพิ่มขึ้นเป็น 1,2, 3, …. ไปจนถึง 9 และหลังจากนั้นเมื่อมีค่าเพิ่มขึ้นอีก 1 หน่วย เลข 9 ก็จะเปลี่ยนไปเป็นเลข 0 พร้อมกับมีตัวทด</a:t>
            </a:r>
            <a:r>
              <a:rPr lang="en-US" dirty="0" smtClean="0"/>
              <a:t>(Carry) </a:t>
            </a:r>
            <a:r>
              <a:rPr lang="th-TH" dirty="0" smtClean="0"/>
              <a:t>ซึ่งเป็นค่าที่จะต้องนำไปเป็นดิจิตในหลักสิบ นั่นคือเลข 10</a:t>
            </a:r>
          </a:p>
          <a:p>
            <a:r>
              <a:rPr lang="th-TH" dirty="0" smtClean="0"/>
              <a:t>สำหรับเลขเศษส่วนหรือทศนิยมที่มีเครื่องหมายจุลภาค (.) คั่นระหว่างเลขจำนวนเต็มกับเลขทศนิยม ค่าประจำตำแหน่งของดิจิตที่อยู่หลังจุดทศนิยมก็จะมีค่าลดลงตำแหน่งละ 10 เท่า เช่นกัน (ค่ายกกำลังของสิบจะลดลงตำแหน่งละ 1 นับจากจุดทศนิยม ตามลำดับ) เช่น</a:t>
            </a:r>
          </a:p>
          <a:p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929330"/>
            <a:ext cx="5500694" cy="48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ระบบเลขฐานสอง (</a:t>
            </a:r>
            <a:r>
              <a:rPr lang="en-US" b="1" u="sng" dirty="0" smtClean="0"/>
              <a:t>Binary Number System)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เนื่องจากเครื่องคอมพิวเตอร์แบบดิจิตอลได้รับการออกแบบมาจากลอจิกเกต (</a:t>
            </a:r>
            <a:r>
              <a:rPr lang="en-US" dirty="0" smtClean="0"/>
              <a:t>Logic Gates) </a:t>
            </a:r>
            <a:r>
              <a:rPr lang="th-TH" dirty="0" smtClean="0"/>
              <a:t>เป็นจำนวนมาก และการทำงานของเกต (</a:t>
            </a:r>
            <a:r>
              <a:rPr lang="en-US" dirty="0" smtClean="0"/>
              <a:t>Gates) </a:t>
            </a:r>
            <a:r>
              <a:rPr lang="th-TH" dirty="0" smtClean="0"/>
              <a:t>เหล่านี้มีเพียง 2 สถานะ คือ 0 หรือ 1 (</a:t>
            </a:r>
            <a:r>
              <a:rPr lang="en-US" dirty="0" smtClean="0"/>
              <a:t>OFF </a:t>
            </a:r>
            <a:r>
              <a:rPr lang="th-TH" dirty="0" smtClean="0"/>
              <a:t>หรือ </a:t>
            </a:r>
            <a:r>
              <a:rPr lang="en-US" dirty="0" smtClean="0"/>
              <a:t>ON) </a:t>
            </a:r>
            <a:r>
              <a:rPr lang="th-TH" dirty="0" smtClean="0"/>
              <a:t>จึงทำให้เครื่องคอมพิวเตอร์ไม่สามารถเข้าใจเลขฐานสิบที่ใช้โดยทั่วไปได้ ดังนั้นการแทนค่าต่างๆ ในระบบคอมพิวเตอร์จึงใช้กลุ่มของเลข 0 และ 1 เป็นสำคัญ สำหรับค่าประจำตำแหน่งของกลุ่มเลขฐานสอง จะมีหลักการกำหนดเช่นเดียวกับเลขฐานสิบเพียงแต่เมื่อมีเลขฐานเป็นเลข 2 ค่าประจำตำแหน่งก็จะเพิ่มขึ้นหรือลดลงตำแหน่งละ 2 เท่า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u="sng" dirty="0" smtClean="0"/>
              <a:t>ระบบเลขฐานสอง (</a:t>
            </a:r>
            <a:r>
              <a:rPr lang="en-US" b="1" u="sng" dirty="0" smtClean="0"/>
              <a:t>Binary Number System)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7303" y="1340768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 smtClean="0"/>
              <a:t>ตัวอย่างเช่น</a:t>
            </a:r>
          </a:p>
          <a:p>
            <a:endParaRPr lang="th-TH" dirty="0" smtClean="0"/>
          </a:p>
          <a:p>
            <a:r>
              <a:rPr lang="th-TH" dirty="0" smtClean="0"/>
              <a:t>การที่จะทำให้คอมพิวเตอร์เข้าใจอักขระได้มากขึ้น จะต้องมีการผสมเลขฐาน 2 เข้าด้วยกันเป็นกลุ่ม เช่น</a:t>
            </a:r>
          </a:p>
          <a:p>
            <a:pPr lvl="1"/>
            <a:r>
              <a:rPr lang="th-TH" dirty="0" smtClean="0"/>
              <a:t> เลขฐานสอง 1 หลักสามารถแทนค่าได้ 2 ค่า (0, 1)</a:t>
            </a:r>
          </a:p>
          <a:p>
            <a:pPr lvl="1"/>
            <a:r>
              <a:rPr lang="th-TH" dirty="0" smtClean="0"/>
              <a:t>เลขฐานสอง 2 หลักสามารถแทนค่าได้ 4 ค่า (00, 01, 10, 11)</a:t>
            </a:r>
          </a:p>
          <a:p>
            <a:pPr lvl="1"/>
            <a:r>
              <a:rPr lang="th-TH" dirty="0" smtClean="0"/>
              <a:t> เลขฐานสอง 3 หลักสามารถแทนค่าได้ 8 ค่า (000, 001, 010, 011, 100, 101, 110, 111)</a:t>
            </a:r>
          </a:p>
          <a:p>
            <a:r>
              <a:rPr lang="th-TH" dirty="0" smtClean="0"/>
              <a:t>หรือเราสามารถใช้สูตรคำนวณได้ว่า </a:t>
            </a:r>
            <a:r>
              <a:rPr lang="th-TH" dirty="0" smtClean="0"/>
              <a:t>2 ยกกำลัง </a:t>
            </a:r>
            <a:r>
              <a:rPr lang="en-US" dirty="0" smtClean="0"/>
              <a:t>n </a:t>
            </a:r>
            <a:r>
              <a:rPr lang="th-TH" dirty="0" smtClean="0"/>
              <a:t>                          โดย</a:t>
            </a:r>
            <a:r>
              <a:rPr lang="th-TH" dirty="0" smtClean="0"/>
              <a:t>ที่ </a:t>
            </a:r>
            <a:r>
              <a:rPr lang="en-US" dirty="0" smtClean="0"/>
              <a:t>n </a:t>
            </a:r>
            <a:r>
              <a:rPr lang="th-TH" dirty="0" smtClean="0"/>
              <a:t>คือจำนวนหลักของเลขฐานสอง จำนวนหลักของเลขฐานสองนั้นอาจจะใช้คำเรียกว่าบิต (</a:t>
            </a:r>
            <a:r>
              <a:rPr lang="en-US" dirty="0" smtClean="0"/>
              <a:t>Bit) </a:t>
            </a:r>
            <a:r>
              <a:rPr lang="th-TH" dirty="0" smtClean="0"/>
              <a:t>ก็ได้ เช่น คอมพิวเตอร์ขนาด 8 บิต หมายถึงสามารถประมวลผลข้อมูลเลขฐานสองได้ทีละ 8 หลัก (สามารถแทนค่าได้ 28 = 256 ค่า)</a:t>
            </a:r>
            <a:endParaRPr lang="th-TH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7814"/>
            <a:ext cx="6800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Bit(s) </a:t>
            </a:r>
            <a:r>
              <a:rPr lang="en-US" b="1" i="1" u="sng" dirty="0" smtClean="0"/>
              <a:t>- </a:t>
            </a:r>
            <a:r>
              <a:rPr lang="th-TH" b="1" i="1" u="sng" dirty="0" smtClean="0"/>
              <a:t>บิต</a:t>
            </a:r>
            <a:endParaRPr lang="th-TH" b="1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บิตเป็นหน่วยที่เล็กเกือบที่สุดในหน่วยการทำงานของเครื่องคอมพิวเตอร์ ข้อมูลในบิตจะมีค่าเป็น 0 หรือ 1 เท่านั้น โดยตัวเลข 0 จะหมายถึง </a:t>
            </a:r>
            <a:r>
              <a:rPr lang="en-US" dirty="0" smtClean="0"/>
              <a:t>OFF </a:t>
            </a:r>
            <a:r>
              <a:rPr lang="th-TH" dirty="0" smtClean="0"/>
              <a:t>และเลข 1 จะหมายถึง </a:t>
            </a:r>
            <a:r>
              <a:rPr lang="en-US" dirty="0" smtClean="0"/>
              <a:t>ON </a:t>
            </a:r>
            <a:r>
              <a:rPr lang="th-TH" dirty="0" smtClean="0"/>
              <a:t>และเมื่อรวมกลุ่มของค่า 0 และ 1 จำนวน 8 บิต เข้าด้วยกันจะเท่ากับ 1 ไบต์ (</a:t>
            </a:r>
            <a:r>
              <a:rPr lang="en-US" dirty="0" smtClean="0"/>
              <a:t>Byte) </a:t>
            </a:r>
            <a:r>
              <a:rPr lang="th-TH" dirty="0" smtClean="0"/>
              <a:t>ซึ่งค่านี้จะถูกแปลงเป็นค่าที่คอมพิวเตอร์เข้าใจ และสามารถทำงานได้ โดยสามารถทำการแปลงค่าได้ทั้งในระบบเลขฐาน 2 หรือเลขฐาน 16</a:t>
            </a:r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กำหนดเอง 2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1499</TotalTime>
  <Words>3198</Words>
  <Application>Microsoft Office PowerPoint</Application>
  <PresentationFormat>นำเสนอทางหน้าจอ (4:3)</PresentationFormat>
  <Paragraphs>102</Paragraphs>
  <Slides>41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42" baseType="lpstr">
      <vt:lpstr>จุดที่สุด</vt:lpstr>
      <vt:lpstr>4133502  ไมโครโปรเซสเซอร์และการอินเตอร์เฟส</vt:lpstr>
      <vt:lpstr>ไมโครโปรเซสเซอร์และระบบตัวเลข</vt:lpstr>
      <vt:lpstr>ระบบตัวเลข (Number System)</vt:lpstr>
      <vt:lpstr>ระบบเลขฐานสิบ (Decimal Number System)</vt:lpstr>
      <vt:lpstr>ระบบเลขฐานสิบ (Decimal Number System)</vt:lpstr>
      <vt:lpstr>ระบบเลขฐานสิบ (Decimal Number System)</vt:lpstr>
      <vt:lpstr>ระบบเลขฐานสอง (Binary Number System)</vt:lpstr>
      <vt:lpstr>ระบบเลขฐานสอง (Binary Number System)</vt:lpstr>
      <vt:lpstr>Bit(s) - บิต</vt:lpstr>
      <vt:lpstr>Byte(s) - ไบต์</vt:lpstr>
      <vt:lpstr>Word - เวิร์ด</vt:lpstr>
      <vt:lpstr>ระบบเลขฐานแปด (Octal Number System)</vt:lpstr>
      <vt:lpstr>ระบบเลขฐานสิบหก (Hexadecimal Number System)</vt:lpstr>
      <vt:lpstr>ระบบเลขฐานสิบหก (Hexadecimal Number System)</vt:lpstr>
      <vt:lpstr>ตารางเปรียบเทียบค่าของเลขฐานต่างๆ</vt:lpstr>
      <vt:lpstr>รหัส BCD (Binary Coded Decimal)</vt:lpstr>
      <vt:lpstr>รหัสสำหรับหลอดแบบ 7 ขั้ว (7–Segment Display)</vt:lpstr>
      <vt:lpstr>รหัสมาตรฐาน ASCII</vt:lpstr>
      <vt:lpstr>การแสดงผลตัวเลขและตัวอักษร</vt:lpstr>
      <vt:lpstr>วิธีการแบบดีสครีท (Discrete Method)</vt:lpstr>
      <vt:lpstr>วิธีการแบบบาร์-แมตทริกซ์ (Bar-Matrix Method)</vt:lpstr>
      <vt:lpstr>วิธีการแบบบาร์-แมตทริกซ์ (Bar-Matrix Method)</vt:lpstr>
      <vt:lpstr>วิธีการแบบด็อท-แมตทริกซ์ (Dot-Matrix Method)</vt:lpstr>
      <vt:lpstr>วงจรตรรกะ (Logic Circuit)</vt:lpstr>
      <vt:lpstr>ลอจิกเกท (Logic Gate)</vt:lpstr>
      <vt:lpstr>อินเวอร์ทเตอร์ (Inverters)</vt:lpstr>
      <vt:lpstr>ออร์เกท (OR Gates) และนอร์เกท (NOR Gates)</vt:lpstr>
      <vt:lpstr>แอนด์เกท (AND Gate) และแนนด์เกท (NAND Gates)</vt:lpstr>
      <vt:lpstr>เอ็กซ์คลูซีฟ-ออร์ (XOR Gates)</vt:lpstr>
      <vt:lpstr>แล็ทช์ และฟลิป-ฟล็อป (Latches and Flip-Flops)</vt:lpstr>
      <vt:lpstr>โปรแกรมเมเบิลลอจิกอะเรย์ </vt:lpstr>
      <vt:lpstr>รีจิสเตอร์ (Registers)</vt:lpstr>
      <vt:lpstr>วงจรนับหรือเคาน์เตอร์ (Counters)</vt:lpstr>
      <vt:lpstr>วงจรนับหรือเคาน์เตอร์ (Counters)</vt:lpstr>
      <vt:lpstr>วงจรนับหรือเคาน์เตอร์ (Counters)</vt:lpstr>
      <vt:lpstr>หน่วยความจำ RAMs และ ROMs</vt:lpstr>
      <vt:lpstr>หน่วยความจำ RAMs และ ROMs</vt:lpstr>
      <vt:lpstr>ALU (Arithmetic Logic Units)</vt:lpstr>
      <vt:lpstr>ALU (Arithmetic Logic Units)</vt:lpstr>
      <vt:lpstr>สรุปท้ายบท</vt:lpstr>
      <vt:lpstr>4133502      ไมโครโปรเซสเซอร์และการอินเตอร์เฟส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4133604 ไมโครโปรเซสเซอร์และการอินเตอร์เฟส</dc:title>
  <cp:lastModifiedBy>user</cp:lastModifiedBy>
  <cp:revision>149</cp:revision>
  <dcterms:modified xsi:type="dcterms:W3CDTF">2016-01-19T07:31:37Z</dcterms:modified>
</cp:coreProperties>
</file>