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29" r:id="rId4"/>
    <p:sldId id="258" r:id="rId5"/>
    <p:sldId id="259" r:id="rId6"/>
    <p:sldId id="260" r:id="rId7"/>
    <p:sldId id="318" r:id="rId8"/>
    <p:sldId id="319" r:id="rId9"/>
    <p:sldId id="261" r:id="rId10"/>
    <p:sldId id="262" r:id="rId11"/>
    <p:sldId id="263" r:id="rId12"/>
    <p:sldId id="320" r:id="rId13"/>
    <p:sldId id="264" r:id="rId14"/>
    <p:sldId id="321" r:id="rId15"/>
    <p:sldId id="265" r:id="rId16"/>
    <p:sldId id="266" r:id="rId17"/>
    <p:sldId id="322" r:id="rId18"/>
    <p:sldId id="267" r:id="rId19"/>
    <p:sldId id="323" r:id="rId20"/>
    <p:sldId id="268" r:id="rId21"/>
    <p:sldId id="324" r:id="rId22"/>
    <p:sldId id="269" r:id="rId23"/>
    <p:sldId id="325" r:id="rId24"/>
    <p:sldId id="270" r:id="rId25"/>
    <p:sldId id="271" r:id="rId26"/>
    <p:sldId id="326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9" r:id="rId54"/>
    <p:sldId id="300" r:id="rId55"/>
    <p:sldId id="301" r:id="rId56"/>
    <p:sldId id="298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28" r:id="rId7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pPr/>
              <a:t>12/01/59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643966" cy="1472184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 smtClean="0"/>
              <a:t>4133502</a:t>
            </a:r>
            <a:r>
              <a:rPr lang="en-US" sz="4000" b="1" dirty="0" smtClean="0"/>
              <a:t> </a:t>
            </a:r>
            <a:r>
              <a:rPr lang="th-TH" sz="4000" b="1" dirty="0" smtClean="0"/>
              <a:t> </a:t>
            </a:r>
            <a:r>
              <a:rPr lang="th-TH" sz="4000" b="1" u="sng" dirty="0" smtClean="0"/>
              <a:t>ไมโครโปรเซสเซอร์และการอินเตอร์เฟส</a:t>
            </a:r>
            <a:endParaRPr lang="th-TH" sz="4000" b="1" u="sng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2428868"/>
            <a:ext cx="8143900" cy="1071570"/>
          </a:xfrm>
        </p:spPr>
        <p:txBody>
          <a:bodyPr/>
          <a:lstStyle/>
          <a:p>
            <a:pPr algn="r"/>
            <a:r>
              <a:rPr lang="th-TH" sz="6600" b="1" dirty="0" smtClean="0"/>
              <a:t>บทที่ 1 </a:t>
            </a:r>
            <a:r>
              <a:rPr lang="th-TH" sz="4000" b="1" u="sng" dirty="0" smtClean="0"/>
              <a:t>ประวัติความเป็นมาของไมโครโปรเซสเซอร์</a:t>
            </a:r>
            <a:endParaRPr lang="en-US" sz="4000" b="1" u="sng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5357826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dirty="0" smtClean="0"/>
              <a:t>ผู้สอน	อ</a:t>
            </a:r>
            <a:r>
              <a:rPr lang="en-US" sz="3600" dirty="0" smtClean="0"/>
              <a:t>.</a:t>
            </a:r>
            <a:r>
              <a:rPr lang="th-TH" sz="3600" dirty="0" smtClean="0"/>
              <a:t>ปุริม ชฎา</a:t>
            </a:r>
            <a:r>
              <a:rPr lang="th-TH" sz="3600" dirty="0" err="1" smtClean="0"/>
              <a:t>รัตน</a:t>
            </a:r>
            <a:r>
              <a:rPr lang="th-TH" sz="36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โดยเป็นส่วนหนึ่งของการเรียนวิชา </a:t>
            </a:r>
            <a:r>
              <a:rPr lang="en-US" dirty="0" smtClean="0"/>
              <a:t>Digital Electronics </a:t>
            </a:r>
            <a:r>
              <a:rPr lang="th-TH" dirty="0" smtClean="0"/>
              <a:t>ซึ่งเป็นการเปิดประตูไปสู่การออกแบบคอมพิวเตอร์ให้กว้างขึ้น ในปี </a:t>
            </a:r>
            <a:r>
              <a:rPr lang="en-US" dirty="0" smtClean="0"/>
              <a:t>1889 </a:t>
            </a:r>
            <a:r>
              <a:rPr lang="en-US" b="1" dirty="0" smtClean="0"/>
              <a:t>Herman Hollerith </a:t>
            </a:r>
            <a:r>
              <a:rPr lang="th-TH" dirty="0" smtClean="0"/>
              <a:t>เป็นผู้พัฒนาเครื่องประมวลผลข้อมูลเป็นเครื่องแรกคือ </a:t>
            </a:r>
            <a:r>
              <a:rPr lang="en-US" dirty="0" smtClean="0"/>
              <a:t>“</a:t>
            </a:r>
            <a:r>
              <a:rPr lang="en-US" b="1" dirty="0" smtClean="0"/>
              <a:t>Tabulating machine</a:t>
            </a:r>
            <a:r>
              <a:rPr lang="en-US" dirty="0" smtClean="0"/>
              <a:t>” </a:t>
            </a:r>
            <a:r>
              <a:rPr lang="th-TH" dirty="0" smtClean="0"/>
              <a:t>และทำการพัฒนาระบบบัตรเจาะรูเพื่อใช้ในการจัดเก็บข้อมูลที่มีลักษณะการทำงานเหมือนกับของ </a:t>
            </a:r>
            <a:r>
              <a:rPr lang="en-US" dirty="0" smtClean="0"/>
              <a:t>Babbage </a:t>
            </a:r>
            <a:r>
              <a:rPr lang="th-TH" dirty="0" smtClean="0"/>
              <a:t>แต่ใช้แนวความคิดของ </a:t>
            </a:r>
            <a:r>
              <a:rPr lang="en-US" dirty="0" smtClean="0"/>
              <a:t>Jacquard </a:t>
            </a:r>
            <a:r>
              <a:rPr lang="th-TH" dirty="0" smtClean="0"/>
              <a:t>และได้พัฒนาเครื่องโดยใช้มอเตอร์ไฟฟ้า เพื่อให้สามารถนับ จัดเรียง และตรวจสอบข้อมูลก่อนที่จะทำการจัดเก็บลงในบัตรเจาะรู โดยที่เครื่องจะทำงานได้โดยไม่ต้องใช้มนุษย์คอยควบคุมการทำงานของเครื่อง ซึ่งได้นำมาใช้ในการสำรวจ   สำมะโนประชากรของสหรัฐอเมริกาในปี </a:t>
            </a:r>
            <a:r>
              <a:rPr lang="en-US" dirty="0" smtClean="0"/>
              <a:t>1890 </a:t>
            </a:r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</a:t>
            </a:r>
            <a:r>
              <a:rPr lang="en-US" dirty="0" smtClean="0"/>
              <a:t>1896 Herman Hollerith </a:t>
            </a:r>
            <a:r>
              <a:rPr lang="th-TH" dirty="0" smtClean="0"/>
              <a:t>ได้จัดตั้งบริษัทโดยใช้ชื่อว่า </a:t>
            </a:r>
            <a:r>
              <a:rPr lang="en-US" dirty="0" smtClean="0"/>
              <a:t>Tabulating Machine company </a:t>
            </a:r>
            <a:r>
              <a:rPr lang="th-TH" dirty="0" smtClean="0"/>
              <a:t>ในเวลาต่อมาได้ขยายงานจนเป็นบริษัทที่มีขนาดใหญ่ ใช้บัตรเจาะรู และเรียกบัตรเจาะรูนี้ว่า </a:t>
            </a:r>
            <a:r>
              <a:rPr lang="en-US" dirty="0" smtClean="0"/>
              <a:t>“</a:t>
            </a:r>
            <a:r>
              <a:rPr lang="en-US" b="1" dirty="0" smtClean="0"/>
              <a:t>Hollerith cards</a:t>
            </a:r>
            <a:r>
              <a:rPr lang="en-US" dirty="0" smtClean="0"/>
              <a:t>” </a:t>
            </a:r>
            <a:r>
              <a:rPr lang="th-TH" dirty="0" smtClean="0"/>
              <a:t>โดยเก็บเป็นรหัสขนาด </a:t>
            </a:r>
            <a:r>
              <a:rPr lang="en-US" dirty="0" smtClean="0"/>
              <a:t>12 </a:t>
            </a:r>
            <a:r>
              <a:rPr lang="th-TH" dirty="0" smtClean="0"/>
              <a:t>บิต และเรียกรหัสนี้ว่า </a:t>
            </a:r>
            <a:r>
              <a:rPr lang="en-US" dirty="0" smtClean="0"/>
              <a:t>“</a:t>
            </a:r>
            <a:r>
              <a:rPr lang="en-US" b="1" dirty="0" smtClean="0"/>
              <a:t>Hollerith code</a:t>
            </a:r>
            <a:r>
              <a:rPr lang="en-US" dirty="0" smtClean="0"/>
              <a:t>" </a:t>
            </a:r>
            <a:r>
              <a:rPr lang="th-TH" dirty="0" smtClean="0"/>
              <a:t>และใช้งานเครื่อง</a:t>
            </a:r>
            <a:r>
              <a:rPr lang="en-US" dirty="0" smtClean="0"/>
              <a:t> Tabulating machine </a:t>
            </a:r>
            <a:r>
              <a:rPr lang="th-TH" dirty="0" smtClean="0"/>
              <a:t>จนถึงปี </a:t>
            </a:r>
            <a:r>
              <a:rPr lang="en-US" dirty="0" smtClean="0"/>
              <a:t>1941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1500166" y="1357298"/>
            <a:ext cx="7000924" cy="5286412"/>
            <a:chOff x="1500166" y="1357298"/>
            <a:chExt cx="7000924" cy="5286412"/>
          </a:xfrm>
        </p:grpSpPr>
        <p:pic>
          <p:nvPicPr>
            <p:cNvPr id="78850" name="Picture 2" descr="https://encrypted-tbn2.gstatic.com/images?q=tbn:ANd9GcQ-RX5nijYi_tKB1jWgVAo5C8DAU5vsPESGcI_6-pBVPGgFfym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500166" y="1500174"/>
              <a:ext cx="2214578" cy="2171397"/>
            </a:xfrm>
            <a:prstGeom prst="rect">
              <a:avLst/>
            </a:prstGeom>
            <a:noFill/>
          </p:spPr>
        </p:pic>
        <p:pic>
          <p:nvPicPr>
            <p:cNvPr id="78852" name="Picture 4" descr="https://encrypted-tbn0.gstatic.com/images?q=tbn:ANd9GcRTOauWpQBIL1GW1EFohk713Up4_22JiB0Xe_53mSpRr7qa0DW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1357298"/>
              <a:ext cx="4071966" cy="2505824"/>
            </a:xfrm>
            <a:prstGeom prst="rect">
              <a:avLst/>
            </a:prstGeom>
            <a:noFill/>
          </p:spPr>
        </p:pic>
        <p:pic>
          <p:nvPicPr>
            <p:cNvPr id="78854" name="Picture 6" descr="http://www.census.gov/history/img/HollerithPhoto.jpg"/>
            <p:cNvPicPr>
              <a:picLocks noChangeAspect="1" noChangeArrowheads="1"/>
            </p:cNvPicPr>
            <p:nvPr/>
          </p:nvPicPr>
          <p:blipFill>
            <a:blip r:embed="rId4"/>
            <a:srcRect t="13426"/>
            <a:stretch>
              <a:fillRect/>
            </a:stretch>
          </p:blipFill>
          <p:spPr bwMode="auto">
            <a:xfrm>
              <a:off x="1500166" y="3857628"/>
              <a:ext cx="2214578" cy="2763816"/>
            </a:xfrm>
            <a:prstGeom prst="rect">
              <a:avLst/>
            </a:prstGeom>
            <a:noFill/>
          </p:spPr>
        </p:pic>
        <p:pic>
          <p:nvPicPr>
            <p:cNvPr id="78856" name="Picture 8" descr="https://encrypted-tbn2.gstatic.com/images?q=tbn:ANd9GcScQWnId_VWcStyif2dRN9dqKOfxUA-etRVR2bFGid2S8q4mny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3889254"/>
              <a:ext cx="3786214" cy="27544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1906 </a:t>
            </a:r>
            <a:r>
              <a:rPr lang="th-TH" dirty="0" smtClean="0"/>
              <a:t>วงการอิเล็กทรอนิกส์ได้มีการเริ่มต้นพัฒนาหลอดสุญญากาศขึ้น โดยหลอดที่ใช้งานคือ</a:t>
            </a:r>
            <a:r>
              <a:rPr lang="th-TH" b="1" dirty="0" smtClean="0"/>
              <a:t> หลอดไทรโอด</a:t>
            </a:r>
            <a:r>
              <a:rPr lang="en-US" b="1" dirty="0" smtClean="0"/>
              <a:t> (Triode) </a:t>
            </a:r>
            <a:r>
              <a:rPr lang="th-TH" dirty="0" smtClean="0"/>
              <a:t>ที่คิดค้นโดย </a:t>
            </a:r>
            <a:r>
              <a:rPr lang="en-US" b="1" dirty="0" smtClean="0"/>
              <a:t>Lee De Forest</a:t>
            </a:r>
            <a:r>
              <a:rPr lang="en-US" dirty="0" smtClean="0"/>
              <a:t> </a:t>
            </a:r>
            <a:r>
              <a:rPr lang="th-TH" dirty="0" smtClean="0"/>
              <a:t>ซึ่งการทำงานจะทำงานได้เร็วขึ้นจาก </a:t>
            </a:r>
            <a:r>
              <a:rPr lang="en-US" dirty="0" smtClean="0"/>
              <a:t>Second </a:t>
            </a:r>
            <a:r>
              <a:rPr lang="th-TH" dirty="0" smtClean="0"/>
              <a:t>เป็น </a:t>
            </a:r>
            <a:r>
              <a:rPr lang="en-US" dirty="0" smtClean="0"/>
              <a:t>Millisecond </a:t>
            </a:r>
            <a:endParaRPr lang="th-TH" dirty="0" smtClean="0"/>
          </a:p>
          <a:p>
            <a:r>
              <a:rPr lang="th-TH" dirty="0" smtClean="0"/>
              <a:t>ในปี </a:t>
            </a:r>
            <a:r>
              <a:rPr lang="en-US" dirty="0" smtClean="0"/>
              <a:t>1938 John V </a:t>
            </a:r>
            <a:r>
              <a:rPr lang="en-US" dirty="0" err="1" smtClean="0"/>
              <a:t>Atanasoft</a:t>
            </a:r>
            <a:r>
              <a:rPr lang="en-US" dirty="0" smtClean="0"/>
              <a:t> </a:t>
            </a:r>
            <a:r>
              <a:rPr lang="th-TH" dirty="0" smtClean="0"/>
              <a:t>เป็นผู้กำหนดรูปแบบพื้นฐานสำหรับหน่วยความจำของเครื่องคอมพิวเตอร์ และ </a:t>
            </a:r>
            <a:r>
              <a:rPr lang="en-US" dirty="0" smtClean="0"/>
              <a:t>logic </a:t>
            </a:r>
            <a:r>
              <a:rPr lang="th-TH" dirty="0" smtClean="0"/>
              <a:t>โดยได้สร้างเครื่องคอมพิวเตอร์แบบดิจิตอลที่ใช้หลอดสุญญากาศเป็นเครื่องแรก </a:t>
            </a:r>
          </a:p>
          <a:p>
            <a:r>
              <a:rPr lang="th-TH" dirty="0" smtClean="0"/>
              <a:t>ช่วงปี </a:t>
            </a:r>
            <a:r>
              <a:rPr lang="en-US" dirty="0" smtClean="0"/>
              <a:t>1941 </a:t>
            </a:r>
            <a:r>
              <a:rPr lang="en-US" b="1" dirty="0" err="1" smtClean="0"/>
              <a:t>Konrad</a:t>
            </a:r>
            <a:r>
              <a:rPr lang="en-US" b="1" dirty="0" smtClean="0"/>
              <a:t> </a:t>
            </a:r>
            <a:r>
              <a:rPr lang="en-US" b="1" dirty="0" err="1" smtClean="0"/>
              <a:t>Zuse</a:t>
            </a:r>
            <a:r>
              <a:rPr lang="en-US" dirty="0" smtClean="0"/>
              <a:t> </a:t>
            </a:r>
            <a:r>
              <a:rPr lang="th-TH" dirty="0" smtClean="0"/>
              <a:t>ได้สร้างเครื่องคำนวณที่สามารถทำการคำนวณเกี่ยวกับการออกแบบอากาศยานและจรวด</a:t>
            </a:r>
            <a:r>
              <a:rPr lang="th-TH" dirty="0" err="1" smtClean="0"/>
              <a:t>มิสซายน์</a:t>
            </a:r>
            <a:r>
              <a:rPr lang="th-TH" dirty="0" smtClean="0"/>
              <a:t> ตั้งชื่อว่า </a:t>
            </a:r>
            <a:r>
              <a:rPr lang="en-US" dirty="0" smtClean="0"/>
              <a:t>“</a:t>
            </a:r>
            <a:r>
              <a:rPr lang="en-US" b="1" dirty="0" smtClean="0"/>
              <a:t>Z3</a:t>
            </a:r>
            <a:r>
              <a:rPr lang="en-US" dirty="0" smtClean="0"/>
              <a:t>”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500166" y="1428736"/>
            <a:ext cx="6944251" cy="5214974"/>
            <a:chOff x="1500166" y="1428736"/>
            <a:chExt cx="6944251" cy="5214974"/>
          </a:xfrm>
        </p:grpSpPr>
        <p:pic>
          <p:nvPicPr>
            <p:cNvPr id="79874" name="Picture 2" descr="http://upload.wikimedia.org/wikipedia/commons/thumb/6/65/Lee_De_Forest.jpg/220px-Lee_De_Fores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1428736"/>
              <a:ext cx="1857388" cy="2583459"/>
            </a:xfrm>
            <a:prstGeom prst="rect">
              <a:avLst/>
            </a:prstGeom>
            <a:noFill/>
          </p:spPr>
        </p:pic>
        <p:pic>
          <p:nvPicPr>
            <p:cNvPr id="79876" name="Picture 4" descr="https://encrypted-tbn3.gstatic.com/images?q=tbn:ANd9GcQEYe596uvcD066zUUw55hkCw_VWna48OmtWZXdB_merwdfIRW4j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3357554" y="1428736"/>
              <a:ext cx="3071834" cy="2643205"/>
            </a:xfrm>
            <a:prstGeom prst="rect">
              <a:avLst/>
            </a:prstGeom>
            <a:noFill/>
          </p:spPr>
        </p:pic>
        <p:pic>
          <p:nvPicPr>
            <p:cNvPr id="79878" name="Picture 6" descr="http://data.desmoinesregister.com/dmr/famous-iowans/images/berry1.jpg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6429388" y="1428736"/>
              <a:ext cx="1850877" cy="2714620"/>
            </a:xfrm>
            <a:prstGeom prst="rect">
              <a:avLst/>
            </a:prstGeom>
            <a:noFill/>
          </p:spPr>
        </p:pic>
        <p:pic>
          <p:nvPicPr>
            <p:cNvPr id="79880" name="Picture 8" descr="https://encrypted-tbn1.gstatic.com/images?q=tbn:ANd9GcRT7FliPttYWREOcAWvDcdsuJpDgyNbnxG90MpslY9oXFetvgi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4071942"/>
              <a:ext cx="1937193" cy="2500330"/>
            </a:xfrm>
            <a:prstGeom prst="rect">
              <a:avLst/>
            </a:prstGeom>
            <a:noFill/>
          </p:spPr>
        </p:pic>
        <p:pic>
          <p:nvPicPr>
            <p:cNvPr id="79882" name="Picture 10" descr="https://encrypted-tbn0.gstatic.com/images?q=tbn:ANd9GcSoWxILJf31EShX3Nx23MfzU3YWUoSOH8ssGRhEPFORe279feAaQg"/>
            <p:cNvPicPr>
              <a:picLocks noChangeAspect="1" noChangeArrowheads="1"/>
            </p:cNvPicPr>
            <p:nvPr/>
          </p:nvPicPr>
          <p:blipFill>
            <a:blip r:embed="rId6"/>
            <a:srcRect b="10987"/>
            <a:stretch>
              <a:fillRect/>
            </a:stretch>
          </p:blipFill>
          <p:spPr bwMode="auto">
            <a:xfrm>
              <a:off x="3428992" y="4143380"/>
              <a:ext cx="5015425" cy="2500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</a:t>
            </a:r>
            <a:r>
              <a:rPr lang="en-US" dirty="0" smtClean="0"/>
              <a:t>1943 </a:t>
            </a:r>
            <a:r>
              <a:rPr lang="th-TH" dirty="0" smtClean="0"/>
              <a:t>เครื่องคำนวณอิเล็กทรอนิกส์เครื่องแรกได้รับการพัฒนาขึ้นโดย </a:t>
            </a:r>
            <a:r>
              <a:rPr lang="en-US" b="1" dirty="0" smtClean="0"/>
              <a:t>Alan Turing</a:t>
            </a:r>
            <a:r>
              <a:rPr lang="en-US" dirty="0" smtClean="0"/>
              <a:t> </a:t>
            </a:r>
            <a:r>
              <a:rPr lang="th-TH" dirty="0" smtClean="0"/>
              <a:t>ได้เรียกเครื่องนี้ว่า </a:t>
            </a:r>
            <a:r>
              <a:rPr lang="en-US" dirty="0" smtClean="0"/>
              <a:t>“</a:t>
            </a:r>
            <a:r>
              <a:rPr lang="en-US" b="1" dirty="0" smtClean="0"/>
              <a:t>Colossus</a:t>
            </a:r>
            <a:r>
              <a:rPr lang="en-US" dirty="0" smtClean="0"/>
              <a:t>” </a:t>
            </a:r>
            <a:r>
              <a:rPr lang="th-TH" dirty="0" smtClean="0"/>
              <a:t>เพื่อใช้ในการอ่านรหัสลับทางการทหารของเยอรมัน ที่สร้างจากเครื่อง </a:t>
            </a:r>
            <a:r>
              <a:rPr lang="en-US" b="1" dirty="0" smtClean="0"/>
              <a:t>Enigma Machine</a:t>
            </a:r>
            <a:r>
              <a:rPr lang="en-US" dirty="0" smtClean="0"/>
              <a:t> </a:t>
            </a:r>
            <a:r>
              <a:rPr lang="th-TH" dirty="0" smtClean="0"/>
              <a:t>มีการทำงานที่ใช้งานได้เฉพาะด้านเท่านั้นไม่สามารถทำการแก้ไขเปลี่ยนแปลงการทำงานของโปรแกรมได้ ซึ่งในปัจจุบันเรียกเครื่องนี้ว่า </a:t>
            </a:r>
            <a:r>
              <a:rPr lang="en-US" dirty="0" smtClean="0"/>
              <a:t>“</a:t>
            </a:r>
            <a:r>
              <a:rPr lang="en-US" b="1" dirty="0" smtClean="0"/>
              <a:t>Special purpose computer</a:t>
            </a:r>
            <a:r>
              <a:rPr lang="en-US" dirty="0" smtClean="0"/>
              <a:t>”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1946 </a:t>
            </a:r>
            <a:r>
              <a:rPr lang="th-TH" dirty="0" smtClean="0"/>
              <a:t>ทาง</a:t>
            </a:r>
            <a:r>
              <a:rPr lang="en-US" dirty="0" smtClean="0"/>
              <a:t> University of Pennsylvania </a:t>
            </a:r>
            <a:r>
              <a:rPr lang="th-TH" dirty="0" smtClean="0"/>
              <a:t>ได้สร้างเครื่องคอมพิวเตอร์ที่ใช้งานทั่วไป โดยใช้อุปกรณ์อีเล็กทรอนิกส์ เป็นเครื่องแรก โดยเรียกชื่อว่า </a:t>
            </a:r>
            <a:r>
              <a:rPr lang="en-US" dirty="0" smtClean="0"/>
              <a:t>"</a:t>
            </a:r>
            <a:r>
              <a:rPr lang="en-US" b="1" dirty="0" smtClean="0"/>
              <a:t>ENIAC</a:t>
            </a:r>
            <a:r>
              <a:rPr lang="en-US" dirty="0" smtClean="0"/>
              <a:t> (Electronic Numbering Integrator And Calculating)" </a:t>
            </a:r>
            <a:r>
              <a:rPr lang="th-TH" dirty="0" smtClean="0"/>
              <a:t>ที่เกิดขึ้นพร้อมกับสงครามโลก โดยใช้ทางการทหารของประเทศสหรัฐอเมริกา ใช้ในการคำนวณหาตำแหน่งที่ตั้งของฝ่ายตรงข้ามเพื่อทิ้งระเบิด ซึ่งเครื่องนี้ </a:t>
            </a:r>
            <a:r>
              <a:rPr lang="en-US" dirty="0" smtClean="0"/>
              <a:t>ENIAC </a:t>
            </a:r>
            <a:r>
              <a:rPr lang="th-TH" dirty="0" smtClean="0"/>
              <a:t>เป็นเครื่องคำนวณที่เป็นเครื่อง </a:t>
            </a:r>
            <a:r>
              <a:rPr lang="en-US" dirty="0" smtClean="0"/>
              <a:t>large-scale electronic digital </a:t>
            </a:r>
            <a:r>
              <a:rPr lang="th-TH" dirty="0" smtClean="0"/>
              <a:t>เครื่องแรกที่ใช้หลอดสุญญากาศจำนวน </a:t>
            </a:r>
            <a:r>
              <a:rPr lang="en-US" dirty="0" smtClean="0"/>
              <a:t>18,000 </a:t>
            </a:r>
            <a:r>
              <a:rPr lang="th-TH" dirty="0" smtClean="0"/>
              <a:t>หลอด มีน้ำหนัก </a:t>
            </a:r>
            <a:r>
              <a:rPr lang="en-US" dirty="0" smtClean="0"/>
              <a:t>30 </a:t>
            </a:r>
            <a:r>
              <a:rPr lang="th-TH" dirty="0" smtClean="0"/>
              <a:t>ตัน ใช้พื้นที่ในการติดตั้ง </a:t>
            </a:r>
            <a:r>
              <a:rPr lang="en-US" dirty="0" smtClean="0"/>
              <a:t>1,500 </a:t>
            </a:r>
            <a:r>
              <a:rPr lang="th-TH" dirty="0" smtClean="0"/>
              <a:t>ตารางฟุต สามารถประมวลผลคำสั่งได้ </a:t>
            </a:r>
            <a:r>
              <a:rPr lang="en-US" dirty="0" smtClean="0"/>
              <a:t>100,000 </a:t>
            </a:r>
            <a:r>
              <a:rPr lang="th-TH" dirty="0" smtClean="0"/>
              <a:t>คำสั่งต่อนาที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1571604" y="1285860"/>
            <a:ext cx="6673467" cy="5429264"/>
            <a:chOff x="1357290" y="1285860"/>
            <a:chExt cx="6673467" cy="5429264"/>
          </a:xfrm>
        </p:grpSpPr>
        <p:pic>
          <p:nvPicPr>
            <p:cNvPr id="81922" name="Picture 2" descr="http://upload.wikimedia.org/wikipedia/en/thumb/c/c8/Alan_Turing_photo.jpg/200px-Alan_Turing_phot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290" y="1285860"/>
              <a:ext cx="2255937" cy="2857520"/>
            </a:xfrm>
            <a:prstGeom prst="rect">
              <a:avLst/>
            </a:prstGeom>
            <a:noFill/>
          </p:spPr>
        </p:pic>
        <p:pic>
          <p:nvPicPr>
            <p:cNvPr id="81924" name="Picture 4" descr="http://www.sitedecuriosidades.com/im/g/1E4B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68" y="1285860"/>
              <a:ext cx="4429156" cy="2841276"/>
            </a:xfrm>
            <a:prstGeom prst="rect">
              <a:avLst/>
            </a:prstGeom>
            <a:noFill/>
          </p:spPr>
        </p:pic>
        <p:pic>
          <p:nvPicPr>
            <p:cNvPr id="81926" name="Picture 6" descr="http://upload.wikimedia.org/wikipedia/commons/2/22/University_of_Pennsylvania_Museum_of_Archaeology_and_Anthropology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357290" y="4071942"/>
              <a:ext cx="3357554" cy="2643182"/>
            </a:xfrm>
            <a:prstGeom prst="rect">
              <a:avLst/>
            </a:prstGeom>
            <a:noFill/>
          </p:spPr>
        </p:pic>
        <p:pic>
          <p:nvPicPr>
            <p:cNvPr id="81928" name="Picture 8" descr="https://encrypted-tbn2.gstatic.com/images?q=tbn:ANd9GcTdNpi2dfC_dVVkQmUJnGVq5J1FmelEdH-sOTfMBGvEa_j9o0Y2aQ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071942"/>
              <a:ext cx="3458757" cy="26431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1949  </a:t>
            </a:r>
            <a:r>
              <a:rPr lang="th-TH" dirty="0" smtClean="0"/>
              <a:t>แม้ว่าเครื่อง </a:t>
            </a:r>
            <a:r>
              <a:rPr lang="en-US" dirty="0" smtClean="0"/>
              <a:t>ENIAC </a:t>
            </a:r>
            <a:r>
              <a:rPr lang="th-TH" dirty="0" smtClean="0"/>
              <a:t>สามารถที่จะทำงานได้เร็ว แต่ต้องขึ้นอยู่กับผู้ควบคุมการป้อนคำสั่งให้กับเครื่อง ซึ่งมีผลต่อการปฏิบัติงาน ดังนั้น </a:t>
            </a:r>
            <a:r>
              <a:rPr lang="en-US" b="1" dirty="0" smtClean="0"/>
              <a:t>John von </a:t>
            </a:r>
            <a:r>
              <a:rPr lang="en-US" b="1" dirty="0" err="1" smtClean="0"/>
              <a:t>Neuman</a:t>
            </a:r>
            <a:r>
              <a:rPr lang="en-US" dirty="0" smtClean="0"/>
              <a:t> </a:t>
            </a:r>
            <a:r>
              <a:rPr lang="th-TH" dirty="0" smtClean="0"/>
              <a:t>จึงได้นำระบบ </a:t>
            </a:r>
            <a:r>
              <a:rPr lang="en-US" dirty="0" smtClean="0"/>
              <a:t>stored-program </a:t>
            </a:r>
            <a:r>
              <a:rPr lang="th-TH" dirty="0" smtClean="0"/>
              <a:t>ของ </a:t>
            </a:r>
            <a:r>
              <a:rPr lang="en-US" dirty="0" smtClean="0"/>
              <a:t>Babbage </a:t>
            </a:r>
            <a:r>
              <a:rPr lang="th-TH" dirty="0" smtClean="0"/>
              <a:t>มาใช้โดยป้อนคำสั่งเข้าไปเก็บในหน่วยความจำของเครื่องคอมพิวเตอร์ โดยการป้อนคำสั่งจะป้อนตามลำดับการทำงานจนจบการทำงาน ซึ่งไม่ต้องคอยป้อนคำสั่งทุกคำสั่งในทุกขั้นตอน และจากหลักการ </a:t>
            </a:r>
            <a:r>
              <a:rPr lang="en-US" dirty="0" smtClean="0"/>
              <a:t>stored-program </a:t>
            </a:r>
            <a:r>
              <a:rPr lang="th-TH" dirty="0" smtClean="0"/>
              <a:t>จึงมีการพัฒนาเครื่องคอมพิวเตอร์เครื่องแรกที่ใช้หลักการนี้ขึ้นในเดือน พฤษภาคม ค</a:t>
            </a:r>
            <a:r>
              <a:rPr lang="en-US" dirty="0" smtClean="0"/>
              <a:t>.</a:t>
            </a:r>
            <a:r>
              <a:rPr lang="th-TH" dirty="0" smtClean="0"/>
              <a:t>ศ </a:t>
            </a:r>
            <a:r>
              <a:rPr lang="en-US" dirty="0" smtClean="0"/>
              <a:t>1949 </a:t>
            </a:r>
            <a:r>
              <a:rPr lang="th-TH" dirty="0" smtClean="0"/>
              <a:t>โดยเรียกเครื่องนี้ว่า </a:t>
            </a:r>
            <a:r>
              <a:rPr lang="en-US" dirty="0" smtClean="0"/>
              <a:t>"</a:t>
            </a:r>
            <a:r>
              <a:rPr lang="en-US" b="1" dirty="0" smtClean="0"/>
              <a:t>EDSAC</a:t>
            </a:r>
            <a:r>
              <a:rPr lang="en-US" dirty="0" smtClean="0"/>
              <a:t> (Electronic Delay Storage Automatic Calculator)" 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1428728" y="2071678"/>
            <a:ext cx="7536427" cy="3214710"/>
            <a:chOff x="1428728" y="2071678"/>
            <a:chExt cx="7536427" cy="3214710"/>
          </a:xfrm>
        </p:grpSpPr>
        <p:pic>
          <p:nvPicPr>
            <p:cNvPr id="82946" name="Picture 2" descr="https://encrypted-tbn1.gstatic.com/images?q=tbn:ANd9GcTjLgFhcRTyOi254WMTA0-IJzKIYPN9uTztAdcwGlmA1CzMbmbJ"/>
            <p:cNvPicPr>
              <a:picLocks noChangeAspect="1" noChangeArrowheads="1"/>
            </p:cNvPicPr>
            <p:nvPr/>
          </p:nvPicPr>
          <p:blipFill>
            <a:blip r:embed="rId2"/>
            <a:srcRect b="13506"/>
            <a:stretch>
              <a:fillRect/>
            </a:stretch>
          </p:blipFill>
          <p:spPr bwMode="auto">
            <a:xfrm>
              <a:off x="1428728" y="2071678"/>
              <a:ext cx="2519638" cy="3214710"/>
            </a:xfrm>
            <a:prstGeom prst="rect">
              <a:avLst/>
            </a:prstGeom>
            <a:noFill/>
          </p:spPr>
        </p:pic>
        <p:pic>
          <p:nvPicPr>
            <p:cNvPr id="82948" name="Picture 4" descr="https://encrypted-tbn1.gstatic.com/images?q=tbn:ANd9GcSdfB8gn3PGv7M_-9aCxO7w_lKYEJ38IQmcYNuu-KcpGz-8zf6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2071678"/>
              <a:ext cx="5036097" cy="32147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ประวัติความเป็นมาของไมโครโปรเซสเซอร์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ไมโครโปรเซสเซอร์เป็นผลงานที่ได้มาจากการรวบรวมแนวความคิดของนักวิทยาศาสตร์ หลายสาขา ซึ่งสาขาที่สำคัญได้แก่ สาขาคณิตศาสตร์ สาขาเครื่องกล สาขาไฟฟ้า และสาขาการคำนวณ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1954 </a:t>
            </a:r>
            <a:r>
              <a:rPr lang="th-TH" dirty="0" smtClean="0"/>
              <a:t>ในช่วงนี้มีการวิจัยและพัฒนาอุปกรณ์ประเภท </a:t>
            </a:r>
            <a:r>
              <a:rPr lang="en-US" dirty="0" smtClean="0"/>
              <a:t>solid-state </a:t>
            </a:r>
            <a:r>
              <a:rPr lang="th-TH" dirty="0" smtClean="0"/>
              <a:t>โดยกลุ่มที่พัฒนาได้แก่ </a:t>
            </a:r>
            <a:r>
              <a:rPr lang="en-US" b="1" dirty="0" smtClean="0"/>
              <a:t>John Bardeen, W.H. </a:t>
            </a:r>
            <a:r>
              <a:rPr lang="en-US" b="1" dirty="0" err="1" smtClean="0"/>
              <a:t>Barttain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b="1" dirty="0" smtClean="0"/>
              <a:t>W.B. Shockley</a:t>
            </a:r>
            <a:r>
              <a:rPr lang="en-US" dirty="0" smtClean="0"/>
              <a:t> </a:t>
            </a:r>
            <a:r>
              <a:rPr lang="th-TH" dirty="0" smtClean="0"/>
              <a:t>ได้ทำการวิจัยและพัฒนาที่ห้องทดลองของ </a:t>
            </a:r>
            <a:r>
              <a:rPr lang="en-US" dirty="0" smtClean="0"/>
              <a:t>Bell Laboratories </a:t>
            </a:r>
            <a:r>
              <a:rPr lang="th-TH" dirty="0" smtClean="0"/>
              <a:t>ตั้งแต่ปี </a:t>
            </a:r>
            <a:r>
              <a:rPr lang="en-US" dirty="0" smtClean="0"/>
              <a:t>1947 </a:t>
            </a:r>
            <a:r>
              <a:rPr lang="th-TH" dirty="0" smtClean="0"/>
              <a:t>ผลิตภัณฑ์ตัวแรกที่ผลิตออกมาในปี </a:t>
            </a:r>
            <a:r>
              <a:rPr lang="en-US" dirty="0" smtClean="0"/>
              <a:t>1954 </a:t>
            </a:r>
            <a:r>
              <a:rPr lang="th-TH" dirty="0" smtClean="0"/>
              <a:t>เรียกว่า </a:t>
            </a:r>
            <a:r>
              <a:rPr lang="en-US" dirty="0" smtClean="0"/>
              <a:t>"</a:t>
            </a:r>
            <a:r>
              <a:rPr lang="en-US" b="1" dirty="0" smtClean="0"/>
              <a:t>TRADIC</a:t>
            </a:r>
            <a:r>
              <a:rPr lang="en-US" dirty="0" smtClean="0"/>
              <a:t> (</a:t>
            </a:r>
            <a:r>
              <a:rPr lang="en-US" dirty="0" err="1" smtClean="0"/>
              <a:t>TRANsistor</a:t>
            </a:r>
            <a:r>
              <a:rPr lang="en-US" dirty="0" smtClean="0"/>
              <a:t> </a:t>
            </a:r>
            <a:r>
              <a:rPr lang="en-US" dirty="0" err="1" smtClean="0"/>
              <a:t>DIgital</a:t>
            </a:r>
            <a:r>
              <a:rPr lang="en-US" dirty="0" smtClean="0"/>
              <a:t> </a:t>
            </a:r>
            <a:r>
              <a:rPr lang="en-US" u="sng" dirty="0" smtClean="0"/>
              <a:t>C</a:t>
            </a:r>
            <a:r>
              <a:rPr lang="en-US" dirty="0" smtClean="0"/>
              <a:t>omputer)"      </a:t>
            </a:r>
            <a:endParaRPr lang="th-TH" dirty="0" smtClean="0"/>
          </a:p>
          <a:p>
            <a:r>
              <a:rPr lang="th-TH" dirty="0" smtClean="0"/>
              <a:t>ในช่วงปี</a:t>
            </a:r>
            <a:r>
              <a:rPr lang="en-US" dirty="0" smtClean="0"/>
              <a:t>1958 </a:t>
            </a:r>
            <a:r>
              <a:rPr lang="en-US" b="1" dirty="0" smtClean="0"/>
              <a:t>Jack </a:t>
            </a:r>
            <a:r>
              <a:rPr lang="en-US" b="1" dirty="0" err="1" smtClean="0"/>
              <a:t>Kilby</a:t>
            </a:r>
            <a:r>
              <a:rPr lang="en-US" dirty="0" smtClean="0"/>
              <a:t> </a:t>
            </a:r>
            <a:r>
              <a:rPr lang="th-TH" dirty="0" smtClean="0"/>
              <a:t>ได้คิดค้นวงจรรวม </a:t>
            </a:r>
            <a:r>
              <a:rPr lang="en-US" dirty="0" smtClean="0"/>
              <a:t>(Integrated Circuit : IC) </a:t>
            </a:r>
            <a:r>
              <a:rPr lang="th-TH" dirty="0" smtClean="0"/>
              <a:t>ที่ </a:t>
            </a:r>
            <a:r>
              <a:rPr lang="en-US" dirty="0" smtClean="0"/>
              <a:t>Texas Instrument </a:t>
            </a:r>
            <a:r>
              <a:rPr lang="th-TH" dirty="0" smtClean="0"/>
              <a:t>ซึ่งอยู่ในรูปแบบของวงจรดิจิตอล คือ </a:t>
            </a:r>
            <a:r>
              <a:rPr lang="en-US" dirty="0" smtClean="0"/>
              <a:t>RTL (Resistor-to-Transistor Logic) </a:t>
            </a:r>
            <a:r>
              <a:rPr lang="th-TH" dirty="0" smtClean="0"/>
              <a:t>ผลิตขึ้นในปี </a:t>
            </a:r>
            <a:r>
              <a:rPr lang="en-US" dirty="0" smtClean="0"/>
              <a:t>1960 </a:t>
            </a:r>
            <a:r>
              <a:rPr lang="th-TH" dirty="0" smtClean="0"/>
              <a:t>ซึ่งเป็นการประยุกต์ใช้งาน </a:t>
            </a:r>
            <a:r>
              <a:rPr lang="en-US" dirty="0" smtClean="0"/>
              <a:t>transistors </a:t>
            </a:r>
            <a:r>
              <a:rPr lang="th-TH" dirty="0" smtClean="0"/>
              <a:t>เพื่อบรรจุลงในชิพซิลิกอน โดยใช้รอยต่อระหว่างสาร </a:t>
            </a:r>
            <a:r>
              <a:rPr lang="en-US" dirty="0" smtClean="0"/>
              <a:t>N </a:t>
            </a:r>
            <a:r>
              <a:rPr lang="th-TH" dirty="0" smtClean="0"/>
              <a:t>และสาร </a:t>
            </a:r>
            <a:r>
              <a:rPr lang="en-US" dirty="0" smtClean="0"/>
              <a:t>P </a:t>
            </a:r>
            <a:r>
              <a:rPr lang="th-TH" dirty="0" smtClean="0"/>
              <a:t>ทำให้เครื่องคอมพิวเตอร์ที่ใช้ </a:t>
            </a:r>
            <a:r>
              <a:rPr lang="en-US" dirty="0" smtClean="0"/>
              <a:t>transistors </a:t>
            </a:r>
            <a:r>
              <a:rPr lang="th-TH" dirty="0" smtClean="0"/>
              <a:t>มีความสามารถเหมือนกับเครื่องที่ใช้หลอดสุญญากาศทุกประการ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1500166" y="1428736"/>
            <a:ext cx="7500990" cy="5072098"/>
            <a:chOff x="1500166" y="1428736"/>
            <a:chExt cx="7500990" cy="5072098"/>
          </a:xfrm>
        </p:grpSpPr>
        <p:pic>
          <p:nvPicPr>
            <p:cNvPr id="83972" name="Picture 4" descr="http://www.thocp.net/hardware/pictures/tradic_annal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3504" y="1428736"/>
              <a:ext cx="3857652" cy="2635778"/>
            </a:xfrm>
            <a:prstGeom prst="rect">
              <a:avLst/>
            </a:prstGeom>
            <a:noFill/>
          </p:spPr>
        </p:pic>
        <p:pic>
          <p:nvPicPr>
            <p:cNvPr id="83974" name="Picture 6" descr="https://encrypted-tbn2.gstatic.com/images?q=tbn:ANd9GcRAqScQedSZmPrOVyQs7QDHLhT2rMtak8IX61B3LtfaP-niVdjHIQ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l="21429" b="14529"/>
            <a:stretch>
              <a:fillRect/>
            </a:stretch>
          </p:blipFill>
          <p:spPr bwMode="auto">
            <a:xfrm>
              <a:off x="1500166" y="3838094"/>
              <a:ext cx="1928826" cy="2630241"/>
            </a:xfrm>
            <a:prstGeom prst="rect">
              <a:avLst/>
            </a:prstGeom>
            <a:noFill/>
          </p:spPr>
        </p:pic>
        <p:pic>
          <p:nvPicPr>
            <p:cNvPr id="83976" name="Picture 8" descr="https://encrypted-tbn0.gstatic.com/images?q=tbn:ANd9GcQgJJrcJKQL87XQH4ces0F6Z8YSX8CMdwAppCI1VDAQ6OZ_18Ag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3425" t="4934" r="4109" b="6249"/>
            <a:stretch>
              <a:fillRect/>
            </a:stretch>
          </p:blipFill>
          <p:spPr bwMode="auto">
            <a:xfrm>
              <a:off x="3428991" y="3857628"/>
              <a:ext cx="5433257" cy="2643206"/>
            </a:xfrm>
            <a:prstGeom prst="rect">
              <a:avLst/>
            </a:prstGeom>
            <a:noFill/>
          </p:spPr>
        </p:pic>
        <p:pic>
          <p:nvPicPr>
            <p:cNvPr id="83970" name="Picture 2" descr="https://encrypted-tbn1.gstatic.com/images?q=tbn:ANd9GcRkEzWhS_XCbYa0F28wPIUsEMYPOxKvLkpxnl0FL_mGiKer-e1_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1500166" y="1500174"/>
              <a:ext cx="3714776" cy="2451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</a:t>
            </a:r>
            <a:r>
              <a:rPr lang="en-US" dirty="0" smtClean="0"/>
              <a:t>1964  </a:t>
            </a:r>
            <a:r>
              <a:rPr lang="th-TH" dirty="0" smtClean="0"/>
              <a:t>ในวันที่ </a:t>
            </a:r>
            <a:r>
              <a:rPr lang="en-US" dirty="0" smtClean="0"/>
              <a:t>7 </a:t>
            </a:r>
            <a:r>
              <a:rPr lang="th-TH" dirty="0" smtClean="0"/>
              <a:t>เมษายน ค</a:t>
            </a:r>
            <a:r>
              <a:rPr lang="en-US" dirty="0" smtClean="0"/>
              <a:t>.</a:t>
            </a:r>
            <a:r>
              <a:rPr lang="th-TH" dirty="0" smtClean="0"/>
              <a:t>ศ</a:t>
            </a:r>
            <a:r>
              <a:rPr lang="en-US" dirty="0" smtClean="0"/>
              <a:t>. 1964 </a:t>
            </a:r>
            <a:r>
              <a:rPr lang="th-TH" dirty="0" smtClean="0"/>
              <a:t>บริษัท </a:t>
            </a:r>
            <a:r>
              <a:rPr lang="en-US" dirty="0" smtClean="0"/>
              <a:t>IBM </a:t>
            </a:r>
            <a:r>
              <a:rPr lang="th-TH" dirty="0" smtClean="0"/>
              <a:t>ได้แนะนำเครื่องคอมพิวเตอร์ที่ใช้เทคโนโลยี </a:t>
            </a:r>
            <a:r>
              <a:rPr lang="en-US" dirty="0" smtClean="0"/>
              <a:t>Integrated circuit </a:t>
            </a:r>
            <a:r>
              <a:rPr lang="th-TH" dirty="0" smtClean="0"/>
              <a:t>ซึ่งเป็นเครื่อง </a:t>
            </a:r>
            <a:r>
              <a:rPr lang="en-US" dirty="0" smtClean="0"/>
              <a:t>Mainframe </a:t>
            </a:r>
            <a:r>
              <a:rPr lang="th-TH" dirty="0" smtClean="0"/>
              <a:t>เครื่องแรกโดยใช้ชื่อว่า  </a:t>
            </a:r>
            <a:r>
              <a:rPr lang="en-US" b="1" dirty="0" smtClean="0"/>
              <a:t>System/360</a:t>
            </a:r>
            <a:r>
              <a:rPr lang="en-US" dirty="0" smtClean="0"/>
              <a:t>  </a:t>
            </a:r>
            <a:r>
              <a:rPr lang="th-TH" dirty="0" smtClean="0"/>
              <a:t>ซึ่งสามารถที่จะเพิ่มอุปกรณ์ทาง </a:t>
            </a:r>
            <a:r>
              <a:rPr lang="en-US" dirty="0" smtClean="0"/>
              <a:t>input/output </a:t>
            </a:r>
            <a:r>
              <a:rPr lang="th-TH" dirty="0" smtClean="0"/>
              <a:t>และ </a:t>
            </a:r>
            <a:r>
              <a:rPr lang="en-US" dirty="0" smtClean="0"/>
              <a:t>Auxiliary Storage Device </a:t>
            </a:r>
            <a:r>
              <a:rPr lang="th-TH" dirty="0" smtClean="0"/>
              <a:t>ได้</a:t>
            </a:r>
            <a:endParaRPr lang="en-US" dirty="0" smtClean="0"/>
          </a:p>
          <a:p>
            <a:r>
              <a:rPr lang="th-TH" dirty="0" smtClean="0"/>
              <a:t>ในปี </a:t>
            </a:r>
            <a:r>
              <a:rPr lang="en-US" dirty="0" smtClean="0"/>
              <a:t>1970 </a:t>
            </a:r>
            <a:r>
              <a:rPr lang="th-TH" dirty="0" smtClean="0"/>
              <a:t>เป็นการสร้างชิพที่มีการรวม </a:t>
            </a:r>
            <a:r>
              <a:rPr lang="en-US" dirty="0" smtClean="0"/>
              <a:t>transistors </a:t>
            </a:r>
            <a:r>
              <a:rPr lang="th-TH" dirty="0" smtClean="0"/>
              <a:t>จำนวน </a:t>
            </a:r>
            <a:r>
              <a:rPr lang="en-US" dirty="0" smtClean="0"/>
              <a:t>15,000 </a:t>
            </a:r>
            <a:r>
              <a:rPr lang="th-TH" dirty="0" smtClean="0"/>
              <a:t>ตัวเข้าไว้ในชิพซิลิกอนเพียงชิพเดียว</a:t>
            </a:r>
            <a:r>
              <a:rPr lang="en-US" dirty="0" smtClean="0"/>
              <a:t>(LSI : Large Scale Integrated Circuit) </a:t>
            </a:r>
            <a:r>
              <a:rPr lang="th-TH" dirty="0" smtClean="0"/>
              <a:t>จึงทำให้เครื่องคอมพิวเตอร์มีขนาดลดลง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endParaRPr lang="th-TH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1000100" y="1428736"/>
            <a:ext cx="7961765" cy="5429264"/>
            <a:chOff x="1000100" y="1428736"/>
            <a:chExt cx="7961765" cy="5429264"/>
          </a:xfrm>
        </p:grpSpPr>
        <p:pic>
          <p:nvPicPr>
            <p:cNvPr id="84994" name="Picture 2" descr="http://t3.gstatic.com/images?q=tbn:ANd9GcRb-vCd9V-yVLXrnWF2vQkTE5lfv9IaAGsUOK5vZV8jgmHYkMv2RQ"/>
            <p:cNvPicPr>
              <a:picLocks noChangeAspect="1" noChangeArrowheads="1"/>
            </p:cNvPicPr>
            <p:nvPr/>
          </p:nvPicPr>
          <p:blipFill>
            <a:blip r:embed="rId2"/>
            <a:srcRect r="13841" b="27613"/>
            <a:stretch>
              <a:fillRect/>
            </a:stretch>
          </p:blipFill>
          <p:spPr bwMode="auto">
            <a:xfrm>
              <a:off x="4500562" y="1428736"/>
              <a:ext cx="4357718" cy="2571768"/>
            </a:xfrm>
            <a:prstGeom prst="rect">
              <a:avLst/>
            </a:prstGeom>
            <a:noFill/>
          </p:spPr>
        </p:pic>
        <p:pic>
          <p:nvPicPr>
            <p:cNvPr id="84996" name="Picture 4" descr="https://encrypted-tbn0.gstatic.com/images?q=tbn:ANd9GcQLk3AZLpzBQO_A3-PasxgaqTgxb3yhYXrXEOl2LAEecqL3QygxaQ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r="3921"/>
            <a:stretch>
              <a:fillRect/>
            </a:stretch>
          </p:blipFill>
          <p:spPr bwMode="auto">
            <a:xfrm>
              <a:off x="1000100" y="1428736"/>
              <a:ext cx="3500462" cy="2584071"/>
            </a:xfrm>
            <a:prstGeom prst="rect">
              <a:avLst/>
            </a:prstGeom>
            <a:noFill/>
          </p:spPr>
        </p:pic>
        <p:pic>
          <p:nvPicPr>
            <p:cNvPr id="85000" name="Picture 8" descr="https://encrypted-tbn0.gstatic.com/images?q=tbn:ANd9GcSbabgk6gq6Mq_eDlF28eqaGvkNtUfOmTWGuwO5n9sA_57A0hh7lw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19702" t="16892" r="21191" b="15540"/>
            <a:stretch>
              <a:fillRect/>
            </a:stretch>
          </p:blipFill>
          <p:spPr bwMode="auto">
            <a:xfrm>
              <a:off x="1071538" y="4000480"/>
              <a:ext cx="3214710" cy="2857520"/>
            </a:xfrm>
            <a:prstGeom prst="rect">
              <a:avLst/>
            </a:prstGeom>
            <a:noFill/>
          </p:spPr>
        </p:pic>
        <p:pic>
          <p:nvPicPr>
            <p:cNvPr id="85002" name="Picture 10" descr="http://www.cpu-world.com/info/dies/L_LSI%20Logic%20SPARC%20UI.jpg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357686" y="4071942"/>
              <a:ext cx="2368073" cy="2357454"/>
            </a:xfrm>
            <a:prstGeom prst="rect">
              <a:avLst/>
            </a:prstGeom>
            <a:noFill/>
          </p:spPr>
        </p:pic>
        <p:pic>
          <p:nvPicPr>
            <p:cNvPr id="85004" name="Picture 12" descr="https://encrypted-tbn0.gstatic.com/images?q=tbn:ANd9GcSfl3rY7Hc8Z6IdDUp-o-b7o3AhdNrA45EMF8ok4_de-yq_YETE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 l="19663" t="3968" r="18539" b="16666"/>
            <a:stretch>
              <a:fillRect/>
            </a:stretch>
          </p:blipFill>
          <p:spPr bwMode="auto">
            <a:xfrm>
              <a:off x="6786578" y="4071942"/>
              <a:ext cx="2175287" cy="2286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ยุคของไมโครโปรเซสเซอร์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เริ่มต้นขึ้นในปี </a:t>
            </a:r>
            <a:r>
              <a:rPr lang="en-US" dirty="0" smtClean="0"/>
              <a:t>1971 </a:t>
            </a:r>
            <a:r>
              <a:rPr lang="th-TH" dirty="0" smtClean="0"/>
              <a:t>ได้มีการรวมตัวกันผลิตอุปกรณ์ที่เป็นตัวประมวลผลข้อมูลที่เรียกว่า </a:t>
            </a:r>
            <a:r>
              <a:rPr lang="en-US" dirty="0" smtClean="0"/>
              <a:t>"</a:t>
            </a:r>
            <a:r>
              <a:rPr lang="en-US" b="1" dirty="0" smtClean="0"/>
              <a:t>Microprocessor</a:t>
            </a:r>
            <a:r>
              <a:rPr lang="en-US" dirty="0" smtClean="0"/>
              <a:t>" </a:t>
            </a:r>
            <a:r>
              <a:rPr lang="th-TH" dirty="0" smtClean="0"/>
              <a:t>จากพื้นฐานมีขนาด </a:t>
            </a:r>
            <a:r>
              <a:rPr lang="en-US" dirty="0" smtClean="0"/>
              <a:t>4 </a:t>
            </a:r>
            <a:r>
              <a:rPr lang="th-TH" dirty="0" smtClean="0"/>
              <a:t>บิต </a:t>
            </a:r>
            <a:r>
              <a:rPr lang="en-US" dirty="0" smtClean="0"/>
              <a:t>LSI </a:t>
            </a:r>
            <a:r>
              <a:rPr lang="th-TH" dirty="0" smtClean="0"/>
              <a:t>และพัฒนาต่อเนื่องจนในปัจจุบันเป็น </a:t>
            </a:r>
            <a:r>
              <a:rPr lang="en-US" dirty="0" smtClean="0"/>
              <a:t>iA64 (Itanium)   </a:t>
            </a:r>
            <a:r>
              <a:rPr lang="th-TH" dirty="0" smtClean="0"/>
              <a:t>ที่มีขนาด </a:t>
            </a:r>
            <a:r>
              <a:rPr lang="en-US" dirty="0" smtClean="0"/>
              <a:t>128 </a:t>
            </a:r>
            <a:r>
              <a:rPr lang="th-TH" dirty="0" smtClean="0"/>
              <a:t>บิต </a:t>
            </a:r>
            <a:r>
              <a:rPr lang="en-US" dirty="0" smtClean="0"/>
              <a:t>SLSI (Super large-scale integrated circuit) </a:t>
            </a:r>
            <a:r>
              <a:rPr lang="th-TH" dirty="0" smtClean="0"/>
              <a:t>ปัจจุบันเป็นช่วงที่มีการใช้งาน </a:t>
            </a:r>
            <a:r>
              <a:rPr lang="en-US" dirty="0" smtClean="0"/>
              <a:t>Microprocessor </a:t>
            </a:r>
            <a:r>
              <a:rPr lang="th-TH" dirty="0" smtClean="0"/>
              <a:t>กันมากและการพัฒนาไม่ได้หยุดอยู่เท่านี้ การพัฒนาระบบให้มีขีดความสามารถใกล้เคียงกับสมองของมนุษย์มากขึ้น หรือที่เรียกว่า </a:t>
            </a:r>
            <a:r>
              <a:rPr lang="en-US" dirty="0" smtClean="0"/>
              <a:t>"Artificial Intelligence" </a:t>
            </a:r>
            <a:r>
              <a:rPr lang="th-TH" dirty="0" smtClean="0"/>
              <a:t>ซึ่งใช้การประมวลผลแบบขนานส่วนการประมวลผล </a:t>
            </a:r>
            <a:r>
              <a:rPr lang="en-US" dirty="0" smtClean="0"/>
              <a:t>(Parallel Processing)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ยุคของไมโครโปรเซสเซอร์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จากประวัติความเป็นมาของ </a:t>
            </a:r>
            <a:r>
              <a:rPr lang="en-US" dirty="0" smtClean="0"/>
              <a:t>Microprocessor </a:t>
            </a:r>
            <a:r>
              <a:rPr lang="th-TH" dirty="0" smtClean="0"/>
              <a:t>พบว่าจุดกำเนิดเริ่มจากการใช้ลูกคิด แล้วจึงพัฒนามาใช้ฟันเฟืองโดยต่อมาเป็นการใช้หลอดสุญญากาศและรีเลย์ เมื่อมีการผลิตสารกึ่งตัวนำและ </a:t>
            </a:r>
            <a:r>
              <a:rPr lang="th-TH" dirty="0" err="1" smtClean="0"/>
              <a:t>ทรานส์</a:t>
            </a:r>
            <a:r>
              <a:rPr lang="th-TH" dirty="0" smtClean="0"/>
              <a:t>ซิสเตอร์ ต่อจากนั้นเป็นอุปกรณ์ประเภทวงจรรวม </a:t>
            </a:r>
            <a:r>
              <a:rPr lang="en-US" dirty="0" smtClean="0"/>
              <a:t>           ( Integrated Circuit ) </a:t>
            </a:r>
            <a:r>
              <a:rPr lang="th-TH" dirty="0" smtClean="0"/>
              <a:t>และพัฒนามาเป็น </a:t>
            </a:r>
            <a:r>
              <a:rPr lang="en-US" dirty="0" smtClean="0"/>
              <a:t>Microprocessor </a:t>
            </a:r>
            <a:r>
              <a:rPr lang="th-TH" dirty="0" smtClean="0"/>
              <a:t>และ </a:t>
            </a:r>
            <a:r>
              <a:rPr lang="en-US" dirty="0" smtClean="0"/>
              <a:t>Microprocessor Base Computer System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ยุคของไมโครโปรเซสเซอร์ ต่อ</a:t>
            </a:r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1428728" y="1428736"/>
            <a:ext cx="7500958" cy="5229875"/>
            <a:chOff x="1428728" y="1428736"/>
            <a:chExt cx="7500958" cy="5229875"/>
          </a:xfrm>
        </p:grpSpPr>
        <p:pic>
          <p:nvPicPr>
            <p:cNvPr id="86018" name="Picture 2" descr="http://www.xbitlabs.com/images/news/2006-07/artwork_intc_itanium2dc.jp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2428860" y="1428736"/>
              <a:ext cx="2500330" cy="2340310"/>
            </a:xfrm>
            <a:prstGeom prst="rect">
              <a:avLst/>
            </a:prstGeom>
            <a:noFill/>
          </p:spPr>
        </p:pic>
        <p:pic>
          <p:nvPicPr>
            <p:cNvPr id="86020" name="Picture 4" descr="http://www.cdrinfo.com/Sections/Articles/Sources/Sony_SCD-XA-9000ES/Images/DSD_chip.gif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6072198" y="1500174"/>
              <a:ext cx="2643206" cy="2451574"/>
            </a:xfrm>
            <a:prstGeom prst="rect">
              <a:avLst/>
            </a:prstGeom>
            <a:noFill/>
          </p:spPr>
        </p:pic>
        <p:pic>
          <p:nvPicPr>
            <p:cNvPr id="86022" name="Picture 6" descr="ภาพประกอบ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786190"/>
              <a:ext cx="4143404" cy="2872421"/>
            </a:xfrm>
            <a:prstGeom prst="rect">
              <a:avLst/>
            </a:prstGeom>
            <a:noFill/>
          </p:spPr>
        </p:pic>
        <p:pic>
          <p:nvPicPr>
            <p:cNvPr id="86024" name="Picture 8" descr="https://encrypted-tbn0.gstatic.com/images?q=tbn:ANd9GcQ1y946NCfxPkGMJ3Wjgv1Z0YIZGc2NnkS7_JBytisN6E1z4PMtm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9256" y="4572008"/>
              <a:ext cx="3500430" cy="19049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ไมโครโปรเซสเซอร์ต้นแบบ ขนาด </a:t>
            </a:r>
            <a:r>
              <a:rPr lang="en-US" b="1" u="sng" dirty="0" smtClean="0"/>
              <a:t>4 Bit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1971 </a:t>
            </a:r>
            <a:r>
              <a:rPr lang="th-TH" dirty="0" smtClean="0"/>
              <a:t>บริษัท </a:t>
            </a:r>
            <a:r>
              <a:rPr lang="en-US" dirty="0" smtClean="0"/>
              <a:t>Intel </a:t>
            </a:r>
            <a:r>
              <a:rPr lang="th-TH" dirty="0" smtClean="0"/>
              <a:t>โดย </a:t>
            </a:r>
            <a:r>
              <a:rPr lang="en-US" b="1" dirty="0" err="1" smtClean="0"/>
              <a:t>Marcian</a:t>
            </a:r>
            <a:r>
              <a:rPr lang="en-US" b="1" dirty="0" smtClean="0"/>
              <a:t> E. Hoff</a:t>
            </a:r>
            <a:r>
              <a:rPr lang="en-US" dirty="0" smtClean="0"/>
              <a:t> </a:t>
            </a:r>
            <a:r>
              <a:rPr lang="th-TH" dirty="0" smtClean="0"/>
              <a:t>ได้คิดค้น </a:t>
            </a:r>
            <a:r>
              <a:rPr lang="en-US" dirty="0" smtClean="0"/>
              <a:t>Microprocessor </a:t>
            </a:r>
            <a:r>
              <a:rPr lang="th-TH" dirty="0" smtClean="0"/>
              <a:t>ตัวแรกขึ้นมา โดยตั้งชื่อว่า </a:t>
            </a:r>
            <a:r>
              <a:rPr lang="en-US" b="1" dirty="0" smtClean="0"/>
              <a:t>4004</a:t>
            </a:r>
            <a:r>
              <a:rPr lang="en-US" dirty="0" smtClean="0"/>
              <a:t> </a:t>
            </a:r>
            <a:r>
              <a:rPr lang="th-TH" dirty="0" smtClean="0"/>
              <a:t>ซึ่งเป็น </a:t>
            </a:r>
            <a:r>
              <a:rPr lang="en-US" dirty="0" smtClean="0"/>
              <a:t>Microprocessor </a:t>
            </a:r>
            <a:r>
              <a:rPr lang="th-TH" dirty="0" smtClean="0"/>
              <a:t>ที่มีขนาด </a:t>
            </a:r>
            <a:r>
              <a:rPr lang="en-US" dirty="0" smtClean="0"/>
              <a:t>4 </a:t>
            </a:r>
            <a:r>
              <a:rPr lang="th-TH" dirty="0" smtClean="0"/>
              <a:t>บิตโดยเป็นการรวมส่วนต่าง ๆ ไว้ภายในตัวถังเดียวกัน ซึ่งประกอบด้วย หน่วยความจำขนาด </a:t>
            </a:r>
            <a:r>
              <a:rPr lang="en-US" dirty="0" smtClean="0"/>
              <a:t>4 </a:t>
            </a:r>
            <a:r>
              <a:rPr lang="th-TH" dirty="0" smtClean="0"/>
              <a:t>บิตจำนวน </a:t>
            </a:r>
            <a:r>
              <a:rPr lang="en-US" dirty="0" smtClean="0"/>
              <a:t>4,096 </a:t>
            </a:r>
            <a:r>
              <a:rPr lang="th-TH" dirty="0" smtClean="0"/>
              <a:t>ตำแหน่ง</a:t>
            </a:r>
            <a:r>
              <a:rPr lang="en-US" dirty="0" smtClean="0"/>
              <a:t> (</a:t>
            </a:r>
            <a:r>
              <a:rPr lang="th-TH" dirty="0" smtClean="0"/>
              <a:t>ข้อมูลขนาด </a:t>
            </a:r>
            <a:r>
              <a:rPr lang="en-US" dirty="0" smtClean="0"/>
              <a:t>4 </a:t>
            </a:r>
            <a:r>
              <a:rPr lang="th-TH" dirty="0" smtClean="0"/>
              <a:t>บิต เรียกว่า </a:t>
            </a:r>
            <a:r>
              <a:rPr lang="en-US" dirty="0" smtClean="0"/>
              <a:t>“Nibble”) </a:t>
            </a:r>
            <a:r>
              <a:rPr lang="th-TH" dirty="0" smtClean="0"/>
              <a:t>มีคำสั่งที่แตกต่างกัน </a:t>
            </a:r>
            <a:r>
              <a:rPr lang="en-US" dirty="0" smtClean="0"/>
              <a:t>45 </a:t>
            </a:r>
            <a:r>
              <a:rPr lang="th-TH" dirty="0" smtClean="0"/>
              <a:t>คำสั่ง ผลิตด้วยเทคโนโลยีของ </a:t>
            </a:r>
            <a:r>
              <a:rPr lang="en-US" dirty="0" smtClean="0"/>
              <a:t>P-Channel MOSFET </a:t>
            </a:r>
            <a:r>
              <a:rPr lang="th-TH" dirty="0" smtClean="0"/>
              <a:t>สามารถประมวลผลคำสั่งได้ </a:t>
            </a:r>
            <a:r>
              <a:rPr lang="en-US" dirty="0" smtClean="0"/>
              <a:t>50 KIPs (Kilo Instruction per second) </a:t>
            </a:r>
            <a:r>
              <a:rPr lang="th-TH" dirty="0" smtClean="0"/>
              <a:t>ซึ่งช้ามากเมื่อเทียบกับเครื่อง </a:t>
            </a:r>
            <a:r>
              <a:rPr lang="en-US" dirty="0" smtClean="0"/>
              <a:t>ENIAC </a:t>
            </a:r>
            <a:r>
              <a:rPr lang="th-TH" dirty="0" smtClean="0"/>
              <a:t>แต่มีข้อดีตรงที่ขนาด น้ำหนัก กระแสไฟฟ้าที่ลดลงมาก และยังเป็นพื้นฐานในการพัฒนา </a:t>
            </a:r>
            <a:r>
              <a:rPr lang="en-US" dirty="0" smtClean="0"/>
              <a:t>Microprocessor </a:t>
            </a:r>
            <a:r>
              <a:rPr lang="th-TH" dirty="0" smtClean="0"/>
              <a:t>ในปัจจุบัน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ไมโครโปรเซสเซอร์ต้นแบบ ขนาด </a:t>
            </a:r>
            <a:r>
              <a:rPr lang="en-US" b="1" u="sng" dirty="0" smtClean="0"/>
              <a:t>4 Bit </a:t>
            </a:r>
            <a:r>
              <a:rPr lang="th-TH" b="1" u="sng" dirty="0" smtClean="0"/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ปัญหาที่เกิดขึ้นกับการใช้งานไมโครโปรเซสเซอร์ </a:t>
            </a:r>
            <a:r>
              <a:rPr lang="en-US" dirty="0" smtClean="0"/>
              <a:t>4004 </a:t>
            </a:r>
            <a:r>
              <a:rPr lang="th-TH" dirty="0" smtClean="0"/>
              <a:t>คือความเร็วในการประมวลผล ขนาดของข้อมูล และจำนวนหน่วยความจำที่ใช้ ทางทีมงานจึงได้ทำการปรับปรุงไมโครโปรเซสเซอร์ </a:t>
            </a:r>
            <a:r>
              <a:rPr lang="en-US" dirty="0" smtClean="0"/>
              <a:t>4004 </a:t>
            </a:r>
            <a:r>
              <a:rPr lang="th-TH" dirty="0" smtClean="0"/>
              <a:t>เป็นไมโครโปรเซสเซอร์ </a:t>
            </a:r>
            <a:r>
              <a:rPr lang="en-US" b="1" dirty="0" smtClean="0"/>
              <a:t>4040</a:t>
            </a:r>
            <a:r>
              <a:rPr lang="en-US" dirty="0" smtClean="0"/>
              <a:t> </a:t>
            </a:r>
            <a:r>
              <a:rPr lang="th-TH" dirty="0" smtClean="0"/>
              <a:t>ให้มีความเร็วที่สูงขึ้นแต่ไม่ได้ทำการปรับปรุงขนาดของข้อมูลและจำนวนหน่วยความจำ นอกจากอิน</a:t>
            </a:r>
            <a:r>
              <a:rPr lang="th-TH" dirty="0" err="1" smtClean="0"/>
              <a:t>เทล</a:t>
            </a:r>
            <a:r>
              <a:rPr lang="th-TH" dirty="0" smtClean="0"/>
              <a:t>แล้วยังมีบริษัท</a:t>
            </a:r>
            <a:r>
              <a:rPr lang="en-US" dirty="0" smtClean="0"/>
              <a:t> Texas Instrument </a:t>
            </a:r>
            <a:r>
              <a:rPr lang="th-TH" dirty="0" smtClean="0"/>
              <a:t>ได้ผลิตไมโครโปรเซสเซอร์คือ </a:t>
            </a:r>
            <a:r>
              <a:rPr lang="en-US" b="1" dirty="0" smtClean="0"/>
              <a:t>TMS-1000</a:t>
            </a:r>
            <a:r>
              <a:rPr lang="en-US" dirty="0" smtClean="0"/>
              <a:t> </a:t>
            </a:r>
            <a:r>
              <a:rPr lang="th-TH" dirty="0" smtClean="0"/>
              <a:t>เพื่อใช้งานทางด้านการควบคุมการทำงานที่ไม่ซับซ้อน โดยใช้รหัส </a:t>
            </a:r>
            <a:r>
              <a:rPr lang="en-US" b="1" dirty="0" smtClean="0"/>
              <a:t>BCD</a:t>
            </a:r>
            <a:r>
              <a:rPr lang="en-US" dirty="0" smtClean="0"/>
              <a:t> (Binary Code Decimal)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ไมโครโปรเซสเซอร์ต้นแบบ ขนาด </a:t>
            </a:r>
            <a:r>
              <a:rPr lang="en-US" b="1" u="sng" dirty="0" smtClean="0"/>
              <a:t>8 Bit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หลังจากที่ได้มีการใช้งาน </a:t>
            </a:r>
            <a:r>
              <a:rPr lang="en-US" dirty="0" smtClean="0"/>
              <a:t>4004 </a:t>
            </a:r>
            <a:r>
              <a:rPr lang="th-TH" dirty="0" smtClean="0"/>
              <a:t>ทางอิน</a:t>
            </a:r>
            <a:r>
              <a:rPr lang="th-TH" dirty="0" err="1" smtClean="0"/>
              <a:t>เทล</a:t>
            </a:r>
            <a:r>
              <a:rPr lang="th-TH" dirty="0" smtClean="0"/>
              <a:t>ยังได้มีการพัฒนาไมโครโปรเซสเซอร์ในทางการค้าอย่างจริงจังมากขึ้น ใช้ชื่อว่า </a:t>
            </a:r>
            <a:r>
              <a:rPr lang="en-US" b="1" dirty="0" smtClean="0"/>
              <a:t>Intel 8008</a:t>
            </a:r>
            <a:r>
              <a:rPr lang="en-US" dirty="0" smtClean="0"/>
              <a:t> </a:t>
            </a:r>
            <a:r>
              <a:rPr lang="th-TH" dirty="0" smtClean="0"/>
              <a:t>มีขนาดของข้อมูล </a:t>
            </a:r>
            <a:r>
              <a:rPr lang="en-US" dirty="0" smtClean="0"/>
              <a:t>8 </a:t>
            </a:r>
            <a:r>
              <a:rPr lang="th-TH" dirty="0" smtClean="0"/>
              <a:t>บิตมีหน่วยความจำ </a:t>
            </a:r>
            <a:r>
              <a:rPr lang="en-US" dirty="0" smtClean="0"/>
              <a:t>16K bytes </a:t>
            </a:r>
            <a:r>
              <a:rPr lang="th-TH" dirty="0" smtClean="0"/>
              <a:t>เพิ่มคำสั่งเป็น </a:t>
            </a:r>
            <a:r>
              <a:rPr lang="en-US" dirty="0" smtClean="0"/>
              <a:t>48 </a:t>
            </a:r>
            <a:r>
              <a:rPr lang="th-TH" dirty="0" smtClean="0"/>
              <a:t>คำสั่ง ซึ่งยังไม่เพียงพอต่อการใช้งาน จึงได้พัฒนามาเป็น </a:t>
            </a:r>
            <a:r>
              <a:rPr lang="en-US" b="1" dirty="0" smtClean="0"/>
              <a:t>8080</a:t>
            </a:r>
            <a:r>
              <a:rPr lang="en-US" dirty="0" smtClean="0"/>
              <a:t> </a:t>
            </a:r>
            <a:r>
              <a:rPr lang="th-TH" dirty="0" smtClean="0"/>
              <a:t>ในปี</a:t>
            </a:r>
            <a:r>
              <a:rPr lang="en-US" dirty="0" smtClean="0"/>
              <a:t>1973 </a:t>
            </a:r>
            <a:r>
              <a:rPr lang="th-TH" dirty="0" smtClean="0"/>
              <a:t>ถือได้ว่าเป็นไมโครโปรเซสเซอร์ต้นแบบที่มีขนาดข้อมูล </a:t>
            </a:r>
            <a:r>
              <a:rPr lang="en-US" dirty="0" smtClean="0"/>
              <a:t>8 </a:t>
            </a:r>
            <a:r>
              <a:rPr lang="th-TH" dirty="0" smtClean="0"/>
              <a:t>บิตอย่างแท้จริง หลังจากนั้นอีก </a:t>
            </a:r>
            <a:r>
              <a:rPr lang="en-US" dirty="0" smtClean="0"/>
              <a:t>6 </a:t>
            </a:r>
            <a:r>
              <a:rPr lang="th-TH" dirty="0" smtClean="0"/>
              <a:t>เดือน </a:t>
            </a:r>
            <a:r>
              <a:rPr lang="en-US" dirty="0" smtClean="0"/>
              <a:t>Motorola </a:t>
            </a:r>
            <a:r>
              <a:rPr lang="th-TH" dirty="0" smtClean="0"/>
              <a:t>ได้ส่งไมโครโปรเซสเซอร์เบอร์ </a:t>
            </a:r>
            <a:r>
              <a:rPr lang="en-US" b="1" dirty="0" smtClean="0"/>
              <a:t>MC6800 </a:t>
            </a:r>
            <a:r>
              <a:rPr lang="th-TH" dirty="0" smtClean="0"/>
              <a:t>ซึ่งเป็นการเปิดประตูของไมโครโปรเซสเซอร์ให้กว้างขึ้น และได้มีบริษัทต่าง ๆ ได้ผลิตไมโครโปรเซสเซอร์ของตัวเองออกมาแข่งขันในตลาด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ประวัติความเป็นมาของไมโครโปรเซสเซอร์</a:t>
            </a:r>
            <a:endParaRPr lang="th-TH" dirty="0"/>
          </a:p>
        </p:txBody>
      </p:sp>
      <p:pic>
        <p:nvPicPr>
          <p:cNvPr id="4" name="Picture 2" descr="history_cpu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000100" y="1714488"/>
            <a:ext cx="8012344" cy="46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3060700" algn="ctr"/>
                <a:tab pos="5759450" algn="r"/>
              </a:tabLst>
            </a:pPr>
            <a:r>
              <a:rPr lang="th-TH" b="1" u="sng" dirty="0" smtClean="0"/>
              <a:t>ไมโครโปรเซสเซอร์ต้นแบบ ขนาด </a:t>
            </a:r>
            <a:r>
              <a:rPr lang="en-US" b="1" u="sng" dirty="0" smtClean="0"/>
              <a:t>8 Bit </a:t>
            </a:r>
            <a:r>
              <a:rPr lang="th-TH" b="1" u="sng" dirty="0" smtClean="0"/>
              <a:t>ต่อ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571604" y="1500174"/>
          <a:ext cx="6572296" cy="4429160"/>
        </p:xfrm>
        <a:graphic>
          <a:graphicData uri="http://schemas.openxmlformats.org/drawingml/2006/table">
            <a:tbl>
              <a:tblPr/>
              <a:tblGrid>
                <a:gridCol w="4006889"/>
                <a:gridCol w="2565407"/>
              </a:tblGrid>
              <a:tr h="553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 b="1" i="1" dirty="0">
                          <a:latin typeface="Cordia New"/>
                          <a:ea typeface="Cordia New"/>
                          <a:cs typeface="Angsana New"/>
                        </a:rPr>
                        <a:t>Manufacturer</a:t>
                      </a:r>
                      <a:endParaRPr lang="en-US" sz="35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 b="1" i="1">
                          <a:latin typeface="Cordia New"/>
                          <a:ea typeface="Cordia New"/>
                          <a:cs typeface="Angsana New"/>
                        </a:rPr>
                        <a:t>Part Number</a:t>
                      </a:r>
                      <a:endParaRPr lang="en-US" sz="35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Fairchild</a:t>
                      </a:r>
                      <a:endParaRPr lang="en-US" sz="3500">
                        <a:latin typeface="CordiaUPC"/>
                        <a:ea typeface="Times New Roman"/>
                        <a:cs typeface="Angsana New"/>
                      </a:endParaRP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F-8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Intel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8080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MOS Technology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6502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Motorola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 dirty="0">
                          <a:latin typeface="Cordia New"/>
                          <a:ea typeface="Cordia New"/>
                          <a:cs typeface="Angsana New"/>
                        </a:rPr>
                        <a:t>MC6800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National Semiconductor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IMP-8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Rockwell International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PPS-8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>
                          <a:latin typeface="Cordia New"/>
                          <a:ea typeface="Cordia New"/>
                          <a:cs typeface="Angsana New"/>
                        </a:rPr>
                        <a:t>Zilog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500" dirty="0">
                          <a:latin typeface="Cordia New"/>
                          <a:ea typeface="Cordia New"/>
                          <a:cs typeface="Angsana New"/>
                        </a:rPr>
                        <a:t>Z-8</a:t>
                      </a:r>
                    </a:p>
                  </a:txBody>
                  <a:tcPr marL="169346" marR="1693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8 </a:t>
            </a:r>
            <a:r>
              <a:rPr lang="th-TH" b="1" u="sng" dirty="0" smtClean="0"/>
              <a:t>บิต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8008 </a:t>
            </a:r>
            <a:r>
              <a:rPr lang="th-TH" dirty="0" smtClean="0"/>
              <a:t>ไม่ได้มีการพัฒนาเฉพาะขนาดของหน่วยความจำเท่านั้น จำนวนของคำสั่งที่ใช้ได้รับพัฒนาด้วย นอกจากนี้ยังได้มีการพัฒนาทางด้านความเร็วในการประมวลผลด้วย โดยที่ </a:t>
            </a:r>
            <a:r>
              <a:rPr lang="en-US" dirty="0" smtClean="0"/>
              <a:t>8008 </a:t>
            </a:r>
            <a:r>
              <a:rPr lang="th-TH" dirty="0" smtClean="0"/>
              <a:t>สามารถประมวลผลได้ </a:t>
            </a:r>
            <a:r>
              <a:rPr lang="en-US" dirty="0" smtClean="0"/>
              <a:t>50 KIPs </a:t>
            </a:r>
            <a:r>
              <a:rPr lang="th-TH" dirty="0" smtClean="0"/>
              <a:t>หรือ </a:t>
            </a:r>
            <a:r>
              <a:rPr lang="en-US" dirty="0" smtClean="0"/>
              <a:t>20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 </a:t>
            </a:r>
            <a:r>
              <a:rPr lang="th-TH" dirty="0" smtClean="0"/>
              <a:t>ในขณะที่ </a:t>
            </a:r>
            <a:r>
              <a:rPr lang="en-US" dirty="0" smtClean="0"/>
              <a:t>8080</a:t>
            </a:r>
            <a:r>
              <a:rPr lang="th-TH" dirty="0" smtClean="0"/>
              <a:t>สามารถประมวลผลได้ </a:t>
            </a:r>
            <a:r>
              <a:rPr lang="en-US" dirty="0" smtClean="0"/>
              <a:t>500 KIPs </a:t>
            </a:r>
            <a:r>
              <a:rPr lang="th-TH" dirty="0" smtClean="0"/>
              <a:t>หรือ </a:t>
            </a:r>
            <a:r>
              <a:rPr lang="en-US" dirty="0" smtClean="0"/>
              <a:t>2.0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 </a:t>
            </a:r>
            <a:r>
              <a:rPr lang="th-TH" dirty="0" smtClean="0"/>
              <a:t>และยังทำงานที่ระดับสัญญาณ </a:t>
            </a:r>
            <a:r>
              <a:rPr lang="en-US" dirty="0" smtClean="0"/>
              <a:t>TTL (Transistor-Transistor Logic) </a:t>
            </a:r>
            <a:r>
              <a:rPr lang="th-TH" dirty="0" smtClean="0"/>
              <a:t>แต่ </a:t>
            </a:r>
            <a:r>
              <a:rPr lang="en-US" dirty="0" smtClean="0"/>
              <a:t>8008 </a:t>
            </a:r>
            <a:r>
              <a:rPr lang="th-TH" dirty="0" smtClean="0"/>
              <a:t>ทำงานที่ระดับสัญญาณ </a:t>
            </a:r>
            <a:r>
              <a:rPr lang="en-US" dirty="0" smtClean="0"/>
              <a:t>RTL (Resister-to-Transistor Logic) </a:t>
            </a:r>
            <a:r>
              <a:rPr lang="th-TH" dirty="0" smtClean="0"/>
              <a:t>ซึ่งไม่สามารถต่อใช้งานได้โดยตรง ทำให้เครื่องที่ใช้ไมโครโปรเซสเซอร์ </a:t>
            </a:r>
            <a:r>
              <a:rPr lang="en-US" dirty="0" smtClean="0"/>
              <a:t>8080 </a:t>
            </a:r>
            <a:r>
              <a:rPr lang="th-TH" dirty="0" smtClean="0"/>
              <a:t>มีราคาที่ถูกลง และขนาดหน่วยความจำของ </a:t>
            </a:r>
            <a:r>
              <a:rPr lang="en-US" dirty="0" smtClean="0"/>
              <a:t>8080 </a:t>
            </a:r>
            <a:r>
              <a:rPr lang="th-TH" dirty="0" smtClean="0"/>
              <a:t>มี </a:t>
            </a:r>
            <a:r>
              <a:rPr lang="en-US" dirty="0" smtClean="0"/>
              <a:t>64K bytes (8008 </a:t>
            </a:r>
            <a:r>
              <a:rPr lang="th-TH" dirty="0" smtClean="0"/>
              <a:t>มี</a:t>
            </a:r>
            <a:r>
              <a:rPr lang="en-US" dirty="0" smtClean="0"/>
              <a:t> 16K bytes) </a:t>
            </a:r>
            <a:r>
              <a:rPr lang="th-TH" dirty="0" smtClean="0"/>
              <a:t>เครื่องคอมพิวเตอร์ส่วนบุคคลเครื่องแรกคือ </a:t>
            </a:r>
            <a:r>
              <a:rPr lang="en-US" b="1" dirty="0" smtClean="0"/>
              <a:t>MITS Altair 8800</a:t>
            </a:r>
            <a:r>
              <a:rPr lang="en-US" dirty="0" smtClean="0"/>
              <a:t> </a:t>
            </a:r>
            <a:r>
              <a:rPr lang="th-TH" dirty="0" smtClean="0"/>
              <a:t>และใช้ภาษา </a:t>
            </a:r>
            <a:r>
              <a:rPr lang="en-US" b="1" dirty="0" smtClean="0"/>
              <a:t>BASIC</a:t>
            </a:r>
            <a:r>
              <a:rPr lang="en-US" dirty="0" smtClean="0"/>
              <a:t> </a:t>
            </a:r>
            <a:r>
              <a:rPr lang="th-TH" dirty="0" smtClean="0"/>
              <a:t>ในการโปรแกรมซึ่งเขียนโดย </a:t>
            </a:r>
            <a:r>
              <a:rPr lang="en-US" b="1" dirty="0" smtClean="0"/>
              <a:t>Bill Gates </a:t>
            </a:r>
            <a:r>
              <a:rPr lang="th-TH" dirty="0" smtClean="0"/>
              <a:t>และภาษา </a:t>
            </a:r>
            <a:r>
              <a:rPr lang="en-US" dirty="0" smtClean="0"/>
              <a:t>Assembly </a:t>
            </a:r>
            <a:r>
              <a:rPr lang="th-TH" dirty="0" smtClean="0"/>
              <a:t>เขียนขึ้นโดยบริษัท </a:t>
            </a:r>
            <a:r>
              <a:rPr lang="en-US" b="1" dirty="0" smtClean="0"/>
              <a:t>Digital Research Corporation</a:t>
            </a:r>
            <a:r>
              <a:rPr lang="en-US" dirty="0" smtClean="0"/>
              <a:t> </a:t>
            </a:r>
            <a:r>
              <a:rPr lang="th-TH" dirty="0" smtClean="0"/>
              <a:t>ซึ่งเขียน ระบบปฏิบัติการ </a:t>
            </a:r>
            <a:r>
              <a:rPr lang="en-US" b="1" dirty="0" smtClean="0"/>
              <a:t>DR-DOS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8 </a:t>
            </a:r>
            <a:r>
              <a:rPr lang="th-TH" b="1" u="sng" dirty="0" smtClean="0"/>
              <a:t>บิต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</a:t>
            </a:r>
            <a:r>
              <a:rPr lang="en-US" dirty="0" smtClean="0"/>
              <a:t>1977 </a:t>
            </a:r>
            <a:r>
              <a:rPr lang="th-TH" dirty="0" smtClean="0"/>
              <a:t>บริษัท </a:t>
            </a:r>
            <a:r>
              <a:rPr lang="en-US" dirty="0" smtClean="0"/>
              <a:t>Intel </a:t>
            </a:r>
            <a:r>
              <a:rPr lang="th-TH" dirty="0" smtClean="0"/>
              <a:t>ได้พัฒนา </a:t>
            </a:r>
            <a:r>
              <a:rPr lang="en-US" dirty="0" smtClean="0"/>
              <a:t>8085 </a:t>
            </a:r>
            <a:r>
              <a:rPr lang="th-TH" dirty="0" smtClean="0"/>
              <a:t>ให้มีความสามารถสูงกว่า </a:t>
            </a:r>
            <a:r>
              <a:rPr lang="en-US" dirty="0" smtClean="0"/>
              <a:t>8080 </a:t>
            </a:r>
            <a:r>
              <a:rPr lang="th-TH" dirty="0" smtClean="0"/>
              <a:t>โดยสามารถประมวลผลคำสั่งได้ </a:t>
            </a:r>
            <a:r>
              <a:rPr lang="en-US" dirty="0" smtClean="0"/>
              <a:t>769,230 </a:t>
            </a:r>
            <a:r>
              <a:rPr lang="th-TH" dirty="0" smtClean="0"/>
              <a:t>คำสั่งต่อนาที หรือ ที่ </a:t>
            </a:r>
            <a:r>
              <a:rPr lang="en-US" dirty="0" smtClean="0"/>
              <a:t>1.3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 </a:t>
            </a:r>
            <a:r>
              <a:rPr lang="th-TH" dirty="0" smtClean="0"/>
              <a:t>และมีส่วนของวงจรสร้างสัญญาณนาฬิกา และ </a:t>
            </a:r>
            <a:r>
              <a:rPr lang="en-US" dirty="0" smtClean="0"/>
              <a:t>System Control </a:t>
            </a:r>
            <a:r>
              <a:rPr lang="th-TH" dirty="0" smtClean="0"/>
              <a:t>ไว้ภายในตัวถังเดียวกัน และใช้ความถี่ของสัญญาณนาฬิกาที่สูงขึ้น ทั้งยังมีอีกหลายบริษัทที่ทำการผลิตไมโครโปรเซสเซอร์ แต่ที่รู้จักอย่างแพร่หลายคือ บริษัท </a:t>
            </a:r>
            <a:r>
              <a:rPr lang="en-US" b="1" dirty="0" err="1" smtClean="0"/>
              <a:t>Zilog</a:t>
            </a:r>
            <a:r>
              <a:rPr lang="en-US" dirty="0" smtClean="0"/>
              <a:t> </a:t>
            </a:r>
            <a:r>
              <a:rPr lang="th-TH" dirty="0" smtClean="0"/>
              <a:t>คือ </a:t>
            </a:r>
            <a:r>
              <a:rPr lang="en-US" b="1" dirty="0" smtClean="0"/>
              <a:t>Z-80</a:t>
            </a:r>
            <a:r>
              <a:rPr lang="en-US" dirty="0" smtClean="0"/>
              <a:t>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ช่วงเวลาของไมโครโปรเซสเซอร์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1978 </a:t>
            </a:r>
            <a:r>
              <a:rPr lang="th-TH" dirty="0" smtClean="0"/>
              <a:t>บริษัท </a:t>
            </a:r>
            <a:r>
              <a:rPr lang="en-US" dirty="0" smtClean="0"/>
              <a:t>Intel </a:t>
            </a:r>
            <a:r>
              <a:rPr lang="th-TH" dirty="0" smtClean="0"/>
              <a:t>ได้พัฒนา </a:t>
            </a:r>
            <a:r>
              <a:rPr lang="en-US" b="1" dirty="0" smtClean="0"/>
              <a:t>8086</a:t>
            </a:r>
            <a:r>
              <a:rPr lang="en-US" dirty="0" smtClean="0"/>
              <a:t> </a:t>
            </a:r>
            <a:r>
              <a:rPr lang="th-TH" dirty="0" smtClean="0"/>
              <a:t>และหลังจากนั้นอีก </a:t>
            </a:r>
            <a:r>
              <a:rPr lang="en-US" dirty="0" smtClean="0"/>
              <a:t>1 </a:t>
            </a:r>
            <a:r>
              <a:rPr lang="th-TH" dirty="0" smtClean="0"/>
              <a:t>ปี ได้พัฒนา </a:t>
            </a:r>
            <a:r>
              <a:rPr lang="en-US" b="1" dirty="0" smtClean="0"/>
              <a:t>8088</a:t>
            </a:r>
            <a:r>
              <a:rPr lang="en-US" dirty="0" smtClean="0"/>
              <a:t> </a:t>
            </a:r>
            <a:r>
              <a:rPr lang="th-TH" dirty="0" smtClean="0"/>
              <a:t>ซึ่งเป็น </a:t>
            </a:r>
            <a:r>
              <a:rPr lang="en-US" dirty="0" smtClean="0"/>
              <a:t>Microprocessor </a:t>
            </a:r>
            <a:r>
              <a:rPr lang="th-TH" dirty="0" smtClean="0"/>
              <a:t>ขนาด </a:t>
            </a:r>
            <a:r>
              <a:rPr lang="en-US" dirty="0" smtClean="0"/>
              <a:t>16 </a:t>
            </a:r>
            <a:r>
              <a:rPr lang="th-TH" dirty="0" smtClean="0"/>
              <a:t>บิต สามารถประมวลผลคำสั่งได้ </a:t>
            </a:r>
            <a:r>
              <a:rPr lang="en-US" dirty="0" smtClean="0"/>
              <a:t>2.5 MIPs (Million Instruction per second) </a:t>
            </a:r>
            <a:r>
              <a:rPr lang="th-TH" dirty="0" smtClean="0"/>
              <a:t>หรือ </a:t>
            </a:r>
            <a:r>
              <a:rPr lang="en-US" dirty="0" smtClean="0"/>
              <a:t>400 ns </a:t>
            </a:r>
            <a:r>
              <a:rPr lang="th-TH" dirty="0" smtClean="0"/>
              <a:t>โดยได้ทำการปรับปรุงพัฒนาจากคุณสมบัติของ </a:t>
            </a:r>
            <a:r>
              <a:rPr lang="en-US" dirty="0" smtClean="0"/>
              <a:t>8085 </a:t>
            </a:r>
            <a:r>
              <a:rPr lang="th-TH" dirty="0" smtClean="0"/>
              <a:t>คือเพิ่มขนาดของหน่วยความจำเป็น </a:t>
            </a:r>
            <a:r>
              <a:rPr lang="en-US" dirty="0" smtClean="0"/>
              <a:t>1M bytes 8 </a:t>
            </a:r>
            <a:r>
              <a:rPr lang="th-TH" dirty="0" smtClean="0"/>
              <a:t>บิตหรือ </a:t>
            </a:r>
            <a:r>
              <a:rPr lang="en-US" dirty="0" smtClean="0"/>
              <a:t>512 word 16 </a:t>
            </a:r>
            <a:r>
              <a:rPr lang="th-TH" dirty="0" smtClean="0"/>
              <a:t>บิต โดยได้นำมาใช้แทนไมโครโปรเซสเซอร์บนเครื่องมินิคอมพิวเตอร์ โดยที่ </a:t>
            </a:r>
            <a:r>
              <a:rPr lang="en-US" dirty="0" smtClean="0"/>
              <a:t>8086/8088 </a:t>
            </a:r>
            <a:r>
              <a:rPr lang="th-TH" dirty="0" smtClean="0"/>
              <a:t>สามารถเตรียมข้อมูลก่อนที่จะทำการประมวลผล </a:t>
            </a:r>
            <a:r>
              <a:rPr lang="en-US" dirty="0" smtClean="0"/>
              <a:t>4-6 Byte </a:t>
            </a:r>
            <a:r>
              <a:rPr lang="th-TH" dirty="0" smtClean="0"/>
              <a:t>และยังได้เพิ่มชุดคำสั่งในการคูณ</a:t>
            </a:r>
            <a:r>
              <a:rPr lang="en-US" dirty="0" smtClean="0"/>
              <a:t>/</a:t>
            </a:r>
            <a:r>
              <a:rPr lang="th-TH" dirty="0" smtClean="0"/>
              <a:t>หาร เข้ามา ซึ่งแต่เดิมมี </a:t>
            </a:r>
            <a:r>
              <a:rPr lang="en-US" dirty="0" smtClean="0"/>
              <a:t>45 </a:t>
            </a:r>
            <a:r>
              <a:rPr lang="th-TH" dirty="0" smtClean="0"/>
              <a:t>คำสั่ง </a:t>
            </a:r>
            <a:r>
              <a:rPr lang="en-US" dirty="0" smtClean="0"/>
              <a:t>(4004) </a:t>
            </a:r>
            <a:r>
              <a:rPr lang="th-TH" dirty="0" smtClean="0"/>
              <a:t>มาเป็น </a:t>
            </a:r>
            <a:r>
              <a:rPr lang="en-US" dirty="0" smtClean="0"/>
              <a:t>246 </a:t>
            </a:r>
            <a:r>
              <a:rPr lang="th-TH" dirty="0" smtClean="0"/>
              <a:t>คำสั่ง </a:t>
            </a:r>
            <a:r>
              <a:rPr lang="en-US" dirty="0" smtClean="0"/>
              <a:t>(8085) </a:t>
            </a:r>
            <a:r>
              <a:rPr lang="th-TH" dirty="0" smtClean="0"/>
              <a:t>ส่วนใน </a:t>
            </a:r>
            <a:r>
              <a:rPr lang="en-US" dirty="0" smtClean="0"/>
              <a:t>8086/8088 </a:t>
            </a:r>
            <a:r>
              <a:rPr lang="th-TH" dirty="0" smtClean="0"/>
              <a:t>มีทั่งหมด </a:t>
            </a:r>
            <a:r>
              <a:rPr lang="en-US" dirty="0" smtClean="0"/>
              <a:t>200,000 </a:t>
            </a:r>
            <a:r>
              <a:rPr lang="th-TH" dirty="0" smtClean="0"/>
              <a:t>คำสั่ง โดยเรียกไมโครโปรเซสเซอร์ประเภทนี้ว่า </a:t>
            </a:r>
            <a:r>
              <a:rPr lang="en-US" b="1" dirty="0" smtClean="0"/>
              <a:t>CISC</a:t>
            </a:r>
            <a:r>
              <a:rPr lang="en-US" dirty="0" smtClean="0"/>
              <a:t> (Complex Instruction Set Computer) </a:t>
            </a:r>
            <a:r>
              <a:rPr lang="th-TH" dirty="0" smtClean="0"/>
              <a:t>ซึ่งทำให้การพัฒนาโปรแกรมใช้งานได้หลากหลายมากขึ้น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ช่วงเวลาของไมโครโปรเซสเซอร์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การใช้งานไมโครโปรเซสเซอร์ขนาด </a:t>
            </a:r>
            <a:r>
              <a:rPr lang="en-US" dirty="0" smtClean="0"/>
              <a:t>16 </a:t>
            </a:r>
            <a:r>
              <a:rPr lang="th-TH" dirty="0" smtClean="0"/>
              <a:t>บิต เริ่มขึ้นในปี </a:t>
            </a:r>
            <a:r>
              <a:rPr lang="en-US" dirty="0" smtClean="0"/>
              <a:t>1981 </a:t>
            </a:r>
            <a:r>
              <a:rPr lang="th-TH" dirty="0" smtClean="0"/>
              <a:t>โดยทาง </a:t>
            </a:r>
            <a:r>
              <a:rPr lang="en-US" dirty="0" smtClean="0"/>
              <a:t>IBM </a:t>
            </a:r>
            <a:r>
              <a:rPr lang="th-TH" dirty="0" smtClean="0"/>
              <a:t>ได้นำ </a:t>
            </a:r>
            <a:r>
              <a:rPr lang="en-US" dirty="0" smtClean="0"/>
              <a:t>8088 </a:t>
            </a:r>
            <a:r>
              <a:rPr lang="th-TH" dirty="0" smtClean="0"/>
              <a:t>มาสร้างเครื่องคอมพิวเตอร์ส่วนบุคคล โปรแกรมประยุกต์ที่ใช้ได้แก่ </a:t>
            </a:r>
            <a:r>
              <a:rPr lang="en-US" dirty="0" smtClean="0"/>
              <a:t>Spreadsheets Word Processor Spelling Checker </a:t>
            </a:r>
            <a:r>
              <a:rPr lang="th-TH" dirty="0" smtClean="0"/>
              <a:t>และพจนานุกรมคอมพิวเตอร์ ซึ่งโปรแกรมต่าง ๆ เหล่านี้ต้องการหน่วยความจำที่มากกว่า </a:t>
            </a:r>
            <a:r>
              <a:rPr lang="en-US" dirty="0" smtClean="0"/>
              <a:t>64K bytes </a:t>
            </a:r>
            <a:r>
              <a:rPr lang="th-TH" dirty="0" smtClean="0"/>
              <a:t>ในช่วงเวลาต่อมาหน่วยความจำขนาด </a:t>
            </a:r>
            <a:r>
              <a:rPr lang="en-US" dirty="0" smtClean="0"/>
              <a:t>1 M bytes </a:t>
            </a:r>
            <a:r>
              <a:rPr lang="th-TH" dirty="0" smtClean="0"/>
              <a:t>เป็นข้อจำกัดสำหรับโปรแกรมประเภทฐานข้อมูล ดังนั้นทางอินเท</a:t>
            </a:r>
            <a:r>
              <a:rPr lang="th-TH" dirty="0" err="1" smtClean="0"/>
              <a:t>ลจึง</a:t>
            </a:r>
            <a:r>
              <a:rPr lang="th-TH" dirty="0" smtClean="0"/>
              <a:t>ได้พัฒนามาเป็น </a:t>
            </a:r>
            <a:r>
              <a:rPr lang="en-US" dirty="0" smtClean="0"/>
              <a:t>80286 </a:t>
            </a:r>
            <a:r>
              <a:rPr lang="th-TH" dirty="0" smtClean="0"/>
              <a:t>ซึ่งสามารถใช้หน่วยความจำได้ถึง </a:t>
            </a:r>
            <a:r>
              <a:rPr lang="en-US" dirty="0" smtClean="0"/>
              <a:t>16M bytes </a:t>
            </a:r>
            <a:r>
              <a:rPr lang="th-TH" dirty="0" smtClean="0"/>
              <a:t>พร้อมทั้งได้พัฒนาคำสั่งเพื่อใช้ในการจัดการกับหน่วยความจำที่เกิน </a:t>
            </a:r>
            <a:r>
              <a:rPr lang="en-US" dirty="0" smtClean="0"/>
              <a:t>1M byte </a:t>
            </a:r>
            <a:r>
              <a:rPr lang="th-TH" dirty="0" smtClean="0"/>
              <a:t>และความเร็วในการประมวลผลคำสั่งได้ </a:t>
            </a:r>
            <a:r>
              <a:rPr lang="en-US" dirty="0" smtClean="0"/>
              <a:t>4.0 MIPs </a:t>
            </a:r>
            <a:r>
              <a:rPr lang="th-TH" dirty="0" smtClean="0"/>
              <a:t>หรือ</a:t>
            </a:r>
            <a:r>
              <a:rPr lang="en-US" dirty="0" smtClean="0"/>
              <a:t> 250ns </a:t>
            </a:r>
            <a:r>
              <a:rPr lang="th-TH" dirty="0" smtClean="0"/>
              <a:t>ที่สัญญาณนาฬิกา </a:t>
            </a:r>
            <a:r>
              <a:rPr lang="en-US" dirty="0" smtClean="0"/>
              <a:t>8 MHz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32 </a:t>
            </a:r>
            <a:r>
              <a:rPr lang="th-TH" b="1" u="sng" dirty="0" smtClean="0"/>
              <a:t>บิต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เนื่องจากโปรแกรมต่าง ๆ ที่มีการพัฒนาขึ้นมาใช้งาน ต้องการความเร็วในการประมวลผล ขนาดของบัสข้อมูล และขนาดของหน่วยความจำที่มากขึ้น ดังนั้นทางอินเท</a:t>
            </a:r>
            <a:r>
              <a:rPr lang="th-TH" dirty="0" err="1" smtClean="0"/>
              <a:t>ลจึง</a:t>
            </a:r>
            <a:r>
              <a:rPr lang="th-TH" dirty="0" smtClean="0"/>
              <a:t>ได้พัฒนา ไมโครโปรเซสเซอร์ขนาด </a:t>
            </a:r>
            <a:r>
              <a:rPr lang="en-US" dirty="0" smtClean="0"/>
              <a:t>32 </a:t>
            </a:r>
            <a:r>
              <a:rPr lang="th-TH" dirty="0" smtClean="0"/>
              <a:t>บิต ตัวแรกในปี </a:t>
            </a:r>
            <a:r>
              <a:rPr lang="en-US" dirty="0" smtClean="0"/>
              <a:t>1986 </a:t>
            </a:r>
            <a:r>
              <a:rPr lang="th-TH" dirty="0" smtClean="0"/>
              <a:t>โดยใช้ชื่อว่า </a:t>
            </a:r>
            <a:r>
              <a:rPr lang="en-US" b="1" dirty="0" smtClean="0"/>
              <a:t>80386</a:t>
            </a:r>
            <a:r>
              <a:rPr lang="en-US" dirty="0" smtClean="0"/>
              <a:t> </a:t>
            </a:r>
            <a:r>
              <a:rPr lang="th-TH" dirty="0" smtClean="0"/>
              <a:t>มีขนาดบัสข้อมูลจำนวน </a:t>
            </a:r>
            <a:r>
              <a:rPr lang="en-US" dirty="0" smtClean="0"/>
              <a:t>32 </a:t>
            </a:r>
            <a:r>
              <a:rPr lang="th-TH" dirty="0" smtClean="0"/>
              <a:t>บิต ขนาดบัสแอดเดรส จำนวน </a:t>
            </a:r>
            <a:r>
              <a:rPr lang="en-US" dirty="0" smtClean="0"/>
              <a:t>32 </a:t>
            </a:r>
            <a:r>
              <a:rPr lang="th-TH" dirty="0" smtClean="0"/>
              <a:t>บิต ซึ่งสามารถใช้งานหน่วยความจำได้ถึง </a:t>
            </a:r>
            <a:r>
              <a:rPr lang="en-US" dirty="0" smtClean="0"/>
              <a:t>4G bytes </a:t>
            </a:r>
            <a:r>
              <a:rPr lang="th-TH" dirty="0" smtClean="0"/>
              <a:t>มีรุ่นต่าง ๆ ที่ผลิตออกมา เช่น </a:t>
            </a:r>
            <a:r>
              <a:rPr lang="en-US" b="1" dirty="0" smtClean="0"/>
              <a:t>80386SX</a:t>
            </a:r>
            <a:r>
              <a:rPr lang="en-US" dirty="0" smtClean="0"/>
              <a:t> </a:t>
            </a:r>
            <a:r>
              <a:rPr lang="th-TH" dirty="0" smtClean="0"/>
              <a:t>มีขนาดบัสข้อมูลจำนวน </a:t>
            </a:r>
            <a:r>
              <a:rPr lang="en-US" dirty="0" smtClean="0"/>
              <a:t>16 </a:t>
            </a:r>
            <a:r>
              <a:rPr lang="th-TH" dirty="0" smtClean="0"/>
              <a:t>บิต ขนาดบัสแอดเดรส จำนวน </a:t>
            </a:r>
            <a:r>
              <a:rPr lang="en-US" dirty="0" smtClean="0"/>
              <a:t>24 </a:t>
            </a:r>
            <a:r>
              <a:rPr lang="th-TH" dirty="0" smtClean="0"/>
              <a:t>บิต ใช้งานหน่วยความจำได้ </a:t>
            </a:r>
            <a:r>
              <a:rPr lang="en-US" dirty="0" smtClean="0"/>
              <a:t>16M bytes </a:t>
            </a:r>
            <a:r>
              <a:rPr lang="th-TH" dirty="0" smtClean="0"/>
              <a:t>รุ่น </a:t>
            </a:r>
            <a:r>
              <a:rPr lang="en-US" b="1" dirty="0" smtClean="0"/>
              <a:t>80386SL/80386SLC</a:t>
            </a:r>
            <a:r>
              <a:rPr lang="en-US" dirty="0" smtClean="0"/>
              <a:t> </a:t>
            </a:r>
            <a:r>
              <a:rPr lang="th-TH" dirty="0" smtClean="0"/>
              <a:t>มีขนาดบัสข้อมูลจำนวน </a:t>
            </a:r>
            <a:r>
              <a:rPr lang="en-US" dirty="0" smtClean="0"/>
              <a:t>16 </a:t>
            </a:r>
            <a:r>
              <a:rPr lang="th-TH" dirty="0" smtClean="0"/>
              <a:t>บิต ขนาดบัสแอดเดรส จำนวน </a:t>
            </a:r>
            <a:r>
              <a:rPr lang="en-US" dirty="0" smtClean="0"/>
              <a:t>25 </a:t>
            </a:r>
            <a:r>
              <a:rPr lang="th-TH" dirty="0" smtClean="0"/>
              <a:t>บิต ใช้งานหน่วยความจำได้สูงสุด </a:t>
            </a:r>
            <a:r>
              <a:rPr lang="en-US" dirty="0" smtClean="0"/>
              <a:t>32 M bytes </a:t>
            </a:r>
            <a:r>
              <a:rPr lang="th-TH" dirty="0" smtClean="0"/>
              <a:t>และรุ่น </a:t>
            </a:r>
            <a:r>
              <a:rPr lang="en-US" b="1" dirty="0" smtClean="0"/>
              <a:t>80386DX</a:t>
            </a:r>
            <a:r>
              <a:rPr lang="en-US" dirty="0" smtClean="0"/>
              <a:t> </a:t>
            </a:r>
            <a:r>
              <a:rPr lang="th-TH" dirty="0" smtClean="0"/>
              <a:t>มีขนาดบัสข้อมูลจำนวน </a:t>
            </a:r>
            <a:r>
              <a:rPr lang="en-US" dirty="0" smtClean="0"/>
              <a:t>32 </a:t>
            </a:r>
            <a:r>
              <a:rPr lang="th-TH" dirty="0" smtClean="0"/>
              <a:t>บิต ขนาดบัสแอดเดรส จำนวน </a:t>
            </a:r>
            <a:r>
              <a:rPr lang="en-US" dirty="0" smtClean="0"/>
              <a:t>32 </a:t>
            </a:r>
            <a:r>
              <a:rPr lang="th-TH" dirty="0" smtClean="0"/>
              <a:t>บิต ใช้งานหน่วยความจำได้ </a:t>
            </a:r>
            <a:r>
              <a:rPr lang="en-US" dirty="0" smtClean="0"/>
              <a:t>4G bytes </a:t>
            </a:r>
            <a:r>
              <a:rPr lang="th-TH" dirty="0" smtClean="0"/>
              <a:t>นอกจากนี้ยังได้ทำการปรับปรุงให้ไมโครโปรเซสเซอร์รวมทุกสิ่งไว้ภายในตัว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32 </a:t>
            </a:r>
            <a:r>
              <a:rPr lang="th-TH" b="1" u="sng" dirty="0" smtClean="0"/>
              <a:t>บิต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th-TH" dirty="0" smtClean="0"/>
              <a:t>โปรแกรมต่าง ๆ ที่พัฒนาขึ้นมาจะใช้รูปแบบในการติดต่อกับผู้ใช้แบบ </a:t>
            </a:r>
            <a:r>
              <a:rPr lang="en-US" b="1" dirty="0" smtClean="0"/>
              <a:t>GUI</a:t>
            </a:r>
            <a:r>
              <a:rPr lang="en-US" dirty="0" smtClean="0"/>
              <a:t> (Graphic User Interface) </a:t>
            </a:r>
            <a:r>
              <a:rPr lang="th-TH" dirty="0" smtClean="0"/>
              <a:t>โดยแบ่งพื้นที่บนหน้าจอมอนิเตอร์ เป็นจุดหลาย ๆ จุดตามแนวตั้งและแนวนอน ซึ่งจุดแต่ละจุดนี้เรียกว่า </a:t>
            </a:r>
            <a:r>
              <a:rPr lang="th-TH" dirty="0" err="1" smtClean="0"/>
              <a:t>พิก</a:t>
            </a:r>
            <a:r>
              <a:rPr lang="th-TH" dirty="0" smtClean="0"/>
              <a:t>เซล </a:t>
            </a:r>
            <a:r>
              <a:rPr lang="en-US" dirty="0" smtClean="0"/>
              <a:t>(Pixels </a:t>
            </a:r>
            <a:r>
              <a:rPr lang="th-TH" dirty="0" smtClean="0"/>
              <a:t>หรือ</a:t>
            </a:r>
            <a:r>
              <a:rPr lang="en-US" dirty="0" smtClean="0"/>
              <a:t> </a:t>
            </a:r>
            <a:r>
              <a:rPr lang="en-US" dirty="0" err="1" smtClean="0"/>
              <a:t>Pels</a:t>
            </a:r>
            <a:r>
              <a:rPr lang="en-US" dirty="0" smtClean="0"/>
              <a:t>) </a:t>
            </a:r>
            <a:r>
              <a:rPr lang="th-TH" dirty="0" smtClean="0"/>
              <a:t>โดยที่วีจีเอ</a:t>
            </a:r>
            <a:r>
              <a:rPr lang="en-US" dirty="0" smtClean="0"/>
              <a:t> (</a:t>
            </a:r>
            <a:r>
              <a:rPr lang="en-US" b="1" dirty="0" smtClean="0"/>
              <a:t>VGA</a:t>
            </a:r>
            <a:r>
              <a:rPr lang="en-US" dirty="0" smtClean="0"/>
              <a:t> : Variable Graphics Array) </a:t>
            </a:r>
            <a:r>
              <a:rPr lang="th-TH" dirty="0" smtClean="0"/>
              <a:t>มีขนาด </a:t>
            </a:r>
            <a:r>
              <a:rPr lang="en-US" dirty="0" smtClean="0"/>
              <a:t>640 *480 </a:t>
            </a:r>
            <a:r>
              <a:rPr lang="th-TH" dirty="0" smtClean="0"/>
              <a:t>จุด เมื่อทางไมโครซอฟท์ได้พัฒนาโปรแกรม</a:t>
            </a:r>
            <a:r>
              <a:rPr lang="en-US" dirty="0" smtClean="0"/>
              <a:t> Window </a:t>
            </a:r>
            <a:r>
              <a:rPr lang="th-TH" dirty="0" smtClean="0"/>
              <a:t>มาใช้งานซึ่งมีรูปแบบการทำงานคล้ายกับโปรแกรมของแมคอิน</a:t>
            </a:r>
            <a:r>
              <a:rPr lang="th-TH" dirty="0" err="1" smtClean="0"/>
              <a:t>ทอร์ช</a:t>
            </a:r>
            <a:r>
              <a:rPr lang="th-TH" dirty="0" smtClean="0"/>
              <a:t> โดยเรียกรูปแบบของ </a:t>
            </a:r>
            <a:r>
              <a:rPr lang="en-US" dirty="0" smtClean="0"/>
              <a:t>GUI </a:t>
            </a:r>
            <a:r>
              <a:rPr lang="th-TH" dirty="0" smtClean="0"/>
              <a:t>นี้ว่า </a:t>
            </a:r>
            <a:r>
              <a:rPr lang="en-US" b="1" dirty="0" smtClean="0"/>
              <a:t>WYSIWYG </a:t>
            </a:r>
            <a:r>
              <a:rPr lang="en-US" dirty="0" smtClean="0"/>
              <a:t>(What You See In What You Get)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32 </a:t>
            </a:r>
            <a:r>
              <a:rPr lang="th-TH" b="1" u="sng" dirty="0" smtClean="0"/>
              <a:t>บิต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การพัฒนา </a:t>
            </a:r>
            <a:r>
              <a:rPr lang="en-US" dirty="0" smtClean="0"/>
              <a:t>80386 </a:t>
            </a:r>
            <a:r>
              <a:rPr lang="th-TH" dirty="0" smtClean="0"/>
              <a:t>ทางด้านชุดคำสั่ง ให้สามารถใช้งานคำสั่งของ </a:t>
            </a:r>
            <a:r>
              <a:rPr lang="en-US" dirty="0" smtClean="0"/>
              <a:t>8086/8088 </a:t>
            </a:r>
            <a:r>
              <a:rPr lang="th-TH" dirty="0" smtClean="0"/>
              <a:t>และ </a:t>
            </a:r>
            <a:r>
              <a:rPr lang="en-US" dirty="0" smtClean="0"/>
              <a:t>80286 </a:t>
            </a:r>
            <a:r>
              <a:rPr lang="th-TH" dirty="0" smtClean="0"/>
              <a:t>ได้พร้อมทั้งได้เพิ่มคำสั่งที่จัดการกับรีจีสเตอร์ขนาด </a:t>
            </a:r>
            <a:r>
              <a:rPr lang="en-US" dirty="0" smtClean="0"/>
              <a:t>32 </a:t>
            </a:r>
            <a:r>
              <a:rPr lang="th-TH" dirty="0" smtClean="0"/>
              <a:t>บิต นอกจากอินทลแล้วยังมีอีกหลายบริษัทที่ได้ผลิตไมโครโปรเซสเซอร์ขนาด </a:t>
            </a:r>
            <a:r>
              <a:rPr lang="en-US" dirty="0" smtClean="0"/>
              <a:t>32 </a:t>
            </a:r>
            <a:r>
              <a:rPr lang="th-TH" dirty="0" smtClean="0"/>
              <a:t>บิต ด้วยคือ บริษัท </a:t>
            </a:r>
            <a:r>
              <a:rPr lang="en-US" b="1" dirty="0" smtClean="0"/>
              <a:t>AMD</a:t>
            </a:r>
            <a:r>
              <a:rPr lang="en-US" dirty="0" smtClean="0"/>
              <a:t> (Advance Micro Devices) </a:t>
            </a:r>
            <a:r>
              <a:rPr lang="th-TH" dirty="0" smtClean="0"/>
              <a:t>และ </a:t>
            </a:r>
            <a:r>
              <a:rPr lang="en-US" b="1" dirty="0" smtClean="0"/>
              <a:t>Cyrix</a:t>
            </a:r>
            <a:r>
              <a:rPr lang="en-US" dirty="0" smtClean="0"/>
              <a:t> </a:t>
            </a:r>
            <a:r>
              <a:rPr lang="th-TH" dirty="0" smtClean="0"/>
              <a:t>พร้อมทั้งมีการผลิตไมโครโปรเซสเซอร์ที่ช่วยในการคำนวณทางคณิตศาสตร์ </a:t>
            </a:r>
            <a:r>
              <a:rPr lang="en-US" dirty="0" smtClean="0"/>
              <a:t>(</a:t>
            </a:r>
            <a:r>
              <a:rPr lang="en-US" b="1" dirty="0" smtClean="0"/>
              <a:t>Math-co Processor</a:t>
            </a:r>
            <a:r>
              <a:rPr lang="en-US" dirty="0" smtClean="0"/>
              <a:t>) </a:t>
            </a:r>
            <a:r>
              <a:rPr lang="th-TH" dirty="0" smtClean="0"/>
              <a:t>เพื่อให้สามารถทำการคำนวณเลขทศนิยม</a:t>
            </a:r>
            <a:r>
              <a:rPr lang="th-TH" dirty="0" err="1" smtClean="0"/>
              <a:t>ได้มาก</a:t>
            </a:r>
            <a:r>
              <a:rPr lang="th-TH" dirty="0" smtClean="0"/>
              <a:t>ขึ้น ซึ่งงานที่ต้องใช้ </a:t>
            </a:r>
            <a:r>
              <a:rPr lang="en-US" dirty="0" smtClean="0"/>
              <a:t>Math-co </a:t>
            </a:r>
            <a:r>
              <a:rPr lang="th-TH" dirty="0" smtClean="0"/>
              <a:t>คือโปรแกรมทางด้าน </a:t>
            </a:r>
            <a:r>
              <a:rPr lang="en-US" b="1" dirty="0" smtClean="0"/>
              <a:t>CAD/CAM </a:t>
            </a:r>
            <a:r>
              <a:rPr lang="en-US" dirty="0" smtClean="0"/>
              <a:t>(Computer Aide Design/Computer Aide Manufacturing)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จุดเด่นของไมโครโปรเซสเซอร์ขนาด </a:t>
            </a:r>
            <a:r>
              <a:rPr lang="en-US" b="1" u="sng" dirty="0" smtClean="0"/>
              <a:t>32 </a:t>
            </a:r>
            <a:r>
              <a:rPr lang="th-TH" b="1" u="sng" dirty="0" smtClean="0"/>
              <a:t>บิต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ไมโครโปรเซสเซอร์ </a:t>
            </a:r>
            <a:r>
              <a:rPr lang="en-US" b="1" dirty="0" smtClean="0"/>
              <a:t>80486</a:t>
            </a:r>
            <a:r>
              <a:rPr lang="en-US" dirty="0" smtClean="0"/>
              <a:t> </a:t>
            </a:r>
            <a:r>
              <a:rPr lang="th-TH" dirty="0" smtClean="0"/>
              <a:t>เริ่มพัฒนาขึ้นในปี </a:t>
            </a:r>
            <a:r>
              <a:rPr lang="en-US" dirty="0" smtClean="0"/>
              <a:t>1989 </a:t>
            </a:r>
            <a:r>
              <a:rPr lang="th-TH" dirty="0" smtClean="0"/>
              <a:t>โดยเป็นการรวมไมโครโปรเซสเซอร์ทั่วไปกับไมโครโปรเซสเซอร์ช่วยคำนวณทางคณิตศาสตร์ไว้ภายในตัวไมโครโปรเซสเซอร์ ซึ่งส่งผลให้การประมวลผลทำได้เร็วขึ้น และยังได้ทำการเพิ่มความถี่ในการประมวลผลภายในตัวไมโครโปรเซสเซอร์เป็น </a:t>
            </a:r>
            <a:r>
              <a:rPr lang="en-US" dirty="0" smtClean="0"/>
              <a:t>2 </a:t>
            </a:r>
            <a:r>
              <a:rPr lang="th-TH" dirty="0" smtClean="0"/>
              <a:t>เท่า คือรุ่น </a:t>
            </a:r>
            <a:r>
              <a:rPr lang="en-US" dirty="0" smtClean="0"/>
              <a:t>DX2 </a:t>
            </a:r>
            <a:r>
              <a:rPr lang="th-TH" dirty="0" smtClean="0"/>
              <a:t>และ</a:t>
            </a:r>
            <a:r>
              <a:rPr lang="en-US" dirty="0" smtClean="0"/>
              <a:t> 3 </a:t>
            </a:r>
            <a:r>
              <a:rPr lang="th-TH" dirty="0" smtClean="0"/>
              <a:t>เท่าสำหรับ</a:t>
            </a:r>
            <a:r>
              <a:rPr lang="en-US" dirty="0" smtClean="0"/>
              <a:t> DX4 </a:t>
            </a:r>
            <a:r>
              <a:rPr lang="th-TH" dirty="0" smtClean="0"/>
              <a:t>ขนาดของหน่วยความจำแคช ได้เพิ่มขึ้นจาก </a:t>
            </a:r>
            <a:r>
              <a:rPr lang="en-US" dirty="0" smtClean="0"/>
              <a:t>8K bytes </a:t>
            </a:r>
            <a:r>
              <a:rPr lang="th-TH" dirty="0" smtClean="0"/>
              <a:t>เป็น </a:t>
            </a:r>
            <a:r>
              <a:rPr lang="en-US" dirty="0" smtClean="0"/>
              <a:t>16K bytes </a:t>
            </a:r>
            <a:r>
              <a:rPr lang="th-TH" dirty="0" smtClean="0"/>
              <a:t>ทาง </a:t>
            </a:r>
            <a:r>
              <a:rPr lang="en-US" dirty="0" smtClean="0"/>
              <a:t>AMD </a:t>
            </a:r>
            <a:r>
              <a:rPr lang="th-TH" dirty="0" smtClean="0"/>
              <a:t>และ</a:t>
            </a:r>
            <a:r>
              <a:rPr lang="en-US" dirty="0" smtClean="0"/>
              <a:t> Cyrix </a:t>
            </a:r>
            <a:r>
              <a:rPr lang="th-TH" dirty="0" smtClean="0"/>
              <a:t>ยังเป็นคู่แข่งที่สำคัญของอิน</a:t>
            </a:r>
            <a:r>
              <a:rPr lang="th-TH" dirty="0" err="1" smtClean="0"/>
              <a:t>เทล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ไมโครโปรเซสเซอร์ของบริษัท </a:t>
            </a:r>
            <a:r>
              <a:rPr lang="en-US" b="1" u="sng" dirty="0" smtClean="0"/>
              <a:t>Intel </a:t>
            </a:r>
            <a:endParaRPr lang="th-TH" b="1" u="sng" dirty="0"/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1285851" y="1258266"/>
          <a:ext cx="7429552" cy="5151120"/>
        </p:xfrm>
        <a:graphic>
          <a:graphicData uri="http://schemas.openxmlformats.org/drawingml/2006/table">
            <a:tbl>
              <a:tblPr/>
              <a:tblGrid>
                <a:gridCol w="2475833"/>
                <a:gridCol w="1455707"/>
                <a:gridCol w="3498012"/>
              </a:tblGrid>
              <a:tr h="788235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Part Number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Cordia New"/>
                          <a:ea typeface="Cordia New"/>
                          <a:cs typeface="Angsana New"/>
                        </a:rPr>
                        <a:t>Data Bus Width</a:t>
                      </a:r>
                      <a:endParaRPr lang="en-US" sz="26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Cordia New"/>
                          <a:ea typeface="Cordia New"/>
                          <a:cs typeface="Angsana New"/>
                        </a:rPr>
                        <a:t>Memory Size</a:t>
                      </a:r>
                      <a:endParaRPr lang="en-US" sz="26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8048</a:t>
                      </a:r>
                      <a:endParaRPr lang="en-US" sz="2600" dirty="0">
                        <a:latin typeface="CordiaUPC"/>
                        <a:ea typeface="Times New Roman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2K internal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8051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8K internal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5085A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64K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8086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8088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8096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8K internal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80186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80188</a:t>
                      </a:r>
                      <a:endParaRPr lang="en-US" sz="2600">
                        <a:latin typeface="CordiaUPC"/>
                        <a:ea typeface="Times New Roman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80251</a:t>
                      </a:r>
                      <a:endParaRPr lang="en-US" sz="2600" dirty="0">
                        <a:latin typeface="CordiaUPC"/>
                        <a:ea typeface="Times New Roman"/>
                        <a:cs typeface="Angsana New"/>
                      </a:endParaRP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16K internal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80286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600">
                          <a:latin typeface="Cordia New"/>
                          <a:ea typeface="Cordia New"/>
                          <a:cs typeface="Angsana New"/>
                        </a:rPr>
                        <a:t>80386DX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Cordia New"/>
                          <a:ea typeface="Cordia New"/>
                          <a:cs typeface="Angsana New"/>
                        </a:rPr>
                        <a:t>4G</a:t>
                      </a:r>
                    </a:p>
                  </a:txBody>
                  <a:tcPr marL="122676" marR="1226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3060700" algn="ctr"/>
                <a:tab pos="5759450" algn="r"/>
              </a:tabLst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ยุคก่อนจะมาเป็นไมโครโปรเซสเซอร์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สามารถแบ่งเป็นยุคต่าง ๆ ได้ดังนี้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ยุคของกลไก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ยุคของไฟฟ้า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ยุคของไมโครโปรเซสเซอร์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ไมโครโปรเซสเซอร์ของบริษัท </a:t>
            </a:r>
            <a:r>
              <a:rPr lang="en-US" b="1" u="sng" dirty="0" smtClean="0"/>
              <a:t>Intel </a:t>
            </a:r>
            <a:r>
              <a:rPr lang="th-TH" b="1" u="sng" dirty="0" smtClean="0"/>
              <a:t>ต่อ</a:t>
            </a:r>
            <a:r>
              <a:rPr lang="en-US" b="1" u="sng" dirty="0" smtClean="0"/>
              <a:t> 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269599" y="1274133"/>
          <a:ext cx="7731556" cy="5012386"/>
        </p:xfrm>
        <a:graphic>
          <a:graphicData uri="http://schemas.openxmlformats.org/drawingml/2006/table">
            <a:tbl>
              <a:tblPr/>
              <a:tblGrid>
                <a:gridCol w="2576473"/>
                <a:gridCol w="1514881"/>
                <a:gridCol w="3640202"/>
              </a:tblGrid>
              <a:tr h="821929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Part Number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Data Bus Width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Memory Size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80386SL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32M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80386SLC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32M + 1K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80386SX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80486DX/DX2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4G + 8K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80486SX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4G + 8K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80486DX4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4G + 16K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11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Pentium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4G + 16K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620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Pentium Overdrive (P24T)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4G + 16K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63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Pentium Pro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64G + 16K L1 cache + 256K L2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63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Pentium II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64G + 32K L1 cache + 512K L2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83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Pentium II Xeon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/>
                          <a:ea typeface="Cordia New"/>
                          <a:cs typeface="Angsana New"/>
                        </a:rPr>
                        <a:t>64G + 32K L1 cache + 512K or 1M L2 cache</a:t>
                      </a:r>
                    </a:p>
                  </a:txBody>
                  <a:tcPr marL="98148" marR="981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3060700" algn="ctr"/>
                <a:tab pos="5759450" algn="r"/>
              </a:tabLst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ไมโครโปรเซสเซอร์ของบริษัท </a:t>
            </a:r>
            <a:r>
              <a:rPr lang="en-US" b="1" u="sng" dirty="0" smtClean="0"/>
              <a:t>Motorola</a:t>
            </a:r>
            <a:endParaRPr lang="th-TH" b="1" u="sng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285852" y="1272296"/>
          <a:ext cx="7662668" cy="5223168"/>
        </p:xfrm>
        <a:graphic>
          <a:graphicData uri="http://schemas.openxmlformats.org/drawingml/2006/table">
            <a:tbl>
              <a:tblPr/>
              <a:tblGrid>
                <a:gridCol w="2297719"/>
                <a:gridCol w="1684922"/>
                <a:gridCol w="3680027"/>
              </a:tblGrid>
              <a:tr h="369224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Part Number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Cordia New"/>
                          <a:ea typeface="Cordia New"/>
                          <a:cs typeface="Angsana New"/>
                        </a:rPr>
                        <a:t>Data Bus Width</a:t>
                      </a:r>
                      <a:endParaRPr lang="en-US" sz="26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Cordia New"/>
                          <a:ea typeface="Cordia New"/>
                          <a:cs typeface="Angsana New"/>
                        </a:rPr>
                        <a:t>Memory Size</a:t>
                      </a:r>
                      <a:endParaRPr lang="en-US" sz="26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64K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6805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2K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6809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64K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68000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68008Q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68008D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4M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68010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68020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4G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68030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4G + 256K cache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68040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4G + 8K cache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68060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4G + 16K cache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24"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PowerPC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ordia New"/>
                          <a:ea typeface="Cordia New"/>
                          <a:cs typeface="Angsana New"/>
                        </a:rPr>
                        <a:t>4G + 32K cache</a:t>
                      </a:r>
                    </a:p>
                  </a:txBody>
                  <a:tcPr marL="116724" marR="116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ไมโครโปรเซสเซอร์เพ</a:t>
            </a:r>
            <a:r>
              <a:rPr lang="th-TH" b="1" u="sng" dirty="0" err="1" smtClean="0"/>
              <a:t>นเทียม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เริ่มพัฒนาในปี </a:t>
            </a:r>
            <a:r>
              <a:rPr lang="en-US" dirty="0" smtClean="0"/>
              <a:t>1993  </a:t>
            </a:r>
            <a:r>
              <a:rPr lang="th-TH" dirty="0" smtClean="0"/>
              <a:t>โดยใช้ชื่อในการพัฒนาว่า </a:t>
            </a:r>
            <a:r>
              <a:rPr lang="en-US" dirty="0" smtClean="0"/>
              <a:t>“</a:t>
            </a:r>
            <a:r>
              <a:rPr lang="en-US" b="1" dirty="0" smtClean="0"/>
              <a:t>P5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b="1" dirty="0" smtClean="0"/>
              <a:t>80586</a:t>
            </a:r>
            <a:r>
              <a:rPr lang="en-US" dirty="0" smtClean="0"/>
              <a:t>” </a:t>
            </a:r>
            <a:r>
              <a:rPr lang="th-TH" dirty="0" smtClean="0"/>
              <a:t>สาเหตุที่ไม่ใช้ชื่อ </a:t>
            </a:r>
            <a:r>
              <a:rPr lang="en-US" dirty="0" smtClean="0"/>
              <a:t>80586 </a:t>
            </a:r>
            <a:r>
              <a:rPr lang="th-TH" dirty="0" smtClean="0"/>
              <a:t>เพราะเป็นเหตุผลทางการค้า ซึ่งทาง</a:t>
            </a:r>
            <a:r>
              <a:rPr lang="en-US" dirty="0" smtClean="0"/>
              <a:t> AMD </a:t>
            </a:r>
            <a:r>
              <a:rPr lang="th-TH" dirty="0" smtClean="0"/>
              <a:t>ได้ใช้ชื่อว่า </a:t>
            </a:r>
            <a:r>
              <a:rPr lang="en-US" dirty="0" smtClean="0"/>
              <a:t>“</a:t>
            </a:r>
            <a:r>
              <a:rPr lang="en-US" b="1" dirty="0" smtClean="0"/>
              <a:t>K5</a:t>
            </a:r>
            <a:r>
              <a:rPr lang="en-US" dirty="0" smtClean="0"/>
              <a:t>” </a:t>
            </a:r>
            <a:r>
              <a:rPr lang="th-TH" dirty="0" smtClean="0"/>
              <a:t>และ</a:t>
            </a:r>
            <a:r>
              <a:rPr lang="en-US" dirty="0" smtClean="0"/>
              <a:t> Cyrix </a:t>
            </a:r>
            <a:r>
              <a:rPr lang="th-TH" dirty="0" smtClean="0"/>
              <a:t>ใช้ชื่อว่า </a:t>
            </a:r>
            <a:r>
              <a:rPr lang="en-US" dirty="0" smtClean="0"/>
              <a:t>“</a:t>
            </a:r>
            <a:r>
              <a:rPr lang="en-US" b="1" dirty="0" smtClean="0"/>
              <a:t>805X86</a:t>
            </a:r>
            <a:r>
              <a:rPr lang="en-US" dirty="0" smtClean="0"/>
              <a:t>” </a:t>
            </a:r>
            <a:r>
              <a:rPr lang="th-TH" dirty="0" smtClean="0"/>
              <a:t>ซึ่งมีทั้งการทำงานที่ความถี่ของบัสข้อมูลที่ </a:t>
            </a:r>
            <a:r>
              <a:rPr lang="en-US" dirty="0" smtClean="0"/>
              <a:t>60 MHz </a:t>
            </a:r>
            <a:r>
              <a:rPr lang="th-TH" dirty="0" smtClean="0"/>
              <a:t>และ</a:t>
            </a:r>
            <a:r>
              <a:rPr lang="en-US" dirty="0" smtClean="0"/>
              <a:t> 66MHz </a:t>
            </a:r>
            <a:r>
              <a:rPr lang="th-TH" dirty="0" smtClean="0"/>
              <a:t>โดยใช้ความถี่ภายในตัวไมโครโปรเซสเซอร์มีตั้งแต่ </a:t>
            </a:r>
            <a:r>
              <a:rPr lang="en-US" dirty="0" smtClean="0"/>
              <a:t>1.5 </a:t>
            </a:r>
            <a:r>
              <a:rPr lang="th-TH" dirty="0" smtClean="0"/>
              <a:t>เท่า </a:t>
            </a:r>
            <a:r>
              <a:rPr lang="en-US" dirty="0" smtClean="0"/>
              <a:t>– 3 </a:t>
            </a:r>
            <a:r>
              <a:rPr lang="th-TH" dirty="0" smtClean="0"/>
              <a:t>เท่าและส่วนที่ได้รับการพัฒนาคือ ส่วนของหน่วยความจำแคช จากเดิมที่มีขนาด </a:t>
            </a:r>
            <a:r>
              <a:rPr lang="en-US" dirty="0" smtClean="0"/>
              <a:t>16K bytes </a:t>
            </a:r>
            <a:r>
              <a:rPr lang="th-TH" dirty="0" smtClean="0"/>
              <a:t>เป็น </a:t>
            </a:r>
            <a:r>
              <a:rPr lang="en-US" dirty="0" smtClean="0"/>
              <a:t>8K Data cache </a:t>
            </a:r>
            <a:r>
              <a:rPr lang="th-TH" dirty="0" smtClean="0"/>
              <a:t>กับ</a:t>
            </a:r>
            <a:r>
              <a:rPr lang="en-US" dirty="0" smtClean="0"/>
              <a:t> 8K Instruction cache </a:t>
            </a:r>
            <a:r>
              <a:rPr lang="th-TH" dirty="0" smtClean="0"/>
              <a:t>และขนาดของบัสข้อมูลที่มีขนาด </a:t>
            </a:r>
            <a:r>
              <a:rPr lang="en-US" dirty="0" smtClean="0"/>
              <a:t>64 </a:t>
            </a:r>
            <a:r>
              <a:rPr lang="th-TH" dirty="0" smtClean="0"/>
              <a:t>บิต ซึ่งเมื่อเทียบกับ </a:t>
            </a:r>
            <a:r>
              <a:rPr lang="en-US" dirty="0" smtClean="0"/>
              <a:t>80386/80486 </a:t>
            </a:r>
            <a:r>
              <a:rPr lang="th-TH" dirty="0" smtClean="0"/>
              <a:t>จะส่งข้อมูลได้เร็วเป็น </a:t>
            </a:r>
            <a:r>
              <a:rPr lang="en-US" dirty="0" smtClean="0"/>
              <a:t>2 </a:t>
            </a:r>
            <a:r>
              <a:rPr lang="th-TH" dirty="0" smtClean="0"/>
              <a:t>เท่าที่ความถี่สัญญาณนาฬิกาที่เท่ากัน และยังได้มีการพัฒนาคำสั่งที่ใช้งานกับมัลติมีเดีย </a:t>
            </a:r>
            <a:r>
              <a:rPr lang="en-US" dirty="0" smtClean="0"/>
              <a:t>(Multimedia Extensions : </a:t>
            </a:r>
            <a:r>
              <a:rPr lang="en-US" b="1" dirty="0" smtClean="0"/>
              <a:t>MMX</a:t>
            </a:r>
            <a:r>
              <a:rPr lang="en-US" dirty="0" smtClean="0"/>
              <a:t>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ไมโครโปรเซสเซอร์เพ</a:t>
            </a:r>
            <a:r>
              <a:rPr lang="th-TH" b="1" u="sng" dirty="0" err="1" smtClean="0"/>
              <a:t>นเทียม</a:t>
            </a:r>
            <a:r>
              <a:rPr lang="th-TH" b="1" u="sng" dirty="0" smtClean="0"/>
              <a:t> ต่อ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นอกจากนี้ยังได้ทำการพัฒนาไมโครโปรเซสเซอร์ที่นำมาอัพเกรด ไมโครโปรเซสเซอร์ </a:t>
            </a:r>
            <a:r>
              <a:rPr lang="en-US" dirty="0" smtClean="0"/>
              <a:t>80486 </a:t>
            </a:r>
            <a:r>
              <a:rPr lang="th-TH" dirty="0" smtClean="0"/>
              <a:t>มีชื่อว่า </a:t>
            </a:r>
            <a:r>
              <a:rPr lang="en-US" b="1" dirty="0" smtClean="0"/>
              <a:t>Pentium Overdrive</a:t>
            </a:r>
            <a:r>
              <a:rPr lang="en-US" dirty="0" smtClean="0"/>
              <a:t> (P24T) </a:t>
            </a:r>
            <a:r>
              <a:rPr lang="th-TH" dirty="0" smtClean="0"/>
              <a:t>ทำงานที่ความถี่ </a:t>
            </a:r>
            <a:r>
              <a:rPr lang="en-US" dirty="0" smtClean="0"/>
              <a:t>63MHz </a:t>
            </a:r>
            <a:r>
              <a:rPr lang="th-TH" dirty="0" smtClean="0"/>
              <a:t>สำหรับ</a:t>
            </a:r>
            <a:r>
              <a:rPr lang="en-US" dirty="0" smtClean="0"/>
              <a:t> 80486DX2-50 </a:t>
            </a:r>
            <a:r>
              <a:rPr lang="th-TH" dirty="0" smtClean="0"/>
              <a:t>และ</a:t>
            </a:r>
            <a:r>
              <a:rPr lang="en-US" dirty="0" smtClean="0"/>
              <a:t> 83MHz</a:t>
            </a:r>
            <a:r>
              <a:rPr lang="th-TH" dirty="0" smtClean="0"/>
              <a:t>สำหรับ </a:t>
            </a:r>
            <a:r>
              <a:rPr lang="en-US" dirty="0" smtClean="0"/>
              <a:t>80486DX2-66 </a:t>
            </a:r>
            <a:r>
              <a:rPr lang="th-TH" dirty="0" smtClean="0"/>
              <a:t>และเป็นข้อดีของไมโครโปรเซสเซอร์ที่มีหน่วยประมวลผลเลขจำนวนเต็ม </a:t>
            </a:r>
            <a:r>
              <a:rPr lang="en-US" dirty="0" smtClean="0"/>
              <a:t>2 </a:t>
            </a:r>
            <a:r>
              <a:rPr lang="th-TH" dirty="0" smtClean="0"/>
              <a:t>ชุด ซึ่งสามารถประมวลผลคำสั่งได้ครั้งละ </a:t>
            </a:r>
            <a:r>
              <a:rPr lang="en-US" dirty="0" smtClean="0"/>
              <a:t>2 </a:t>
            </a:r>
            <a:r>
              <a:rPr lang="th-TH" dirty="0" smtClean="0"/>
              <a:t>คำสั่งแยกกัน เทคโนโลยีนี้เรียกว่า </a:t>
            </a:r>
            <a:r>
              <a:rPr lang="en-US" dirty="0" smtClean="0"/>
              <a:t>“</a:t>
            </a:r>
            <a:r>
              <a:rPr lang="en-US" b="1" dirty="0" err="1" smtClean="0"/>
              <a:t>Superscaler</a:t>
            </a:r>
            <a:r>
              <a:rPr lang="en-US" b="1" dirty="0" smtClean="0"/>
              <a:t> Technology</a:t>
            </a:r>
            <a:r>
              <a:rPr lang="en-US" dirty="0" smtClean="0"/>
              <a:t>” </a:t>
            </a:r>
            <a:r>
              <a:rPr lang="th-TH" dirty="0" smtClean="0"/>
              <a:t>และยังมีการคำนวณการทำงานล่วงหน้าที่เรียกว่า</a:t>
            </a:r>
            <a:r>
              <a:rPr lang="en-US" dirty="0" smtClean="0"/>
              <a:t> “Jump Prediction Technology” </a:t>
            </a:r>
            <a:r>
              <a:rPr lang="th-TH" dirty="0" smtClean="0"/>
              <a:t>ซึ่งทำงานใกล้เคียงกับไมโครโปรเซสเซอร์แบบ </a:t>
            </a:r>
            <a:r>
              <a:rPr lang="en-US" b="1" dirty="0" smtClean="0"/>
              <a:t>RISC (Reduce Instruction Set Computer)</a:t>
            </a:r>
            <a:r>
              <a:rPr lang="en-US" dirty="0" smtClean="0"/>
              <a:t> </a:t>
            </a:r>
            <a:r>
              <a:rPr lang="th-TH" dirty="0" smtClean="0"/>
              <a:t>ซึ่งมีใช้งานในไมโครโปรเซสเซอร์ของ</a:t>
            </a:r>
            <a:r>
              <a:rPr lang="en-US" dirty="0" smtClean="0"/>
              <a:t> Motorola Apple Macintosh </a:t>
            </a:r>
            <a:r>
              <a:rPr lang="th-TH" dirty="0" smtClean="0"/>
              <a:t>และ </a:t>
            </a:r>
            <a:r>
              <a:rPr lang="en-US" dirty="0" smtClean="0"/>
              <a:t>IBM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com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0720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ทดสอบด้วย</a:t>
            </a:r>
            <a:r>
              <a:rPr lang="en-US" b="1" u="sng" dirty="0" err="1" smtClean="0"/>
              <a:t>iCOMP</a:t>
            </a:r>
            <a:r>
              <a:rPr lang="en-US" b="1" u="sng" dirty="0" smtClean="0"/>
              <a:t> </a:t>
            </a:r>
            <a:r>
              <a:rPr lang="th-TH" b="1" u="sng" dirty="0" smtClean="0"/>
              <a:t>และ </a:t>
            </a:r>
            <a:r>
              <a:rPr lang="en-US" b="1" u="sng" dirty="0" smtClean="0"/>
              <a:t>iCOMP2</a:t>
            </a:r>
            <a:endParaRPr lang="th-TH" dirty="0"/>
          </a:p>
        </p:txBody>
      </p:sp>
      <p:pic>
        <p:nvPicPr>
          <p:cNvPr id="45059" name="Picture 3" descr="icom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43576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ไมโครโปรเซสเซอร์ </a:t>
            </a:r>
            <a:r>
              <a:rPr lang="en-US" b="1" u="sng" dirty="0" smtClean="0"/>
              <a:t>Pentium Pro (P6)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1447800"/>
            <a:ext cx="7504960" cy="5053034"/>
          </a:xfrm>
        </p:spPr>
        <p:txBody>
          <a:bodyPr/>
          <a:lstStyle/>
          <a:p>
            <a:r>
              <a:rPr lang="th-TH" dirty="0" smtClean="0"/>
              <a:t>เป็นไมโครโปรเซสเซอร์ที่มีทรานซิสเตอร์ </a:t>
            </a:r>
            <a:r>
              <a:rPr lang="en-US" dirty="0" smtClean="0"/>
              <a:t>21 </a:t>
            </a:r>
            <a:r>
              <a:rPr lang="th-TH" dirty="0" smtClean="0"/>
              <a:t>ล้านตัว มีหน่วยคำนวณเลขจำนวนเต็ม </a:t>
            </a:r>
            <a:r>
              <a:rPr lang="en-US" dirty="0" smtClean="0"/>
              <a:t>3 </a:t>
            </a:r>
            <a:r>
              <a:rPr lang="th-TH" dirty="0" smtClean="0"/>
              <a:t>ชุด และมีหน่วยคำนวณเลขทศนิยม ที่มีประสิทธิภาพ ทำให้การทำงานดีขึ้น เริ่มนำมาใช้งานในปี </a:t>
            </a:r>
            <a:r>
              <a:rPr lang="en-US" dirty="0" smtClean="0"/>
              <a:t>1995 </a:t>
            </a:r>
            <a:r>
              <a:rPr lang="th-TH" dirty="0" smtClean="0"/>
              <a:t>มีหน่วยความจำแคชระดับที่ </a:t>
            </a:r>
            <a:r>
              <a:rPr lang="en-US" dirty="0" smtClean="0"/>
              <a:t>1 </a:t>
            </a:r>
            <a:r>
              <a:rPr lang="th-TH" dirty="0" smtClean="0"/>
              <a:t>จำนวน </a:t>
            </a:r>
            <a:r>
              <a:rPr lang="en-US" dirty="0" smtClean="0"/>
              <a:t>16K (</a:t>
            </a:r>
            <a:r>
              <a:rPr lang="th-TH" dirty="0" smtClean="0"/>
              <a:t>สำหรับข้อมูล </a:t>
            </a:r>
            <a:r>
              <a:rPr lang="en-US" dirty="0" smtClean="0"/>
              <a:t>8K </a:t>
            </a:r>
            <a:r>
              <a:rPr lang="th-TH" dirty="0" smtClean="0"/>
              <a:t>และคำสั่ง </a:t>
            </a:r>
            <a:r>
              <a:rPr lang="en-US" dirty="0" smtClean="0"/>
              <a:t>8K) </a:t>
            </a:r>
            <a:r>
              <a:rPr lang="th-TH" dirty="0" smtClean="0"/>
              <a:t>และยังมีหน่วยความจำแคชระดับ</a:t>
            </a:r>
            <a:r>
              <a:rPr lang="en-US" dirty="0" smtClean="0"/>
              <a:t> 2 </a:t>
            </a:r>
            <a:r>
              <a:rPr lang="th-TH" dirty="0" smtClean="0"/>
              <a:t>อีก </a:t>
            </a:r>
            <a:r>
              <a:rPr lang="en-US" dirty="0" smtClean="0"/>
              <a:t>256K </a:t>
            </a:r>
            <a:r>
              <a:rPr lang="th-TH" dirty="0" smtClean="0"/>
              <a:t>มีหน่วยประมวลผลคำสั่ง </a:t>
            </a:r>
            <a:r>
              <a:rPr lang="en-US" dirty="0" smtClean="0"/>
              <a:t>3 </a:t>
            </a:r>
            <a:r>
              <a:rPr lang="th-TH" dirty="0" smtClean="0"/>
              <a:t>ชุด ทำให้สามารถประมวลผลคำสั่งได้ครั้งละ </a:t>
            </a:r>
            <a:r>
              <a:rPr lang="en-US" dirty="0" smtClean="0"/>
              <a:t>3 </a:t>
            </a:r>
            <a:r>
              <a:rPr lang="th-TH" dirty="0" smtClean="0"/>
              <a:t>คำสั่ง สามารถใช้งานหน่วยความจำได้ </a:t>
            </a:r>
            <a:r>
              <a:rPr lang="en-US" dirty="0" smtClean="0"/>
              <a:t>64G bytes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ไมโครโปรเซสเซอร์ </a:t>
            </a:r>
            <a:r>
              <a:rPr lang="en-US" b="1" u="sng" dirty="0" smtClean="0"/>
              <a:t>Pentium II </a:t>
            </a:r>
            <a:r>
              <a:rPr lang="th-TH" b="1" u="sng" dirty="0" smtClean="0"/>
              <a:t>และ</a:t>
            </a:r>
            <a:r>
              <a:rPr lang="en-US" b="1" u="sng" dirty="0" smtClean="0"/>
              <a:t> Pentium II Xeon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ได้ทำการปรับปรุงให้หน่วยความจำแคชระดับ </a:t>
            </a:r>
            <a:r>
              <a:rPr lang="en-US" dirty="0" smtClean="0"/>
              <a:t>2 </a:t>
            </a:r>
            <a:r>
              <a:rPr lang="th-TH" dirty="0" smtClean="0"/>
              <a:t>อยู่ในตัวไมโครโปรเซสเซอร์ และทำงานที่ความถี่เดียวกับไมโครโปรเซสเซอร์ โดยมีให้เลือกใช้งาน </a:t>
            </a:r>
            <a:r>
              <a:rPr lang="en-US" dirty="0" smtClean="0"/>
              <a:t>2 </a:t>
            </a:r>
            <a:r>
              <a:rPr lang="th-TH" dirty="0" smtClean="0"/>
              <a:t>แบบคือ  แบบที่ในความถี่บัสข้อมูลภายนอกที่ </a:t>
            </a:r>
            <a:r>
              <a:rPr lang="en-US" dirty="0" smtClean="0"/>
              <a:t>66 MHz </a:t>
            </a:r>
            <a:r>
              <a:rPr lang="th-TH" dirty="0" smtClean="0"/>
              <a:t>และ แบบที่ในความถี่บัสข้อมูลภายนอกที่ </a:t>
            </a:r>
            <a:r>
              <a:rPr lang="en-US" dirty="0" smtClean="0"/>
              <a:t>100 MHz </a:t>
            </a:r>
            <a:r>
              <a:rPr lang="th-TH" dirty="0" smtClean="0"/>
              <a:t>โดยต้องใช้หน่วยความจำแบบ</a:t>
            </a:r>
            <a:r>
              <a:rPr lang="en-US" dirty="0" smtClean="0"/>
              <a:t> SDRAM (Synchronous Static RAM)</a:t>
            </a:r>
          </a:p>
          <a:p>
            <a:r>
              <a:rPr lang="th-TH" dirty="0" smtClean="0"/>
              <a:t>ในช่วงกลางปี </a:t>
            </a:r>
            <a:r>
              <a:rPr lang="en-US" dirty="0" smtClean="0"/>
              <a:t>1998 </a:t>
            </a:r>
            <a:r>
              <a:rPr lang="th-TH" dirty="0" smtClean="0"/>
              <a:t>อิน</a:t>
            </a:r>
            <a:r>
              <a:rPr lang="th-TH" dirty="0" err="1" smtClean="0"/>
              <a:t>เทล</a:t>
            </a:r>
            <a:r>
              <a:rPr lang="th-TH" dirty="0" smtClean="0"/>
              <a:t>ได้นำไมโครโปรเซสเซอร์ที่เหมาะสำหรับงานประเภท</a:t>
            </a:r>
            <a:r>
              <a:rPr lang="en-US" dirty="0" smtClean="0"/>
              <a:t> Server </a:t>
            </a:r>
            <a:r>
              <a:rPr lang="th-TH" dirty="0" smtClean="0"/>
              <a:t>และ งาน </a:t>
            </a:r>
            <a:r>
              <a:rPr lang="en-US" dirty="0" smtClean="0"/>
              <a:t>High-end Workstation </a:t>
            </a:r>
            <a:r>
              <a:rPr lang="th-TH" dirty="0" smtClean="0"/>
              <a:t>สิ่งที่ทำให้ </a:t>
            </a:r>
            <a:r>
              <a:rPr lang="en-US" dirty="0" smtClean="0"/>
              <a:t>Xeon </a:t>
            </a:r>
            <a:r>
              <a:rPr lang="th-TH" dirty="0" smtClean="0"/>
              <a:t>แตกต่างจาก</a:t>
            </a:r>
            <a:r>
              <a:rPr lang="en-US" dirty="0" smtClean="0"/>
              <a:t> Pentium II </a:t>
            </a:r>
            <a:r>
              <a:rPr lang="th-TH" dirty="0" smtClean="0"/>
              <a:t>คือ ขนาดของหน่วยความจำแคชระดับ </a:t>
            </a:r>
            <a:r>
              <a:rPr lang="en-US" dirty="0" smtClean="0"/>
              <a:t>1 </a:t>
            </a:r>
            <a:r>
              <a:rPr lang="th-TH" dirty="0" smtClean="0"/>
              <a:t>เป็น </a:t>
            </a:r>
            <a:r>
              <a:rPr lang="en-US" dirty="0" smtClean="0"/>
              <a:t>32K </a:t>
            </a:r>
            <a:r>
              <a:rPr lang="th-TH" dirty="0" smtClean="0"/>
              <a:t>และหน่วยความจำแคชระดับ </a:t>
            </a:r>
            <a:r>
              <a:rPr lang="en-US" dirty="0" smtClean="0"/>
              <a:t>2 </a:t>
            </a:r>
            <a:r>
              <a:rPr lang="th-TH" dirty="0" smtClean="0"/>
              <a:t>เป็น </a:t>
            </a:r>
            <a:r>
              <a:rPr lang="en-US" dirty="0" smtClean="0"/>
              <a:t>512K 1M </a:t>
            </a:r>
            <a:r>
              <a:rPr lang="th-TH" dirty="0" smtClean="0"/>
              <a:t>หรือ</a:t>
            </a:r>
            <a:r>
              <a:rPr lang="en-US" dirty="0" smtClean="0"/>
              <a:t> 2M </a:t>
            </a:r>
            <a:r>
              <a:rPr lang="th-TH" dirty="0" smtClean="0"/>
              <a:t>และยังสามารถทำงานโดยขนานไมโครโปรเซสเซอร์ได้ถึง </a:t>
            </a:r>
            <a:r>
              <a:rPr lang="en-US" dirty="0" smtClean="0"/>
              <a:t>4 </a:t>
            </a:r>
            <a:r>
              <a:rPr lang="th-TH" dirty="0" smtClean="0"/>
              <a:t>ตัว </a:t>
            </a:r>
            <a:r>
              <a:rPr lang="en-US" dirty="0" smtClean="0"/>
              <a:t>  </a:t>
            </a:r>
            <a:r>
              <a:rPr lang="th-TH" dirty="0" smtClean="0"/>
              <a:t>ทาง</a:t>
            </a:r>
            <a:r>
              <a:rPr lang="en-US" dirty="0" smtClean="0"/>
              <a:t> AMD </a:t>
            </a:r>
            <a:r>
              <a:rPr lang="th-TH" dirty="0" smtClean="0"/>
              <a:t>ได้ส่ง</a:t>
            </a:r>
            <a:r>
              <a:rPr lang="en-US" dirty="0" smtClean="0"/>
              <a:t> K6-III </a:t>
            </a:r>
            <a:r>
              <a:rPr lang="th-TH" dirty="0" smtClean="0"/>
              <a:t>มาเป็นคู่แข่งกับอิน</a:t>
            </a:r>
            <a:r>
              <a:rPr lang="th-TH" dirty="0" err="1" smtClean="0"/>
              <a:t>เทล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ไมโครโปรเซสเซอร์ในอนาคต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ทางอิน</a:t>
            </a:r>
            <a:r>
              <a:rPr lang="th-TH" dirty="0" err="1" smtClean="0"/>
              <a:t>เทล</a:t>
            </a:r>
            <a:r>
              <a:rPr lang="th-TH" dirty="0" smtClean="0"/>
              <a:t>ได้ทำการพัฒนาไมโครโปรเซสเซอร์ให้มีระบบบัสข้อมูลเป็น </a:t>
            </a:r>
            <a:r>
              <a:rPr lang="en-US" dirty="0" smtClean="0"/>
              <a:t>128 </a:t>
            </a:r>
            <a:r>
              <a:rPr lang="th-TH" dirty="0" smtClean="0"/>
              <a:t>บิต และยังใช้เทคโนโลยีที่เรียกว่า </a:t>
            </a:r>
            <a:r>
              <a:rPr lang="en-US" dirty="0" smtClean="0"/>
              <a:t>EPIC (Explicitly Parallel Instruction Computing) </a:t>
            </a:r>
            <a:r>
              <a:rPr lang="th-TH" dirty="0" smtClean="0"/>
              <a:t>โดยได้ทำการเพิ่มจำนวนรีจีสเตอร์ทั่วไปเป็น</a:t>
            </a:r>
            <a:r>
              <a:rPr lang="en-US" dirty="0" smtClean="0"/>
              <a:t> 128 </a:t>
            </a:r>
            <a:r>
              <a:rPr lang="th-TH" dirty="0" smtClean="0"/>
              <a:t>ตัว รีจีสเตอร์เลขทศนิยม </a:t>
            </a:r>
            <a:r>
              <a:rPr lang="en-US" dirty="0" smtClean="0"/>
              <a:t>128 </a:t>
            </a:r>
            <a:r>
              <a:rPr lang="th-TH" dirty="0" smtClean="0"/>
              <a:t>ตัว รีจีสเตอร์คาดเดา </a:t>
            </a:r>
            <a:r>
              <a:rPr lang="en-US" dirty="0" smtClean="0"/>
              <a:t>64 </a:t>
            </a:r>
            <a:r>
              <a:rPr lang="th-TH" dirty="0" smtClean="0"/>
              <a:t>ตัว และอื่น ๆ นอกจากนี้ยังได้มีการพัฒนา </a:t>
            </a:r>
            <a:r>
              <a:rPr lang="en-US" dirty="0" smtClean="0"/>
              <a:t>Willamette Celeron Itanium</a:t>
            </a:r>
          </a:p>
          <a:p>
            <a:r>
              <a:rPr lang="th-TH" dirty="0" smtClean="0"/>
              <a:t>ทาง </a:t>
            </a:r>
            <a:r>
              <a:rPr lang="en-US" dirty="0" smtClean="0"/>
              <a:t>AMD </a:t>
            </a:r>
            <a:r>
              <a:rPr lang="th-TH" dirty="0" smtClean="0"/>
              <a:t>ได้พัฒนาไมโครโปรเซสเซอร์</a:t>
            </a:r>
            <a:r>
              <a:rPr lang="en-US" dirty="0" smtClean="0"/>
              <a:t> Athol </a:t>
            </a:r>
            <a:r>
              <a:rPr lang="th-TH" dirty="0" smtClean="0"/>
              <a:t>มาเป็นคู่แข่งกับทาง อิน</a:t>
            </a:r>
            <a:r>
              <a:rPr lang="th-TH" dirty="0" err="1" smtClean="0"/>
              <a:t>เทล</a:t>
            </a:r>
            <a:r>
              <a:rPr lang="th-TH" dirty="0" smtClean="0"/>
              <a:t> นอกจากนี้ยังมีไมโครโปรเซสเซอร์จากบริษัทอื่น ๆ อีกหลายตัวที่ได้มีการพัฒนาแข่งขันกันในตลาดไมโครโปรเซสเซอร์ เช่น</a:t>
            </a:r>
            <a:r>
              <a:rPr lang="en-US" dirty="0" smtClean="0"/>
              <a:t> Crusoe (</a:t>
            </a:r>
            <a:r>
              <a:rPr lang="en-US" dirty="0" err="1" smtClean="0"/>
              <a:t>Transmeta</a:t>
            </a:r>
            <a:r>
              <a:rPr lang="en-US" dirty="0" smtClean="0"/>
              <a:t>) Thunderbird (AMD) Joshua (Cyrix III)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การออกแบบภายในไมโครโปรเซสเซอร์ </a:t>
            </a:r>
            <a:r>
              <a:rPr lang="en-US" b="1" u="sng" dirty="0" smtClean="0"/>
              <a:t>Intel</a:t>
            </a:r>
            <a:endParaRPr lang="th-TH" dirty="0"/>
          </a:p>
        </p:txBody>
      </p:sp>
      <p:pic>
        <p:nvPicPr>
          <p:cNvPr id="46082" name="Picture 2" descr="in_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929354" cy="53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ระบบหน่วยความจำ และอุปกรณ์อินพุท</a:t>
            </a:r>
            <a:r>
              <a:rPr lang="en-US" b="1" u="sng" dirty="0" smtClean="0"/>
              <a:t>/</a:t>
            </a:r>
            <a:r>
              <a:rPr lang="th-TH" b="1" u="sng" dirty="0" smtClean="0"/>
              <a:t>เอาท์พุท 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โครงสร้างระบบหน่วยความจำที่ใช้งานในเครื่องคอมพิวเตอร์ที่ใช้ไมโครโปรเซสเซอร์ตระกูลอิน</a:t>
            </a:r>
            <a:r>
              <a:rPr lang="th-TH" dirty="0" err="1" smtClean="0"/>
              <a:t>เทล</a:t>
            </a:r>
            <a:r>
              <a:rPr lang="th-TH" dirty="0" smtClean="0"/>
              <a:t>ทั้งหมด ตั้งแต่ </a:t>
            </a:r>
            <a:r>
              <a:rPr lang="en-US" dirty="0" smtClean="0"/>
              <a:t>80X86 </a:t>
            </a:r>
            <a:r>
              <a:rPr lang="th-TH" dirty="0" smtClean="0"/>
              <a:t>จนถึง </a:t>
            </a:r>
            <a:r>
              <a:rPr lang="en-US" dirty="0" smtClean="0"/>
              <a:t>Pentium </a:t>
            </a:r>
            <a:r>
              <a:rPr lang="th-TH" dirty="0" smtClean="0"/>
              <a:t>ในปัจจุบัน ซึ่งมีโครงสร้างคล้ายกับ </a:t>
            </a:r>
            <a:r>
              <a:rPr lang="en-US" dirty="0" smtClean="0"/>
              <a:t>8088 </a:t>
            </a:r>
            <a:r>
              <a:rPr lang="th-TH" dirty="0" smtClean="0"/>
              <a:t>ที่ทาง </a:t>
            </a:r>
            <a:r>
              <a:rPr lang="en-US" dirty="0" smtClean="0"/>
              <a:t>IBM </a:t>
            </a:r>
            <a:r>
              <a:rPr lang="th-TH" dirty="0" smtClean="0"/>
              <a:t>ได้สร้าง โดยมีโครงสร้างหน่วยความจำที่เรียกว่า </a:t>
            </a:r>
            <a:r>
              <a:rPr lang="en-US" dirty="0" smtClean="0"/>
              <a:t>“Memory Map”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ยุคกลไก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(The Mechanical Age)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เป็นยุคเริ่มต้นที่เกิดจากความคิดของมนุษย์ในสมัยของ </a:t>
            </a:r>
            <a:r>
              <a:rPr lang="en-US" b="1" dirty="0" smtClean="0"/>
              <a:t>Babylonians</a:t>
            </a:r>
            <a:r>
              <a:rPr lang="en-US" dirty="0" smtClean="0"/>
              <a:t> </a:t>
            </a:r>
            <a:r>
              <a:rPr lang="th-TH" dirty="0" smtClean="0"/>
              <a:t>ต้องการที่จะใช้เครื่องคำนวณที่ทำงานได้ด้วยมือของมนุษย์ จึงได้คิดค้น </a:t>
            </a:r>
            <a:r>
              <a:rPr lang="en-US" dirty="0" smtClean="0"/>
              <a:t>“</a:t>
            </a:r>
            <a:r>
              <a:rPr lang="th-TH" dirty="0" smtClean="0"/>
              <a:t>ลูกคิด</a:t>
            </a:r>
            <a:r>
              <a:rPr lang="en-US" dirty="0" smtClean="0"/>
              <a:t> (Abacus)” </a:t>
            </a:r>
            <a:r>
              <a:rPr lang="th-TH" dirty="0" smtClean="0"/>
              <a:t>ด้วยการใช้งานที่เป็นระบบตัวเลขง่าย โดยใช้เลขฐานสิบ ซึ่งมีใช้งานอย่างแพร่หลายและยังคงใช้มาจนถึงปัจจุบัน แต่ต่อมา</a:t>
            </a:r>
            <a:r>
              <a:rPr lang="th-TH" b="1" dirty="0" smtClean="0"/>
              <a:t>ในปี </a:t>
            </a:r>
            <a:r>
              <a:rPr lang="en-US" b="1" dirty="0" smtClean="0"/>
              <a:t>1642 </a:t>
            </a:r>
            <a:r>
              <a:rPr lang="en-US" b="1" dirty="0" err="1" smtClean="0"/>
              <a:t>Blaise</a:t>
            </a:r>
            <a:r>
              <a:rPr lang="en-US" b="1" dirty="0" smtClean="0"/>
              <a:t> Pascal </a:t>
            </a:r>
            <a:r>
              <a:rPr lang="th-TH" b="1" dirty="0" smtClean="0"/>
              <a:t>ได้คิดค้นและพัฒนาให้เป็นเครื่องคำนวณเครื่องแรกขึ้น </a:t>
            </a:r>
            <a:r>
              <a:rPr lang="th-TH" dirty="0" smtClean="0"/>
              <a:t>โดยใช้ระบบฟันเฟือง โดยที่เฟืองแต่ละตัวจะมีฟัน </a:t>
            </a:r>
            <a:r>
              <a:rPr lang="en-US" dirty="0" smtClean="0"/>
              <a:t>10 </a:t>
            </a:r>
            <a:r>
              <a:rPr lang="th-TH" dirty="0" smtClean="0"/>
              <a:t>ซี่ วางเรียงกัน เมื่อตัวแรก หมุนครบรอบจะทำให้ตัวที่อยู่ถัดไปปรับค่าขึ้น</a:t>
            </a:r>
            <a:r>
              <a:rPr lang="en-US" dirty="0" smtClean="0"/>
              <a:t> 1 </a:t>
            </a:r>
            <a:r>
              <a:rPr lang="th-TH" dirty="0" smtClean="0"/>
              <a:t>ค่า คล้ายกับที่วัดระยะทางในรถยนต์ </a:t>
            </a:r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Memory Map</a:t>
            </a:r>
            <a:endParaRPr lang="th-TH" b="1" u="sng" dirty="0"/>
          </a:p>
        </p:txBody>
      </p:sp>
      <p:pic>
        <p:nvPicPr>
          <p:cNvPr id="47106" name="Picture 2" descr="mem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500858" cy="54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ระบบหน่วยความจำ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ระบบหน่วยความจำสามารถแบ่งออกได้เป็น </a:t>
            </a:r>
            <a:r>
              <a:rPr lang="en-US" dirty="0" smtClean="0"/>
              <a:t>3 </a:t>
            </a:r>
            <a:r>
              <a:rPr lang="th-TH" dirty="0" smtClean="0"/>
              <a:t>ส่วนคือ</a:t>
            </a:r>
            <a:endParaRPr lang="en-US" dirty="0" smtClean="0"/>
          </a:p>
          <a:p>
            <a:r>
              <a:rPr lang="en-US" dirty="0" smtClean="0"/>
              <a:t>1.  </a:t>
            </a:r>
            <a:r>
              <a:rPr lang="en-US" b="1" dirty="0" smtClean="0"/>
              <a:t>TPA</a:t>
            </a:r>
            <a:r>
              <a:rPr lang="en-US" dirty="0" smtClean="0"/>
              <a:t> (</a:t>
            </a:r>
            <a:r>
              <a:rPr lang="en-US" u="sng" dirty="0" smtClean="0"/>
              <a:t>T</a:t>
            </a:r>
            <a:r>
              <a:rPr lang="en-US" dirty="0" smtClean="0"/>
              <a:t>ransient </a:t>
            </a:r>
            <a:r>
              <a:rPr lang="en-US" u="sng" dirty="0" smtClean="0"/>
              <a:t>P</a:t>
            </a:r>
            <a:r>
              <a:rPr lang="en-US" dirty="0" smtClean="0"/>
              <a:t>rogram </a:t>
            </a:r>
            <a:r>
              <a:rPr lang="en-US" u="sng" dirty="0" smtClean="0"/>
              <a:t>A</a:t>
            </a:r>
            <a:r>
              <a:rPr lang="en-US" dirty="0" smtClean="0"/>
              <a:t>rea)</a:t>
            </a:r>
          </a:p>
          <a:p>
            <a:r>
              <a:rPr lang="en-US" dirty="0" smtClean="0"/>
              <a:t>2.  </a:t>
            </a:r>
            <a:r>
              <a:rPr lang="en-US" b="1" dirty="0" smtClean="0"/>
              <a:t>System Area</a:t>
            </a:r>
          </a:p>
          <a:p>
            <a:r>
              <a:rPr lang="en-US" dirty="0" smtClean="0"/>
              <a:t>3.  </a:t>
            </a:r>
            <a:r>
              <a:rPr lang="en-US" b="1" dirty="0" smtClean="0"/>
              <a:t>XMS</a:t>
            </a:r>
            <a:r>
              <a:rPr lang="en-US" dirty="0" smtClean="0"/>
              <a:t> (E</a:t>
            </a:r>
            <a:r>
              <a:rPr lang="en-US" u="sng" dirty="0" smtClean="0"/>
              <a:t>x</a:t>
            </a:r>
            <a:r>
              <a:rPr lang="en-US" dirty="0" smtClean="0"/>
              <a:t>tended </a:t>
            </a:r>
            <a:r>
              <a:rPr lang="en-US" u="sng" dirty="0" smtClean="0"/>
              <a:t>M</a:t>
            </a:r>
            <a:r>
              <a:rPr lang="en-US" dirty="0" smtClean="0"/>
              <a:t>emory </a:t>
            </a:r>
            <a:r>
              <a:rPr lang="en-US" u="sng" dirty="0" smtClean="0"/>
              <a:t>S</a:t>
            </a:r>
            <a:r>
              <a:rPr lang="en-US" dirty="0" smtClean="0"/>
              <a:t>ystem)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ระบบหน่วยความจำ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สำหรับเครื่องไมโครคอมพิวเตอร์ที่ใช้ไมโครโปรเซสเซอร์ </a:t>
            </a:r>
            <a:r>
              <a:rPr lang="en-US" dirty="0" smtClean="0"/>
              <a:t>8086 </a:t>
            </a:r>
            <a:r>
              <a:rPr lang="th-TH" dirty="0" smtClean="0"/>
              <a:t>หรือ </a:t>
            </a:r>
            <a:r>
              <a:rPr lang="en-US" dirty="0" smtClean="0"/>
              <a:t>8088 </a:t>
            </a:r>
            <a:r>
              <a:rPr lang="th-TH" dirty="0" smtClean="0"/>
              <a:t>จะไม่มีส่วนของ </a:t>
            </a:r>
            <a:r>
              <a:rPr lang="en-US" dirty="0" smtClean="0"/>
              <a:t>XMS </a:t>
            </a:r>
            <a:r>
              <a:rPr lang="th-TH" dirty="0" smtClean="0"/>
              <a:t>จะมีเพียง ส่วนของ </a:t>
            </a:r>
            <a:r>
              <a:rPr lang="en-US" dirty="0" smtClean="0"/>
              <a:t>TPA </a:t>
            </a:r>
            <a:r>
              <a:rPr lang="th-TH" dirty="0" smtClean="0"/>
              <a:t>และ</a:t>
            </a:r>
            <a:r>
              <a:rPr lang="en-US" dirty="0" smtClean="0"/>
              <a:t> System area </a:t>
            </a:r>
            <a:r>
              <a:rPr lang="th-TH" dirty="0" smtClean="0"/>
              <a:t>เพราะไมโครโปรเซสเซอร์ สามารถใช้งานหน่วยความจำได้สูงสุดที่ </a:t>
            </a:r>
            <a:r>
              <a:rPr lang="en-US" dirty="0" smtClean="0"/>
              <a:t>1 M byte </a:t>
            </a:r>
            <a:r>
              <a:rPr lang="th-TH" dirty="0" smtClean="0"/>
              <a:t>เรียกเครื่องไมโครคอมพิวเตอร์เหล่านี้ว่าเป็นเครื่องตระกูล </a:t>
            </a:r>
            <a:r>
              <a:rPr lang="en-US" b="1" dirty="0" smtClean="0"/>
              <a:t>PC-XT</a:t>
            </a:r>
            <a:r>
              <a:rPr lang="en-US" dirty="0" smtClean="0"/>
              <a:t> (Extended Technology Personal Computer) </a:t>
            </a:r>
            <a:r>
              <a:rPr lang="th-TH" dirty="0" smtClean="0"/>
              <a:t>สำหรับเครื่องที่ใช้ไมโครโปรเซสเซอร์ตั้งแต่ </a:t>
            </a:r>
            <a:r>
              <a:rPr lang="en-US" dirty="0" smtClean="0"/>
              <a:t>80186 </a:t>
            </a:r>
            <a:r>
              <a:rPr lang="th-TH" dirty="0" smtClean="0"/>
              <a:t>เป็นต้นมาจนถึง </a:t>
            </a:r>
            <a:r>
              <a:rPr lang="en-US" dirty="0" smtClean="0"/>
              <a:t>Pentium </a:t>
            </a:r>
            <a:r>
              <a:rPr lang="th-TH" dirty="0" smtClean="0"/>
              <a:t>จะมีครบทั้ง </a:t>
            </a:r>
            <a:r>
              <a:rPr lang="en-US" dirty="0" smtClean="0"/>
              <a:t>3 </a:t>
            </a:r>
            <a:r>
              <a:rPr lang="th-TH" dirty="0" smtClean="0"/>
              <a:t>ส่วน เรียกว่า </a:t>
            </a:r>
            <a:r>
              <a:rPr lang="en-US" b="1" dirty="0" smtClean="0"/>
              <a:t>PC-AT</a:t>
            </a:r>
            <a:r>
              <a:rPr lang="en-US" dirty="0" smtClean="0"/>
              <a:t> (Advanced Class Computer)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ส่วนประกอบในระบบหน่วยความจำ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3707896" cy="4800600"/>
          </a:xfrm>
        </p:spPr>
        <p:txBody>
          <a:bodyPr/>
          <a:lstStyle/>
          <a:p>
            <a:r>
              <a:rPr lang="en-US" b="1" dirty="0" smtClean="0"/>
              <a:t>1. TPA</a:t>
            </a:r>
            <a:r>
              <a:rPr lang="en-US" dirty="0" smtClean="0"/>
              <a:t> </a:t>
            </a:r>
            <a:r>
              <a:rPr lang="th-TH" dirty="0" smtClean="0"/>
              <a:t>เป็นพื้นที่ส่วนที่จัดเก็บ ระบบปฏิบัติการ</a:t>
            </a:r>
            <a:r>
              <a:rPr lang="en-US" dirty="0" smtClean="0"/>
              <a:t> (OS) </a:t>
            </a:r>
            <a:r>
              <a:rPr lang="th-TH" dirty="0" smtClean="0"/>
              <a:t>และโปรแกรมอื่น ๆ ที่มีการใช้งาน โดยที่ </a:t>
            </a:r>
            <a:r>
              <a:rPr lang="en-US" dirty="0" smtClean="0"/>
              <a:t>TPA </a:t>
            </a:r>
            <a:r>
              <a:rPr lang="th-TH" dirty="0" smtClean="0"/>
              <a:t>มีขนาดทั้งหมด </a:t>
            </a:r>
            <a:r>
              <a:rPr lang="en-US" dirty="0" smtClean="0"/>
              <a:t>640K bytes </a:t>
            </a:r>
            <a:r>
              <a:rPr lang="th-TH" dirty="0" smtClean="0"/>
              <a:t>ประกอบด้วยส่วนต่าง ๆ ที่อยู่ภายใน </a:t>
            </a:r>
            <a:r>
              <a:rPr lang="en-US" dirty="0" smtClean="0"/>
              <a:t>TPA</a:t>
            </a:r>
            <a:endParaRPr lang="th-TH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429256" y="1285860"/>
          <a:ext cx="3357586" cy="540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r:id="rId3" imgW="1080360" imgH="2088360" progId="">
                  <p:embed/>
                </p:oleObj>
              </mc:Choice>
              <mc:Fallback>
                <p:oleObj r:id="rId3" imgW="1080360" imgH="2088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285860"/>
                        <a:ext cx="3357586" cy="540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ส่วนประกอบในระบบหน่วยความจำ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4065086" cy="5124472"/>
          </a:xfrm>
        </p:spPr>
        <p:txBody>
          <a:bodyPr/>
          <a:lstStyle/>
          <a:p>
            <a:r>
              <a:rPr lang="en-US" b="1" dirty="0" smtClean="0"/>
              <a:t>2. System area</a:t>
            </a:r>
            <a:r>
              <a:rPr lang="en-US" dirty="0" smtClean="0"/>
              <a:t> </a:t>
            </a:r>
            <a:r>
              <a:rPr lang="th-TH" dirty="0" smtClean="0"/>
              <a:t>เป็นส่วนทีมีขนาดเล็กกว่า</a:t>
            </a:r>
            <a:r>
              <a:rPr lang="en-US" dirty="0" smtClean="0"/>
              <a:t> TPA </a:t>
            </a:r>
            <a:r>
              <a:rPr lang="th-TH" dirty="0" smtClean="0"/>
              <a:t>แต่มีความสำคัญที่เก็บข้อมูลหรือใช้งานในเครื่อง เช่น </a:t>
            </a:r>
            <a:r>
              <a:rPr lang="en-US" dirty="0" smtClean="0"/>
              <a:t>VGA RAM Hard disk Controller </a:t>
            </a:r>
            <a:r>
              <a:rPr lang="th-TH" dirty="0" smtClean="0"/>
              <a:t>โดยอยู่ในตำแหน่งต่าง ๆ</a:t>
            </a:r>
            <a:endParaRPr lang="th-TH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429256" y="1285860"/>
          <a:ext cx="3500462" cy="543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r:id="rId3" imgW="1476360" imgH="2700360" progId="">
                  <p:embed/>
                </p:oleObj>
              </mc:Choice>
              <mc:Fallback>
                <p:oleObj r:id="rId3" imgW="1476360" imgH="2700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285860"/>
                        <a:ext cx="3500462" cy="5434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ส่วนประกอบในระบบหน่วยความจำ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3922210" cy="4800600"/>
          </a:xfrm>
        </p:spPr>
        <p:txBody>
          <a:bodyPr/>
          <a:lstStyle/>
          <a:p>
            <a:r>
              <a:rPr lang="en-US" b="1" dirty="0" smtClean="0"/>
              <a:t>3. XMS </a:t>
            </a:r>
            <a:r>
              <a:rPr lang="th-TH" dirty="0" smtClean="0"/>
              <a:t>เป็นมาตรฐานการจัดการเกี่ยวกับหน่วยความจำแบบหนึ่งที่ยอมให้โปรแกรมระบบดอส เข้าถึงส่วนความจำขยายได้ โปรแกรมในดอสที่จัดการเรื่องนี้ มีชื่อว่า</a:t>
            </a:r>
            <a:r>
              <a:rPr lang="en-US" dirty="0" err="1" smtClean="0"/>
              <a:t>Himem.Sys</a:t>
            </a:r>
            <a:endParaRPr lang="th-TH" dirty="0"/>
          </a:p>
        </p:txBody>
      </p:sp>
      <p:sp>
        <p:nvSpPr>
          <p:cNvPr id="50178" name="AutoShape 2" descr="data:image/jpeg;base64,/9j/4AAQSkZJRgABAQAAAQABAAD/2wCEAAkGBhAGERQPBxASFQ8TFhkXGBQYGBwfHBUUFxkhGBYUFR4jICwqIxkkGxMVIjsiIysrLC44Gh8yQTMqNScrLCoBCQoKDQwNGQ4PGTAkHiQpKTUqNTUwNTU0KTEsNC8sKSw0KTQwLSw1NTUsNTU0NTUpKSk2NjIzLDY1LTQtNDQ0LP/AABEIAP4AsAMBIgACEQEDEQH/xAAbAAEBAAMBAQEAAAAAAAAAAAAABQMEBgIHAf/EAEEQAAEDAgMEBgcGBQIHAAAAAAEAAgMEEQUGEhMhMkEiMVR0k7IHFBUWUdHTQlNhkpTiIzREcYFD1CQzRYKRofH/xAAZAQEAAwEBAAAAAAAAAAAAAAAAAQIEAwX/xAAkEQEAAQIEBwEBAAAAAAAAAAAAAQIEAxVRUxESExQxktEhcf/aAAwDAQACEQMRAD8A+2yztgttnNbqIaLkC7j1NH4n4LIuczzSMr4oIqkXY+qgBFyN2vkRvB53G8LJh+ISYPI2kxlxcHG0FSf9XnspeQnAH9ngXG+4AX14ilbO0PiIc1wBDgbgg7wQeYXOvkOciWQkjDQbOeDY1ZG4sYez8i77fUOjcuSU5yaTJRNJw475IWjfTHnLC0f6XN0Y6uJvMEOlXhkzZCWscC5tg4A72ki4B+G4gqLiGOOrXCmy+5r53ta8y8UcET97ZXW3Oc4cLL9Lr3NBK135T9lATYAbVbd73PP83c3c2pNt7ib2fa7OQ03aQ6VeHzNjIa9wDnXDQTvcQLkD47gSovvfDsdppfttey9WsNrt7X2Om/Xbfqvp09K+netdmU/aoM2Pm9W7gcw/yljdraY23OBtd9rv5jTZoDpV4llbA0vlIa1oJLibAAbySeQUXD8cdRONNmBzGTsaXiXhjniZvdK2+5rmjiZfo9e9pBWvHTnOJEla0jDhvjhcN9SeUszT/pc2xnr4ncgA6VFzTJDk0hkxJw0mzXk3NITuDHns/IO+x1Ho2Lc2IYhJjEjqTBnFoabT1I/0ueyi5Gcg/wBmA3O+wIW4p2z32Lmu0ktNiDZw62n8R8FkXOZHpGUEU8VMLMZVzgC5O7XzJ3k87nrXRoCIiAiIgIiICIiCFmzhpu+U/nVTEcOixaN0OIRtkieLOY4XB57x/cKXmzhpu+U/nV1B5jjEQDYwA0CwA6gB1AfgvSIg1cPwuDCWuZh8TI2uc55DGgAvcbucbcytpEQansmDb+tbJnrOjZ7XSNWi99F/hdbaIg1cQwuHFmtZiETJGtc14DwCA9pu1wvzC2kRB5kjEoLZAC0ixB6iD1g/gsGH4dFhMbYcPjbHEwWaxosBz3D+62UQQsp8NT3yo860c+5gOXhTSR1TIS6oiY5jzGBJE6VjZXdLf0GuJu0i2q55Leynw1PfKjzq7ZBxGTc4SY/W1UNS59oy4xta1hiEIk0RvLxd20e1usXs0teCARvXFSekvF46OCebZNMlLUSiTS07V8bmFrgOQaJA23Mh34L7YvyyDmMn5ilxGjjmrQ+V7p5Ig6NrT0GyOayR5adJGlou9l2nktTPmbZsAfTx0QLWumg2shie8OjklEZijLWka7anHnuaACXC3Zog4TMGbZ8OxFtNI8xQ6qVsbWtjLqgzyFsjumQSxmlrSI+kNerqCw+iPN9XmyOZ2LSNfobCQWtaLOeHF7SW7vst6J6Q59YX0FEBERBCzZw03fKfzq6oWbOGm75T+dXUHN51x+owMUzcMa1z6ifZG8ZeQNk992tEjLm8Y+18Vglzv7KdT02KQSmqqQNkGsawSv16XtDTI7QWNc1x1OsR1EncruK4LBjQa3EI9QY7W3e4Fr7FuppaQQbOI/yvnWL5oosPfWxVOHB8lMGxwkyuLqnYaZ3Na4glhj2rJNxJ58kFqi9I74oHS4tSSB5q5KaJkVnmRzHvFrBxN2tiNz1HluWTE/SjDhdttSVdvVhVPBa1joojLsSHtc4HUHW3AdR3XU+LHMEnMMNbExk9dsKh0YLiI56gao3A3Fnlz3dJgHWCbXC8V+P4IXPZWUk77Rz05cY3u1w0r9pOwOLrlrHdIn/4gq4pnV7q2Clw6N4jFYKeaUhmlzvV3SmJovqvvYdVgNxF0pPSlTVUE1X6vVtpoYjKJTEQ2Vodosx3VrJt0Seo35G3mHEMHxKujliivUvezRPoeGGZ0O0Y2/VtdiQd4vbdfktCjzFgmxfIKeSOmqIJpNL2PEc0TCNts2X031OG4AE3QdBk3HJ8bdW+0GFhhqjG2M6bsZso3aXFpIJu9xvc9a6RTcCwanweMjDIdk2Q7RwN7l5aBd9yTqsAP8KkgIiIIWU+Gp75UedXVCynw1PfKjzq6gIiICIiAiIgIiIIWbOGm75T+dXVCzZw03fKfzq6gKRJlSklE4kiv6y57pCSb6pIhC8sPW28YA6NlXRBDpsm01C9klFtY3Mjii6EjwJI4BaJsovZ1hcXO/efisUuQ6Gbjjd/U/bd/WfzHPny+HJdCiDn6HI1Fh8kctOx+qLSWtMjy0PZEIWylpNjJs2hurrWvUZAppGUVPFYUtDJtWxkFznOF9DdZduZqcSRY3s3eLb+oRAREQEREELKfDU98qPOrqhZT4anvlR51dQEREBERAREQEREELNnDTd8p/OrqhZs4abvlP51dQEREBERAREQEREBERBCynw1PfKjzq6oWU+Gp75UedXUBERAREQEREBERBCzZw03fKfzq6uczzVCiigkc1zg2rgOlou49PqaOZT31b2Ou8H9y44mPhYU8MSuI/sxCYiZ8OjRc576t7HXeD+5PfVvY67wf3Ln3ttuU+0fU8s6OiK+M0uasTdSUUlRMRtKDEJNbXkvkkiiBY+UFgAc0ndYnmvonvq3sdd4P7lgrs3Gojeykp66OQtIbJ6uHaHW3O0l1jY8ine225T7R9OWdHE4ZmHGHRU1VJtJKSiaX1L2vjBqWmHbO1AkG7GujA+PS/BWvR5mqqxCpc3GdsGVkRqqcSNADGiRwMUZB3t2b4Xb7Hi3LHhmMwx0FVTY+6oFbUbTXGWNbLO6ZuzD6VgFi0gf9u/V1XNPLmaqikhAxyKtlnJJNqdoDAeqMabB1ubrbzfcBYK1V1gUxEzXTHHx+x+o5Z0dui5z31b2Ou8H9ye+rex13g/uVe9ttyn2j6nlnR0aLnPfVvY67wf3J76t7HXeD+5O9ttyn2j6cs6M2U+Gp75UedXVzeRqoV0U8jWuaHVc50uFnDp9ThyK6RaYmJjjCoiIpBERAREQEREHNZ8ikmhgbRuY2U1cGkvBLQdfW4Agkf2IWv7GxftNB+nm+uqGbOGm75T+dXVjuLC2uaoqxqIqmFoqmPDkvY2L9poP083109jYv2mg/TzfXXWos2TWG1CepVq5L2Ni/aaD9PN9dPY2L9poP083111qJk1htQdSrVxz8vYpI5r3z4cXtvpcaaW7b9ek7fdew6lk9jYv2mg/TzfXXWomTWG1B1KtXJexsX7TQfp5vrp7GxftNB+nm+uutRMmsNqDqVauS9jYv2mg/TzfXT2Ni/aaD9PN9ddaiZNYbUHUq1cNlChxFjJxHU0YtVT6r00jru17yP8AiG7vw5fEq96pifa6P9JL/ul5ynw1PfKjzrNi2YPZM9PDLC4sqZNk2QOb0ZNLn2Leu2mM7x8QvTppimIpjxCjEaPEz/WUf6ST/dL89SxQ/wBbSfpH/wC5UnMfpRpcsyVMNXFKX0zIn2bb+JteTN/W0XJvyBPJbuXc9RZjqp6SCJ7XU5fd92lvQldCQbG7XEsJAd1jerDpR+K/URAREQEREELNnDTd8p/OrqhZs4abvlP51dQEREBERAREQEREBERBCynw1PfKjzrPjGWYccfHJVumDojqZomkYGvsRrAa4DVZ7hf4GywZT4anvlR51dQRMRybRYqag1kWo1TWNlOpwu2IEM02PR3PcOja9969YXlKkweeSpo2OE0moFznvdYPkMr2sBJDQZHF1hZWUQEREBERAREQQs2cNN3yn86uqFmzhpu+U/nV1AREQTcyVUlFR1MtF/zWQSuZuv02xkt3c94G5fNcY9IFbDCZKKdp04PDUuIYwgVT5mtcTu3EtLuj1fgvri1GYRTxNcyOCIMk3vaGNAefi4W3/wCUHz451r8MrIRjgMVKyCpErSwAzS0kYc+ojJF9m7aN023biqno0zXUY4JoccdepYI5h/CdH/BnbcNDXNaToe17dQBB6Jubrsaihiq/5mNj7AjpNB3O4hvHUbD/AML0KZjXbQMbr06dVhfTe+m/wvyQZUREBERBCynw1PfKjzq6oWU+Gp75UedXUBERAREQEREBERBCzZw03fKfzq6udzsZGx05pA0yetwaQ4kNJ19RIBsP8FZvWcU7NR+PJ9FBcRQ/WcU7NR+PJ9FPWcU7NR+PJ9FBcRQ/WcU7NR+PJ9FPWcU7NR+PJ9FBcRQ/WcU7NR+PJ9FPWcU7NR+PJ9FBcRQ/WcU7NR+PJ9FPWcU7NR+PJ9FBcRQ/WcU7NR+PJ9FPWcU7NR+PJ9FB+ZT4anvlR51dXO5JMjo6g1YaJPW59QaSWg6+oEgXH+AveZ83xZafBFKAZakvDA57Y2gMALi57tw42ADeSXBBfRchifpHhw+pkpI4JZHsawtcNIbJI+dtMI2knlI+xd1DS74L1V+kmlo6Okr5GSbGrcGtAHSa4sc4Ajmbx6d3Mjkg61FyMPpBaa9mG1FNIydwj1dNh0OkjdLYgHe1ojILhuBLfiF1yAiIgIiIIWbOGm75T+dXVCzZw03fKfzq6gIiICIiAiIgIiICIiCFlPhqe+VHnWxjuV6TMoYMWi16L26Tm7nW1sOki7HaW3adxsFr5T4anvlR51dQc3VejrDauV08lNaVwsXNe9tjtNrrbpcAH7Tpahv/ABW3Nk+iqIYaWanaaen/AOXGSdI6Do94v0ui9w6V+u/WrKIIMGSKKnmZUsjeZmBlnOlkdviY6ONzgXEFzWSPGognpH4q8iICIiAiIghZs4abvlP51dULNnDTd8p/OrqAiIgIiICIiAiIgIiIIWU+Gp75UedXVCynw1PfKjzq6gIiICIiAiIgIiIIWbOGm75T+dXVCzZw03fKfzq6gIiICIiAiIgIiICIiCFlPhqe+VHnV1Qsp8NT3yo86uoCIiAiIgIiICIiCFmzhpu+U/nXjFMxSsrGYfhUbHTmF07nSOLWNjDxGALAkuLj+FgF7zZw03fKfzrcxPL8GLOZJUtcJYwQ2Rj3xvDXcTdTHNOk2G69tyCdUZ1hoJ20tc1+2/gtkcwao4pKglsTHONj0nNcAQ34XtdaUnpNpYjIHw1No/WLHQ20nqhAqNn07nTe+8C4vbfuVWTJ1FLIyaSEmSMR2Ot9jsb7EyDVZ7mXNnPBIv1rl5sbwbCJKp8kMglw10rnA6jqdWEGbZgvs+5Lbg7m3FrAoLOI+keiw4PLy9zWPijDmhumSSaMytYxxcBcRgOJcQBqG+5WtW+lOiowxxZUOY6nFSXtjFo4TJsi54Lgbh+4gAn+6/MMwvBvVqampgyJkuipgjMzmzB8jbse12vWHaSW7ndQI6lixJmX6l0jMTq4HSbE0sm0q3F2ybJtHRvJkvcPFyT0h1XtuQZX57kc+dhhMQgrYqXaODXteJHRi1myAh52twbFoFibm7VuP9IdHG+VjhLaJtQ4O0dGU0n8w2Lfvc2/MAHkSjsMwqqqXM2kZqZXx1BiFQ7pSM0vjmEYfbVaNhuBvA33BWlBBgNc6aWCemeXxzmS1QS1sctvWXtGuzNW7U5gB+JQbVB6RaWvhmmDJWbFkMjmybNhMdQNULmkyaekAdxcD/6WGiz4MZqaFmF2NPVCr16h02vptADWkOt1vdvGoHdYrfhyXh80Z2EV2SMpwHNlkvpph/wzmOD7gtBuHNIJ6ySs+H5Po8MdE+licHwmZzHOkkcQ6osZiS5x1FxaD0r/AIWQWkREELKfDU98qPOrqhZT4anvlR51dQEREBERAREQEREELNnDTd8p/OrqhZs4abvlP51dQFydZ6OqavNS+pJdLO+Z7H23wmaBsDrC9nbow7pc7dRF11iIOLpfRrFRTQzxvY90cVPG4SxB9/VhZkkfSGh9ufSHUbbl+VHozZUddQ4fz/2B/wBQ4uf2OXx/BdqiDjcK9HDcMlheKh7o4XRyiPQ0ap46cUoeXdegsbfR8edty1Kn0Zh0GH0TH6oaVzxLKTpdJA7e+DSAbtkcGX3iwZzuu9RAREQEREELKfDU98qPOrqhZT4anvlR51dQEREBERAREQEREEDOEjYWUzpSA0VcFyTYDp8yqftin+/h/O35rPU0rKxuiqY17D9lwBG7q3Fafu5R9kp/CZ8kGX2xT/fw/nb809sU/wB/D+dvzWL3co+yU/hM+Se7lH2Sn8JnyQZfbFP9/D+dvzT2xT/fw/nb81i93KPslP4TPknu5R9kp/CZ8kGX2xT/AH8P52/NPbFP9/D+dvzWL3co+yU/hM+Se7lH2Sn8JnyQZfbFP9/D+dvzT2xT/fw/nb81i93KPslP4TPknu5R9kp/CZ8kGX2xT/fw/nb809sU/wB/D+dvzWL3co+yU/hM+Se7lH2Sn8JnyQaOT5GzMqXREFpq57EG4PT5FXJJWxW2jgLmwubXJ6gPxXmmpWUbdFKxrGD7LQAN/XuC430lZOnzX6v6jJG3RtGHWXDSZdGmZlgemzZmw3cR3hB2clSyI2ke0EC9iQN17X/tfckVSyYkRPa4t3EAgkH4H4Lhc05PnxHFIsQh2DooYGNdDIXDaltQXkOs07mhweCb9Jjd1t6ZJydPguIVdVUmExybUDSSXfxKl0wuNDQBpcAdRebjcQNyDvkREBERAREQ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0184" name="Picture 8" descr="http://upload.wikimedia.org/wikipedia/en/thumb/4/4d/IBM_PC_Memory_areas.svg/220px-IBM_PC_Memory_areas.svg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r="7919"/>
          <a:stretch>
            <a:fillRect/>
          </a:stretch>
        </p:blipFill>
        <p:spPr bwMode="auto">
          <a:xfrm>
            <a:off x="5500694" y="1357298"/>
            <a:ext cx="3393562" cy="532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ระบบบัสข้อมูล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นอกจากระบบหน่วยความจำแล้ว ยังมีระบบการเชื่อมต่อภายในเครื่องที่เรียกว่าระบบบัสข้อมูลที่ใช้งานคือ</a:t>
            </a:r>
            <a:endParaRPr lang="en-US" dirty="0" smtClean="0"/>
          </a:p>
          <a:p>
            <a:pPr lvl="0"/>
            <a:r>
              <a:rPr lang="en-US" dirty="0" smtClean="0"/>
              <a:t>ISA (Industry Standard Architecture)</a:t>
            </a:r>
            <a:r>
              <a:rPr lang="th-TH" dirty="0" smtClean="0"/>
              <a:t>มีขนาด </a:t>
            </a:r>
            <a:r>
              <a:rPr lang="en-US" dirty="0" smtClean="0"/>
              <a:t>8 </a:t>
            </a:r>
            <a:r>
              <a:rPr lang="th-TH" dirty="0" smtClean="0"/>
              <a:t>และ </a:t>
            </a:r>
            <a:r>
              <a:rPr lang="en-US" dirty="0" smtClean="0"/>
              <a:t>16 </a:t>
            </a:r>
            <a:r>
              <a:rPr lang="th-TH" dirty="0" smtClean="0"/>
              <a:t>บิต ทำงานที่ความถี่ </a:t>
            </a:r>
            <a:r>
              <a:rPr lang="en-US" dirty="0" smtClean="0"/>
              <a:t>8 MHz</a:t>
            </a:r>
          </a:p>
          <a:p>
            <a:pPr lvl="0"/>
            <a:r>
              <a:rPr lang="en-US" dirty="0" smtClean="0"/>
              <a:t>EISA (Extended ISA) </a:t>
            </a:r>
            <a:r>
              <a:rPr lang="th-TH" dirty="0" smtClean="0"/>
              <a:t>มีขนาด </a:t>
            </a:r>
            <a:r>
              <a:rPr lang="en-US" dirty="0" smtClean="0"/>
              <a:t>32 </a:t>
            </a:r>
            <a:r>
              <a:rPr lang="th-TH" dirty="0" smtClean="0"/>
              <a:t>บิตทำงานที่ความถี่ </a:t>
            </a:r>
            <a:r>
              <a:rPr lang="en-US" dirty="0" smtClean="0"/>
              <a:t>8 MHz</a:t>
            </a:r>
          </a:p>
          <a:p>
            <a:pPr lvl="0"/>
            <a:r>
              <a:rPr lang="en-US" dirty="0" smtClean="0"/>
              <a:t>PCI (Peripheral Component Interconnect) </a:t>
            </a:r>
            <a:r>
              <a:rPr lang="th-TH" dirty="0" smtClean="0"/>
              <a:t>มีขนาด </a:t>
            </a:r>
            <a:r>
              <a:rPr lang="en-US" dirty="0" smtClean="0"/>
              <a:t>32 </a:t>
            </a:r>
            <a:r>
              <a:rPr lang="th-TH" dirty="0" smtClean="0"/>
              <a:t>และ </a:t>
            </a:r>
            <a:r>
              <a:rPr lang="en-US" dirty="0" smtClean="0"/>
              <a:t>64 </a:t>
            </a:r>
            <a:r>
              <a:rPr lang="th-TH" dirty="0" smtClean="0"/>
              <a:t>บิต ทำงานที่ความถี่ </a:t>
            </a:r>
            <a:r>
              <a:rPr lang="en-US" dirty="0" smtClean="0"/>
              <a:t>33 MHz</a:t>
            </a:r>
          </a:p>
          <a:p>
            <a:pPr lvl="0"/>
            <a:r>
              <a:rPr lang="en-US" dirty="0" smtClean="0"/>
              <a:t>VESA ( Video Electronics Standards Association) </a:t>
            </a:r>
            <a:r>
              <a:rPr lang="th-TH" dirty="0" smtClean="0"/>
              <a:t>หรือ</a:t>
            </a:r>
            <a:r>
              <a:rPr lang="en-US" dirty="0" smtClean="0"/>
              <a:t> VL Bus </a:t>
            </a:r>
            <a:r>
              <a:rPr lang="th-TH" dirty="0" smtClean="0"/>
              <a:t>มีขนาด </a:t>
            </a:r>
            <a:r>
              <a:rPr lang="en-US" dirty="0" smtClean="0"/>
              <a:t>64 </a:t>
            </a:r>
            <a:r>
              <a:rPr lang="th-TH" dirty="0" smtClean="0"/>
              <a:t>บิตข้อมูลทำงานที่ความถี่ </a:t>
            </a:r>
            <a:r>
              <a:rPr lang="en-US" dirty="0" smtClean="0"/>
              <a:t>33 MHz</a:t>
            </a:r>
          </a:p>
          <a:p>
            <a:pPr lvl="0"/>
            <a:r>
              <a:rPr lang="en-US" dirty="0" smtClean="0"/>
              <a:t>USB (Universal Serial Bus) </a:t>
            </a:r>
            <a:r>
              <a:rPr lang="th-TH" dirty="0" smtClean="0"/>
              <a:t>มีอัตราการส่งถ่ายข้อมูลที่ </a:t>
            </a:r>
            <a:r>
              <a:rPr lang="en-US" dirty="0" smtClean="0"/>
              <a:t>12 Mbps</a:t>
            </a:r>
          </a:p>
          <a:p>
            <a:pPr lvl="0"/>
            <a:r>
              <a:rPr lang="en-US" dirty="0" smtClean="0"/>
              <a:t>AGP (Advanced Graphics Port) </a:t>
            </a:r>
            <a:r>
              <a:rPr lang="th-TH" dirty="0" smtClean="0"/>
              <a:t>มีอัตราการส่งถ่ายข้อมูลระหว่าง </a:t>
            </a:r>
            <a:r>
              <a:rPr lang="en-US" dirty="0" smtClean="0"/>
              <a:t>Video Card </a:t>
            </a:r>
            <a:r>
              <a:rPr lang="th-TH" dirty="0" smtClean="0"/>
              <a:t>กับ ไมโครโปรเซสเซอร์ที่ ความถี่ </a:t>
            </a:r>
            <a:r>
              <a:rPr lang="en-US" dirty="0" smtClean="0"/>
              <a:t>66 MHz </a:t>
            </a:r>
            <a:r>
              <a:rPr lang="th-TH" dirty="0" smtClean="0"/>
              <a:t>ขนาดขอมูล</a:t>
            </a:r>
            <a:r>
              <a:rPr lang="en-US" dirty="0" smtClean="0"/>
              <a:t> 64 </a:t>
            </a:r>
            <a:r>
              <a:rPr lang="th-TH" dirty="0" smtClean="0"/>
              <a:t>บิต หรือ </a:t>
            </a:r>
            <a:r>
              <a:rPr lang="en-US" dirty="0" smtClean="0"/>
              <a:t>533 M byte/second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ระบบบัสข้อมูล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I/O Space</a:t>
            </a:r>
            <a:r>
              <a:rPr lang="en-US" dirty="0" smtClean="0"/>
              <a:t> </a:t>
            </a:r>
            <a:r>
              <a:rPr lang="th-TH" dirty="0" smtClean="0"/>
              <a:t>เป็นส่วนที่ใช้ในการติดต่อระหว่างไมโครโปรเซสเซอร์กับอุปกรณ์ภายในและอุปกรณ์ภายนอก ซึ่งมีได้ถึง </a:t>
            </a:r>
            <a:r>
              <a:rPr lang="en-US" dirty="0" smtClean="0"/>
              <a:t>64K </a:t>
            </a:r>
            <a:r>
              <a:rPr lang="th-TH" dirty="0" smtClean="0"/>
              <a:t>โดยมีขนาดของข้อมูลอยู่ที่ </a:t>
            </a:r>
            <a:r>
              <a:rPr lang="en-US" dirty="0" smtClean="0"/>
              <a:t>8 </a:t>
            </a:r>
            <a:r>
              <a:rPr lang="th-TH" dirty="0" smtClean="0"/>
              <a:t>บิต โดยแบ่งออกเป็น </a:t>
            </a:r>
            <a:r>
              <a:rPr lang="en-US" dirty="0" smtClean="0"/>
              <a:t>2 </a:t>
            </a:r>
            <a:r>
              <a:rPr lang="th-TH" dirty="0" smtClean="0"/>
              <a:t>ส่วนคือ ส่วนที่อยู่ต่ำกว่า </a:t>
            </a:r>
            <a:r>
              <a:rPr lang="en-US" dirty="0" smtClean="0"/>
              <a:t>0400H </a:t>
            </a:r>
            <a:r>
              <a:rPr lang="th-TH" dirty="0" smtClean="0"/>
              <a:t>จะเป็นส่วนที่จองไว้ใช้งานกับอุปกรณ์ภายในระบบ เช่น </a:t>
            </a:r>
            <a:r>
              <a:rPr lang="en-US" dirty="0" smtClean="0"/>
              <a:t>DMA Controller Interrupt Controller Communication Port </a:t>
            </a:r>
            <a:r>
              <a:rPr lang="th-TH" dirty="0" smtClean="0"/>
              <a:t>เป็นต้น และส่วนที่สูงกว่า </a:t>
            </a:r>
            <a:r>
              <a:rPr lang="en-US" dirty="0" smtClean="0"/>
              <a:t>0400H </a:t>
            </a:r>
            <a:r>
              <a:rPr lang="th-TH" dirty="0" smtClean="0"/>
              <a:t>จะเป็นส่วนที่ใช้สำหรับการ์ดหรืออุปกรณ์ที่นอกเหนือจากที่มีในระบบ เช่นการ์ดเสียง การ์ดเครือข่าย เป็นต้น โดยมีตำแหน่งของอุปกรณ์ต่าง ๆ </a:t>
            </a:r>
            <a:endParaRPr lang="th-TH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ตำแหน่งของ</a:t>
            </a:r>
            <a:r>
              <a:rPr lang="en-US" b="1" u="sng" dirty="0" smtClean="0"/>
              <a:t> I/O</a:t>
            </a:r>
            <a:endParaRPr lang="th-TH" b="1" u="sng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500298" y="1098343"/>
          <a:ext cx="3786214" cy="556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r:id="rId3" imgW="1836360" imgH="3328200" progId="">
                  <p:embed/>
                </p:oleObj>
              </mc:Choice>
              <mc:Fallback>
                <p:oleObj r:id="rId3" imgW="1836360" imgH="332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098343"/>
                        <a:ext cx="3786214" cy="5567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ลักษณะที่แตกต่างกันของไมโครโปรเซสเซอร์</a:t>
            </a:r>
            <a:endParaRPr lang="en-US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จากที่ผ่านมาพบว่าไมโครโปรเซสเซอร์มีทั้งความเหมือนและความแตกต่าง ซึ่งสามารถสรุปข้อแตกต่างได้ดังต่อไปนี้</a:t>
            </a:r>
            <a:endParaRPr lang="en-US" dirty="0" smtClean="0"/>
          </a:p>
          <a:p>
            <a:r>
              <a:rPr lang="en-US" dirty="0" smtClean="0"/>
              <a:t>1.  </a:t>
            </a:r>
            <a:r>
              <a:rPr lang="th-TH" dirty="0" smtClean="0"/>
              <a:t>ขนาดของข้อมูล </a:t>
            </a:r>
            <a:r>
              <a:rPr lang="en-US" dirty="0" smtClean="0"/>
              <a:t>( Data ) </a:t>
            </a:r>
            <a:r>
              <a:rPr lang="th-TH" dirty="0" smtClean="0"/>
              <a:t>ที่ไมโครโปรเซสเซอร์สามารถประมวลผลได้สูงสุด เช่น </a:t>
            </a:r>
            <a:r>
              <a:rPr lang="en-US" dirty="0" smtClean="0"/>
              <a:t>8 </a:t>
            </a:r>
            <a:r>
              <a:rPr lang="th-TH" dirty="0" smtClean="0"/>
              <a:t>บิต</a:t>
            </a:r>
            <a:r>
              <a:rPr lang="en-US" dirty="0" smtClean="0"/>
              <a:t>16 </a:t>
            </a:r>
            <a:r>
              <a:rPr lang="th-TH" dirty="0" smtClean="0"/>
              <a:t>บิตหรือ </a:t>
            </a:r>
            <a:r>
              <a:rPr lang="en-US" dirty="0" smtClean="0"/>
              <a:t>32 </a:t>
            </a:r>
            <a:r>
              <a:rPr lang="th-TH" dirty="0" smtClean="0"/>
              <a:t>บิตเป็นต้น</a:t>
            </a:r>
            <a:endParaRPr lang="en-US" dirty="0" smtClean="0"/>
          </a:p>
          <a:p>
            <a:r>
              <a:rPr lang="en-US" dirty="0" smtClean="0"/>
              <a:t>2.  </a:t>
            </a:r>
            <a:r>
              <a:rPr lang="th-TH" dirty="0" smtClean="0"/>
              <a:t>ขนาดของหน่วยความจำที่ไมโครโปรเซสเซอร์ สามารถอ้างถึงได้ เช่น </a:t>
            </a:r>
            <a:r>
              <a:rPr lang="en-US" dirty="0" smtClean="0"/>
              <a:t>64K bytes 640K bytes 1M Bytes </a:t>
            </a:r>
            <a:r>
              <a:rPr lang="th-TH" dirty="0" smtClean="0"/>
              <a:t>หรือ </a:t>
            </a:r>
            <a:r>
              <a:rPr lang="en-US" dirty="0" smtClean="0"/>
              <a:t>1G Bytes</a:t>
            </a:r>
          </a:p>
          <a:p>
            <a:r>
              <a:rPr lang="en-US" dirty="0" smtClean="0"/>
              <a:t>3.  </a:t>
            </a:r>
            <a:r>
              <a:rPr lang="th-TH" dirty="0" smtClean="0"/>
              <a:t>ความเร็วในการประมวลผลข้อมูล </a:t>
            </a:r>
            <a:r>
              <a:rPr lang="en-US" dirty="0" smtClean="0"/>
              <a:t>(Fetch/Execute) </a:t>
            </a:r>
            <a:r>
              <a:rPr lang="th-TH" dirty="0" smtClean="0"/>
              <a:t>เช่น </a:t>
            </a:r>
            <a:r>
              <a:rPr lang="en-US" dirty="0" smtClean="0"/>
              <a:t>8MHz 20MHz 133MHz </a:t>
            </a:r>
            <a:r>
              <a:rPr lang="th-TH" dirty="0" smtClean="0"/>
              <a:t>หรือ </a:t>
            </a:r>
            <a:r>
              <a:rPr lang="en-US" dirty="0" smtClean="0"/>
              <a:t>20 MIPS (Million Instruction Per Second)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ยุคกลไก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(The Mechanical Age)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การใช้งานเครื่องคำนวณของ </a:t>
            </a:r>
            <a:r>
              <a:rPr lang="en-US" dirty="0" err="1" smtClean="0"/>
              <a:t>Blaise</a:t>
            </a:r>
            <a:r>
              <a:rPr lang="en-US" dirty="0" smtClean="0"/>
              <a:t> Pascal </a:t>
            </a:r>
            <a:r>
              <a:rPr lang="th-TH" dirty="0" smtClean="0"/>
              <a:t>ใช้งานจนถึงปี </a:t>
            </a:r>
            <a:r>
              <a:rPr lang="en-US" dirty="0" smtClean="0"/>
              <a:t>1800 </a:t>
            </a:r>
            <a:r>
              <a:rPr lang="th-TH" dirty="0" smtClean="0"/>
              <a:t>ต่อมา</a:t>
            </a:r>
            <a:r>
              <a:rPr lang="th-TH" b="1" dirty="0" smtClean="0"/>
              <a:t>ในปี </a:t>
            </a:r>
            <a:r>
              <a:rPr lang="en-US" b="1" dirty="0" smtClean="0"/>
              <a:t>1801 John Jacquard </a:t>
            </a:r>
            <a:r>
              <a:rPr lang="th-TH" b="1" dirty="0" smtClean="0"/>
              <a:t>คิดค้นระบบบัตรเจาะรู </a:t>
            </a:r>
            <a:r>
              <a:rPr lang="en-US" dirty="0" smtClean="0"/>
              <a:t>(Punched cards </a:t>
            </a:r>
            <a:r>
              <a:rPr lang="th-TH" dirty="0" smtClean="0"/>
              <a:t>หรือ </a:t>
            </a:r>
            <a:r>
              <a:rPr lang="en-US" dirty="0" smtClean="0"/>
              <a:t>IBM card) </a:t>
            </a:r>
            <a:r>
              <a:rPr lang="th-TH" dirty="0" smtClean="0"/>
              <a:t>เป็นรูปแบบที่ใช้งานเพื่อควบคุมการทำงานของเครื่องคอมพิวเตอร์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th-TH" dirty="0" smtClean="0"/>
              <a:t>ในปี </a:t>
            </a:r>
            <a:r>
              <a:rPr lang="en-US" dirty="0" smtClean="0"/>
              <a:t>1833 </a:t>
            </a:r>
            <a:r>
              <a:rPr lang="en-US" b="1" dirty="0" smtClean="0"/>
              <a:t>Charles Babbage </a:t>
            </a:r>
            <a:r>
              <a:rPr lang="th-TH" b="1" dirty="0" smtClean="0"/>
              <a:t>ผู้ที่ได้ชื่อว่าบิดาแห่ง เครื่องคอมพิวเตอร์แบบดิจิตอล</a:t>
            </a:r>
            <a:r>
              <a:rPr lang="th-TH" dirty="0" smtClean="0"/>
              <a:t> โดยความร่วมมือของ </a:t>
            </a:r>
            <a:r>
              <a:rPr lang="en-US" dirty="0" smtClean="0"/>
              <a:t>Augusta </a:t>
            </a:r>
            <a:r>
              <a:rPr lang="en-US" dirty="0" err="1" smtClean="0"/>
              <a:t>Ada</a:t>
            </a:r>
            <a:r>
              <a:rPr lang="en-US" dirty="0" smtClean="0"/>
              <a:t> Baron </a:t>
            </a:r>
            <a:r>
              <a:rPr lang="th-TH" dirty="0" smtClean="0"/>
              <a:t>สร้างเครื่องคำนวณที่ชื่อ </a:t>
            </a:r>
            <a:r>
              <a:rPr lang="en-US" b="1" dirty="0" smtClean="0"/>
              <a:t>Analytical engine</a:t>
            </a:r>
            <a:r>
              <a:rPr lang="en-US" dirty="0" smtClean="0"/>
              <a:t> </a:t>
            </a:r>
            <a:r>
              <a:rPr lang="th-TH" dirty="0" smtClean="0"/>
              <a:t>ขึ้นเพื่อใช้ในการคำนวณและพิมพ์ตารางคณิตศาสตร์  โดยนำไปในการคำนวณตารางการเดินเรือของกองทัพเรือ </a:t>
            </a:r>
            <a:endParaRPr lang="th-TH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ลักษณะที่แตกต่างกันของไมโครโปรเซสเซอร์ ต่อ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th-TH" dirty="0" smtClean="0"/>
              <a:t>จำนวนของ </a:t>
            </a:r>
            <a:r>
              <a:rPr lang="en-US" dirty="0" smtClean="0"/>
              <a:t>Register </a:t>
            </a:r>
            <a:r>
              <a:rPr lang="th-TH" dirty="0" smtClean="0"/>
              <a:t>ที่มีใช้งานในไมโครโปรเซสเซอร์แต่ละเบอร์</a:t>
            </a:r>
            <a:endParaRPr lang="en-US" dirty="0" smtClean="0"/>
          </a:p>
          <a:p>
            <a:r>
              <a:rPr lang="en-US" dirty="0" smtClean="0"/>
              <a:t>5.  </a:t>
            </a:r>
            <a:r>
              <a:rPr lang="th-TH" dirty="0" smtClean="0"/>
              <a:t>จำนวนคำสั่งที่ใช้กับไมโครโปรเซสเซอร์แต่ละเบอร์ เช่น คำสั่งของ </a:t>
            </a:r>
            <a:r>
              <a:rPr lang="en-US" dirty="0" smtClean="0"/>
              <a:t>Z-80 </a:t>
            </a:r>
            <a:r>
              <a:rPr lang="th-TH" dirty="0" smtClean="0"/>
              <a:t>มี </a:t>
            </a:r>
            <a:r>
              <a:rPr lang="en-US" dirty="0" smtClean="0"/>
              <a:t>178 </a:t>
            </a:r>
            <a:r>
              <a:rPr lang="th-TH" dirty="0" smtClean="0"/>
              <a:t>คำสั่ง </a:t>
            </a:r>
            <a:r>
              <a:rPr lang="en-US" dirty="0" smtClean="0"/>
              <a:t>8051 </a:t>
            </a:r>
            <a:r>
              <a:rPr lang="th-TH" dirty="0" smtClean="0"/>
              <a:t>มี </a:t>
            </a:r>
            <a:r>
              <a:rPr lang="en-US" dirty="0" smtClean="0"/>
              <a:t>111 </a:t>
            </a:r>
            <a:r>
              <a:rPr lang="th-TH" dirty="0" smtClean="0"/>
              <a:t>คำสั่ง</a:t>
            </a:r>
            <a:endParaRPr lang="en-US" dirty="0" smtClean="0"/>
          </a:p>
          <a:p>
            <a:r>
              <a:rPr lang="en-US" dirty="0" smtClean="0"/>
              <a:t>6.  </a:t>
            </a:r>
            <a:r>
              <a:rPr lang="th-TH" dirty="0" smtClean="0"/>
              <a:t>อุปกรณ์ที่ใช้สนับสนุนไมโครโปรเซสเซอร์แต่ละเบอร์</a:t>
            </a:r>
            <a:endParaRPr lang="en-US" dirty="0" smtClean="0"/>
          </a:p>
          <a:p>
            <a:r>
              <a:rPr lang="en-US" dirty="0" smtClean="0"/>
              <a:t>7.  </a:t>
            </a:r>
            <a:r>
              <a:rPr lang="th-TH" dirty="0" smtClean="0"/>
              <a:t>ความสามารถในการตอบสนองต่อระบบงาน</a:t>
            </a:r>
            <a:endParaRPr lang="en-US" dirty="0" smtClean="0"/>
          </a:p>
          <a:p>
            <a:r>
              <a:rPr lang="en-US" dirty="0" smtClean="0"/>
              <a:t>8.  </a:t>
            </a:r>
            <a:r>
              <a:rPr lang="th-TH" dirty="0" smtClean="0"/>
              <a:t>ความสามารถในการพัฒนาระบบฮาร์ดแวร์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MICROPROCESSOR-BASE PERSONAL COMPUTER SYSTEM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ในการแก้ปัญหาทางด้าน ดิจิตอลจะใช้เครื่องมือที่เหมืนกันโดยมีวงจรที่รวมวงจรต่าง ๆ จากการออกแบบโดยใช้ </a:t>
            </a:r>
            <a:r>
              <a:rPr lang="en-US" dirty="0" smtClean="0"/>
              <a:t>Boolean logic equation, Truth tables </a:t>
            </a:r>
            <a:r>
              <a:rPr lang="th-TH" dirty="0" smtClean="0"/>
              <a:t>และ </a:t>
            </a:r>
            <a:r>
              <a:rPr lang="en-US" dirty="0" err="1" smtClean="0"/>
              <a:t>Karnaugh</a:t>
            </a:r>
            <a:r>
              <a:rPr lang="en-US" dirty="0" smtClean="0"/>
              <a:t> maps </a:t>
            </a:r>
            <a:r>
              <a:rPr lang="th-TH" dirty="0" smtClean="0"/>
              <a:t>ส่วนวงจร </a:t>
            </a:r>
            <a:r>
              <a:rPr lang="en-US" dirty="0" smtClean="0"/>
              <a:t>Sequential </a:t>
            </a:r>
            <a:r>
              <a:rPr lang="th-TH" dirty="0" smtClean="0"/>
              <a:t>จะใช้ตารางการทำงานของ </a:t>
            </a:r>
            <a:r>
              <a:rPr lang="en-US" dirty="0" smtClean="0"/>
              <a:t>flip-flop </a:t>
            </a:r>
            <a:r>
              <a:rPr lang="th-TH" dirty="0" smtClean="0"/>
              <a:t>และ </a:t>
            </a:r>
            <a:r>
              <a:rPr lang="en-US" dirty="0" smtClean="0"/>
              <a:t>State diagrams </a:t>
            </a:r>
            <a:r>
              <a:rPr lang="th-TH" dirty="0" smtClean="0"/>
              <a:t>ซึ่งการใช้งานจะเป็นการใช้งานเฉพาะด้านเมื่อลักษณะของงานเปลี่ยนไปวงจรที่ใช้งานจะต้องมีการปรับปรุงหรือออกแบบใหม่ให้เหมาะสมกับงาน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MICROPROCESSOR-BASE PERSONAL COMPUTER SYSTEM </a:t>
            </a:r>
            <a:r>
              <a:rPr lang="th-TH" b="1" u="sng" dirty="0" smtClean="0"/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ในช่วงปี </a:t>
            </a:r>
            <a:r>
              <a:rPr lang="en-US" dirty="0" smtClean="0"/>
              <a:t>1970 </a:t>
            </a:r>
            <a:r>
              <a:rPr lang="th-TH" dirty="0" smtClean="0"/>
              <a:t>ได้มีการเปลี่ยนแปลงอุปกรณ์ลอจิกต่าง ๆ ไปสู่การใช้   </a:t>
            </a:r>
            <a:r>
              <a:rPr lang="en-US" dirty="0" smtClean="0"/>
              <a:t>Microprocessor     </a:t>
            </a:r>
            <a:r>
              <a:rPr lang="th-TH" dirty="0" smtClean="0"/>
              <a:t>ซึ่งมีขีดความสามารถที่สูงกว่าการใช้งาน </a:t>
            </a:r>
            <a:r>
              <a:rPr lang="en-US" dirty="0" smtClean="0"/>
              <a:t>logic equation </a:t>
            </a:r>
            <a:r>
              <a:rPr lang="th-TH" dirty="0" smtClean="0"/>
              <a:t>ตัว </a:t>
            </a:r>
            <a:r>
              <a:rPr lang="en-US" dirty="0" smtClean="0"/>
              <a:t>Microprocessor  </a:t>
            </a:r>
            <a:r>
              <a:rPr lang="th-TH" dirty="0" smtClean="0"/>
              <a:t>จะไปนำคำสั่งมาจากหน่วยความจำโดยที่คำสั่ง จะเป็นคำสั่งที่ใช้แก้ปัญหาต่าง ๆ ซึ่ง คำสั่ง </a:t>
            </a:r>
            <a:r>
              <a:rPr lang="en-US" dirty="0" smtClean="0"/>
              <a:t>(Instructions) </a:t>
            </a:r>
            <a:r>
              <a:rPr lang="th-TH" dirty="0" smtClean="0"/>
              <a:t>เรียกว่า โปรแกรมควบคุม </a:t>
            </a:r>
            <a:r>
              <a:rPr lang="en-US" dirty="0" smtClean="0"/>
              <a:t>(Control program)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MICROPROCESSOR-BASE PERSONAL COMPUTER SYSTEM</a:t>
            </a:r>
            <a:r>
              <a:rPr lang="th-TH" b="1" u="sng" dirty="0" smtClean="0"/>
              <a:t> 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การออกแบบการใช้งานระบบ  </a:t>
            </a:r>
            <a:r>
              <a:rPr lang="en-US" dirty="0" smtClean="0"/>
              <a:t>Microprocessor        </a:t>
            </a:r>
            <a:r>
              <a:rPr lang="th-TH" dirty="0" smtClean="0"/>
              <a:t>ซึ่งมีอุปกรณ์ประกอบที่ประกอบด้วย   หน่วยความจำ </a:t>
            </a:r>
            <a:r>
              <a:rPr lang="en-US" dirty="0" smtClean="0"/>
              <a:t>( Memory Unit ) </a:t>
            </a:r>
            <a:r>
              <a:rPr lang="th-TH" dirty="0" smtClean="0"/>
              <a:t>และหน่วยติดต่ออุปกรณ์ภายนอก </a:t>
            </a:r>
            <a:r>
              <a:rPr lang="en-US" dirty="0" smtClean="0"/>
              <a:t>( Input / Output Unit ) </a:t>
            </a:r>
          </a:p>
          <a:p>
            <a:endParaRPr lang="th-TH" dirty="0"/>
          </a:p>
        </p:txBody>
      </p:sp>
      <p:pic>
        <p:nvPicPr>
          <p:cNvPr id="61442" name="Picture 2" descr="block_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7000924" cy="38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ระบบพื้นฐานของ </a:t>
            </a:r>
            <a:r>
              <a:rPr lang="en-US" b="1" u="sng" dirty="0" smtClean="0"/>
              <a:t>8086 </a:t>
            </a:r>
            <a:r>
              <a:rPr lang="th-TH" b="1" u="sng" dirty="0" smtClean="0"/>
              <a:t>และ </a:t>
            </a:r>
            <a:r>
              <a:rPr lang="en-US" b="1" u="sng" dirty="0" smtClean="0"/>
              <a:t>8088 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ระบบของ </a:t>
            </a:r>
            <a:r>
              <a:rPr lang="en-US" dirty="0" smtClean="0"/>
              <a:t>Microprocessor </a:t>
            </a:r>
            <a:r>
              <a:rPr lang="th-TH" dirty="0" smtClean="0"/>
              <a:t>ซึ่งเป็นการเชื่อมต่อระหว่างระบบกับ </a:t>
            </a:r>
            <a:r>
              <a:rPr lang="en-US" dirty="0" smtClean="0"/>
              <a:t>Microprocessor </a:t>
            </a:r>
            <a:r>
              <a:rPr lang="th-TH" dirty="0" smtClean="0"/>
              <a:t>โดยผ่านทางบัส </a:t>
            </a:r>
            <a:r>
              <a:rPr lang="en-US" dirty="0" smtClean="0"/>
              <a:t>(bus) </a:t>
            </a:r>
            <a:r>
              <a:rPr lang="th-TH" dirty="0" smtClean="0"/>
              <a:t>ประกอบด้วย </a:t>
            </a:r>
            <a:r>
              <a:rPr lang="en-US" dirty="0" smtClean="0"/>
              <a:t>Data bus, Address bus </a:t>
            </a:r>
            <a:r>
              <a:rPr lang="th-TH" dirty="0" smtClean="0"/>
              <a:t>และ </a:t>
            </a:r>
            <a:r>
              <a:rPr lang="en-US" dirty="0" smtClean="0"/>
              <a:t>Control bus</a:t>
            </a:r>
          </a:p>
          <a:p>
            <a:endParaRPr lang="th-TH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785786" y="3429000"/>
          <a:ext cx="8198902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r:id="rId3" imgW="5509440" imgH="1775880" progId="">
                  <p:embed/>
                </p:oleObj>
              </mc:Choice>
              <mc:Fallback>
                <p:oleObj r:id="rId3" imgW="5509440" imgH="1775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429000"/>
                        <a:ext cx="8198902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ระบบพื้นฐานของ </a:t>
            </a:r>
            <a:r>
              <a:rPr lang="en-US" b="1" u="sng" dirty="0" smtClean="0"/>
              <a:t>8086 </a:t>
            </a:r>
            <a:r>
              <a:rPr lang="th-TH" b="1" u="sng" dirty="0" smtClean="0"/>
              <a:t>และ </a:t>
            </a:r>
            <a:r>
              <a:rPr lang="en-US" b="1" u="sng" dirty="0" smtClean="0"/>
              <a:t>8088  </a:t>
            </a:r>
            <a:r>
              <a:rPr lang="th-TH" b="1" u="sng" dirty="0" smtClean="0"/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Address bus</a:t>
            </a:r>
            <a:r>
              <a:rPr lang="en-US" dirty="0" smtClean="0"/>
              <a:t>  </a:t>
            </a:r>
            <a:r>
              <a:rPr lang="th-TH" dirty="0" smtClean="0"/>
              <a:t>ประกอบด้วยสายสัญญาณที่ใช้ในการติดต่อระหว่าง ตำแหน่งหน่วยความจำของ   </a:t>
            </a:r>
            <a:r>
              <a:rPr lang="en-US" dirty="0" smtClean="0"/>
              <a:t>Microprocessor </a:t>
            </a:r>
            <a:r>
              <a:rPr lang="th-TH" dirty="0" smtClean="0"/>
              <a:t>กับ หน่วยความจำหรืออุปกรณ์ </a:t>
            </a:r>
            <a:r>
              <a:rPr lang="en-US" dirty="0" smtClean="0"/>
              <a:t>input/output</a:t>
            </a:r>
          </a:p>
          <a:p>
            <a:r>
              <a:rPr lang="en-US" b="1" dirty="0" smtClean="0"/>
              <a:t>Data bus</a:t>
            </a:r>
            <a:r>
              <a:rPr lang="en-US" dirty="0" smtClean="0"/>
              <a:t> </a:t>
            </a:r>
            <a:r>
              <a:rPr lang="th-TH" dirty="0" smtClean="0"/>
              <a:t>ประกอบด้วยสายสัญญาณที่ใช้ส่งผ่านข้อมูลระหว่าง </a:t>
            </a:r>
            <a:r>
              <a:rPr lang="en-US" dirty="0" smtClean="0"/>
              <a:t>Microprocessor </a:t>
            </a:r>
            <a:r>
              <a:rPr lang="th-TH" dirty="0" smtClean="0"/>
              <a:t>กับ หน่วยความจำหรืออุปกรณ์  </a:t>
            </a:r>
            <a:r>
              <a:rPr lang="en-US" dirty="0" smtClean="0"/>
              <a:t>input/output</a:t>
            </a:r>
          </a:p>
          <a:p>
            <a:r>
              <a:rPr lang="en-US" b="1" dirty="0" smtClean="0"/>
              <a:t>Control bus</a:t>
            </a:r>
            <a:r>
              <a:rPr lang="en-US" dirty="0" smtClean="0"/>
              <a:t> </a:t>
            </a:r>
            <a:r>
              <a:rPr lang="th-TH" dirty="0" smtClean="0"/>
              <a:t>ประกอบด้วย สัญญาณที่ใช้ควบคุมเพื่อใช้ในการควบคุมการอ่านหรือเขียนข้อมูลระหว่าง </a:t>
            </a:r>
            <a:r>
              <a:rPr lang="en-US" dirty="0" smtClean="0"/>
              <a:t>Micro- processor </a:t>
            </a:r>
            <a:r>
              <a:rPr lang="th-TH" dirty="0" smtClean="0"/>
              <a:t>กับ หน่วยความจำหรืออุปกรณ์ </a:t>
            </a:r>
            <a:r>
              <a:rPr lang="en-US" dirty="0" smtClean="0"/>
              <a:t>input/output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Microprocessor </a:t>
            </a:r>
            <a:r>
              <a:rPr lang="th-TH" b="1" u="sng" dirty="0" smtClean="0"/>
              <a:t>ของ บริษัท </a:t>
            </a:r>
            <a:r>
              <a:rPr lang="en-US" b="1" u="sng" dirty="0" smtClean="0"/>
              <a:t>Intel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เปรียบเทียบ </a:t>
            </a:r>
            <a:r>
              <a:rPr lang="en-US" dirty="0" smtClean="0"/>
              <a:t>Microprocessor </a:t>
            </a:r>
            <a:r>
              <a:rPr lang="th-TH" dirty="0" smtClean="0"/>
              <a:t>ของ บริษัท </a:t>
            </a:r>
            <a:r>
              <a:rPr lang="en-US" dirty="0" smtClean="0"/>
              <a:t>Intel </a:t>
            </a:r>
            <a:r>
              <a:rPr lang="th-TH" dirty="0" smtClean="0"/>
              <a:t>โดยเปรียบเทียบจาก </a:t>
            </a:r>
            <a:r>
              <a:rPr lang="en-US" dirty="0" smtClean="0"/>
              <a:t>Address bus, Data bus </a:t>
            </a:r>
            <a:r>
              <a:rPr lang="th-TH" dirty="0" smtClean="0"/>
              <a:t>และสัญญาณนาฬิกา</a:t>
            </a:r>
            <a:endParaRPr lang="en-US" dirty="0" smtClean="0"/>
          </a:p>
          <a:p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643042" y="2428868"/>
          <a:ext cx="7143800" cy="4240848"/>
        </p:xfrm>
        <a:graphic>
          <a:graphicData uri="http://schemas.openxmlformats.org/drawingml/2006/table">
            <a:tbl>
              <a:tblPr/>
              <a:tblGrid>
                <a:gridCol w="1938460"/>
                <a:gridCol w="1782795"/>
                <a:gridCol w="1639750"/>
                <a:gridCol w="1782795"/>
              </a:tblGrid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Cordia New"/>
                          <a:ea typeface="Cordia New"/>
                          <a:cs typeface="Angsana New"/>
                        </a:rPr>
                        <a:t>Microprocessor</a:t>
                      </a:r>
                      <a:endParaRPr lang="en-US" sz="2300" dirty="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Cordia New"/>
                          <a:ea typeface="Cordia New"/>
                          <a:cs typeface="Angsana New"/>
                        </a:rPr>
                        <a:t>Data Width (bits)</a:t>
                      </a:r>
                      <a:endParaRPr lang="en-US" sz="23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Cordia New"/>
                          <a:ea typeface="Cordia New"/>
                          <a:cs typeface="Angsana New"/>
                        </a:rPr>
                        <a:t>Address Width</a:t>
                      </a:r>
                      <a:endParaRPr lang="en-US" sz="23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Cordia New"/>
                          <a:ea typeface="Cordia New"/>
                          <a:cs typeface="Angsana New"/>
                        </a:rPr>
                        <a:t>Memory Size</a:t>
                      </a:r>
                      <a:endParaRPr lang="en-US" sz="2300"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8086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20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8088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20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80186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20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80286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24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ordia New"/>
                          <a:ea typeface="Cordia New"/>
                          <a:cs typeface="Angsana New"/>
                        </a:rPr>
                        <a:t>80386DX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4G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80386SX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24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80386EX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16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25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64M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80486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4G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Pentium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32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4G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Pentium Pro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64G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Pentium II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64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>
                          <a:latin typeface="Cordia New"/>
                          <a:ea typeface="Cordia New"/>
                          <a:cs typeface="Angsana New"/>
                        </a:rPr>
                        <a:t>36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ordia New"/>
                          <a:ea typeface="Cordia New"/>
                          <a:cs typeface="Angsana New"/>
                        </a:rPr>
                        <a:t>64G</a:t>
                      </a:r>
                    </a:p>
                  </a:txBody>
                  <a:tcPr marL="113594" marR="113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การประยุกต์ใช้งาน </a:t>
            </a:r>
            <a:r>
              <a:rPr lang="en-US" b="1" u="sng" dirty="0" smtClean="0"/>
              <a:t>Microprocessor 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ปัจจุบันการใช้งาน </a:t>
            </a:r>
            <a:r>
              <a:rPr lang="en-US" dirty="0" smtClean="0"/>
              <a:t>Microprocessor </a:t>
            </a:r>
            <a:r>
              <a:rPr lang="th-TH" dirty="0" smtClean="0"/>
              <a:t>มีอยู่ </a:t>
            </a:r>
            <a:r>
              <a:rPr lang="en-US" dirty="0" smtClean="0"/>
              <a:t>3 </a:t>
            </a:r>
            <a:r>
              <a:rPr lang="th-TH" dirty="0" smtClean="0"/>
              <a:t>แบบ คือ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1.  Micro-controllers</a:t>
            </a:r>
          </a:p>
          <a:p>
            <a:pPr>
              <a:buNone/>
            </a:pPr>
            <a:r>
              <a:rPr lang="en-US" dirty="0" smtClean="0"/>
              <a:t>	2.  Peripheral control processors</a:t>
            </a:r>
          </a:p>
          <a:p>
            <a:pPr>
              <a:buNone/>
            </a:pPr>
            <a:r>
              <a:rPr lang="en-US" dirty="0" smtClean="0"/>
              <a:t>	3.  Microcomputer system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Micro-controllers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Micro-controllers </a:t>
            </a:r>
            <a:r>
              <a:rPr lang="th-TH" dirty="0" smtClean="0"/>
              <a:t>เป็นอุปกรณ์ประเภท </a:t>
            </a:r>
            <a:r>
              <a:rPr lang="en-US" dirty="0" smtClean="0"/>
              <a:t>Single-chip computer </a:t>
            </a:r>
            <a:r>
              <a:rPr lang="th-TH" dirty="0" smtClean="0"/>
              <a:t>ที่ประกอบด้วยส่วนต่าง ๆ ภายในตัวถังเดียวกัน ซึ่งภายในตัวถังประกอบด้วย </a:t>
            </a:r>
            <a:r>
              <a:rPr lang="en-US" dirty="0" smtClean="0"/>
              <a:t>CPU, ROM, RAM </a:t>
            </a:r>
            <a:r>
              <a:rPr lang="th-TH" dirty="0" smtClean="0"/>
              <a:t>และส่วนติดต่ออุปกรณ์ภายนอก และการใช้งานจะใช้ไฟเลี้ยงเพียง </a:t>
            </a:r>
            <a:r>
              <a:rPr lang="en-US" dirty="0" smtClean="0"/>
              <a:t>+5 </a:t>
            </a:r>
            <a:r>
              <a:rPr lang="th-TH" dirty="0" err="1" smtClean="0"/>
              <a:t>โวลท์</a:t>
            </a:r>
            <a:r>
              <a:rPr lang="th-TH" dirty="0" smtClean="0"/>
              <a:t> เช่น </a:t>
            </a:r>
            <a:r>
              <a:rPr lang="en-US" dirty="0" smtClean="0"/>
              <a:t>8051 </a:t>
            </a:r>
            <a:r>
              <a:rPr lang="th-TH" dirty="0" smtClean="0"/>
              <a:t>เป็น </a:t>
            </a:r>
            <a:r>
              <a:rPr lang="en-US" dirty="0" smtClean="0"/>
              <a:t>chip </a:t>
            </a:r>
            <a:r>
              <a:rPr lang="th-TH" dirty="0" smtClean="0"/>
              <a:t>ที่ประกอบด้วย </a:t>
            </a:r>
            <a:r>
              <a:rPr lang="en-US" dirty="0" smtClean="0"/>
              <a:t>ROM </a:t>
            </a:r>
            <a:r>
              <a:rPr lang="th-TH" dirty="0" smtClean="0"/>
              <a:t>ขนาด </a:t>
            </a:r>
            <a:r>
              <a:rPr lang="en-US" dirty="0" smtClean="0"/>
              <a:t>4K RAM </a:t>
            </a:r>
            <a:r>
              <a:rPr lang="th-TH" dirty="0" smtClean="0"/>
              <a:t>ขนาด </a:t>
            </a:r>
            <a:r>
              <a:rPr lang="en-US" dirty="0" smtClean="0"/>
              <a:t>128 Byte </a:t>
            </a:r>
            <a:r>
              <a:rPr lang="th-TH" dirty="0" smtClean="0"/>
              <a:t>และมีสายสัญญาณติดต่อกับภายนอก </a:t>
            </a:r>
            <a:r>
              <a:rPr lang="en-US" dirty="0" smtClean="0"/>
              <a:t>32 </a:t>
            </a:r>
            <a:r>
              <a:rPr lang="th-TH" dirty="0" smtClean="0"/>
              <a:t>เส้น เป็นต้น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Peripheral Control Processor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เป็นอุปกรณ์ที่ออกแบบให้เชื่อมต่อกับไมโครโปรเซสเซอร์ที่ใช้งานทั่วไป ซึ่งภายในตัวถังจะมีลักษณะคล้ายกับ </a:t>
            </a:r>
            <a:r>
              <a:rPr lang="en-US" dirty="0" smtClean="0"/>
              <a:t>Microcontrollers </a:t>
            </a:r>
            <a:r>
              <a:rPr lang="th-TH" dirty="0" smtClean="0"/>
              <a:t>แต่การใช้งานมีข้อแตกต่างกันออกไป โดยที่ </a:t>
            </a:r>
            <a:r>
              <a:rPr lang="en-US" dirty="0" smtClean="0"/>
              <a:t>Peripheral Control Processor </a:t>
            </a:r>
            <a:r>
              <a:rPr lang="th-TH" dirty="0" smtClean="0"/>
              <a:t>ออกแบบมาเพื่อใช้งานเกี่ยวกับการประมวลผล </a:t>
            </a:r>
            <a:r>
              <a:rPr lang="en-US" dirty="0" smtClean="0"/>
              <a:t>I/O </a:t>
            </a:r>
            <a:r>
              <a:rPr lang="th-TH" dirty="0" smtClean="0"/>
              <a:t>โดยใช้ </a:t>
            </a:r>
            <a:r>
              <a:rPr lang="en-US" dirty="0" smtClean="0"/>
              <a:t>Host Processor </a:t>
            </a:r>
            <a:r>
              <a:rPr lang="th-TH" dirty="0" smtClean="0"/>
              <a:t>โดยทั่วไปแล้วจะใช้เป็น </a:t>
            </a:r>
            <a:r>
              <a:rPr lang="en-US" dirty="0" smtClean="0"/>
              <a:t>Terminal </a:t>
            </a:r>
            <a:r>
              <a:rPr lang="th-TH" dirty="0" smtClean="0"/>
              <a:t>เป็นส่วนใหญ่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ยุคกลไก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(The Mechanical Age)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ต่อ</a:t>
            </a:r>
            <a:endParaRPr lang="th-TH" dirty="0"/>
          </a:p>
        </p:txBody>
      </p:sp>
      <p:grpSp>
        <p:nvGrpSpPr>
          <p:cNvPr id="11" name="กลุ่ม 10"/>
          <p:cNvGrpSpPr/>
          <p:nvPr/>
        </p:nvGrpSpPr>
        <p:grpSpPr>
          <a:xfrm>
            <a:off x="1428728" y="1500174"/>
            <a:ext cx="7429108" cy="4786346"/>
            <a:chOff x="1428728" y="1500174"/>
            <a:chExt cx="7429108" cy="4786346"/>
          </a:xfrm>
          <a:solidFill>
            <a:schemeClr val="accent1"/>
          </a:solidFill>
        </p:grpSpPr>
        <p:pic>
          <p:nvPicPr>
            <p:cNvPr id="70660" name="Picture 4" descr="http://upload.wikimedia.org/wikipedia/commons/thumb/7/79/Blaise_pascal.jpg/220px-Blaise_pascal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500166" y="1500174"/>
              <a:ext cx="2095500" cy="2190751"/>
            </a:xfrm>
            <a:prstGeom prst="rect">
              <a:avLst/>
            </a:prstGeom>
            <a:grpFill/>
          </p:spPr>
        </p:pic>
        <p:pic>
          <p:nvPicPr>
            <p:cNvPr id="70662" name="Picture 6" descr="http://teacher.skw.ac.th/salunyar/300/302.files/image00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10"/>
            <a:stretch>
              <a:fillRect/>
            </a:stretch>
          </p:blipFill>
          <p:spPr bwMode="auto">
            <a:xfrm>
              <a:off x="3571868" y="1643050"/>
              <a:ext cx="5188410" cy="1928826"/>
            </a:xfrm>
            <a:prstGeom prst="rect">
              <a:avLst/>
            </a:prstGeom>
            <a:grpFill/>
          </p:spPr>
        </p:pic>
        <p:pic>
          <p:nvPicPr>
            <p:cNvPr id="70664" name="Picture 8" descr="http://www.thaigoodview.com/files/u9800/history_computer_010.jp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703"/>
            <a:stretch>
              <a:fillRect/>
            </a:stretch>
          </p:blipFill>
          <p:spPr bwMode="auto">
            <a:xfrm>
              <a:off x="3714744" y="3571876"/>
              <a:ext cx="5143092" cy="2714644"/>
            </a:xfrm>
            <a:prstGeom prst="rect">
              <a:avLst/>
            </a:prstGeom>
            <a:grpFill/>
          </p:spPr>
        </p:pic>
        <p:pic>
          <p:nvPicPr>
            <p:cNvPr id="70666" name="Picture 10" descr="http://t2.gstatic.com/images?q=tbn:ANd9GcRs0HaXtENOlfVubNZxUo7cNsPyFbaLr6PLLPq-hOJAQuRlsrKS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1052"/>
            <a:stretch>
              <a:fillRect/>
            </a:stretch>
          </p:blipFill>
          <p:spPr bwMode="auto">
            <a:xfrm>
              <a:off x="1428728" y="3571876"/>
              <a:ext cx="2286016" cy="271464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Microcomputer System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เป็นการนำ </a:t>
            </a:r>
            <a:r>
              <a:rPr lang="en-US" dirty="0" smtClean="0"/>
              <a:t>Microprocessor  </a:t>
            </a:r>
            <a:r>
              <a:rPr lang="th-TH" dirty="0" smtClean="0"/>
              <a:t>มาใช้งานที่มีความหลากหลายมากขึ้น เช่น คอมพิวเตอร์ส่วนบุคคลในทางการศึกษา ทางธุรกิจ ทางการทหาร เป็นต้น หรือเป็น </a:t>
            </a:r>
            <a:r>
              <a:rPr lang="en-US" dirty="0" smtClean="0"/>
              <a:t>Engineering Workstations </a:t>
            </a:r>
            <a:r>
              <a:rPr lang="th-TH" dirty="0" smtClean="0"/>
              <a:t>ซึ่งใช้ในงานออกแบบ </a:t>
            </a:r>
            <a:r>
              <a:rPr lang="en-US" dirty="0" smtClean="0"/>
              <a:t>CAM (Computer Aided Manufacturing) CAD (Computer Aided Designed) </a:t>
            </a:r>
            <a:r>
              <a:rPr lang="th-TH" dirty="0" smtClean="0"/>
              <a:t>และ </a:t>
            </a:r>
            <a:r>
              <a:rPr lang="en-US" dirty="0" smtClean="0"/>
              <a:t>CAE (Computer Aided Engineering)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Microcomputer System </a:t>
            </a:r>
            <a:r>
              <a:rPr lang="th-TH" b="1" u="sng" dirty="0" smtClean="0"/>
              <a:t>ต่อ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/>
          </a:bodyPr>
          <a:lstStyle/>
          <a:p>
            <a:r>
              <a:rPr lang="th-TH" dirty="0" smtClean="0"/>
              <a:t>ตัวอย่างขั้นตอนการวางแผนทางการตลาดเพื่อผลิตสินค้าสู่ตลาดซึ่งเป็นการนำระบบ </a:t>
            </a:r>
            <a:r>
              <a:rPr lang="en-US" dirty="0" smtClean="0"/>
              <a:t>Microcomputer System </a:t>
            </a:r>
            <a:r>
              <a:rPr lang="th-TH" dirty="0" smtClean="0"/>
              <a:t>มาใช้งาน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1.  Product Concept</a:t>
            </a:r>
          </a:p>
          <a:p>
            <a:pPr>
              <a:buNone/>
            </a:pPr>
            <a:r>
              <a:rPr lang="en-US" dirty="0" smtClean="0"/>
              <a:t>		2.  </a:t>
            </a:r>
            <a:r>
              <a:rPr lang="th-TH" dirty="0" smtClean="0"/>
              <a:t>ออกแบบและกำหนดรายละเอียดของสินค้าหรือ	ผลิตภัณฑ์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3.  </a:t>
            </a:r>
            <a:r>
              <a:rPr lang="th-TH" dirty="0" smtClean="0"/>
              <a:t>จดทะเบียนการค้าและวางแผนการวางตลาด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4.  </a:t>
            </a:r>
            <a:r>
              <a:rPr lang="th-TH" dirty="0" smtClean="0"/>
              <a:t>กำหนดช่องทางและรูปแบบ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5.  </a:t>
            </a:r>
            <a:r>
              <a:rPr lang="th-TH" dirty="0" smtClean="0"/>
              <a:t>ผลิตสินค้าจากที่ออกแบบ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6.  </a:t>
            </a:r>
            <a:r>
              <a:rPr lang="th-TH" dirty="0" smtClean="0"/>
              <a:t>ทำการทดสอบคุณภาพของสินค้า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7.  </a:t>
            </a:r>
            <a:r>
              <a:rPr lang="th-TH" dirty="0" smtClean="0"/>
              <a:t>ส่งสินค้าสู่ตลาดต่าง ๆ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สรุปท้ายบท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ผ่านยุคกลไก และยุคไฟฟ้า เป็นยุคซึ่งเป็นต้นกำเนิดของยุคไมโครโปรเซสเซอร์ในปัจจุบันเนื่องมากจากการ นำเอาการคิดค้นและวิจัยต่างๆ จากทั้ง 2 ยุคมาเป็นส่วนประกอบจนเกิดเป็นไมโครโปรเซสเซอร์ขึ้น ซึ่ง</a:t>
            </a:r>
            <a:r>
              <a:rPr lang="en-US" dirty="0" smtClean="0"/>
              <a:t>Intel </a:t>
            </a:r>
            <a:r>
              <a:rPr lang="th-TH" dirty="0" smtClean="0"/>
              <a:t>ถือเป็นรายแรกที่มีการนำเอาไมโครโปรเซสเซอร์มาใช้ในการประมวลผลและพัฒนาต่อยอดมาจนเป็นไมโครโปรเซสเซอร์ในปัจจุบัน </a:t>
            </a:r>
          </a:p>
          <a:p>
            <a:r>
              <a:rPr lang="th-TH" dirty="0" smtClean="0"/>
              <a:t>ฉะนั้นในบทเรียนนี้จึงกล่าวถึงการพัฒนาและส่วนประกอบที่อยู่ภายในไมโครโปรเซสเซอร์จนถึงปัจจุบัน</a:t>
            </a:r>
            <a:endParaRPr lang="th-TH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2184"/>
          </a:xfrm>
        </p:spPr>
        <p:txBody>
          <a:bodyPr>
            <a:normAutofit/>
          </a:bodyPr>
          <a:lstStyle/>
          <a:p>
            <a:pPr algn="r"/>
            <a:r>
              <a:rPr lang="en-US" sz="7200" b="1" smtClean="0"/>
              <a:t>4133502</a:t>
            </a:r>
            <a:r>
              <a:rPr lang="en-US" sz="4000" b="1" smtClean="0"/>
              <a:t> </a:t>
            </a:r>
            <a:r>
              <a:rPr lang="th-TH" sz="4000" b="1" dirty="0" smtClean="0"/>
              <a:t>     </a:t>
            </a:r>
            <a:r>
              <a:rPr lang="th-TH" sz="4000" b="1" u="sng" dirty="0" smtClean="0"/>
              <a:t>ไมโครโปรเซสเซอร์และการอินเตอร์เฟส</a:t>
            </a:r>
            <a:endParaRPr lang="th-TH" sz="4000" b="1" u="sng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1214446"/>
          </a:xfrm>
        </p:spPr>
        <p:txBody>
          <a:bodyPr/>
          <a:lstStyle/>
          <a:p>
            <a:pPr algn="r"/>
            <a:r>
              <a:rPr lang="th-TH" sz="6600" b="1" dirty="0" smtClean="0"/>
              <a:t>บทที่ 1  </a:t>
            </a:r>
            <a:r>
              <a:rPr lang="th-TH" sz="4000" b="1" u="sng" dirty="0" smtClean="0"/>
              <a:t>ประวัติความเป็นมาของไมโครโปรเซสเซอร์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564357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 smtClean="0"/>
              <a:t>บทที่ 2 </a:t>
            </a:r>
            <a:r>
              <a:rPr lang="th-TH" sz="2400" b="1" u="sng" dirty="0" smtClean="0"/>
              <a:t>พื้นฐานไมโครโปรเซสเซอร์และระบบตัวเลข</a:t>
            </a:r>
          </a:p>
          <a:p>
            <a:pPr algn="r"/>
            <a:r>
              <a:rPr lang="en-US" sz="2400" b="1" u="sng" dirty="0" smtClean="0"/>
              <a:t>To be Continue&gt;&gt;</a:t>
            </a:r>
            <a:endParaRPr lang="th-TH" sz="1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th-TH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ยุคกลไก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(The Mechanical Age)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ต่อ</a:t>
            </a:r>
            <a:endParaRPr lang="th-TH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1428728" y="1500174"/>
            <a:ext cx="7602008" cy="5214974"/>
            <a:chOff x="1428728" y="1500174"/>
            <a:chExt cx="7602008" cy="5214974"/>
          </a:xfrm>
        </p:grpSpPr>
        <p:pic>
          <p:nvPicPr>
            <p:cNvPr id="77826" name="Picture 2" descr="Charles Babbage's Analytical Engine, 1871.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357554" y="1500174"/>
              <a:ext cx="5673182" cy="5214974"/>
            </a:xfrm>
            <a:prstGeom prst="rect">
              <a:avLst/>
            </a:prstGeom>
            <a:noFill/>
          </p:spPr>
        </p:pic>
        <p:pic>
          <p:nvPicPr>
            <p:cNvPr id="77828" name="Picture 4" descr="http://upload.wikimedia.org/wikipedia/commons/thumb/6/6b/Charles_Babbage_-_1860.jpg/220px-Charles_Babbage_-_1860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28728" y="1500174"/>
              <a:ext cx="1909975" cy="2500330"/>
            </a:xfrm>
            <a:prstGeom prst="rect">
              <a:avLst/>
            </a:prstGeom>
            <a:noFill/>
          </p:spPr>
        </p:pic>
        <p:pic>
          <p:nvPicPr>
            <p:cNvPr id="77830" name="Picture 6" descr="http://sorncomputer.com/picture/learning/history/computer-ada-byron.jp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28728" y="4000504"/>
              <a:ext cx="1928826" cy="26976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ยุคของไฟฟ้า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Electrical Age)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เริ่มขึ้นในปี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1800 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Michael Faraday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คิดค้นและสร้างมอเตอร์ไฟฟ้า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ขึ้น เพื่อสนับสนุนการทำงานของ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เครื่องคำนวณของ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Blaise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Pascal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ซึ่งใช้เป็นอุปกรณ์พื้นฐานในสำนักงานจนถึงปี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1970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ซึ่งมีการนำเครื่องคำนวณที่มีขนาดเล็กมาใช้งานคิดค้นโดย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Bomar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และในช่วงเดียวกัน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Monroe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ได้คิดค้นเครื่องคำนวณแบบตั้งโต๊ะที่มีการทำงานได้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แบบ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ในปี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1854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ได้มีการกำหนดเป็นรูปแบบของการใช้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logic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แทน ซึ่งผู้ที่คิดค้นคือ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George Boole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ได้พัฒนาให้ใช้สัญญาลักษณ์แทนโดยเรียกว่า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Boolean algebra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กำหนดเอง 2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4997</Words>
  <Application>Microsoft Office PowerPoint</Application>
  <PresentationFormat>นำเสนอทางหน้าจอ (4:3)</PresentationFormat>
  <Paragraphs>347</Paragraphs>
  <Slides>73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ชื่อเรื่องภาพนิ่ง</vt:lpstr>
      </vt:variant>
      <vt:variant>
        <vt:i4>73</vt:i4>
      </vt:variant>
    </vt:vector>
  </HeadingPairs>
  <TitlesOfParts>
    <vt:vector size="74" baseType="lpstr">
      <vt:lpstr>จุดที่สุด</vt:lpstr>
      <vt:lpstr>4133502  ไมโครโปรเซสเซอร์และการอินเตอร์เฟส</vt:lpstr>
      <vt:lpstr>ประวัติความเป็นมาของไมโครโปรเซสเซอร์</vt:lpstr>
      <vt:lpstr>ประวัติความเป็นมาของไมโครโปรเซสเซอร์</vt:lpstr>
      <vt:lpstr>ยุคก่อนจะมาเป็นไมโครโปรเซสเซอร์</vt:lpstr>
      <vt:lpstr>ยุคกลไก (The Mechanical Age)</vt:lpstr>
      <vt:lpstr>ยุคกลไก (The Mechanical Age) ต่อ</vt:lpstr>
      <vt:lpstr>ยุคกลไก (The Mechanical Age) ต่อ</vt:lpstr>
      <vt:lpstr>ยุคกลไก (The Mechanical Age) ต่อ</vt:lpstr>
      <vt:lpstr>ยุคของไฟฟ้า (The Electrical Age)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ยุคของไฟฟ้า (The Electrical Age) ต่อ</vt:lpstr>
      <vt:lpstr>ยุคของไมโครโปรเซสเซอร์</vt:lpstr>
      <vt:lpstr>ยุคของไมโครโปรเซสเซอร์ ต่อ</vt:lpstr>
      <vt:lpstr>ยุคของไมโครโปรเซสเซอร์ ต่อ</vt:lpstr>
      <vt:lpstr>ไมโครโปรเซสเซอร์ต้นแบบ ขนาด 4 Bit</vt:lpstr>
      <vt:lpstr>ไมโครโปรเซสเซอร์ต้นแบบ ขนาด 4 Bit ต่อ</vt:lpstr>
      <vt:lpstr>ไมโครโปรเซสเซอร์ต้นแบบ ขนาด 8 Bit</vt:lpstr>
      <vt:lpstr>ไมโครโปรเซสเซอร์ต้นแบบ ขนาด 8 Bit ต่อ</vt:lpstr>
      <vt:lpstr>จุดเด่นของไมโครโปรเซสเซอร์ขนาด 8 บิต</vt:lpstr>
      <vt:lpstr>จุดเด่นของไมโครโปรเซสเซอร์ขนาด 8 บิต ต่อ</vt:lpstr>
      <vt:lpstr>ช่วงเวลาของไมโครโปรเซสเซอร์</vt:lpstr>
      <vt:lpstr>ช่วงเวลาของไมโครโปรเซสเซอร์ ต่อ</vt:lpstr>
      <vt:lpstr>จุดเด่นของไมโครโปรเซสเซอร์ขนาด 32 บิต</vt:lpstr>
      <vt:lpstr>จุดเด่นของไมโครโปรเซสเซอร์ขนาด 32 บิต ต่อ</vt:lpstr>
      <vt:lpstr>จุดเด่นของไมโครโปรเซสเซอร์ขนาด 32 บิต ต่อ</vt:lpstr>
      <vt:lpstr>จุดเด่นของไมโครโปรเซสเซอร์ขนาด 32 บิต ต่อ</vt:lpstr>
      <vt:lpstr>ไมโครโปรเซสเซอร์ของบริษัท Intel </vt:lpstr>
      <vt:lpstr>ไมโครโปรเซสเซอร์ของบริษัท Intel ต่อ </vt:lpstr>
      <vt:lpstr>ไมโครโปรเซสเซอร์ของบริษัท Motorola</vt:lpstr>
      <vt:lpstr>ไมโครโปรเซสเซอร์เพนเทียม</vt:lpstr>
      <vt:lpstr>ไมโครโปรเซสเซอร์เพนเทียม ต่อ</vt:lpstr>
      <vt:lpstr>ทดสอบด้วยiCOMP และ iCOMP2</vt:lpstr>
      <vt:lpstr>ไมโครโปรเซสเซอร์ Pentium Pro (P6)</vt:lpstr>
      <vt:lpstr>ไมโครโปรเซสเซอร์ Pentium II และ Pentium II Xeon</vt:lpstr>
      <vt:lpstr>ไมโครโปรเซสเซอร์ในอนาคต</vt:lpstr>
      <vt:lpstr>การออกแบบภายในไมโครโปรเซสเซอร์ Intel</vt:lpstr>
      <vt:lpstr>ระบบหน่วยความจำ และอุปกรณ์อินพุท/เอาท์พุท </vt:lpstr>
      <vt:lpstr>Memory Map</vt:lpstr>
      <vt:lpstr>ระบบหน่วยความจำ</vt:lpstr>
      <vt:lpstr>ระบบหน่วยความจำ ต่อ</vt:lpstr>
      <vt:lpstr>ส่วนประกอบในระบบหน่วยความจำ</vt:lpstr>
      <vt:lpstr>ส่วนประกอบในระบบหน่วยความจำ ต่อ</vt:lpstr>
      <vt:lpstr>ส่วนประกอบในระบบหน่วยความจำ ต่อ</vt:lpstr>
      <vt:lpstr>ระบบบัสข้อมูล</vt:lpstr>
      <vt:lpstr>ระบบบัสข้อมูล ต่อ</vt:lpstr>
      <vt:lpstr>ตำแหน่งของ I/O</vt:lpstr>
      <vt:lpstr>ลักษณะที่แตกต่างกันของไมโครโปรเซสเซอร์</vt:lpstr>
      <vt:lpstr>ลักษณะที่แตกต่างกันของไมโครโปรเซสเซอร์ ต่อ</vt:lpstr>
      <vt:lpstr>THE MICROPROCESSOR-BASE PERSONAL COMPUTER SYSTEM</vt:lpstr>
      <vt:lpstr>THE MICROPROCESSOR-BASE PERSONAL COMPUTER SYSTEM ต่อ</vt:lpstr>
      <vt:lpstr>THE MICROPROCESSOR-BASE PERSONAL COMPUTER SYSTEM ต่อ</vt:lpstr>
      <vt:lpstr>ระบบพื้นฐานของ 8086 และ 8088 </vt:lpstr>
      <vt:lpstr>ระบบพื้นฐานของ 8086 และ 8088  ต่อ</vt:lpstr>
      <vt:lpstr>Microprocessor ของ บริษัท Intel</vt:lpstr>
      <vt:lpstr>การประยุกต์ใช้งาน Microprocessor </vt:lpstr>
      <vt:lpstr>Micro-controllers</vt:lpstr>
      <vt:lpstr>Peripheral Control Processor</vt:lpstr>
      <vt:lpstr>Microcomputer System</vt:lpstr>
      <vt:lpstr>Microcomputer System ต่อ</vt:lpstr>
      <vt:lpstr>สรุปท้ายบท</vt:lpstr>
      <vt:lpstr>4133502      ไมโครโปรเซสเซอร์และการอินเตอร์เฟส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4133604 ไมโครโปรเซสเซอร์และการอินเตอร์เฟส</dc:title>
  <cp:lastModifiedBy>user</cp:lastModifiedBy>
  <cp:revision>39</cp:revision>
  <dcterms:modified xsi:type="dcterms:W3CDTF">2016-01-12T09:12:28Z</dcterms:modified>
</cp:coreProperties>
</file>