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9" r:id="rId9"/>
    <p:sldId id="286" r:id="rId10"/>
    <p:sldId id="287" r:id="rId11"/>
    <p:sldId id="271" r:id="rId12"/>
    <p:sldId id="272" r:id="rId13"/>
    <p:sldId id="273" r:id="rId14"/>
    <p:sldId id="275" r:id="rId15"/>
    <p:sldId id="276" r:id="rId16"/>
    <p:sldId id="278" r:id="rId17"/>
    <p:sldId id="279" r:id="rId18"/>
    <p:sldId id="280" r:id="rId19"/>
    <p:sldId id="282" r:id="rId20"/>
    <p:sldId id="285" r:id="rId21"/>
    <p:sldId id="288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</p:sldIdLst>
  <p:sldSz cx="9144000" cy="6858000" type="screen4x3"/>
  <p:notesSz cx="9926638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5CFB-15B8-4BEA-9261-F680A420CC2B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4951-4B40-4B61-9741-04E9481BBF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2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2F59-473C-4E8E-BA6D-F55521B431F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0E0D8-791D-4EE5-ABF2-414E6A2F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42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26/10/61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>
              <a:tabLst>
                <a:tab pos="1703388" algn="l"/>
              </a:tabLst>
            </a:pPr>
            <a:r>
              <a:rPr lang="th-TH" b="1" dirty="0">
                <a:latin typeface="Cordia New" pitchFamily="34" charset="-34"/>
              </a:rPr>
              <a:t>		บทที่ </a:t>
            </a:r>
            <a:r>
              <a:rPr lang="th-TH" b="1" dirty="0" smtClean="0">
                <a:latin typeface="Cordia New" pitchFamily="34" charset="-34"/>
              </a:rPr>
              <a:t>6</a:t>
            </a:r>
            <a:br>
              <a:rPr lang="th-TH" b="1" dirty="0" smtClean="0">
                <a:latin typeface="Cordia New" pitchFamily="34" charset="-34"/>
              </a:rPr>
            </a:br>
            <a:r>
              <a:rPr lang="th-TH" b="1" dirty="0"/>
              <a:t>ตัวอย่างระบบปฏิบัติการ</a:t>
            </a:r>
            <a:r>
              <a:rPr lang="th-TH" b="1" dirty="0" smtClean="0">
                <a:latin typeface="Cordia New" pitchFamily="34" charset="-34"/>
              </a:rPr>
              <a:t/>
            </a:r>
            <a:br>
              <a:rPr lang="th-TH" b="1" dirty="0" smtClean="0">
                <a:latin typeface="Cordia New" pitchFamily="34" charset="-34"/>
              </a:rPr>
            </a:br>
            <a:r>
              <a:rPr lang="th-TH" b="1" dirty="0">
                <a:latin typeface="Cordia New" pitchFamily="34" charset="-34"/>
              </a:rPr>
              <a:t/>
            </a:r>
            <a:br>
              <a:rPr lang="th-TH" b="1" dirty="0">
                <a:latin typeface="Cordia New" pitchFamily="34" charset="-34"/>
              </a:rPr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ordia New" pitchFamily="34" charset="-34"/>
              </a:rPr>
              <a:t>(OS Example)</a:t>
            </a:r>
            <a:endParaRPr lang="en-US" sz="3200" b="1" dirty="0">
              <a:solidFill>
                <a:schemeClr val="tx1"/>
              </a:solidFill>
              <a:latin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87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MS-DOS (Disk Operating System)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252020" y="1219200"/>
            <a:ext cx="4434780" cy="4937760"/>
          </a:xfrm>
        </p:spPr>
        <p:txBody>
          <a:bodyPr>
            <a:normAutofit/>
          </a:bodyPr>
          <a:lstStyle/>
          <a:p>
            <a:endParaRPr lang="th-TH" sz="2800" dirty="0"/>
          </a:p>
          <a:p>
            <a:r>
              <a:rPr lang="th-TH" sz="2800" dirty="0"/>
              <a:t>พัฒนาขึ้นเมื่อประมาณปี 1980</a:t>
            </a:r>
          </a:p>
          <a:p>
            <a:r>
              <a:rPr lang="th-TH" sz="2800" dirty="0"/>
              <a:t>ใช้สำหรับเครื่องคอมพิวเตอร์ส่วนบุคคลเป็นหลัก </a:t>
            </a:r>
          </a:p>
          <a:p>
            <a:r>
              <a:rPr lang="th-TH" sz="2800" dirty="0"/>
              <a:t>ป้อนชุดคำสั่งที่เรียกว่า </a:t>
            </a:r>
            <a:r>
              <a:rPr lang="en-US" sz="2800" dirty="0"/>
              <a:t>command-line</a:t>
            </a:r>
          </a:p>
          <a:p>
            <a:endParaRPr lang="th-TH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00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0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 b="1" dirty="0"/>
              <a:t>MS – DOS  (Microsoft  Disk  Operating  System)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MS </a:t>
            </a:r>
            <a:r>
              <a:rPr lang="en-US" sz="2800" dirty="0"/>
              <a:t>– DOS  (Microsoft  Disk  Operating  System)   </a:t>
            </a:r>
            <a:r>
              <a:rPr lang="th-TH" sz="2800" dirty="0"/>
              <a:t>เป็นโปรแกรมควบคุมระบบปฏิบัติการ พัฒนาในช่วง</a:t>
            </a:r>
            <a:r>
              <a:rPr lang="th-TH" sz="2800" dirty="0" smtClean="0"/>
              <a:t>ปี </a:t>
            </a:r>
            <a:r>
              <a:rPr lang="th-TH" sz="2800" dirty="0"/>
              <a:t>ค.ศ. 1980  จากบริษัท  </a:t>
            </a:r>
            <a:r>
              <a:rPr lang="en-US" sz="2800" dirty="0"/>
              <a:t>Microsoft  </a:t>
            </a:r>
            <a:r>
              <a:rPr lang="th-TH" sz="2800" dirty="0" smtClean="0"/>
              <a:t>พัฒนาขึ้น</a:t>
            </a:r>
            <a:r>
              <a:rPr lang="th-TH" sz="2800" dirty="0"/>
              <a:t>มาเพื่อใช้กับงานเครื่องคอมพิวเตอร์ที่ใช้  </a:t>
            </a:r>
            <a:r>
              <a:rPr lang="en-US" sz="2800" dirty="0"/>
              <a:t>Microprocessor  </a:t>
            </a:r>
            <a:r>
              <a:rPr lang="th-TH" sz="2800" dirty="0"/>
              <a:t>รุ่น  8086,  8088,  80286,  80386,  80486  สำหรับผลิตภัณฑ์เครื่องคอมพิวเตอร์  </a:t>
            </a:r>
            <a:r>
              <a:rPr lang="en-US" sz="2800" dirty="0"/>
              <a:t>IBM  Compatible  </a:t>
            </a:r>
            <a:r>
              <a:rPr lang="th-TH" sz="2800" dirty="0"/>
              <a:t>ทั่วไป  มี  2  เวอร์ชัน (</a:t>
            </a:r>
            <a:r>
              <a:rPr lang="en-US" sz="2800" dirty="0"/>
              <a:t>Version)  </a:t>
            </a:r>
            <a:r>
              <a:rPr lang="th-TH" sz="2800" dirty="0"/>
              <a:t>ได้แก่  </a:t>
            </a:r>
            <a:r>
              <a:rPr lang="en-US" sz="2800" dirty="0"/>
              <a:t>PC-DOS  </a:t>
            </a:r>
            <a:r>
              <a:rPr lang="th-TH" sz="2800" dirty="0"/>
              <a:t>และ  </a:t>
            </a:r>
            <a:r>
              <a:rPr lang="en-US" sz="2800" dirty="0"/>
              <a:t>MS-DOS</a:t>
            </a:r>
          </a:p>
        </p:txBody>
      </p:sp>
    </p:spTree>
    <p:extLst>
      <p:ext uri="{BB962C8B-B14F-4D97-AF65-F5344CB8AC3E}">
        <p14:creationId xmlns:p14="http://schemas.microsoft.com/office/powerpoint/2010/main" val="276810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MS – DOS  (Microsoft  Disk  Operating  System) … </a:t>
            </a:r>
            <a:r>
              <a:rPr lang="th-TH" sz="3600" b="1" dirty="0"/>
              <a:t>ต่อ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ดอสเป็นระบบปฏิบัติการที่มีส่วนประสานกับผู้ใช้  (</a:t>
            </a:r>
            <a:r>
              <a:rPr lang="en-US" sz="2800" dirty="0"/>
              <a:t>User  Interface)  </a:t>
            </a:r>
            <a:r>
              <a:rPr lang="th-TH" sz="2800" dirty="0"/>
              <a:t>เป็นแบบป้อนคำสั่ง  (</a:t>
            </a:r>
            <a:r>
              <a:rPr lang="en-US" sz="2800" dirty="0"/>
              <a:t>Command – line  User  Interface)  MS – DOS </a:t>
            </a:r>
          </a:p>
          <a:p>
            <a:r>
              <a:rPr lang="th-TH" sz="2800" dirty="0"/>
              <a:t>ส่วนประกอบโปรแกรม  3  ส่วน  คือ  </a:t>
            </a:r>
            <a:r>
              <a:rPr lang="en-US" sz="2800" dirty="0"/>
              <a:t>IO.SYS  MS – DOS.SYS  </a:t>
            </a:r>
            <a:r>
              <a:rPr lang="th-TH" sz="2800" dirty="0"/>
              <a:t>และ  </a:t>
            </a:r>
            <a:r>
              <a:rPr lang="en-US" sz="2800" dirty="0"/>
              <a:t>COMMAND.COM  </a:t>
            </a:r>
            <a:r>
              <a:rPr lang="th-TH" sz="2800" dirty="0"/>
              <a:t>ทั้ง  3  โปรแกรมจะทำหน้าที่ในการจัดการทำงานทุกอย่างในระบบ  สำหรับ  </a:t>
            </a:r>
            <a:r>
              <a:rPr lang="en-US" sz="2800" dirty="0"/>
              <a:t>MS – DOS.SYS  </a:t>
            </a:r>
            <a:r>
              <a:rPr lang="th-TH" sz="2800" dirty="0"/>
              <a:t>และ  </a:t>
            </a:r>
            <a:r>
              <a:rPr lang="en-US" sz="2800" dirty="0"/>
              <a:t>IO.SYS  </a:t>
            </a:r>
            <a:r>
              <a:rPr lang="th-TH" sz="2800" dirty="0"/>
              <a:t>นั้นเป็นไฟล์ระบบและถูกซ่อนไว้ในขณะที่เราสั่งงาน</a:t>
            </a:r>
          </a:p>
        </p:txBody>
      </p:sp>
    </p:spTree>
    <p:extLst>
      <p:ext uri="{BB962C8B-B14F-4D97-AF65-F5344CB8AC3E}">
        <p14:creationId xmlns:p14="http://schemas.microsoft.com/office/powerpoint/2010/main" val="355078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MS – DOS  (Microsoft  Disk  Operating  System) … </a:t>
            </a:r>
            <a:r>
              <a:rPr lang="th-TH" sz="3600" b="1" dirty="0"/>
              <a:t>ต่อ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คำสั่งในระบบ  </a:t>
            </a:r>
            <a:r>
              <a:rPr lang="en-US" sz="2800" dirty="0"/>
              <a:t>MS – DOS  </a:t>
            </a:r>
            <a:r>
              <a:rPr lang="th-TH" sz="2800" dirty="0"/>
              <a:t>จะแบ่งเป็น  2  ประเภท  คือ</a:t>
            </a:r>
          </a:p>
          <a:p>
            <a:pPr lvl="1"/>
            <a:r>
              <a:rPr lang="th-TH" sz="2800" dirty="0" smtClean="0"/>
              <a:t>คำสั่ง</a:t>
            </a:r>
            <a:r>
              <a:rPr lang="th-TH" sz="2800" dirty="0"/>
              <a:t>ภายใน  (</a:t>
            </a:r>
            <a:r>
              <a:rPr lang="en-US" sz="2800" dirty="0"/>
              <a:t>Internal  Command)  </a:t>
            </a:r>
            <a:r>
              <a:rPr lang="th-TH" sz="2800" dirty="0"/>
              <a:t>เป็นคำสั่งที่มีอยู่แล้วภายในระบบ</a:t>
            </a:r>
          </a:p>
          <a:p>
            <a:pPr lvl="1"/>
            <a:r>
              <a:rPr lang="th-TH" sz="2800" dirty="0" smtClean="0"/>
              <a:t>คำสั่ง</a:t>
            </a:r>
            <a:r>
              <a:rPr lang="th-TH" sz="2800" dirty="0"/>
              <a:t>ภายนอก  (</a:t>
            </a:r>
            <a:r>
              <a:rPr lang="en-US" sz="2800" dirty="0"/>
              <a:t>External  Command)  </a:t>
            </a:r>
            <a:r>
              <a:rPr lang="th-TH" sz="2800" dirty="0"/>
              <a:t>คำสั่งประเภทนี้ต้องเรียกใช้จากแผ่นโปรแกรมหรือจากหน่วยความจำสำรองที่ได้สร้างเก็บคำสั่งต่าง ๆ เหล่านี้ไว้หากไม่มีก็จะไม่สามารถเรียกคำสั่งขึ้นมาใช้ได้ </a:t>
            </a:r>
          </a:p>
        </p:txBody>
      </p:sp>
    </p:spTree>
    <p:extLst>
      <p:ext uri="{BB962C8B-B14F-4D97-AF65-F5344CB8AC3E}">
        <p14:creationId xmlns:p14="http://schemas.microsoft.com/office/powerpoint/2010/main" val="20390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355976" y="1219200"/>
            <a:ext cx="433082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2800" dirty="0"/>
          </a:p>
          <a:p>
            <a:r>
              <a:rPr lang="th-TH" sz="2800" dirty="0" smtClean="0"/>
              <a:t>ส่วน</a:t>
            </a:r>
            <a:r>
              <a:rPr lang="th-TH" sz="2800" dirty="0"/>
              <a:t>ประสานงานกับผู้ใช้แบบ</a:t>
            </a:r>
            <a:r>
              <a:rPr lang="en-US" sz="2800" dirty="0"/>
              <a:t>GUI (Graphical User Interface) </a:t>
            </a:r>
          </a:p>
          <a:p>
            <a:r>
              <a:rPr lang="th-TH" sz="2800" dirty="0"/>
              <a:t>ใช้งานได้ง่าย ผู้ใช้ไม่ต้องจดจำคำสั่งให้ยุ่งยาก</a:t>
            </a:r>
          </a:p>
          <a:p>
            <a:r>
              <a:rPr lang="th-TH" sz="2800" dirty="0"/>
              <a:t>แบ่งงานออกเป็นส่วนๆที่เรียกว่า หน้าต่างงาน หรือ </a:t>
            </a:r>
            <a:r>
              <a:rPr lang="en-US" sz="2800" dirty="0"/>
              <a:t>Windows</a:t>
            </a:r>
          </a:p>
          <a:p>
            <a:endParaRPr lang="en-US" sz="2800" dirty="0"/>
          </a:p>
          <a:p>
            <a:endParaRPr lang="th-TH" sz="2800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323850" y="1773238"/>
          <a:ext cx="38274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6439799" imgH="3619048" progId="Paint.Picture">
                  <p:embed/>
                </p:oleObj>
              </mc:Choice>
              <mc:Fallback>
                <p:oleObj name="Bitmap Image" r:id="rId3" imgW="6439799" imgH="3619048" progId="Paint.Picture">
                  <p:embed/>
                  <p:pic>
                    <p:nvPicPr>
                      <p:cNvPr id="0" name="Object 2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38274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9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Windows  3.X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ประมาณ</a:t>
            </a:r>
            <a:r>
              <a:rPr lang="th-TH" sz="2800" dirty="0"/>
              <a:t>ต้นปี  ค.ศ. 1990  บริษัทไมโครซอฟต์ได้ผลิต </a:t>
            </a:r>
            <a:r>
              <a:rPr lang="en-US" sz="2800" dirty="0"/>
              <a:t>Windows 3.0 </a:t>
            </a:r>
            <a:r>
              <a:rPr lang="th-TH" sz="2800" dirty="0"/>
              <a:t>ซึ่งนำมาใช้การทำงานระบบกราฟิกเพื่อให้ผู้ใช้ใช้งานง่ายและสะดวกเรียกว่า  </a:t>
            </a:r>
            <a:r>
              <a:rPr lang="en-US" sz="2800" dirty="0"/>
              <a:t>GUI  (Graphic  User  Interface)  </a:t>
            </a:r>
            <a:r>
              <a:rPr lang="th-TH" sz="2800" dirty="0"/>
              <a:t>โดยใช้ภาพเล็ก ๆ  เรียกว่า   ไอคอน (</a:t>
            </a:r>
            <a:r>
              <a:rPr lang="en-US" sz="2800" dirty="0"/>
              <a:t>Icon)  </a:t>
            </a:r>
            <a:r>
              <a:rPr lang="th-TH" sz="2800" dirty="0"/>
              <a:t>และใช้เมาส์  (</a:t>
            </a:r>
            <a:r>
              <a:rPr lang="en-US" sz="2800" dirty="0"/>
              <a:t>Mouse)  </a:t>
            </a:r>
            <a:r>
              <a:rPr lang="th-TH" sz="2800" dirty="0"/>
              <a:t>แทนคีย์บอร์ด  (</a:t>
            </a:r>
            <a:r>
              <a:rPr lang="en-US" sz="2800" dirty="0"/>
              <a:t>Key  Board)  </a:t>
            </a:r>
          </a:p>
          <a:p>
            <a:r>
              <a:rPr lang="th-TH" sz="2800" dirty="0" smtClean="0"/>
              <a:t>นอกจากนี้  </a:t>
            </a:r>
            <a:r>
              <a:rPr lang="en-US" sz="2800" dirty="0"/>
              <a:t>Windows 3.0  </a:t>
            </a:r>
            <a:r>
              <a:rPr lang="th-TH" sz="2800" dirty="0"/>
              <a:t>ขึ้นไป  ยังสามารถทำให้เครื่องคอมพิวเตอร์ใช้งานโปรแกรมได้มากกว่าหนึ่งโปรแกรมในขณะเดียวกันเรียกว่า </a:t>
            </a:r>
            <a:r>
              <a:rPr lang="en-US" sz="2800" dirty="0"/>
              <a:t>Multitasking  </a:t>
            </a:r>
            <a:r>
              <a:rPr lang="th-TH" sz="2800" dirty="0"/>
              <a:t>ได้พัฒนาระบบปฏิบัติการ  </a:t>
            </a:r>
            <a:r>
              <a:rPr lang="en-US" sz="2800" dirty="0"/>
              <a:t>Windows  </a:t>
            </a:r>
            <a:r>
              <a:rPr lang="th-TH" sz="2800" dirty="0"/>
              <a:t>ขึ้นมามี        3  เวอร์ชัน  (</a:t>
            </a:r>
            <a:r>
              <a:rPr lang="en-US" sz="2800" dirty="0"/>
              <a:t>Version)  </a:t>
            </a:r>
            <a:r>
              <a:rPr lang="th-TH" sz="2800" dirty="0"/>
              <a:t>ได้แก่  </a:t>
            </a:r>
            <a:r>
              <a:rPr lang="en-US" sz="2800" dirty="0"/>
              <a:t>Windows 3.0,  Windows 3.1  </a:t>
            </a:r>
            <a:r>
              <a:rPr lang="th-TH" sz="2800" dirty="0"/>
              <a:t>และ  </a:t>
            </a:r>
            <a:r>
              <a:rPr lang="en-US" sz="2800" dirty="0"/>
              <a:t>Windows 3.11</a:t>
            </a:r>
          </a:p>
        </p:txBody>
      </p:sp>
    </p:spTree>
    <p:extLst>
      <p:ext uri="{BB962C8B-B14F-4D97-AF65-F5344CB8AC3E}">
        <p14:creationId xmlns:p14="http://schemas.microsoft.com/office/powerpoint/2010/main" val="373505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95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ต่อมา</a:t>
            </a:r>
            <a:r>
              <a:rPr lang="th-TH" sz="2800" dirty="0"/>
              <a:t>ในปี ค.ศ. 1995  บริษัทไมโครซอฟต์ได้ผลิต  </a:t>
            </a:r>
            <a:r>
              <a:rPr lang="en-US" sz="2800" dirty="0"/>
              <a:t>Windows95  </a:t>
            </a:r>
            <a:r>
              <a:rPr lang="th-TH" sz="2800" dirty="0"/>
              <a:t>ซึ่งเป็นระบบปฏิบัติการที่ทำงานแบบหลายงาน  (</a:t>
            </a:r>
            <a:r>
              <a:rPr lang="en-US" sz="2800" dirty="0"/>
              <a:t>Multitasking)  </a:t>
            </a:r>
            <a:r>
              <a:rPr lang="th-TH" sz="2800" dirty="0"/>
              <a:t>การทำงานในลักษณะเครือข่าย  (</a:t>
            </a:r>
            <a:r>
              <a:rPr lang="en-US" sz="2800" dirty="0"/>
              <a:t>Network) Windows  95   </a:t>
            </a:r>
            <a:r>
              <a:rPr lang="th-TH" sz="2800" dirty="0"/>
              <a:t>มีคุณลักษณะเด่น  ดังนี้</a:t>
            </a:r>
          </a:p>
          <a:p>
            <a:pPr lvl="1"/>
            <a:r>
              <a:rPr lang="th-TH" sz="2800" dirty="0" smtClean="0"/>
              <a:t>มี</a:t>
            </a:r>
            <a:r>
              <a:rPr lang="th-TH" sz="2800" dirty="0"/>
              <a:t>ระบบติดต่อกับผู้ใช้โดยแสดงเป็นกราฟิก  (</a:t>
            </a:r>
            <a:r>
              <a:rPr lang="en-US" sz="2800" dirty="0"/>
              <a:t>Graphical  User  Interface :GUI)  </a:t>
            </a:r>
          </a:p>
          <a:p>
            <a:pPr lvl="1"/>
            <a:r>
              <a:rPr lang="th-TH" sz="2800" dirty="0" smtClean="0"/>
              <a:t>มี</a:t>
            </a:r>
            <a:r>
              <a:rPr lang="th-TH" sz="2800" dirty="0"/>
              <a:t>ความสามารถในการเปิดเอกสารได้ครั้งละหลายไฟล์  และสามารถใช้โปรแกรมหลายโปรแกรมในเวลาเดียวกัน  </a:t>
            </a:r>
          </a:p>
          <a:p>
            <a:pPr marL="0" indent="0">
              <a:buNone/>
            </a:pPr>
            <a:endParaRPr lang="th-TH" sz="2800" dirty="0"/>
          </a:p>
          <a:p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7879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Windows  95 … </a:t>
            </a:r>
            <a:r>
              <a:rPr lang="th-TH" sz="3600" b="1" dirty="0"/>
              <a:t>ต่อ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dirty="0" smtClean="0"/>
              <a:t>มี</a:t>
            </a:r>
            <a:r>
              <a:rPr lang="th-TH" sz="2800" dirty="0"/>
              <a:t>โปรแกรมเวิร์ด</a:t>
            </a:r>
            <a:r>
              <a:rPr lang="th-TH" sz="2800" dirty="0" smtClean="0"/>
              <a:t>โปรเซสซึ่ง </a:t>
            </a:r>
            <a:r>
              <a:rPr lang="th-TH" sz="2800" dirty="0"/>
              <a:t>เรียกว่า  </a:t>
            </a:r>
            <a:r>
              <a:rPr lang="en-US" sz="2800" dirty="0" smtClean="0"/>
              <a:t>WordPad  </a:t>
            </a:r>
            <a:r>
              <a:rPr lang="th-TH" sz="2800" dirty="0"/>
              <a:t>โปรแกรมวาดรูป และ</a:t>
            </a:r>
            <a:r>
              <a:rPr lang="th-TH" sz="2800" dirty="0" smtClean="0"/>
              <a:t>เกม</a:t>
            </a:r>
            <a:endParaRPr lang="th-TH" sz="2800" dirty="0"/>
          </a:p>
          <a:p>
            <a:pPr lvl="1"/>
            <a:r>
              <a:rPr lang="th-TH" sz="2800" dirty="0" smtClean="0"/>
              <a:t>เริ่ม</a:t>
            </a:r>
            <a:r>
              <a:rPr lang="th-TH" sz="2800" dirty="0"/>
              <a:t>มีเทคโนโลยี  </a:t>
            </a:r>
            <a:r>
              <a:rPr lang="en-US" sz="2800" dirty="0"/>
              <a:t>Plug  and  Play  </a:t>
            </a:r>
            <a:r>
              <a:rPr lang="th-TH" sz="2800" dirty="0"/>
              <a:t>และสนับสนุนการติดต่อสื่อสารผ่านเครือข่าย</a:t>
            </a:r>
          </a:p>
          <a:p>
            <a:pPr lvl="1"/>
            <a:r>
              <a:rPr lang="th-TH" sz="2800" dirty="0" smtClean="0"/>
              <a:t>อินเทอร์เน็ต  </a:t>
            </a:r>
            <a:r>
              <a:rPr lang="th-TH" sz="2800" dirty="0"/>
              <a:t>โดยติดตั้ง  </a:t>
            </a:r>
            <a:r>
              <a:rPr lang="en-US" sz="2800" dirty="0"/>
              <a:t>Windows 95  </a:t>
            </a:r>
            <a:r>
              <a:rPr lang="th-TH" sz="2800" dirty="0"/>
              <a:t>ไม่จำเป็นต้องติดตั้งที่  </a:t>
            </a:r>
            <a:r>
              <a:rPr lang="en-US" sz="2800" dirty="0"/>
              <a:t>MS-DOS  </a:t>
            </a:r>
            <a:r>
              <a:rPr lang="th-TH" sz="2800" dirty="0"/>
              <a:t>ก่อน  แต่สามารถใช้งานร่วมกับ  </a:t>
            </a:r>
            <a:r>
              <a:rPr lang="en-US" sz="2800" dirty="0"/>
              <a:t>MS-DOS  </a:t>
            </a:r>
            <a:r>
              <a:rPr lang="th-TH" sz="2800" dirty="0"/>
              <a:t>ได้</a:t>
            </a:r>
          </a:p>
          <a:p>
            <a:pPr lvl="1"/>
            <a:r>
              <a:rPr lang="th-TH" sz="2800" dirty="0" smtClean="0"/>
              <a:t>สามารถ</a:t>
            </a:r>
            <a:r>
              <a:rPr lang="th-TH" sz="2800" dirty="0"/>
              <a:t>ใช้</a:t>
            </a:r>
            <a:r>
              <a:rPr lang="th-TH" sz="2800" dirty="0" err="1" smtClean="0"/>
              <a:t>แอพพลิเค</a:t>
            </a:r>
            <a:r>
              <a:rPr lang="th-TH" sz="2800" dirty="0"/>
              <a:t>ชันที่รันบน  </a:t>
            </a:r>
            <a:r>
              <a:rPr lang="en-US" sz="2800" dirty="0"/>
              <a:t>Windows 3.1  </a:t>
            </a:r>
            <a:r>
              <a:rPr lang="th-TH" sz="2800" dirty="0"/>
              <a:t>ได้เลยโดยไม่ต้องแก้ไข  และซอฟต์แวร์ที่รันบน  </a:t>
            </a:r>
            <a:r>
              <a:rPr lang="en-US" sz="2800" dirty="0"/>
              <a:t>Windows 95  </a:t>
            </a:r>
            <a:r>
              <a:rPr lang="th-TH" sz="2800" dirty="0"/>
              <a:t>มีความสามารถส่ง  </a:t>
            </a:r>
            <a:r>
              <a:rPr lang="en-US" sz="2800" dirty="0"/>
              <a:t>Fax  </a:t>
            </a:r>
            <a:r>
              <a:rPr lang="th-TH" sz="2800" dirty="0"/>
              <a:t>และ  </a:t>
            </a:r>
            <a:r>
              <a:rPr lang="en-US" sz="2800" dirty="0"/>
              <a:t>E – mail  </a:t>
            </a:r>
            <a:r>
              <a:rPr lang="th-TH" sz="2800" dirty="0"/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val="409507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98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เป็น</a:t>
            </a:r>
            <a:r>
              <a:rPr lang="th-TH" sz="2800" dirty="0"/>
              <a:t>การเพิ่มประสิทธิภาพของ  </a:t>
            </a:r>
            <a:r>
              <a:rPr lang="en-US" sz="2800" dirty="0"/>
              <a:t>Windows 95   </a:t>
            </a:r>
            <a:r>
              <a:rPr lang="th-TH" sz="2800" dirty="0"/>
              <a:t>ระบบปฏิบัติการ </a:t>
            </a:r>
            <a:r>
              <a:rPr lang="en-US" sz="2800" dirty="0"/>
              <a:t>Windows 98  </a:t>
            </a:r>
            <a:r>
              <a:rPr lang="th-TH" sz="2800" dirty="0"/>
              <a:t>เป็นระบบที่สนับสนุนการทำงานของโปรแกรมต่าง ๆ บน  </a:t>
            </a:r>
            <a:r>
              <a:rPr lang="en-US" sz="2800" dirty="0"/>
              <a:t>Windows  </a:t>
            </a:r>
            <a:r>
              <a:rPr lang="th-TH" sz="2800" dirty="0"/>
              <a:t>โดยเชื่อมต่อกับระบบอินเทอร์เน็ตอย่าง มีประสิทธิภาพ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61122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Windows  Millennium  Edition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เรียก</a:t>
            </a:r>
            <a:r>
              <a:rPr lang="th-TH" sz="2800" dirty="0"/>
              <a:t>สั้น ๆ ว่า  “</a:t>
            </a:r>
            <a:r>
              <a:rPr lang="en-US" sz="2800" dirty="0"/>
              <a:t>Windows  ME”  </a:t>
            </a:r>
            <a:r>
              <a:rPr lang="th-TH" sz="2800" dirty="0"/>
              <a:t>ในเวอร์ชันนี้พัฒนามาจาก  </a:t>
            </a:r>
            <a:r>
              <a:rPr lang="en-US" sz="2800" dirty="0"/>
              <a:t>Windows 98  </a:t>
            </a:r>
            <a:r>
              <a:rPr lang="th-TH" sz="2800" dirty="0"/>
              <a:t>เพื่อแก้ไขข้อผิดพลาดที่เกิดขึ้นจากเวอร์ชันเก่า  มีการสนับสนุนการทำงานแบบมัลติมีเดียมากขึ้น </a:t>
            </a:r>
          </a:p>
        </p:txBody>
      </p:sp>
    </p:spTree>
    <p:extLst>
      <p:ext uri="{BB962C8B-B14F-4D97-AF65-F5344CB8AC3E}">
        <p14:creationId xmlns:p14="http://schemas.microsoft.com/office/powerpoint/2010/main" val="246399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/>
              <a:t>ประเภทของระบบปฏิบัติการ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แบ่ง</a:t>
            </a:r>
            <a:r>
              <a:rPr lang="th-TH" sz="2800" dirty="0"/>
              <a:t>ออกได้เป็น 3 ประเภท คือ</a:t>
            </a:r>
          </a:p>
          <a:p>
            <a:pPr lvl="1"/>
            <a:r>
              <a:rPr lang="th-TH" sz="2800" dirty="0"/>
              <a:t>ระบบปฏิบัติการแบบเดี่ยว (</a:t>
            </a:r>
            <a:r>
              <a:rPr lang="en-US" sz="2800" dirty="0"/>
              <a:t>Stand-Alone OS) </a:t>
            </a:r>
          </a:p>
          <a:p>
            <a:pPr lvl="1"/>
            <a:r>
              <a:rPr lang="th-TH" sz="2800" dirty="0"/>
              <a:t>ระบบปฏิบัติการแบบเครือข่าย (</a:t>
            </a:r>
            <a:r>
              <a:rPr lang="en-US" sz="2800" dirty="0"/>
              <a:t>Network OS) </a:t>
            </a:r>
          </a:p>
          <a:p>
            <a:pPr lvl="1"/>
            <a:r>
              <a:rPr lang="th-TH" sz="2800" dirty="0"/>
              <a:t>ระบบปฏิบัติการแบบฝัง (</a:t>
            </a:r>
            <a:r>
              <a:rPr lang="en-US" sz="2800" dirty="0"/>
              <a:t>Embedded OS) </a:t>
            </a:r>
          </a:p>
          <a:p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6374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Windows  XP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 smtClean="0"/>
              <a:t>เป็น</a:t>
            </a:r>
            <a:r>
              <a:rPr lang="th-TH" sz="2800" dirty="0"/>
              <a:t>ระบบปฏิบัติการที่มีความสมบูรณ์แบบทั้งในด้านการทำงานร่วมกับ  </a:t>
            </a:r>
            <a:r>
              <a:rPr lang="en-US" sz="2800" dirty="0"/>
              <a:t>Internet  Explorer 6  </a:t>
            </a:r>
            <a:r>
              <a:rPr lang="th-TH" sz="2800" dirty="0"/>
              <a:t>และ  </a:t>
            </a:r>
            <a:r>
              <a:rPr lang="en-US" sz="2800" dirty="0"/>
              <a:t>Microsoft  Web  Browser  </a:t>
            </a:r>
            <a:endParaRPr lang="en-US" sz="2800" dirty="0" smtClean="0"/>
          </a:p>
          <a:p>
            <a:r>
              <a:rPr lang="en-US" sz="2800" dirty="0" smtClean="0"/>
              <a:t>Windows  </a:t>
            </a:r>
            <a:r>
              <a:rPr lang="en-US" sz="2800" dirty="0"/>
              <a:t>XP  </a:t>
            </a:r>
            <a:r>
              <a:rPr lang="th-TH" sz="2800" dirty="0" smtClean="0"/>
              <a:t>มีหลาย</a:t>
            </a:r>
            <a:r>
              <a:rPr lang="en-US" sz="2800" dirty="0"/>
              <a:t> Editions </a:t>
            </a:r>
            <a:r>
              <a:rPr lang="th-TH" sz="2800" dirty="0" smtClean="0"/>
              <a:t>คือ </a:t>
            </a:r>
            <a:r>
              <a:rPr lang="th-TH" sz="2800" dirty="0"/>
              <a:t>	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</a:t>
            </a:r>
            <a:r>
              <a:rPr lang="en-US" sz="2800" dirty="0" smtClean="0"/>
              <a:t>Starter Edition</a:t>
            </a:r>
            <a:endParaRPr lang="en-US" sz="2800" dirty="0"/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Home Edition 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Professional Edition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Media Center Edition 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Tablet PC Edition 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Edition N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64-Bit Edition </a:t>
            </a:r>
          </a:p>
          <a:p>
            <a:pPr lvl="1"/>
            <a:r>
              <a:rPr lang="en-US" sz="2800" dirty="0" smtClean="0"/>
              <a:t>Microsoft </a:t>
            </a:r>
            <a:r>
              <a:rPr lang="en-US" sz="2800" dirty="0"/>
              <a:t>Windows XP Embedded </a:t>
            </a:r>
          </a:p>
        </p:txBody>
      </p:sp>
    </p:spTree>
    <p:extLst>
      <p:ext uri="{BB962C8B-B14F-4D97-AF65-F5344CB8AC3E}">
        <p14:creationId xmlns:p14="http://schemas.microsoft.com/office/powerpoint/2010/main" val="357692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Vista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Microsoft Windows Vista </a:t>
            </a:r>
            <a:endParaRPr lang="th-TH" sz="2800" dirty="0"/>
          </a:p>
        </p:txBody>
      </p:sp>
      <p:pic>
        <p:nvPicPr>
          <p:cNvPr id="4" name="Picture 4" descr="Vista_5308_Deskt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1027"/>
            <a:ext cx="4785320" cy="35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6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Vista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มีทั้งหมด 6 </a:t>
            </a:r>
            <a:r>
              <a:rPr lang="en-US" sz="2800" dirty="0"/>
              <a:t>Editions </a:t>
            </a:r>
            <a:r>
              <a:rPr lang="th-TH" sz="2800" dirty="0"/>
              <a:t>ประกอบไปด้วย </a:t>
            </a:r>
          </a:p>
          <a:p>
            <a:pPr lvl="1"/>
            <a:r>
              <a:rPr lang="en-US" sz="2800" dirty="0"/>
              <a:t>Windows Vista Starter </a:t>
            </a:r>
          </a:p>
          <a:p>
            <a:pPr lvl="1"/>
            <a:r>
              <a:rPr lang="en-US" sz="2800" dirty="0"/>
              <a:t>Windows Vista Home Premium </a:t>
            </a:r>
          </a:p>
          <a:p>
            <a:pPr lvl="1"/>
            <a:r>
              <a:rPr lang="en-US" sz="2800" dirty="0"/>
              <a:t>Windows Vista Home Basic </a:t>
            </a:r>
          </a:p>
          <a:p>
            <a:pPr lvl="1"/>
            <a:r>
              <a:rPr lang="en-US" sz="2800" dirty="0"/>
              <a:t>Windows Vista Business </a:t>
            </a:r>
          </a:p>
          <a:p>
            <a:pPr lvl="1"/>
            <a:r>
              <a:rPr lang="en-US" sz="2800" dirty="0"/>
              <a:t>Windows Vista Enterprise </a:t>
            </a:r>
          </a:p>
          <a:p>
            <a:pPr lvl="1"/>
            <a:r>
              <a:rPr lang="en-US" sz="2800" dirty="0"/>
              <a:t>Windows Vista Ultimate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98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Vista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โดยพยายามออก </a:t>
            </a:r>
            <a:r>
              <a:rPr lang="en-US" sz="2800" dirty="0"/>
              <a:t>Editions </a:t>
            </a:r>
            <a:r>
              <a:rPr lang="th-TH" sz="2800" dirty="0"/>
              <a:t>ให้แยกออกจากกันอย่างชัดเจนในจุดประสงค์การใช้งาน ทั้งตลาด </a:t>
            </a:r>
            <a:r>
              <a:rPr lang="en-US" sz="2800" dirty="0"/>
              <a:t>Business, Consumers </a:t>
            </a:r>
            <a:r>
              <a:rPr lang="th-TH" sz="2800" dirty="0"/>
              <a:t>และ </a:t>
            </a:r>
            <a:r>
              <a:rPr lang="en-US" sz="2800" dirty="0"/>
              <a:t>Starter </a:t>
            </a:r>
            <a:r>
              <a:rPr lang="en-US" sz="2800" dirty="0" smtClean="0"/>
              <a:t>pack</a:t>
            </a:r>
          </a:p>
          <a:p>
            <a:endParaRPr lang="en-US" sz="2800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1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 Starter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เกาะกลุ่มตลาดผู้ใช้หน้าใหม่ หรือระดับเบื้องต้นเท่านั้น </a:t>
            </a:r>
          </a:p>
        </p:txBody>
      </p:sp>
    </p:spTree>
    <p:extLst>
      <p:ext uri="{BB962C8B-B14F-4D97-AF65-F5344CB8AC3E}">
        <p14:creationId xmlns:p14="http://schemas.microsoft.com/office/powerpoint/2010/main" val="174615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 Vista </a:t>
            </a:r>
            <a:r>
              <a:rPr lang="th-TH" sz="3600" b="1" dirty="0"/>
              <a:t>สำหรับ </a:t>
            </a:r>
            <a:r>
              <a:rPr lang="en-US" sz="3600" b="1" dirty="0"/>
              <a:t>Home users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Windows Vista Home Basic  </a:t>
            </a:r>
          </a:p>
          <a:p>
            <a:r>
              <a:rPr lang="en-US" sz="2800" dirty="0"/>
              <a:t>Windows Vista Home Premium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091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 Home Basic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Windows Vista Home Basic </a:t>
            </a:r>
            <a:r>
              <a:rPr lang="th-TH" sz="2800" dirty="0"/>
              <a:t>จะเทียบเท่ากับ </a:t>
            </a:r>
            <a:r>
              <a:rPr lang="en-US" sz="2800" dirty="0"/>
              <a:t>Windows XP Home Edition </a:t>
            </a:r>
          </a:p>
          <a:p>
            <a:r>
              <a:rPr lang="th-TH" sz="2800" dirty="0"/>
              <a:t>ซึ่งจะมี </a:t>
            </a:r>
            <a:r>
              <a:rPr lang="en-US" sz="2800" dirty="0"/>
              <a:t>Internet browsing, e-mail </a:t>
            </a:r>
            <a:r>
              <a:rPr lang="th-TH" sz="2800" dirty="0"/>
              <a:t>และ ระบบสร้างเอกสารที่จำเป็นต่าง ๆ ซึ่ง </a:t>
            </a:r>
            <a:r>
              <a:rPr lang="en-US" sz="2800" dirty="0"/>
              <a:t>Windows Vista Home Basic </a:t>
            </a:r>
            <a:r>
              <a:rPr lang="th-TH" sz="2800" dirty="0"/>
              <a:t>จะมาพร้อมกับความสามารถใหม่ที่ชื่อว่า </a:t>
            </a:r>
            <a:r>
              <a:rPr lang="en-US" sz="2800" dirty="0"/>
              <a:t>Search Explorer, Sidebar </a:t>
            </a:r>
            <a:r>
              <a:rPr lang="th-TH" sz="2800" dirty="0"/>
              <a:t>และ </a:t>
            </a:r>
            <a:r>
              <a:rPr lang="en-US" sz="2800" dirty="0"/>
              <a:t>Parental Controls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957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 Home Premium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Windows Vista Home Premium </a:t>
            </a:r>
            <a:r>
              <a:rPr lang="th-TH" sz="2800" dirty="0"/>
              <a:t>หรือเทียบเท่า </a:t>
            </a:r>
            <a:r>
              <a:rPr lang="en-US" sz="2800" dirty="0"/>
              <a:t>Windows XP Home edition + Windows XP Media Center Edition </a:t>
            </a:r>
          </a:p>
          <a:p>
            <a:r>
              <a:rPr lang="th-TH" sz="2800" dirty="0"/>
              <a:t>มาพร้อมกับ </a:t>
            </a:r>
            <a:r>
              <a:rPr lang="en-US" sz="2800" dirty="0"/>
              <a:t>Interface </a:t>
            </a:r>
            <a:r>
              <a:rPr lang="th-TH" sz="2800" dirty="0"/>
              <a:t>ใหม่ที่ชื่อ </a:t>
            </a:r>
            <a:r>
              <a:rPr lang="en-US" sz="2800" dirty="0"/>
              <a:t>Aero </a:t>
            </a:r>
          </a:p>
          <a:p>
            <a:r>
              <a:rPr lang="th-TH" sz="2800" dirty="0"/>
              <a:t>และได้ใส่ความสามารถของ </a:t>
            </a:r>
            <a:r>
              <a:rPr lang="en-US" sz="2800" dirty="0"/>
              <a:t>Desktop Search, Windows Media Center, Windows PC Tablet </a:t>
            </a:r>
            <a:r>
              <a:rPr lang="en-US" sz="2800" dirty="0" smtClean="0"/>
              <a:t>Technology</a:t>
            </a:r>
            <a:endParaRPr lang="en-US" sz="2800" dirty="0"/>
          </a:p>
          <a:p>
            <a:r>
              <a:rPr lang="th-TH" sz="2800" dirty="0"/>
              <a:t>สนับสนุน </a:t>
            </a:r>
            <a:r>
              <a:rPr lang="en-US" sz="2800" dirty="0"/>
              <a:t>HDTV </a:t>
            </a:r>
            <a:r>
              <a:rPr lang="th-TH" sz="2800" dirty="0"/>
              <a:t>และ ใส่ความสามารถของ </a:t>
            </a:r>
            <a:r>
              <a:rPr lang="en-US" sz="2800" dirty="0"/>
              <a:t>DVD </a:t>
            </a:r>
            <a:r>
              <a:rPr lang="en-US" sz="2800" dirty="0" smtClean="0"/>
              <a:t>Burner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291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 Business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จะมาพร้อมกับ </a:t>
            </a:r>
            <a:r>
              <a:rPr lang="en-US" sz="2800" dirty="0"/>
              <a:t>Interface </a:t>
            </a:r>
            <a:r>
              <a:rPr lang="th-TH" sz="2800" dirty="0"/>
              <a:t>ใหม่ ที่เรียกว่า </a:t>
            </a:r>
            <a:r>
              <a:rPr lang="en-US" sz="2800" dirty="0"/>
              <a:t>Windows Aero </a:t>
            </a:r>
            <a:r>
              <a:rPr lang="th-TH" sz="2800" dirty="0"/>
              <a:t>และระบบ </a:t>
            </a:r>
            <a:r>
              <a:rPr lang="en-US" sz="2800" dirty="0"/>
              <a:t>Navigation </a:t>
            </a:r>
            <a:r>
              <a:rPr lang="th-TH" sz="2800" dirty="0"/>
              <a:t>สำหรับทางด้านจัดการเอกสารทางธุรกิจต่าง ๆ มากมาย รวมถึงได้ใส่ความสามารถของ </a:t>
            </a:r>
            <a:r>
              <a:rPr lang="en-US" sz="2800" dirty="0"/>
              <a:t>Desktop Search</a:t>
            </a:r>
          </a:p>
          <a:p>
            <a:r>
              <a:rPr lang="th-TH" sz="2800" dirty="0"/>
              <a:t>โดยใน </a:t>
            </a:r>
            <a:r>
              <a:rPr lang="en-US" sz="2800" dirty="0"/>
              <a:t>Windows Vista Business </a:t>
            </a:r>
            <a:r>
              <a:rPr lang="th-TH" sz="2800" dirty="0"/>
              <a:t>นั้นจะเทียบเท่ากับ </a:t>
            </a:r>
            <a:r>
              <a:rPr lang="en-US" sz="2800" dirty="0"/>
              <a:t>Windows XP Professional </a:t>
            </a:r>
            <a:r>
              <a:rPr lang="th-TH" sz="2800" dirty="0"/>
              <a:t>ซึ่งรองรับ </a:t>
            </a:r>
            <a:r>
              <a:rPr lang="en-US" sz="2800" dirty="0"/>
              <a:t>Windows Server domains, IIS (Internet Information Services) web server, Windows Tablet PC Technology </a:t>
            </a:r>
            <a:r>
              <a:rPr lang="th-TH" sz="2800" dirty="0"/>
              <a:t>โดยได้ </a:t>
            </a:r>
            <a:r>
              <a:rPr lang="en-US" sz="2800" dirty="0"/>
              <a:t>built-in Handwriting </a:t>
            </a:r>
            <a:r>
              <a:rPr lang="th-TH" sz="2800" dirty="0"/>
              <a:t>มาพร้อมเช่นกัน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430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 Enterprise 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มาพร้อมกับการทำงานแบบเดียวกับ </a:t>
            </a:r>
            <a:r>
              <a:rPr lang="en-US" sz="2800" dirty="0"/>
              <a:t>Windows Vista Business </a:t>
            </a:r>
            <a:r>
              <a:rPr lang="th-TH" sz="2800" dirty="0"/>
              <a:t>แต่ได้เพิ่มการจัดเก็บข้อมูลที่มีความปลอดภัยสูงสุดโดยผ่าน </a:t>
            </a:r>
            <a:r>
              <a:rPr lang="en-US" sz="2800" dirty="0"/>
              <a:t>Hardware Encryption Technology, Microsoft’s Virtual PC </a:t>
            </a:r>
            <a:r>
              <a:rPr lang="th-TH" sz="2800" dirty="0"/>
              <a:t>และ </a:t>
            </a:r>
            <a:r>
              <a:rPr lang="en-US" sz="2800" dirty="0"/>
              <a:t>Multilingual user interface (</a:t>
            </a:r>
            <a:r>
              <a:rPr lang="th-TH" sz="2800" dirty="0"/>
              <a:t>สนับสนุน </a:t>
            </a:r>
            <a:r>
              <a:rPr lang="en-US" sz="2800" dirty="0"/>
              <a:t>GUI </a:t>
            </a:r>
            <a:r>
              <a:rPr lang="th-TH" sz="2800" dirty="0"/>
              <a:t>หลายภาษา)</a:t>
            </a:r>
          </a:p>
        </p:txBody>
      </p:sp>
    </p:spTree>
    <p:extLst>
      <p:ext uri="{BB962C8B-B14F-4D97-AF65-F5344CB8AC3E}">
        <p14:creationId xmlns:p14="http://schemas.microsoft.com/office/powerpoint/2010/main" val="70450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/>
              <a:t>ระบบปฏิบัติการแบบเดี่ยว (</a:t>
            </a:r>
            <a:r>
              <a:rPr lang="en-US" sz="3600" b="1" dirty="0"/>
              <a:t>Stand-Alone OS) 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มุ่งเน้นและให้บริการสำหรับผู้ใช้เพียงคนเดียว (เจ้าของเครื่องนั้นๆ)</a:t>
            </a:r>
          </a:p>
          <a:p>
            <a:r>
              <a:rPr lang="th-TH" sz="2800" dirty="0"/>
              <a:t>นิยมใช้สำหรับเครื่องคอมพิวเตอร์ที่ประมวลผลและทำงานแบบทั่วไป เช่น เครื่องคอมพิวเตอร์ตามบ้านหรือสำนักงาน </a:t>
            </a:r>
          </a:p>
          <a:p>
            <a:r>
              <a:rPr lang="th-TH" sz="2800" dirty="0"/>
              <a:t>รองรับการทำงานบางอย่าง เช่น พิมพ์รายงาน ดูหนัง ฟังเพลง หรือเชื่อมต่อเข้ากับอินเทอร์เน็ต เป็นต้น </a:t>
            </a:r>
          </a:p>
          <a:p>
            <a:r>
              <a:rPr lang="th-TH" sz="2800" dirty="0"/>
              <a:t>ปัจจุบันสามารถเป็นเครื่องลูกข่ายเพื่อขอรับบริการจากเครื่องแม่</a:t>
            </a:r>
            <a:r>
              <a:rPr lang="th-TH" sz="2800" dirty="0" smtClean="0"/>
              <a:t>ข่าย</a:t>
            </a:r>
            <a:endParaRPr lang="th-TH" sz="2800" dirty="0"/>
          </a:p>
          <a:p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0974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 </a:t>
            </a:r>
            <a:r>
              <a:rPr lang="en-US" sz="3600" b="1" dirty="0" smtClean="0"/>
              <a:t>Ultimate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มีคุณสมบัติทางด้าน </a:t>
            </a:r>
            <a:r>
              <a:rPr lang="en-US" sz="2800" dirty="0"/>
              <a:t>Entertainment, Mobility </a:t>
            </a:r>
            <a:r>
              <a:rPr lang="th-TH" sz="2800" dirty="0"/>
              <a:t>และ </a:t>
            </a:r>
            <a:r>
              <a:rPr lang="en-US" sz="2800" dirty="0"/>
              <a:t>Business </a:t>
            </a:r>
            <a:r>
              <a:rPr lang="th-TH" sz="2800" dirty="0"/>
              <a:t>ที่พร้อมทั้งหมดในตัวเดียว โดยได้เพิ่ม </a:t>
            </a:r>
            <a:r>
              <a:rPr lang="en-US" sz="2800" dirty="0" err="1"/>
              <a:t>Blogcasting</a:t>
            </a:r>
            <a:r>
              <a:rPr lang="en-US" sz="2800" dirty="0"/>
              <a:t> (podcasting + blog), Game performance </a:t>
            </a:r>
            <a:r>
              <a:rPr lang="en-US" sz="2800" dirty="0" smtClean="0"/>
              <a:t>tweaked </a:t>
            </a:r>
            <a:r>
              <a:rPr lang="en-US" sz="2800" dirty="0"/>
              <a:t>(WinSAT), DVD ripping </a:t>
            </a:r>
            <a:r>
              <a:rPr lang="th-TH" sz="2800" dirty="0"/>
              <a:t>ซึ่งใน </a:t>
            </a:r>
            <a:r>
              <a:rPr lang="en-US" sz="2800" dirty="0"/>
              <a:t>Edition </a:t>
            </a:r>
            <a:r>
              <a:rPr lang="th-TH" sz="2800" dirty="0"/>
              <a:t>นี้เหมาะกับ </a:t>
            </a:r>
            <a:r>
              <a:rPr lang="en-US" sz="2800" dirty="0"/>
              <a:t>High-end PC, Gamers, Multimedia Professionals </a:t>
            </a:r>
            <a:r>
              <a:rPr lang="th-TH" sz="2800" dirty="0"/>
              <a:t>และ </a:t>
            </a:r>
            <a:r>
              <a:rPr lang="en-US" sz="2800" dirty="0"/>
              <a:t>PC enthusiasts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61427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ระบบการทำงานของ </a:t>
            </a:r>
            <a:r>
              <a:rPr lang="en-US" sz="3600" b="1" dirty="0"/>
              <a:t>Windows Vista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โดยทุก ๆ รุ่น ยกเว้น </a:t>
            </a:r>
            <a:r>
              <a:rPr lang="en-US" sz="2800" dirty="0"/>
              <a:t>Windows Vista Starter </a:t>
            </a:r>
            <a:r>
              <a:rPr lang="th-TH" sz="2800" dirty="0"/>
              <a:t>จะออกมารองรับ 2 ทั้งระบบ </a:t>
            </a:r>
            <a:r>
              <a:rPr lang="en-US" sz="2800" dirty="0"/>
              <a:t>CPU 32-bit </a:t>
            </a:r>
            <a:r>
              <a:rPr lang="th-TH" sz="2800" dirty="0"/>
              <a:t>และ </a:t>
            </a:r>
            <a:r>
              <a:rPr lang="en-US" sz="2800" dirty="0"/>
              <a:t>CPU 64-bit </a:t>
            </a:r>
            <a:r>
              <a:rPr lang="th-TH" sz="2800" dirty="0"/>
              <a:t>แต่ใน </a:t>
            </a:r>
            <a:r>
              <a:rPr lang="en-US" sz="2800" dirty="0"/>
              <a:t>Windows Vista Starter </a:t>
            </a:r>
            <a:r>
              <a:rPr lang="th-TH" sz="2800" dirty="0"/>
              <a:t>ที่มีเพียงระบบ </a:t>
            </a:r>
            <a:r>
              <a:rPr lang="en-US" sz="2800" dirty="0"/>
              <a:t>CPU 32-bit </a:t>
            </a:r>
            <a:r>
              <a:rPr lang="th-TH" sz="2800" dirty="0"/>
              <a:t>เท่านั้น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0467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Vista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ซึ่ง </a:t>
            </a:r>
            <a:r>
              <a:rPr lang="en-US" sz="2800" dirty="0"/>
              <a:t>Windows </a:t>
            </a:r>
            <a:r>
              <a:rPr lang="en-US" sz="2800" dirty="0" err="1"/>
              <a:t>Viata</a:t>
            </a:r>
            <a:r>
              <a:rPr lang="en-US" sz="2800" dirty="0"/>
              <a:t> Home Basic/Premium , </a:t>
            </a:r>
            <a:r>
              <a:rPr lang="en-US" sz="2800" dirty="0" err="1"/>
              <a:t>Utimate</a:t>
            </a:r>
            <a:r>
              <a:rPr lang="en-US" sz="2800" dirty="0"/>
              <a:t> </a:t>
            </a:r>
            <a:r>
              <a:rPr lang="th-TH" sz="2800" dirty="0"/>
              <a:t>และ </a:t>
            </a:r>
            <a:r>
              <a:rPr lang="en-US" sz="2800" dirty="0"/>
              <a:t>Business </a:t>
            </a:r>
            <a:r>
              <a:rPr lang="th-TH" sz="2800" dirty="0"/>
              <a:t>จะมาพร้อมกับ </a:t>
            </a:r>
            <a:r>
              <a:rPr lang="en-US" sz="2800" dirty="0"/>
              <a:t>Package Retail (</a:t>
            </a:r>
            <a:r>
              <a:rPr lang="th-TH" sz="2800" dirty="0"/>
              <a:t>กล่อง) และเครื่องคอมพิวเตอร์เครื่องใหม่ (</a:t>
            </a:r>
            <a:r>
              <a:rPr lang="en-US" sz="2800" dirty="0"/>
              <a:t>OEM) </a:t>
            </a:r>
          </a:p>
          <a:p>
            <a:r>
              <a:rPr lang="th-TH" sz="2800" dirty="0"/>
              <a:t>และสำหรับ </a:t>
            </a:r>
            <a:r>
              <a:rPr lang="en-US" sz="2800" dirty="0"/>
              <a:t>Windows Vista Enterprise </a:t>
            </a:r>
            <a:r>
              <a:rPr lang="th-TH" sz="2800" dirty="0"/>
              <a:t>นั้นจะจำหน่ายให้กับลูกค้าระดับธุรกิจองค์กรเท่านั้น โดยต้องเป็นลูกค้าที่ซื้อในลักษณะ </a:t>
            </a:r>
            <a:r>
              <a:rPr lang="en-US" sz="2800" dirty="0"/>
              <a:t>Software Assurance program </a:t>
            </a:r>
            <a:r>
              <a:rPr lang="th-TH" sz="2800" dirty="0"/>
              <a:t>ของ </a:t>
            </a:r>
            <a:r>
              <a:rPr lang="en-US" sz="2800" dirty="0"/>
              <a:t>Microsoft </a:t>
            </a:r>
            <a:r>
              <a:rPr lang="th-TH" sz="2800" dirty="0"/>
              <a:t>เท่านั้น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4424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ตัวอย่างการ</a:t>
            </a:r>
            <a:r>
              <a:rPr lang="th-TH" sz="3600" b="1" dirty="0" smtClean="0"/>
              <a:t>ทำงานที่เด่นๆ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 การ </a:t>
            </a:r>
            <a:r>
              <a:rPr lang="en-US" dirty="0"/>
              <a:t>Flip </a:t>
            </a:r>
            <a:r>
              <a:rPr lang="th-TH" dirty="0"/>
              <a:t>แบบ </a:t>
            </a:r>
            <a:r>
              <a:rPr lang="en-US" dirty="0"/>
              <a:t>Real time </a:t>
            </a:r>
            <a:r>
              <a:rPr lang="th-TH" dirty="0"/>
              <a:t>ซึ่งเห็นหน้าการทำงานในแต่ละโปรแกรม</a:t>
            </a:r>
          </a:p>
          <a:p>
            <a:endParaRPr lang="th-TH" dirty="0"/>
          </a:p>
        </p:txBody>
      </p:sp>
      <p:pic>
        <p:nvPicPr>
          <p:cNvPr id="4" name="Picture 4" descr="feat_UX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2514600"/>
            <a:ext cx="6192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79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ตัวอย่างการทำงานที่เด่นๆ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การ </a:t>
            </a:r>
            <a:r>
              <a:rPr lang="en-US" sz="2800" dirty="0"/>
              <a:t>Flip 3D </a:t>
            </a:r>
            <a:r>
              <a:rPr lang="th-TH" sz="2800" dirty="0"/>
              <a:t>แบบ </a:t>
            </a:r>
            <a:r>
              <a:rPr lang="en-US" sz="2800" dirty="0"/>
              <a:t>Real time </a:t>
            </a:r>
            <a:r>
              <a:rPr lang="th-TH" sz="2800" dirty="0"/>
              <a:t>ซึ่งเห็นหน้าการทำงานในแต่ละโปรแกรม โดยใช้ </a:t>
            </a:r>
            <a:r>
              <a:rPr lang="en-US" sz="2800" dirty="0"/>
              <a:t>scroll wheel </a:t>
            </a:r>
            <a:r>
              <a:rPr lang="th-TH" sz="2800" dirty="0"/>
              <a:t>บน </a:t>
            </a:r>
            <a:r>
              <a:rPr lang="en-US" sz="2800" dirty="0"/>
              <a:t>Mouse </a:t>
            </a:r>
          </a:p>
          <a:p>
            <a:endParaRPr lang="th-TH" dirty="0"/>
          </a:p>
        </p:txBody>
      </p:sp>
      <p:pic>
        <p:nvPicPr>
          <p:cNvPr id="5" name="Picture 4" descr="feat_UX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176712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56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ตัวอย่างการทำงาน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การ </a:t>
            </a:r>
            <a:r>
              <a:rPr lang="en-US" sz="2800" dirty="0"/>
              <a:t>Flip 3D </a:t>
            </a:r>
            <a:r>
              <a:rPr lang="th-TH" sz="2800" dirty="0"/>
              <a:t>แบบ </a:t>
            </a:r>
            <a:r>
              <a:rPr lang="en-US" sz="2800" dirty="0"/>
              <a:t>Real time </a:t>
            </a:r>
            <a:r>
              <a:rPr lang="th-TH" sz="2800" dirty="0"/>
              <a:t>ซึ่งเห็นหน้าการทำงานในแต่ละโปรแกรม โดยใช้ </a:t>
            </a:r>
            <a:r>
              <a:rPr lang="en-US" sz="2800" dirty="0"/>
              <a:t>scroll wheel </a:t>
            </a:r>
            <a:r>
              <a:rPr lang="th-TH" sz="2800" dirty="0"/>
              <a:t>บน </a:t>
            </a:r>
            <a:r>
              <a:rPr lang="en-US" sz="2800" dirty="0"/>
              <a:t>Mouse </a:t>
            </a:r>
          </a:p>
          <a:p>
            <a:endParaRPr lang="th-TH" sz="2800" dirty="0"/>
          </a:p>
        </p:txBody>
      </p:sp>
      <p:pic>
        <p:nvPicPr>
          <p:cNvPr id="4" name="Picture 4" descr="feat_UX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2348880"/>
            <a:ext cx="58324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69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7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Windows 7 </a:t>
            </a:r>
            <a:r>
              <a:rPr lang="th-TH" sz="2800" dirty="0"/>
              <a:t>ในแรกเริ่มเดิมที่มีชื่อหรือรหัสในการพัฒนาว่า </a:t>
            </a:r>
            <a:r>
              <a:rPr lang="th-TH" sz="2800" dirty="0" err="1"/>
              <a:t>แบล็กโคมบ์</a:t>
            </a:r>
            <a:r>
              <a:rPr lang="th-TH" sz="2800" dirty="0"/>
              <a:t> (</a:t>
            </a:r>
            <a:r>
              <a:rPr lang="en-US" sz="2800" dirty="0"/>
              <a:t>Blackcomb) </a:t>
            </a:r>
            <a:r>
              <a:rPr lang="th-TH" sz="2800" dirty="0"/>
              <a:t>ต่อมาถูกเปลี่ยนเป็นเวียนนา (</a:t>
            </a:r>
            <a:r>
              <a:rPr lang="en-US" sz="2800" dirty="0"/>
              <a:t>Vienna) </a:t>
            </a:r>
          </a:p>
          <a:p>
            <a:r>
              <a:rPr lang="th-TH" sz="2800" dirty="0"/>
              <a:t>โดย </a:t>
            </a:r>
            <a:r>
              <a:rPr lang="en-US" sz="2800" dirty="0"/>
              <a:t>Windows 7 </a:t>
            </a:r>
            <a:r>
              <a:rPr lang="th-TH" sz="2800" dirty="0"/>
              <a:t>ได้พัฒนาขึ้นมาเพื่อแก้ไขข้อบกพร่องที่เกิดขึ้นกับ </a:t>
            </a:r>
            <a:r>
              <a:rPr lang="en-US" sz="2800" dirty="0"/>
              <a:t>Vista </a:t>
            </a:r>
            <a:r>
              <a:rPr lang="th-TH" sz="2800" dirty="0"/>
              <a:t>ที่ไม่ประสบผลสำเร็จเท่าที่ควร </a:t>
            </a:r>
            <a:r>
              <a:rPr lang="en-US" sz="2800" dirty="0"/>
              <a:t>Windows 7 </a:t>
            </a:r>
            <a:r>
              <a:rPr lang="th-TH" sz="2800" dirty="0"/>
              <a:t>จะใช้ทรัพยากรของเครื่องที่น้อยกว่า </a:t>
            </a:r>
            <a:r>
              <a:rPr lang="en-US" sz="2800" dirty="0"/>
              <a:t>Windows Vista </a:t>
            </a:r>
            <a:r>
              <a:rPr lang="th-TH" sz="2800" dirty="0"/>
              <a:t>ทำให้ความเร็วในการทำงานโดยรวมนั้นเร็วกว่า </a:t>
            </a:r>
            <a:r>
              <a:rPr lang="en-US" sz="2800" dirty="0"/>
              <a:t>Windows Vista </a:t>
            </a:r>
          </a:p>
          <a:p>
            <a:r>
              <a:rPr lang="th-TH" sz="2800" dirty="0"/>
              <a:t>มีการพัฒนาให้สามารถใช้งานได้ง่ายมากขึ้น พร้อมกับระบบจอภาพสัมผัส ระบบจดจำลายนิ้วมือ, </a:t>
            </a:r>
            <a:r>
              <a:rPr lang="en-US" sz="2800" dirty="0"/>
              <a:t>DirectX 11 </a:t>
            </a:r>
            <a:r>
              <a:rPr lang="th-TH" sz="2800" dirty="0"/>
              <a:t>สำหรับกราฟิกและการเล่นเกม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9518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7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ระบบของ </a:t>
            </a:r>
            <a:r>
              <a:rPr lang="en-US" sz="2800" dirty="0" smtClean="0"/>
              <a:t>Windows </a:t>
            </a:r>
            <a:r>
              <a:rPr lang="en-US" sz="2800" dirty="0"/>
              <a:t>7 </a:t>
            </a:r>
            <a:r>
              <a:rPr lang="th-TH" sz="2800" dirty="0" smtClean="0"/>
              <a:t>แบ่งเป็น </a:t>
            </a:r>
            <a:r>
              <a:rPr lang="th-TH" sz="2800" dirty="0"/>
              <a:t>3 ส่วน ดังนี้</a:t>
            </a:r>
          </a:p>
          <a:p>
            <a:pPr lvl="1"/>
            <a:r>
              <a:rPr lang="th-TH" sz="2800" dirty="0"/>
              <a:t>ส่วนที่เป็นระบบปฏิบัติการที่เป็นแกนหลักของระบบปฏิบัติการที่ทำให้ฮาร์ดแวร์และซอฟต์แวร์สามารถทำงานร่วมกันได้ </a:t>
            </a:r>
          </a:p>
          <a:p>
            <a:pPr lvl="1"/>
            <a:r>
              <a:rPr lang="th-TH" sz="2800" dirty="0"/>
              <a:t>ระบบติดต่อกับผู้ใช้ หรือ </a:t>
            </a:r>
            <a:r>
              <a:rPr lang="en-US" sz="2800" dirty="0"/>
              <a:t>Use Interface </a:t>
            </a:r>
          </a:p>
          <a:p>
            <a:pPr lvl="1"/>
            <a:r>
              <a:rPr lang="th-TH" sz="2800" dirty="0"/>
              <a:t>โปรแกรมต่างๆ ที่มาพร้อมกับระบบปฏิบัติการ โดยที่ผู้ใช้ไม่จำเป็นต้องติดตั้งเพิ่ม 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144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7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b="1" dirty="0"/>
              <a:t>ส่วนที่เป็นระบบปฏิบัติการที่เป็นแกนหลักของระบบปฏิบัติการที่ทำให้ฮาร์ดแวร์และซอฟต์แวร์สามารถทำงานร่วมกันได้</a:t>
            </a:r>
          </a:p>
          <a:p>
            <a:pPr lvl="1"/>
            <a:r>
              <a:rPr lang="th-TH" sz="2800" dirty="0"/>
              <a:t>สำหรับส่วนแรกนั้น </a:t>
            </a:r>
            <a:r>
              <a:rPr lang="en-US" sz="2800" dirty="0"/>
              <a:t>Windows 7 </a:t>
            </a:r>
            <a:r>
              <a:rPr lang="th-TH" sz="2800" dirty="0"/>
              <a:t>พัฒนาต่อยอดมาจาก </a:t>
            </a:r>
            <a:r>
              <a:rPr lang="en-US" sz="2800" dirty="0"/>
              <a:t>Windows Vista </a:t>
            </a:r>
            <a:r>
              <a:rPr lang="th-TH" sz="2800" dirty="0"/>
              <a:t>ทำให้ในส่วนของแกนหลักของระบบปฏิบัติการแทบจะไม่มีอะไรเปลี่ยนแปลงมากมายนัก ไม่ว่าจะเป็น ระบบ</a:t>
            </a:r>
            <a:r>
              <a:rPr lang="th-TH" sz="2800" dirty="0" err="1"/>
              <a:t>เอฟเฟ็กต์</a:t>
            </a:r>
            <a:r>
              <a:rPr lang="th-TH" sz="2800" dirty="0"/>
              <a:t> </a:t>
            </a:r>
            <a:r>
              <a:rPr lang="en-US" sz="2800" dirty="0"/>
              <a:t>Aero </a:t>
            </a:r>
            <a:r>
              <a:rPr lang="th-TH" sz="2800" dirty="0" err="1"/>
              <a:t>ไดรเวอร์</a:t>
            </a:r>
            <a:r>
              <a:rPr lang="th-TH" sz="2800" dirty="0"/>
              <a:t>ต่างๆ รวมไปถึงระบบรักษาความปลอดภัยที่เรียกว่า </a:t>
            </a:r>
            <a:r>
              <a:rPr lang="en-US" sz="2800" dirty="0"/>
              <a:t>Use Account Control </a:t>
            </a:r>
            <a:r>
              <a:rPr lang="th-TH" sz="2800" dirty="0"/>
              <a:t>ที่ปรับปรุงให้ใช้งานได้ง่ายขึ้น ช่วยให้สามารถใช้งานโปรแกรมต่างๆ ได้อย่างปลอดภัยโดยสามารถกำหนดระดับการเตือนได้ โดยไม่มีการเตือนที่น่ารำคาญเหมือนกับ </a:t>
            </a:r>
            <a:r>
              <a:rPr lang="en-US" sz="2800" dirty="0"/>
              <a:t>Windows Vista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9538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7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sz="2800" dirty="0"/>
              <a:t>ด้านประสิทธิภาพในการทำงาน </a:t>
            </a:r>
            <a:r>
              <a:rPr lang="en-US" sz="2800" dirty="0"/>
              <a:t>Windows 7 </a:t>
            </a:r>
            <a:r>
              <a:rPr lang="th-TH" sz="2800" dirty="0"/>
              <a:t>ใช้ทรัพยากรที่น้อยกว่า </a:t>
            </a:r>
            <a:r>
              <a:rPr lang="en-US" sz="2800" dirty="0"/>
              <a:t>Windows Vista </a:t>
            </a:r>
            <a:r>
              <a:rPr lang="th-TH" sz="2800" dirty="0"/>
              <a:t>โดยหน่วยความจำขั้นต่ำ ใช้เพียง 1 กิกะไบต์ ในขณะที่ </a:t>
            </a:r>
            <a:r>
              <a:rPr lang="en-US" sz="2800" dirty="0"/>
              <a:t>Windows Vista </a:t>
            </a:r>
            <a:r>
              <a:rPr lang="th-TH" sz="2800" dirty="0"/>
              <a:t>ใช้อย่างน้อย 2 กิกะไบต์ (แต่แนะนำให้ใช้จริงๆ 4 กิกะไบต์) โดยสังเกตได้ว่า </a:t>
            </a:r>
            <a:r>
              <a:rPr lang="en-US" sz="2800" dirty="0"/>
              <a:t>Windows 7 </a:t>
            </a:r>
            <a:r>
              <a:rPr lang="th-TH" sz="2800" dirty="0"/>
              <a:t>จะใช้ทรัพยากรระบบน้อยลง และมีประสิทธิภาพในการทำงานเร็วกว่าทั้ง </a:t>
            </a:r>
            <a:r>
              <a:rPr lang="en-US" sz="2800" dirty="0"/>
              <a:t>Windows Vista </a:t>
            </a:r>
            <a:r>
              <a:rPr lang="th-TH" sz="2800" dirty="0"/>
              <a:t>และ </a:t>
            </a:r>
            <a:r>
              <a:rPr lang="en-US" sz="2800" dirty="0"/>
              <a:t>XP </a:t>
            </a:r>
            <a:r>
              <a:rPr lang="th-TH" sz="2800" dirty="0"/>
              <a:t>ประมาณ 10-20 เปอร์เซ็นต์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390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ระบบปฏิบัติการแบบเครือข่าย (</a:t>
            </a:r>
            <a:r>
              <a:rPr lang="en-US" sz="3600" b="1" dirty="0"/>
              <a:t>Network OS) 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มุ่งเน้นและให้บริการสำหรับผู้ใช้หลายๆคน (</a:t>
            </a:r>
            <a:r>
              <a:rPr lang="en-US" sz="2800" dirty="0"/>
              <a:t>multi-user) </a:t>
            </a:r>
          </a:p>
          <a:p>
            <a:r>
              <a:rPr lang="th-TH" sz="2800" dirty="0"/>
              <a:t>นิยมใช้สำหรับงานให้บริการและประมวลผลข้อมูลสำหรับเครือข่ายโดยเฉพาะ </a:t>
            </a:r>
          </a:p>
          <a:p>
            <a:r>
              <a:rPr lang="th-TH" sz="2800" dirty="0"/>
              <a:t>มักพบเห็นได้กับการนำไปใช้ในองค์กรธุรกิจทั่วไป </a:t>
            </a:r>
          </a:p>
          <a:p>
            <a:r>
              <a:rPr lang="th-TH" sz="2800" dirty="0"/>
              <a:t>เครื่องคอมพิวเตอร์ที่ติดตั้งระบบปฏิบัติการเหล่านี้จะเรียกว่า</a:t>
            </a:r>
            <a:br>
              <a:rPr lang="th-TH" sz="2800" dirty="0"/>
            </a:br>
            <a:r>
              <a:rPr lang="th-TH" sz="2800" dirty="0"/>
              <a:t>เครื่อง </a:t>
            </a:r>
            <a:r>
              <a:rPr lang="en-US" sz="2800" dirty="0"/>
              <a:t>server (</a:t>
            </a:r>
            <a:r>
              <a:rPr lang="th-TH" sz="2800" dirty="0"/>
              <a:t>เครื่องแม่ข่าย)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09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7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ส่วนของระบบติดต่อกับผู้ใช้ </a:t>
            </a:r>
          </a:p>
          <a:p>
            <a:pPr lvl="1"/>
            <a:r>
              <a:rPr lang="th-TH" sz="2800" dirty="0"/>
              <a:t>มีการเปลี่ยนแปลงให้ดีกว่าที่มีใน </a:t>
            </a:r>
            <a:r>
              <a:rPr lang="en-US" sz="2800" dirty="0"/>
              <a:t>Windows Vista (</a:t>
            </a:r>
            <a:r>
              <a:rPr lang="th-TH" sz="2800" dirty="0"/>
              <a:t>ผู้ใช้งาน </a:t>
            </a:r>
            <a:r>
              <a:rPr lang="en-US" sz="2800" dirty="0"/>
              <a:t>Windows XP </a:t>
            </a:r>
            <a:r>
              <a:rPr lang="th-TH" sz="2800" dirty="0"/>
              <a:t>ก็สามารถใช้งานได้ไม่ยาก) โดยจะมีการปรับปรุงการใช้งาน</a:t>
            </a:r>
            <a:r>
              <a:rPr lang="th-TH" sz="2800" dirty="0" err="1"/>
              <a:t>ทาสก์</a:t>
            </a:r>
            <a:r>
              <a:rPr lang="th-TH" sz="2800" dirty="0"/>
              <a:t>บาร์ที่ดีขึ้น </a:t>
            </a:r>
            <a:r>
              <a:rPr lang="th-TH" sz="2800" dirty="0" err="1"/>
              <a:t>โดดย</a:t>
            </a:r>
            <a:r>
              <a:rPr lang="th-TH" sz="2800" dirty="0"/>
              <a:t>จะจัดไอ</a:t>
            </a:r>
            <a:r>
              <a:rPr lang="th-TH" sz="2800" dirty="0" err="1"/>
              <a:t>เท็ม</a:t>
            </a:r>
            <a:r>
              <a:rPr lang="th-TH" sz="2800" dirty="0"/>
              <a:t>ที่คล้ายกันและมีความสัมพันธ์เข้าด้วยกัน เพื่อประหยัดพื้นที่ในการใช้งาน สามารถลากไอ</a:t>
            </a:r>
            <a:r>
              <a:rPr lang="th-TH" sz="2800" dirty="0" err="1"/>
              <a:t>เท็ม</a:t>
            </a:r>
            <a:r>
              <a:rPr lang="th-TH" sz="2800" dirty="0"/>
              <a:t>ที่ต้องการไปวางบนไอ</a:t>
            </a:r>
            <a:r>
              <a:rPr lang="th-TH" sz="2800" dirty="0" err="1"/>
              <a:t>เท็ม</a:t>
            </a:r>
            <a:r>
              <a:rPr lang="th-TH" sz="2800" dirty="0"/>
              <a:t>ที่รวมกลุ่มกัน และ</a:t>
            </a:r>
            <a:r>
              <a:rPr lang="th-TH" sz="2800" dirty="0" err="1"/>
              <a:t>สามารถพ</a:t>
            </a:r>
            <a:r>
              <a:rPr lang="th-TH" sz="2800" dirty="0"/>
              <a:t>รีวิวดูคอน</a:t>
            </a:r>
            <a:r>
              <a:rPr lang="th-TH" sz="2800" dirty="0" err="1"/>
              <a:t>เทนต์</a:t>
            </a:r>
            <a:r>
              <a:rPr lang="th-TH" sz="2800" dirty="0"/>
              <a:t>เมื่อวาง</a:t>
            </a:r>
            <a:r>
              <a:rPr lang="th-TH" sz="2800" dirty="0" err="1"/>
              <a:t>พอยน์เตอร์</a:t>
            </a:r>
            <a:r>
              <a:rPr lang="th-TH" sz="2800" dirty="0"/>
              <a:t>เหนือไอคอนบน</a:t>
            </a:r>
            <a:r>
              <a:rPr lang="th-TH" sz="2800" dirty="0" err="1"/>
              <a:t>ทาสก์</a:t>
            </a:r>
            <a:r>
              <a:rPr lang="th-TH" sz="2800" dirty="0"/>
              <a:t>บาร์ได้ด้วย รวมไปถึงคุณสมบัติ </a:t>
            </a:r>
            <a:r>
              <a:rPr lang="en-US" sz="2800" dirty="0"/>
              <a:t>Aero Peek, System Tray, Jump List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591640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/>
              <a:t>Gadget </a:t>
            </a:r>
            <a:r>
              <a:rPr lang="th-TH" sz="2800" dirty="0"/>
              <a:t>ที่ปรับปรุงให้ดีขึ้น โดยไม่จำเป็นต้องวางไว้บน </a:t>
            </a:r>
            <a:r>
              <a:rPr lang="en-US" sz="2800" dirty="0"/>
              <a:t>Sidebar </a:t>
            </a:r>
            <a:r>
              <a:rPr lang="th-TH" sz="2800" dirty="0"/>
              <a:t>เหมือนใน </a:t>
            </a:r>
            <a:r>
              <a:rPr lang="en-US" sz="2800" dirty="0"/>
              <a:t>Windows Vista </a:t>
            </a:r>
            <a:r>
              <a:rPr lang="th-TH" sz="2800" dirty="0"/>
              <a:t>ผู้ใช้สามารถวางไว้ในที่ใดก็ได้บนเดสก์ทอป และจะมีปุ่ม </a:t>
            </a:r>
            <a:r>
              <a:rPr lang="en-US" sz="2800" dirty="0"/>
              <a:t>show desktop </a:t>
            </a:r>
            <a:r>
              <a:rPr lang="th-TH" sz="2800" dirty="0"/>
              <a:t>ที่จะแสดงเดสก์ทอปทั้งหมดและ</a:t>
            </a:r>
            <a:r>
              <a:rPr lang="th-TH" sz="2800" dirty="0" err="1"/>
              <a:t>คอล</a:t>
            </a:r>
            <a:r>
              <a:rPr lang="th-TH" sz="2800" dirty="0"/>
              <a:t>เล็ก</a:t>
            </a:r>
            <a:r>
              <a:rPr lang="th-TH" sz="2800" dirty="0" err="1"/>
              <a:t>ชั่น</a:t>
            </a:r>
            <a:r>
              <a:rPr lang="th-TH" sz="2800" dirty="0"/>
              <a:t> </a:t>
            </a:r>
            <a:r>
              <a:rPr lang="en-US" sz="2800" dirty="0"/>
              <a:t>Gadget </a:t>
            </a:r>
            <a:r>
              <a:rPr lang="th-TH" sz="2800" dirty="0"/>
              <a:t>ของคุณโดยไม่ต้องมินิ</a:t>
            </a:r>
            <a:r>
              <a:rPr lang="th-TH" sz="2800" dirty="0" err="1"/>
              <a:t>ไมซ์</a:t>
            </a:r>
            <a:r>
              <a:rPr lang="th-TH" sz="2800" dirty="0"/>
              <a:t>หน้าต่างไหนลง</a:t>
            </a:r>
            <a:r>
              <a:rPr lang="th-TH" sz="2800" dirty="0" err="1"/>
              <a:t>ทาสก์</a:t>
            </a:r>
            <a:r>
              <a:rPr lang="th-TH" sz="2800" dirty="0"/>
              <a:t>บาร์ รวมทั้งการปรับปรุงด้านการประหยัดพลังงาน ทำให้สามารถใช้งานร่วมกับแบตเตอรี่ได้ยาวนานขึ้น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1140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โปรแกรมที่มาพร้อมกับระบบปฏิบัติการนั้น </a:t>
            </a:r>
          </a:p>
          <a:p>
            <a:pPr lvl="1"/>
            <a:r>
              <a:rPr lang="th-TH" sz="2800" dirty="0"/>
              <a:t>จะมีการจัดกลุ่มให้สามารถใช้งานได้สะดวกมากขึ้น เช่น </a:t>
            </a:r>
            <a:r>
              <a:rPr lang="en-US" sz="2800" dirty="0"/>
              <a:t>Windows Live Essential </a:t>
            </a:r>
            <a:r>
              <a:rPr lang="th-TH" sz="2800" dirty="0"/>
              <a:t>จะประกอบด้วยโปรแกรม </a:t>
            </a:r>
            <a:r>
              <a:rPr lang="en-US" sz="2800" dirty="0"/>
              <a:t>Windows Photo Gallery, Windows Movie Maker, Windows Mail, Windows Calendar </a:t>
            </a:r>
            <a:r>
              <a:rPr lang="th-TH" sz="2800" dirty="0"/>
              <a:t>เป็นต้น</a:t>
            </a:r>
          </a:p>
          <a:p>
            <a:pPr lvl="1"/>
            <a:r>
              <a:rPr lang="th-TH" sz="2800" dirty="0" err="1"/>
              <a:t>ทาสก์</a:t>
            </a:r>
            <a:r>
              <a:rPr lang="th-TH" sz="2800" dirty="0"/>
              <a:t>บาร์แบบใหม่ ที่รวม </a:t>
            </a:r>
            <a:r>
              <a:rPr lang="en-US" sz="2800" dirty="0"/>
              <a:t>Quick Launch </a:t>
            </a:r>
            <a:r>
              <a:rPr lang="th-TH" sz="2800" dirty="0"/>
              <a:t>ไว้ด้วยกัน สามารถทำงานได้สะดวกมากขึ้น เมื่อนำ</a:t>
            </a:r>
            <a:r>
              <a:rPr lang="th-TH" sz="2800" dirty="0" err="1"/>
              <a:t>พอยน์เตอร์</a:t>
            </a:r>
            <a:r>
              <a:rPr lang="th-TH" sz="2800" dirty="0"/>
              <a:t>ไปวางที่ไอคอนของโปรแกรมจะ</a:t>
            </a:r>
            <a:r>
              <a:rPr lang="th-TH" sz="2800" dirty="0" err="1"/>
              <a:t>มีพ</a:t>
            </a:r>
            <a:r>
              <a:rPr lang="th-TH" sz="2800" dirty="0"/>
              <a:t>รีวิวแสดงหน้าต่างแบบเต็มจอภาพประกฎขึ้น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503387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Windows 7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Windows 7 </a:t>
            </a:r>
            <a:r>
              <a:rPr lang="th-TH" sz="2800" dirty="0"/>
              <a:t>แบ่งได้ 5 </a:t>
            </a:r>
            <a:r>
              <a:rPr lang="en-US" sz="2800" dirty="0" smtClean="0"/>
              <a:t>Editions</a:t>
            </a:r>
          </a:p>
          <a:p>
            <a:pPr lvl="1"/>
            <a:r>
              <a:rPr lang="en-US" sz="2800" dirty="0" smtClean="0"/>
              <a:t>Windows </a:t>
            </a:r>
            <a:r>
              <a:rPr lang="en-US" sz="2800" dirty="0"/>
              <a:t>7 Starter</a:t>
            </a:r>
          </a:p>
          <a:p>
            <a:pPr lvl="1"/>
            <a:r>
              <a:rPr lang="en-US" sz="2800" dirty="0"/>
              <a:t>Windows 7 Home Premium</a:t>
            </a:r>
          </a:p>
          <a:p>
            <a:pPr lvl="1"/>
            <a:r>
              <a:rPr lang="en-US" sz="2800" dirty="0"/>
              <a:t>Windows 7 Professional</a:t>
            </a:r>
          </a:p>
          <a:p>
            <a:pPr lvl="1"/>
            <a:r>
              <a:rPr lang="en-US" sz="2800" dirty="0"/>
              <a:t>Windows 7 Enterprise</a:t>
            </a:r>
          </a:p>
          <a:p>
            <a:pPr lvl="1"/>
            <a:r>
              <a:rPr lang="en-US" sz="2800" dirty="0"/>
              <a:t>Windows 7 Ultimate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7364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 </a:t>
            </a:r>
            <a:r>
              <a:rPr lang="th-TH" sz="3600" b="1" dirty="0"/>
              <a:t>ใน</a:t>
            </a:r>
            <a:r>
              <a:rPr lang="th-TH" sz="3600" b="1" dirty="0" err="1"/>
              <a:t>เอดิชั่น</a:t>
            </a:r>
            <a:r>
              <a:rPr lang="th-TH" sz="3600" b="1" dirty="0"/>
              <a:t>ต่างๆ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/>
              <a:t>Windows 7 Starter </a:t>
            </a:r>
            <a:r>
              <a:rPr lang="en-US" sz="2800" dirty="0"/>
              <a:t>(</a:t>
            </a:r>
            <a:r>
              <a:rPr lang="th-TH" sz="2800" dirty="0"/>
              <a:t>สำหรับเครื่องใหม่เท่านั้น) </a:t>
            </a:r>
          </a:p>
          <a:p>
            <a:r>
              <a:rPr lang="th-TH" sz="2800" dirty="0"/>
              <a:t>โดยรุ่นนี้ จะเหมาะกับเครื่องใหม่ที่ไม่ได้ใช้งานอะไรมากนัก รวมไป</a:t>
            </a:r>
            <a:r>
              <a:rPr lang="th-TH" sz="2800" dirty="0" err="1"/>
              <a:t>ถึงเน็ตบุ๊ก</a:t>
            </a:r>
            <a:r>
              <a:rPr lang="th-TH" sz="2800" dirty="0"/>
              <a:t>ต่างๆ และมี</a:t>
            </a:r>
            <a:r>
              <a:rPr lang="th-TH" sz="2800" dirty="0" err="1"/>
              <a:t>เวอร์ชั่น</a:t>
            </a:r>
            <a:r>
              <a:rPr lang="th-TH" sz="2800" dirty="0"/>
              <a:t> 32 บิตเท่านั้น มีคุณสมบัติ</a:t>
            </a:r>
            <a:r>
              <a:rPr lang="th-TH" sz="2800" dirty="0" err="1"/>
              <a:t>ทาสก์</a:t>
            </a:r>
            <a:r>
              <a:rPr lang="th-TH" sz="2800" dirty="0"/>
              <a:t>บาร์ปรับปรุง</a:t>
            </a:r>
            <a:r>
              <a:rPr lang="th-TH" sz="2800" dirty="0" smtClean="0"/>
              <a:t>ใหม่  </a:t>
            </a:r>
            <a:r>
              <a:rPr lang="en-US" sz="2800" dirty="0"/>
              <a:t>Jump List, Windows Media Player, Backup and Restore, Action Center, Device </a:t>
            </a:r>
            <a:r>
              <a:rPr lang="en-US" sz="2800" dirty="0" smtClean="0"/>
              <a:t>Stage</a:t>
            </a:r>
            <a:r>
              <a:rPr lang="en-US" sz="2800" dirty="0"/>
              <a:t>, Play To (</a:t>
            </a:r>
            <a:r>
              <a:rPr lang="th-TH" sz="2800" dirty="0"/>
              <a:t>สามารถเล่นเพลงไปยังเครื่องเสียงที่ตั้งไว้ที่อื่น) </a:t>
            </a:r>
            <a:r>
              <a:rPr lang="en-US" sz="2800" dirty="0"/>
              <a:t>Fax and Scan, </a:t>
            </a:r>
            <a:r>
              <a:rPr lang="th-TH" sz="2800" dirty="0"/>
              <a:t>เกมพื้นฐานต่างๆ สิ่งที่ขาดหายไปใน</a:t>
            </a:r>
            <a:r>
              <a:rPr lang="th-TH" sz="2800" dirty="0" err="1"/>
              <a:t>เวอร์ชั่น</a:t>
            </a:r>
            <a:r>
              <a:rPr lang="th-TH" sz="2800" dirty="0"/>
              <a:t>นี้ คือ </a:t>
            </a:r>
            <a:r>
              <a:rPr lang="en-US" sz="2800" dirty="0"/>
              <a:t>Aero Glass, Aero desktop enhancements </a:t>
            </a:r>
            <a:r>
              <a:rPr lang="th-TH" sz="2800" dirty="0"/>
              <a:t>ต่างๆ , </a:t>
            </a:r>
            <a:r>
              <a:rPr lang="en-US" sz="2800" dirty="0"/>
              <a:t>Windows Touch, Media Center, Live thumbnail previews, Home Group creation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370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 </a:t>
            </a:r>
            <a:r>
              <a:rPr lang="th-TH" sz="3600" b="1" dirty="0"/>
              <a:t>ใน</a:t>
            </a:r>
            <a:r>
              <a:rPr lang="th-TH" sz="3600" b="1" dirty="0" err="1"/>
              <a:t>เอดิชั่น</a:t>
            </a:r>
            <a:r>
              <a:rPr lang="th-TH" sz="3600" b="1" dirty="0"/>
              <a:t>ต่างๆ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Windows 7 Home Premium </a:t>
            </a:r>
            <a:r>
              <a:rPr lang="th-TH" sz="2800" dirty="0"/>
              <a:t>เหมาะกับผู้ใช้ทั่วไป มีคุณสมบัติ </a:t>
            </a:r>
            <a:r>
              <a:rPr lang="en-US" sz="2800" dirty="0"/>
              <a:t>Aero Glass, Aero Background, Windows Touch, Home Group creation, Media Center, DVD Playback and authoring, </a:t>
            </a:r>
            <a:r>
              <a:rPr lang="th-TH" sz="2800" dirty="0" err="1"/>
              <a:t>เกมพรีเมี่ยม</a:t>
            </a:r>
            <a:r>
              <a:rPr lang="th-TH" sz="2800" dirty="0"/>
              <a:t>ต่างๆ, </a:t>
            </a:r>
            <a:r>
              <a:rPr lang="en-US" sz="2800" dirty="0"/>
              <a:t>Mobility Center </a:t>
            </a:r>
            <a:r>
              <a:rPr lang="th-TH" sz="2800" dirty="0"/>
              <a:t>สิ่งที่ขาดหายไปใน</a:t>
            </a:r>
            <a:r>
              <a:rPr lang="th-TH" sz="2800" dirty="0" err="1"/>
              <a:t>เวอร์ชั่น</a:t>
            </a:r>
            <a:r>
              <a:rPr lang="th-TH" sz="2800" dirty="0"/>
              <a:t>นี้ คือ </a:t>
            </a:r>
            <a:r>
              <a:rPr lang="en-US" sz="2800" dirty="0"/>
              <a:t>Domain join (</a:t>
            </a:r>
            <a:r>
              <a:rPr lang="th-TH" sz="2800" dirty="0"/>
              <a:t>สนับสนุนการล็อกอินแบบมีโดเมน), </a:t>
            </a:r>
            <a:r>
              <a:rPr lang="en-US" sz="2800" dirty="0"/>
              <a:t>Remote Desktop host, advanced backup, EFS, Office Folders </a:t>
            </a:r>
          </a:p>
          <a:p>
            <a:r>
              <a:rPr lang="en-US" sz="2800" dirty="0"/>
              <a:t>*</a:t>
            </a:r>
            <a:r>
              <a:rPr lang="th-TH" sz="2800" dirty="0" err="1"/>
              <a:t>คลิ๊ก</a:t>
            </a:r>
            <a:r>
              <a:rPr lang="th-TH" sz="2800" dirty="0"/>
              <a:t>ดูคุณสมบัติ </a:t>
            </a:r>
            <a:r>
              <a:rPr lang="en-US" sz="2800" dirty="0"/>
              <a:t>aero </a:t>
            </a:r>
            <a:r>
              <a:rPr lang="th-TH" sz="2800" dirty="0"/>
              <a:t>แบบต่าง ๆ จากไมโครซอฟต์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94293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 </a:t>
            </a:r>
            <a:r>
              <a:rPr lang="th-TH" sz="3600" b="1" dirty="0"/>
              <a:t>ใน</a:t>
            </a:r>
            <a:r>
              <a:rPr lang="th-TH" sz="3600" b="1" dirty="0" err="1"/>
              <a:t>เอดิชั่น</a:t>
            </a:r>
            <a:r>
              <a:rPr lang="th-TH" sz="3600" b="1" dirty="0"/>
              <a:t>ต่างๆ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Windows 7 Professional </a:t>
            </a:r>
            <a:r>
              <a:rPr lang="th-TH" sz="2800" dirty="0"/>
              <a:t>เหมาะกับผู้ใช้ทั่วไป มีคุณสมบัติ </a:t>
            </a:r>
            <a:r>
              <a:rPr lang="en-US" sz="2800" dirty="0"/>
              <a:t>Domain join (</a:t>
            </a:r>
            <a:r>
              <a:rPr lang="th-TH" sz="2800" dirty="0"/>
              <a:t>สนับสนุนการล็อกอินแบบมีโดเมน), </a:t>
            </a:r>
            <a:r>
              <a:rPr lang="en-US" sz="2800" dirty="0"/>
              <a:t>Remote Desktop host, location aware printing, EFS, Mobility Center, Presentation Mode, Office Folders </a:t>
            </a:r>
            <a:r>
              <a:rPr lang="th-TH" sz="2800" dirty="0"/>
              <a:t>สิ่งที่ขาดหายไปใน</a:t>
            </a:r>
            <a:r>
              <a:rPr lang="th-TH" sz="2800" dirty="0" err="1"/>
              <a:t>เวอร์ชั่น</a:t>
            </a:r>
            <a:r>
              <a:rPr lang="th-TH" sz="2800" dirty="0"/>
              <a:t>นี้ คือ </a:t>
            </a:r>
            <a:r>
              <a:rPr lang="en-US" sz="2800" dirty="0" err="1"/>
              <a:t>BitLocker</a:t>
            </a:r>
            <a:r>
              <a:rPr lang="en-US" sz="2800" dirty="0"/>
              <a:t>, </a:t>
            </a:r>
            <a:r>
              <a:rPr lang="en-US" sz="2800" dirty="0" err="1"/>
              <a:t>BitLocker</a:t>
            </a:r>
            <a:r>
              <a:rPr lang="en-US" sz="2800" dirty="0"/>
              <a:t> To Go, </a:t>
            </a:r>
            <a:r>
              <a:rPr lang="en-US" sz="2800" dirty="0" err="1"/>
              <a:t>AppLocker</a:t>
            </a:r>
            <a:r>
              <a:rPr lang="en-US" sz="2800" dirty="0"/>
              <a:t>, Direct Access, </a:t>
            </a:r>
            <a:r>
              <a:rPr lang="en-US" sz="2800" dirty="0" err="1"/>
              <a:t>Branche</a:t>
            </a:r>
            <a:r>
              <a:rPr lang="en-US" sz="2800" dirty="0"/>
              <a:t> Cache, MUI language packs,  </a:t>
            </a:r>
            <a:r>
              <a:rPr lang="th-TH" sz="2800" dirty="0" err="1" smtClean="0"/>
              <a:t>บู</a:t>
            </a:r>
            <a:r>
              <a:rPr lang="th-TH" sz="2800" dirty="0" err="1"/>
              <a:t>ตจาก</a:t>
            </a:r>
            <a:r>
              <a:rPr lang="th-TH" sz="2800" dirty="0"/>
              <a:t> </a:t>
            </a:r>
            <a:r>
              <a:rPr lang="en-US" sz="2800" dirty="0"/>
              <a:t>VHD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01281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 </a:t>
            </a:r>
            <a:r>
              <a:rPr lang="th-TH" sz="3600" b="1" dirty="0"/>
              <a:t>ใน</a:t>
            </a:r>
            <a:r>
              <a:rPr lang="th-TH" sz="3600" b="1" dirty="0" err="1"/>
              <a:t>เอดิชั่น</a:t>
            </a:r>
            <a:r>
              <a:rPr lang="th-TH" sz="3600" b="1" dirty="0"/>
              <a:t>ต่างๆ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Windows 7 Enterprise </a:t>
            </a:r>
            <a:r>
              <a:rPr lang="th-TH" sz="2800" dirty="0"/>
              <a:t>เหมาะสำหรับผู้ใช้ในองค์กรที่ซื้อแบบ </a:t>
            </a:r>
            <a:r>
              <a:rPr lang="en-US" sz="2800" dirty="0"/>
              <a:t>Volume-license </a:t>
            </a:r>
            <a:r>
              <a:rPr lang="th-TH" sz="2800" dirty="0"/>
              <a:t>มีคุณสมบัติ </a:t>
            </a:r>
            <a:r>
              <a:rPr lang="en-US" sz="2800" dirty="0" err="1"/>
              <a:t>BitLocker</a:t>
            </a:r>
            <a:r>
              <a:rPr lang="en-US" sz="2800" dirty="0"/>
              <a:t>, </a:t>
            </a:r>
            <a:r>
              <a:rPr lang="en-US" sz="2800" dirty="0" err="1"/>
              <a:t>BitLocker</a:t>
            </a:r>
            <a:r>
              <a:rPr lang="en-US" sz="2800" dirty="0"/>
              <a:t> To Go, </a:t>
            </a:r>
            <a:r>
              <a:rPr lang="en-US" sz="2800" dirty="0" err="1"/>
              <a:t>AppLocker</a:t>
            </a:r>
            <a:r>
              <a:rPr lang="en-US" sz="2800" dirty="0"/>
              <a:t>, Direct Access, </a:t>
            </a:r>
            <a:r>
              <a:rPr lang="en-US" sz="2800" dirty="0" err="1"/>
              <a:t>Branche</a:t>
            </a:r>
            <a:r>
              <a:rPr lang="en-US" sz="2800" dirty="0"/>
              <a:t> Cache, MUI language packs, boot from VHD, Virtualization </a:t>
            </a:r>
            <a:r>
              <a:rPr lang="th-TH" sz="2800" dirty="0"/>
              <a:t>สิ่งที่ขาดหายไปใน</a:t>
            </a:r>
            <a:r>
              <a:rPr lang="th-TH" sz="2800" dirty="0" err="1"/>
              <a:t>เวอร์ชั่น</a:t>
            </a:r>
            <a:r>
              <a:rPr lang="th-TH" sz="2800" dirty="0"/>
              <a:t>นี้ คือ </a:t>
            </a:r>
            <a:r>
              <a:rPr lang="en-US" sz="2800" dirty="0"/>
              <a:t>Retail licensing </a:t>
            </a:r>
          </a:p>
        </p:txBody>
      </p:sp>
    </p:spTree>
    <p:extLst>
      <p:ext uri="{BB962C8B-B14F-4D97-AF65-F5344CB8AC3E}">
        <p14:creationId xmlns:p14="http://schemas.microsoft.com/office/powerpoint/2010/main" val="493698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7 </a:t>
            </a:r>
            <a:r>
              <a:rPr lang="th-TH" sz="3600" b="1" dirty="0"/>
              <a:t>ใน</a:t>
            </a:r>
            <a:r>
              <a:rPr lang="th-TH" sz="3600" b="1" dirty="0" err="1"/>
              <a:t>เอดิชั่น</a:t>
            </a:r>
            <a:r>
              <a:rPr lang="th-TH" sz="3600" b="1" dirty="0"/>
              <a:t>ต่างๆ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Windows 7 Ultimate </a:t>
            </a:r>
            <a:r>
              <a:rPr lang="th-TH" sz="2800" dirty="0"/>
              <a:t>เหมาะสำหรับผู้ที่ใช้ทั่วไป แต่จำกัดความสามารถในการใช้งาน มีคุณสมบัติ </a:t>
            </a:r>
            <a:r>
              <a:rPr lang="en-US" sz="2800" dirty="0" err="1"/>
              <a:t>BitLocker</a:t>
            </a:r>
            <a:r>
              <a:rPr lang="en-US" sz="2800" dirty="0"/>
              <a:t>, </a:t>
            </a:r>
            <a:r>
              <a:rPr lang="en-US" sz="2800" dirty="0" err="1"/>
              <a:t>BitLocker</a:t>
            </a:r>
            <a:r>
              <a:rPr lang="en-US" sz="2800" dirty="0"/>
              <a:t> To Go, </a:t>
            </a:r>
            <a:r>
              <a:rPr lang="en-US" sz="2800" dirty="0" err="1"/>
              <a:t>AppLocker</a:t>
            </a:r>
            <a:r>
              <a:rPr lang="en-US" sz="2800" dirty="0"/>
              <a:t>, Direct Access, </a:t>
            </a:r>
            <a:r>
              <a:rPr lang="en-US" sz="2800" dirty="0" err="1"/>
              <a:t>Branche</a:t>
            </a:r>
            <a:r>
              <a:rPr lang="en-US" sz="2800" dirty="0"/>
              <a:t> Cache, MUI language packs, boot from VHD </a:t>
            </a:r>
            <a:r>
              <a:rPr lang="th-TH" sz="2800" dirty="0"/>
              <a:t>สิ่งที่ขาดหายไปใน</a:t>
            </a:r>
            <a:r>
              <a:rPr lang="th-TH" sz="2800" dirty="0" err="1"/>
              <a:t>เวอร์ชั่น</a:t>
            </a:r>
            <a:r>
              <a:rPr lang="th-TH" sz="2800" dirty="0"/>
              <a:t>นี้ คือ </a:t>
            </a:r>
            <a:r>
              <a:rPr lang="en-US" sz="2800" dirty="0"/>
              <a:t>Volume licensing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3557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004048" y="1219200"/>
            <a:ext cx="3682752" cy="4937760"/>
          </a:xfrm>
        </p:spPr>
        <p:txBody>
          <a:bodyPr/>
          <a:lstStyle/>
          <a:p>
            <a:r>
              <a:rPr lang="th-TH" dirty="0"/>
              <a:t>มีอินเตอร์</a:t>
            </a:r>
            <a:r>
              <a:rPr lang="th-TH" dirty="0" err="1"/>
              <a:t>เฟซ</a:t>
            </a:r>
            <a:r>
              <a:rPr lang="th-TH" dirty="0"/>
              <a:t>ที่เรียกว่า </a:t>
            </a:r>
            <a:r>
              <a:rPr lang="en-US" dirty="0"/>
              <a:t>Live tile (</a:t>
            </a:r>
            <a:r>
              <a:rPr lang="th-TH" dirty="0"/>
              <a:t>รูปภาพ หรือไอคอนสี่เหลี่ยมขนาดเล็กที่เรียงต่อกันบนหน้าจอ) บน </a:t>
            </a:r>
            <a:r>
              <a:rPr lang="en-US" dirty="0"/>
              <a:t>Windows Phone </a:t>
            </a:r>
            <a:r>
              <a:rPr lang="th-TH" dirty="0"/>
              <a:t>ถูกนำมาใช้กับระบบปฏิบัติการ </a:t>
            </a:r>
            <a:r>
              <a:rPr lang="en-US" dirty="0"/>
              <a:t>Windows 8 </a:t>
            </a:r>
            <a:r>
              <a:rPr lang="th-TH" dirty="0"/>
              <a:t>โดยจะแสดงบนหน้าจอเริ่มต้น (</a:t>
            </a:r>
            <a:r>
              <a:rPr lang="en-US" dirty="0"/>
              <a:t>Start Screen) </a:t>
            </a:r>
            <a:r>
              <a:rPr lang="th-TH" dirty="0"/>
              <a:t>ให้ผู้ใช้ได้เห็น</a:t>
            </a:r>
            <a:r>
              <a:rPr lang="th-TH" dirty="0" smtClean="0"/>
              <a:t>เมื่ออุปกรณ์</a:t>
            </a:r>
            <a:r>
              <a:rPr lang="th-TH" dirty="0"/>
              <a:t>ที่ทำงานด้วย </a:t>
            </a:r>
            <a:r>
              <a:rPr lang="en-US" dirty="0"/>
              <a:t>Windows 8 </a:t>
            </a:r>
            <a:r>
              <a:rPr lang="th-TH" dirty="0" smtClean="0"/>
              <a:t>(</a:t>
            </a:r>
            <a:r>
              <a:rPr lang="th-TH" dirty="0"/>
              <a:t>ล็อกอินจากหน้า </a:t>
            </a:r>
            <a:r>
              <a:rPr lang="en-US" dirty="0"/>
              <a:t>Lock Screen)</a:t>
            </a:r>
          </a:p>
          <a:p>
            <a:endParaRPr lang="th-TH" dirty="0"/>
          </a:p>
        </p:txBody>
      </p:sp>
      <p:pic>
        <p:nvPicPr>
          <p:cNvPr id="4" name="Picture 2" descr="http://www.arip.co.th/images/news/windows-8/windows-8-UI-revealed-at-D9-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42148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rip.co.th/images/news/windows-8/windows-8-UI-revealed-at-D9-conferenc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61048"/>
            <a:ext cx="43465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1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ระบบปฏิบัติการแบบฝัง (</a:t>
            </a:r>
            <a:r>
              <a:rPr lang="en-US" sz="3600" b="1" dirty="0"/>
              <a:t>Embedded OS) 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พบเห็นได้ในอุปกรณ์คอมพิวเตอร์พกพาขนาดเล็ก เช่น พีดี</a:t>
            </a:r>
            <a:r>
              <a:rPr lang="th-TH" sz="2800" dirty="0" smtClean="0"/>
              <a:t>เอ หรือ </a:t>
            </a:r>
            <a:r>
              <a:rPr lang="en-US" sz="2800" dirty="0"/>
              <a:t>smart phone </a:t>
            </a:r>
            <a:endParaRPr lang="th-TH" sz="2800" dirty="0" smtClean="0"/>
          </a:p>
          <a:p>
            <a:r>
              <a:rPr lang="th-TH" sz="2800" dirty="0" smtClean="0"/>
              <a:t>สนับสนุน</a:t>
            </a:r>
            <a:r>
              <a:rPr lang="th-TH" sz="2800" dirty="0"/>
              <a:t>การทำงานแบบเคลื่อนที่ได้เป็นอย่างดี  </a:t>
            </a:r>
          </a:p>
          <a:p>
            <a:r>
              <a:rPr lang="th-TH" sz="2800" dirty="0"/>
              <a:t>บางระบบมีคุณสมบัติที่ใกล้เคียงกับระบบปฏิบัติการแบบเดี่ยว เช่น ดูหนัง ฟังเพลงหรือเชื่อมต่ออินเทอร์เน็ตได้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0782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เนื่องจากการทำงานของ </a:t>
            </a:r>
            <a:r>
              <a:rPr lang="en-US" sz="2800" dirty="0"/>
              <a:t>Windows </a:t>
            </a:r>
            <a:r>
              <a:rPr lang="th-TH" sz="2800" dirty="0"/>
              <a:t>โดยธรรมชาติจะมีรูปแบบของการทำ"หลายงาน" (</a:t>
            </a:r>
            <a:r>
              <a:rPr lang="en-US" sz="2800" dirty="0"/>
              <a:t>multitasking) </a:t>
            </a:r>
            <a:r>
              <a:rPr lang="th-TH" sz="2800" dirty="0"/>
              <a:t>และเพื่อให้ </a:t>
            </a:r>
            <a:r>
              <a:rPr lang="en-US" sz="2800" dirty="0"/>
              <a:t>Windows 8 </a:t>
            </a:r>
            <a:r>
              <a:rPr lang="th-TH" sz="2800" dirty="0"/>
              <a:t>รองรับการทำงานบนหน้าจอของ"</a:t>
            </a:r>
            <a:r>
              <a:rPr lang="th-TH" sz="2800" dirty="0" err="1"/>
              <a:t>แท็บเล็ต</a:t>
            </a:r>
            <a:r>
              <a:rPr lang="th-TH" sz="2800" dirty="0"/>
              <a:t>"ได้อย่างลงตัว ทางผู้พัฒนาจึงได้ออกแบบให้มันมาพร้อมกับฟีเจอร์ที่เรียกว่า "</a:t>
            </a:r>
            <a:r>
              <a:rPr lang="en-US" sz="2800" dirty="0"/>
              <a:t>snapping" </a:t>
            </a:r>
            <a:r>
              <a:rPr lang="th-TH" sz="2800" dirty="0"/>
              <a:t>ซึ่งปกติผู้ใช้จะสามารถเลือกดู</a:t>
            </a:r>
            <a:r>
              <a:rPr lang="th-TH" sz="2800" dirty="0" err="1"/>
              <a:t>แอพ</a:t>
            </a:r>
            <a:r>
              <a:rPr lang="th-TH" sz="2800" dirty="0"/>
              <a:t>ฯต่างๆ ที่กำลังทำงานได้ด้วยการกวาดนิ้วจากซ้ายไปขวา แต่ด้วยฟีเจอร์นี้คุณสามารถลาก</a:t>
            </a:r>
            <a:r>
              <a:rPr lang="th-TH" sz="2800" dirty="0" err="1"/>
              <a:t>แอพ</a:t>
            </a:r>
            <a:r>
              <a:rPr lang="th-TH" sz="2800" dirty="0"/>
              <a:t>ฯ เพื่อแบ่งหน้าจอในการดู</a:t>
            </a:r>
            <a:r>
              <a:rPr lang="th-TH" sz="2800" dirty="0" err="1"/>
              <a:t>แอพ</a:t>
            </a:r>
            <a:r>
              <a:rPr lang="th-TH" sz="2800" dirty="0"/>
              <a:t>ฯตัวอื่นๆ ได้ ในขณะที่</a:t>
            </a:r>
            <a:r>
              <a:rPr lang="th-TH" sz="2800" dirty="0" err="1"/>
              <a:t>แอพ</a:t>
            </a:r>
            <a:r>
              <a:rPr lang="th-TH" sz="2800" dirty="0"/>
              <a:t>ฯตัวปัจจุบันยังคงทำงานอยู่ แม้จะถูกย่อให้เหลือพื้นที่ในการทำงานเล็กลงไปก็ตาม </a:t>
            </a:r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Picture 2" descr="http://www.arip.co.th/images/news/windows-8/windows-8-UI-revealed-at-D9-conferenc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861048"/>
            <a:ext cx="3857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92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อินเตอร์</a:t>
            </a:r>
            <a:r>
              <a:rPr lang="th-TH" sz="2800" dirty="0" err="1"/>
              <a:t>เฟซข</a:t>
            </a:r>
            <a:r>
              <a:rPr lang="th-TH" sz="2800" dirty="0"/>
              <a:t>อง </a:t>
            </a:r>
            <a:r>
              <a:rPr lang="en-US" sz="2800" dirty="0"/>
              <a:t>Internet Explorer 10 </a:t>
            </a:r>
            <a:r>
              <a:rPr lang="th-TH" sz="2800" dirty="0"/>
              <a:t>ได้รับการออกแบบให้สนับสนุนการทำงานในระบบสัมผัส ในขณะที่รองรับ</a:t>
            </a:r>
            <a:r>
              <a:rPr lang="th-TH" sz="2800" dirty="0" err="1"/>
              <a:t>แอพพลิเค</a:t>
            </a:r>
            <a:r>
              <a:rPr lang="th-TH" sz="2800" dirty="0"/>
              <a:t>ชันที่พัฒนาด้วย </a:t>
            </a:r>
            <a:r>
              <a:rPr lang="en-US" sz="2800" dirty="0"/>
              <a:t>HTML5 </a:t>
            </a:r>
            <a:r>
              <a:rPr lang="th-TH" sz="2800" dirty="0"/>
              <a:t>และการเร่งการทำงานกราฟิกด้วยฮาร์ดแวร์ทีมีประสิทธิภาพมากยิ่งขึ้น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1230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และสำหรับหน้าจอสัมผัสขนาดใหญ่ ไมโครซอฟท์ได้ออกแบบ"คีย์บอร์ดเสมือนบนหน้าจอ" (</a:t>
            </a:r>
            <a:r>
              <a:rPr lang="en-US" sz="2800" dirty="0"/>
              <a:t>On Screen Virtual keyboard) </a:t>
            </a:r>
            <a:r>
              <a:rPr lang="th-TH" sz="2800" dirty="0"/>
              <a:t>ที่สามารถใช้นิ้วสัมผัสได้สะดวกยิ่งขึ้น โดยแบ่งคีย์บอร์ดเป็นสองส่วน เพื่อให้ผู้ใช้สามารถพิมพ์ข้อความด้วยมือทั้งสองได้สะดวกยิ่งขึ้น</a:t>
            </a:r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 descr="screes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52936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62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Windows 8 </a:t>
            </a:r>
            <a:r>
              <a:rPr lang="th-TH" sz="2800" dirty="0"/>
              <a:t>จะสนับสนุนการทำงานของซอฟต์แวร์ที่รันบน </a:t>
            </a:r>
            <a:r>
              <a:rPr lang="en-US" sz="2800" dirty="0"/>
              <a:t>Windows 7 </a:t>
            </a:r>
            <a:r>
              <a:rPr lang="th-TH" sz="2800" dirty="0"/>
              <a:t>และระบบไฟล์ของพีซีทั่วไป ดังนั้น พีซีอื่นๆ ที่ต่อเชื่อมอยู่บนเครือข่าย ตลอดจนเซิร์ฟเวอร์จะสามารถเข้าถึงได้อย่างสมบูรณ์โดยอุปกรณ์พกพาทีทำงานด้วยระบบปฏิบัติการ </a:t>
            </a:r>
            <a:r>
              <a:rPr lang="en-US" sz="2800" dirty="0"/>
              <a:t>Windows 8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50180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Windows </a:t>
            </a:r>
            <a:r>
              <a:rPr lang="en-US" sz="3600" b="1" dirty="0"/>
              <a:t>8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ผู้บริหารแผนก </a:t>
            </a:r>
            <a:r>
              <a:rPr lang="en-US" sz="2800" dirty="0"/>
              <a:t>Windows </a:t>
            </a:r>
            <a:r>
              <a:rPr lang="en-US" sz="2800" dirty="0" err="1"/>
              <a:t>Exprerience</a:t>
            </a:r>
            <a:r>
              <a:rPr lang="en-US" sz="2800" dirty="0"/>
              <a:t> </a:t>
            </a:r>
            <a:r>
              <a:rPr lang="th-TH" sz="2800" dirty="0"/>
              <a:t>ของไมโครซอฟท์กล่าวว่า "มันไม่ได้แค่ทำให้พีซี (</a:t>
            </a:r>
            <a:r>
              <a:rPr lang="en-US" sz="2800" dirty="0"/>
              <a:t>windows) </a:t>
            </a:r>
            <a:r>
              <a:rPr lang="th-TH" sz="2800" dirty="0"/>
              <a:t>ทำงานในระบบสัมผัส แต่ประสบการณ์ที่ผู้ใช้จะได้รับจาก </a:t>
            </a:r>
            <a:r>
              <a:rPr lang="en-US" sz="2800" dirty="0"/>
              <a:t>Windows 8 </a:t>
            </a:r>
            <a:r>
              <a:rPr lang="th-TH" sz="2800" dirty="0"/>
              <a:t>คือความลื่นไหลในการใช้งาน</a:t>
            </a:r>
            <a:r>
              <a:rPr lang="th-TH" sz="2800" dirty="0" err="1"/>
              <a:t>แอพพลิเค</a:t>
            </a:r>
            <a:r>
              <a:rPr lang="th-TH" sz="2800" dirty="0"/>
              <a:t>ชน และอุปกรณ์ต่างๆ จากการที่แพลตฟอร์มพีซีวันนี้มีความหลากหลายมากขึ้น ส่วนติดต่อผู้ใช้ (</a:t>
            </a:r>
            <a:r>
              <a:rPr lang="en-US" sz="2800" dirty="0"/>
              <a:t>UI) </a:t>
            </a:r>
            <a:r>
              <a:rPr lang="th-TH" sz="2800" dirty="0"/>
              <a:t>และ</a:t>
            </a:r>
            <a:r>
              <a:rPr lang="th-TH" sz="2800" dirty="0" err="1"/>
              <a:t>แอพ</a:t>
            </a:r>
            <a:r>
              <a:rPr lang="th-TH" sz="2800" dirty="0"/>
              <a:t>ฯ ใหม่ๆ จะสามารถทำงานกับคีย์บอร์ด และเมาส์ หรือไม่ก็ได้ รวมถึงขนาด และความละเอียดของหน้าจอที่แตกต่าง จาก</a:t>
            </a:r>
            <a:r>
              <a:rPr lang="th-TH" sz="2800" dirty="0" err="1"/>
              <a:t>แท็บเล็ต</a:t>
            </a:r>
            <a:r>
              <a:rPr lang="th-TH" sz="2800" dirty="0"/>
              <a:t>ขนาดเล็กไปจนถึง</a:t>
            </a:r>
            <a:r>
              <a:rPr lang="th-TH" sz="2800" dirty="0" err="1"/>
              <a:t>โน้ตบุ๊ค</a:t>
            </a:r>
            <a:r>
              <a:rPr lang="th-TH" sz="2800" dirty="0"/>
              <a:t> เดสก์ทอป หรือ ออ</a:t>
            </a:r>
            <a:r>
              <a:rPr lang="th-TH" sz="2800" dirty="0" err="1"/>
              <a:t>ลอิน</a:t>
            </a:r>
            <a:r>
              <a:rPr lang="th-TH" sz="2800" dirty="0"/>
              <a:t>วันพีซี และแม้แต่จอขนาดใหญ่ทีใช้ในห้องเรียน พีซีหลายร้อยล้านเครื่องจะทำงานด้วยส่วนติดต่อผู้ใช้ </a:t>
            </a:r>
            <a:r>
              <a:rPr lang="en-US" sz="2800" dirty="0"/>
              <a:t>Windows 8 </a:t>
            </a:r>
            <a:r>
              <a:rPr lang="th-TH" sz="2800" dirty="0"/>
              <a:t>ได้อย่างลงตัว ไม่ว่าอุปกรณ์ของคุณจะเป็นอะไรก็ตาม"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6812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/>
              <a:t>ระบบปฏิบัติการแบบเครือข่าย (</a:t>
            </a:r>
            <a:r>
              <a:rPr lang="en-US" sz="4000" b="1" dirty="0"/>
              <a:t>Network OS) 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806100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NT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Windows  </a:t>
            </a:r>
            <a:r>
              <a:rPr lang="en-US" sz="2800" dirty="0"/>
              <a:t>NT </a:t>
            </a:r>
            <a:r>
              <a:rPr lang="th-TH" sz="2800" dirty="0"/>
              <a:t>เป็นระบบปฏิบัติการในส่วนของเครือข่าย (</a:t>
            </a:r>
            <a:r>
              <a:rPr lang="en-US" sz="2800" dirty="0"/>
              <a:t>Network) </a:t>
            </a:r>
            <a:r>
              <a:rPr lang="th-TH" sz="2800" dirty="0"/>
              <a:t>คล้ายกับ  </a:t>
            </a:r>
            <a:r>
              <a:rPr lang="en-US" sz="2800" dirty="0"/>
              <a:t>Windows  95  </a:t>
            </a:r>
            <a:r>
              <a:rPr lang="th-TH" sz="2800" dirty="0"/>
              <a:t>พัฒนามาจาก  </a:t>
            </a:r>
            <a:r>
              <a:rPr lang="en-US" sz="2800" dirty="0"/>
              <a:t>LAN  Manager </a:t>
            </a:r>
            <a:r>
              <a:rPr lang="th-TH" sz="2800" dirty="0"/>
              <a:t>และ  </a:t>
            </a:r>
            <a:r>
              <a:rPr lang="en-US" sz="2800" dirty="0"/>
              <a:t>Windows  for  Workgroup  </a:t>
            </a:r>
            <a:r>
              <a:rPr lang="th-TH" sz="2800" dirty="0"/>
              <a:t>โดย  </a:t>
            </a:r>
            <a:r>
              <a:rPr lang="en-US" sz="2800" dirty="0"/>
              <a:t>Windows  NT </a:t>
            </a:r>
            <a:r>
              <a:rPr lang="th-TH" sz="2800" dirty="0"/>
              <a:t>มี  2  เวอร์ชัน  ได้แก่  </a:t>
            </a:r>
            <a:r>
              <a:rPr lang="en-US" sz="2800" dirty="0"/>
              <a:t>Windows  NT  Server  </a:t>
            </a:r>
            <a:r>
              <a:rPr lang="th-TH" sz="2800" dirty="0"/>
              <a:t>และ </a:t>
            </a:r>
            <a:r>
              <a:rPr lang="en-US" sz="2800" dirty="0"/>
              <a:t>Windows  NT  Workstation  </a:t>
            </a:r>
            <a:r>
              <a:rPr lang="th-TH" sz="2800" dirty="0"/>
              <a:t>โดยที่  </a:t>
            </a:r>
            <a:r>
              <a:rPr lang="en-US" sz="2800" dirty="0"/>
              <a:t>Server  </a:t>
            </a:r>
            <a:r>
              <a:rPr lang="th-TH" sz="2800" dirty="0"/>
              <a:t>จะทำหน้าที่ระบบปฏิบัติการเครือข่ายที่คอยให้บริการแก่เครื่องที่เป็น</a:t>
            </a:r>
            <a:r>
              <a:rPr lang="en-US" sz="2800" dirty="0"/>
              <a:t>Workstation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3213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NT (</a:t>
            </a:r>
            <a:r>
              <a:rPr lang="th-TH" sz="3600" b="1" dirty="0"/>
              <a:t>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คุณสมบัติของระบบปฏิบัติการ  </a:t>
            </a:r>
            <a:r>
              <a:rPr lang="en-US" sz="2800" dirty="0"/>
              <a:t>Windows  NT  </a:t>
            </a:r>
            <a:r>
              <a:rPr lang="th-TH" sz="2800" dirty="0"/>
              <a:t>มีดังนี้</a:t>
            </a:r>
          </a:p>
          <a:p>
            <a:r>
              <a:rPr lang="th-TH" sz="2800" dirty="0" smtClean="0"/>
              <a:t>สามารถ</a:t>
            </a:r>
            <a:r>
              <a:rPr lang="th-TH" sz="2800" dirty="0"/>
              <a:t>ใช้กับตัวประมวลผล  (</a:t>
            </a:r>
            <a:r>
              <a:rPr lang="en-US" sz="2800" dirty="0"/>
              <a:t>Processor)   </a:t>
            </a:r>
            <a:r>
              <a:rPr lang="th-TH" sz="2800" dirty="0"/>
              <a:t>ได้หลายแบบ  ทั้ง  </a:t>
            </a:r>
            <a:r>
              <a:rPr lang="en-US" sz="2800" dirty="0"/>
              <a:t>Pentium,  DEC  </a:t>
            </a:r>
            <a:r>
              <a:rPr lang="th-TH" sz="2800" dirty="0"/>
              <a:t>และ  </a:t>
            </a:r>
            <a:r>
              <a:rPr lang="en-US" sz="2800" dirty="0"/>
              <a:t>Alpha  </a:t>
            </a:r>
            <a:r>
              <a:rPr lang="th-TH" sz="2800" dirty="0"/>
              <a:t>โดยย้ายรูปแบบโปรแกรมข้ามระบบได้</a:t>
            </a:r>
          </a:p>
          <a:p>
            <a:r>
              <a:rPr lang="th-TH" sz="2800" dirty="0" smtClean="0"/>
              <a:t>สามารถ</a:t>
            </a:r>
            <a:r>
              <a:rPr lang="th-TH" sz="2800" dirty="0"/>
              <a:t>เพิ่มขยายหน่วยความจำได้ถึง  4  จิกกะไบต์ (</a:t>
            </a:r>
            <a:r>
              <a:rPr lang="en-US" sz="2800" dirty="0"/>
              <a:t>GB)</a:t>
            </a:r>
          </a:p>
          <a:p>
            <a:r>
              <a:rPr lang="th-TH" sz="2800" dirty="0" smtClean="0"/>
              <a:t>ทำงาน</a:t>
            </a:r>
            <a:r>
              <a:rPr lang="th-TH" sz="2800" dirty="0"/>
              <a:t>ได้ในลักษณะหลายงานพร้อมกันและสามารถเปลี่ยนแปลงรายการแบบพหุคูณ  หรือหลายรายการพร้อมกัน  (</a:t>
            </a:r>
            <a:r>
              <a:rPr lang="en-US" sz="2800" dirty="0"/>
              <a:t>Multithreading)</a:t>
            </a:r>
          </a:p>
          <a:p>
            <a:r>
              <a:rPr lang="th-TH" sz="2800" dirty="0" smtClean="0"/>
              <a:t>สามารถ</a:t>
            </a:r>
            <a:r>
              <a:rPr lang="th-TH" sz="2800" dirty="0"/>
              <a:t>ใช้กับเครื่องคอมพิวเตอร์ที่มีตัวประมวลผล  (</a:t>
            </a:r>
            <a:r>
              <a:rPr lang="en-US" sz="2800" dirty="0"/>
              <a:t>CPU)  </a:t>
            </a:r>
            <a:r>
              <a:rPr lang="th-TH" sz="2800" dirty="0"/>
              <a:t>มากกว่า  2  โปรเซสเซอร์</a:t>
            </a:r>
          </a:p>
          <a:p>
            <a:pPr marL="0" indent="0">
              <a:buNone/>
            </a:pPr>
            <a:endParaRPr lang="th-TH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88955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NT (</a:t>
            </a:r>
            <a:r>
              <a:rPr lang="th-TH" sz="3600" b="1" dirty="0"/>
              <a:t>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สามารถ</a:t>
            </a:r>
            <a:r>
              <a:rPr lang="th-TH" sz="2800" dirty="0"/>
              <a:t>สร้างระบบแฟ้มของตนเองเป็นแบบ  </a:t>
            </a:r>
            <a:r>
              <a:rPr lang="en-US" sz="2800" dirty="0"/>
              <a:t>NTFS  </a:t>
            </a:r>
            <a:r>
              <a:rPr lang="th-TH" sz="2800" dirty="0"/>
              <a:t>ซึ่งแต่เดิมจะเป็นแบบ  </a:t>
            </a:r>
            <a:r>
              <a:rPr lang="en-US" sz="2800" dirty="0"/>
              <a:t>FAT  (File  Allocation  Table)  </a:t>
            </a:r>
            <a:r>
              <a:rPr lang="th-TH" sz="2800" dirty="0"/>
              <a:t>เพียงอย่างเดียว</a:t>
            </a:r>
          </a:p>
          <a:p>
            <a:r>
              <a:rPr lang="th-TH" sz="2800" dirty="0" smtClean="0"/>
              <a:t>สามารถ</a:t>
            </a:r>
            <a:r>
              <a:rPr lang="th-TH" sz="2800" dirty="0"/>
              <a:t>สนับสนุนเครื่องคอมพิวเตอร์ที่มีจานแม่เหล็กหลายตัวต่อเป็นชุด  ซึ่งเรียกว่า  </a:t>
            </a:r>
            <a:r>
              <a:rPr lang="en-US" sz="2800" dirty="0"/>
              <a:t>RAID  (Redundant </a:t>
            </a:r>
            <a:r>
              <a:rPr lang="en-US" sz="2800" dirty="0" err="1"/>
              <a:t>Aray</a:t>
            </a:r>
            <a:r>
              <a:rPr lang="en-US" sz="2800" dirty="0"/>
              <a:t> of </a:t>
            </a:r>
            <a:r>
              <a:rPr lang="en-US" sz="2800" dirty="0" err="1"/>
              <a:t>Inerpenside</a:t>
            </a:r>
            <a:r>
              <a:rPr lang="en-US" sz="2800" dirty="0"/>
              <a:t> Disks)</a:t>
            </a:r>
          </a:p>
          <a:p>
            <a:r>
              <a:rPr lang="th-TH" sz="2800" dirty="0" smtClean="0"/>
              <a:t>มี</a:t>
            </a:r>
            <a:r>
              <a:rPr lang="th-TH" sz="2800" dirty="0"/>
              <a:t>ระบบป้องกันความปลอดภัยของข้อมูลโดยสร้างรหัสผ่านให้กับผู้ใช้แต่ละคน  และสามารถกำหนดวันเวลาในการใช้งาน</a:t>
            </a:r>
          </a:p>
          <a:p>
            <a:r>
              <a:rPr lang="th-TH" sz="2800" dirty="0" smtClean="0"/>
              <a:t>โปรแกรม</a:t>
            </a:r>
            <a:r>
              <a:rPr lang="th-TH" sz="2800" dirty="0"/>
              <a:t>ที่ใช้ระบบ  </a:t>
            </a:r>
            <a:r>
              <a:rPr lang="en-US" sz="2800" dirty="0"/>
              <a:t>DOS  </a:t>
            </a:r>
            <a:r>
              <a:rPr lang="th-TH" sz="2800" dirty="0"/>
              <a:t>ก็สามารถจะนำมาใช้งานบน  </a:t>
            </a:r>
            <a:r>
              <a:rPr lang="en-US" sz="2800" dirty="0"/>
              <a:t>Windows  NT  </a:t>
            </a:r>
            <a:r>
              <a:rPr lang="th-TH" sz="2800" dirty="0"/>
              <a:t>ได้</a:t>
            </a:r>
          </a:p>
          <a:p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407744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2000  Professional / Standard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เป็น</a:t>
            </a:r>
            <a:r>
              <a:rPr lang="th-TH" sz="2800" dirty="0"/>
              <a:t>ระบบปฏิบัติการที่ได้รับการพัฒนาให้อำนวยความสะดวกให้กับผู้ใช้ที่ใช้งานลักษณะเป็นกราฟิก  เช่น  มีโปรแกรม  </a:t>
            </a:r>
            <a:r>
              <a:rPr lang="en-US" sz="2800" dirty="0"/>
              <a:t>Windows  Installation  Service  </a:t>
            </a:r>
            <a:r>
              <a:rPr lang="th-TH" sz="2800" dirty="0"/>
              <a:t>ที่ช่วยให้ผู้ใช้สามารถทำการติดตั้งหรืออัพเกรด (</a:t>
            </a:r>
            <a:r>
              <a:rPr lang="en-US" sz="2800" dirty="0"/>
              <a:t>Upgrade) </a:t>
            </a:r>
            <a:r>
              <a:rPr lang="th-TH" sz="2800" dirty="0"/>
              <a:t>โปรแกรมได้ง่ายและมีการจัดการระบบตลอดจนมีการบริหารแม่ขายแบบรวมศูนย์  เหมาะสำหรับใช้ในงานสำนักงานมากกว่าที่จะใช้ที่บ้าน  จุดเด่นของ  </a:t>
            </a:r>
            <a:r>
              <a:rPr lang="en-US" sz="2800" dirty="0"/>
              <a:t>Windows 2000  </a:t>
            </a:r>
            <a:r>
              <a:rPr lang="th-TH" sz="2800" dirty="0"/>
              <a:t>คือ  การต่อเชื่อมระบบเครือข่ายและระบบรักษาความปลอดภัยที่มีประสิทธิภาพสูงและสนับสนุน  </a:t>
            </a:r>
            <a:r>
              <a:rPr lang="en-US" sz="2800" dirty="0"/>
              <a:t>Multi  Language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123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/>
              <a:t>ประเภทของระบบปฏิบัติการ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ระบบปฏิบัติการแบบเดี่ยว (</a:t>
            </a:r>
            <a:r>
              <a:rPr lang="en-US" sz="2800" dirty="0"/>
              <a:t>Stand-Alone OS)</a:t>
            </a:r>
          </a:p>
          <a:p>
            <a:pPr lvl="1"/>
            <a:r>
              <a:rPr lang="en-US" sz="2800" dirty="0"/>
              <a:t>MS-DOS</a:t>
            </a:r>
          </a:p>
          <a:p>
            <a:pPr lvl="1"/>
            <a:r>
              <a:rPr lang="en-US" sz="2800" dirty="0"/>
              <a:t>Windows 3.x</a:t>
            </a:r>
          </a:p>
          <a:p>
            <a:pPr lvl="1"/>
            <a:r>
              <a:rPr lang="en-US" sz="2800" dirty="0"/>
              <a:t>Windows95</a:t>
            </a:r>
          </a:p>
          <a:p>
            <a:pPr lvl="1"/>
            <a:r>
              <a:rPr lang="en-US" sz="2800" dirty="0"/>
              <a:t>Windows98</a:t>
            </a:r>
          </a:p>
          <a:p>
            <a:pPr lvl="1"/>
            <a:r>
              <a:rPr lang="en-US" sz="2800" dirty="0"/>
              <a:t>Windows Millennium Edition</a:t>
            </a:r>
          </a:p>
          <a:p>
            <a:pPr lvl="1"/>
            <a:r>
              <a:rPr lang="en-US" sz="2800" dirty="0"/>
              <a:t>Window XP</a:t>
            </a:r>
          </a:p>
          <a:p>
            <a:pPr lvl="1"/>
            <a:r>
              <a:rPr lang="en-US" sz="2800" dirty="0"/>
              <a:t>Window Vista</a:t>
            </a:r>
          </a:p>
          <a:p>
            <a:pPr lvl="1"/>
            <a:r>
              <a:rPr lang="en-US" sz="2800" dirty="0"/>
              <a:t>Window 7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Windows  </a:t>
            </a:r>
            <a:r>
              <a:rPr lang="en-US" sz="3600" b="1" dirty="0" smtClean="0"/>
              <a:t>Server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716016" y="1219200"/>
            <a:ext cx="3970784" cy="4937760"/>
          </a:xfrm>
        </p:spPr>
        <p:txBody>
          <a:bodyPr/>
          <a:lstStyle/>
          <a:p>
            <a:r>
              <a:rPr lang="en-US" sz="2800" dirty="0"/>
              <a:t>Windows Server </a:t>
            </a:r>
            <a:r>
              <a:rPr lang="th-TH" sz="2800" dirty="0"/>
              <a:t>ออกแบบมาเพื่อใช้งานกับระบบเครือข่ายโดยเฉพาะ เดิมมีชื่อว่า </a:t>
            </a:r>
            <a:r>
              <a:rPr lang="en-US" sz="2800" dirty="0"/>
              <a:t>Windows NT </a:t>
            </a:r>
          </a:p>
          <a:p>
            <a:r>
              <a:rPr lang="th-TH" sz="2800" dirty="0"/>
              <a:t>รองรับกับการใช้งานในระดับองค์กรขนาดเล็กและขนาดกลาง พัฒนาโดยบริษัทไมโครซอฟท์</a:t>
            </a:r>
          </a:p>
          <a:p>
            <a:r>
              <a:rPr lang="th-TH" sz="2800" dirty="0"/>
              <a:t>เหมาะกับการติดตั้งและใช้งานกับเครื่องประเภทแม่ข่าย (</a:t>
            </a:r>
            <a:r>
              <a:rPr lang="en-US" sz="2800" dirty="0"/>
              <a:t>server) </a:t>
            </a:r>
          </a:p>
          <a:p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09665"/>
              </p:ext>
            </p:extLst>
          </p:nvPr>
        </p:nvGraphicFramePr>
        <p:xfrm>
          <a:off x="467544" y="1772816"/>
          <a:ext cx="41148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3" imgW="7621064" imgH="5714286" progId="PBrush">
                  <p:embed/>
                </p:oleObj>
              </mc:Choice>
              <mc:Fallback>
                <p:oleObj name="Bitmap Image" r:id="rId3" imgW="7621064" imgH="5714286" progId="PBrush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72816"/>
                        <a:ext cx="41148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585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Mac  OS  X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ระบบปฏิบัติการ  </a:t>
            </a:r>
            <a:r>
              <a:rPr lang="en-US" sz="2800" dirty="0"/>
              <a:t>Macintosh  Operating  System     </a:t>
            </a:r>
            <a:r>
              <a:rPr lang="th-TH" sz="2800" dirty="0"/>
              <a:t>เป็นระบบปฏิบัติการของเครื่องแมคอิน</a:t>
            </a:r>
            <a:r>
              <a:rPr lang="th-TH" sz="2800" dirty="0" err="1"/>
              <a:t>ทอช</a:t>
            </a:r>
            <a:r>
              <a:rPr lang="th-TH" sz="2800" dirty="0"/>
              <a:t> เป็นผลิตภัณฑ์แรกที่ประสบความสำเร็จเกี่ยวกับการทำงานแบบ  </a:t>
            </a:r>
            <a:r>
              <a:rPr lang="en-US" sz="2800" dirty="0"/>
              <a:t>GUI  </a:t>
            </a:r>
            <a:r>
              <a:rPr lang="th-TH" sz="2800" dirty="0"/>
              <a:t>ในปี  ค.ศ. 1984  ของบริษัท  </a:t>
            </a:r>
            <a:r>
              <a:rPr lang="en-US" sz="2800" dirty="0"/>
              <a:t>Apple  </a:t>
            </a:r>
            <a:r>
              <a:rPr lang="th-TH" sz="2800" dirty="0"/>
              <a:t>ต่อมาได้มีการเปลี่ยนชื่อเป็นระบบปฏิบัติการ  </a:t>
            </a:r>
            <a:r>
              <a:rPr lang="en-US" sz="2800" dirty="0"/>
              <a:t>Mac  OS  </a:t>
            </a:r>
            <a:r>
              <a:rPr lang="th-TH" sz="2800" dirty="0"/>
              <a:t>โดยเวอร์ชันล่าสุดมีชื่อเรียกว่า  </a:t>
            </a:r>
            <a:r>
              <a:rPr lang="en-US" sz="2800" dirty="0"/>
              <a:t>Mac  OS  X  </a:t>
            </a:r>
            <a:r>
              <a:rPr lang="th-TH" sz="2800" dirty="0"/>
              <a:t>เหมาะสมกับคอมพิวเตอร์ที่ผลิตโดยบริษัท  </a:t>
            </a:r>
            <a:r>
              <a:rPr lang="en-US" sz="2800" dirty="0"/>
              <a:t>Apple  </a:t>
            </a:r>
            <a:r>
              <a:rPr lang="th-TH" sz="2800" dirty="0"/>
              <a:t>และมีความสามารถในการทำงานหลายโปรแกรมพร้อมกัน  (</a:t>
            </a:r>
            <a:r>
              <a:rPr lang="en-US" sz="2800" dirty="0"/>
              <a:t>Multitasking)  </a:t>
            </a:r>
            <a:r>
              <a:rPr lang="th-TH" sz="2800" dirty="0"/>
              <a:t>เหมาะกับงานในด้านเดสก์ทอปพับ</a:t>
            </a:r>
            <a:r>
              <a:rPr lang="th-TH" sz="2800" dirty="0" err="1"/>
              <a:t>ลิช</a:t>
            </a:r>
            <a:r>
              <a:rPr lang="th-TH" sz="2800" dirty="0"/>
              <a:t>ชิ่ง  (</a:t>
            </a:r>
            <a:r>
              <a:rPr lang="en-US" sz="2800" dirty="0"/>
              <a:t>Desktop  Publishing)  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9322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Mac  OS  </a:t>
            </a:r>
            <a:r>
              <a:rPr lang="en-US" sz="3600" b="1" dirty="0" smtClean="0"/>
              <a:t>X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277544" y="1219200"/>
            <a:ext cx="4409256" cy="4937760"/>
          </a:xfrm>
        </p:spPr>
        <p:txBody>
          <a:bodyPr/>
          <a:lstStyle/>
          <a:p>
            <a:r>
              <a:rPr lang="th-TH" sz="2800" dirty="0"/>
              <a:t>ใช้กับเครื่องคอมพิวเตอร์ที่ผลิตขึ้นโดยบริษัท</a:t>
            </a:r>
            <a:r>
              <a:rPr lang="th-TH" sz="2800" dirty="0" err="1"/>
              <a:t>แอปเปิ้ล</a:t>
            </a:r>
            <a:r>
              <a:rPr lang="th-TH" sz="2800" dirty="0"/>
              <a:t>เท่านั้น</a:t>
            </a:r>
          </a:p>
          <a:p>
            <a:r>
              <a:rPr lang="th-TH" sz="2800" dirty="0"/>
              <a:t>เหมาะสมกับการใช้งานประเภทสิ่งพิมพ์เป็นหลัก </a:t>
            </a:r>
          </a:p>
          <a:p>
            <a:r>
              <a:rPr lang="th-TH" sz="2800" dirty="0"/>
              <a:t>มีระบบสนับสนุนแบบ </a:t>
            </a:r>
            <a:r>
              <a:rPr lang="en-US" sz="2800" dirty="0"/>
              <a:t>GUI </a:t>
            </a:r>
            <a:r>
              <a:rPr lang="th-TH" sz="2800" dirty="0"/>
              <a:t>เช่นเดียวกับระบบปฏิบัติการ </a:t>
            </a:r>
            <a:r>
              <a:rPr lang="en-US" sz="2800" dirty="0"/>
              <a:t>Windows </a:t>
            </a:r>
          </a:p>
          <a:p>
            <a:endParaRPr lang="th-TH" dirty="0"/>
          </a:p>
        </p:txBody>
      </p:sp>
      <p:pic>
        <p:nvPicPr>
          <p:cNvPr id="4" name="Picture 13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34225"/>
            <a:ext cx="3810000" cy="304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7898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OS/2  </a:t>
            </a:r>
            <a:r>
              <a:rPr lang="en-US" sz="3600" b="1" dirty="0"/>
              <a:t>Warp  </a:t>
            </a:r>
            <a:r>
              <a:rPr lang="en-US" sz="3600" b="1" dirty="0" smtClean="0"/>
              <a:t>Server 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พัฒนาขึ้นมาโดยบริษัท  </a:t>
            </a:r>
            <a:r>
              <a:rPr lang="en-US" sz="2800" dirty="0"/>
              <a:t>IBM  </a:t>
            </a:r>
            <a:r>
              <a:rPr lang="th-TH" sz="2800" dirty="0"/>
              <a:t>ได้นำเครื่องคอมพิวเตอร์  </a:t>
            </a:r>
            <a:r>
              <a:rPr lang="en-US" sz="2800" dirty="0" smtClean="0"/>
              <a:t>PS/2 </a:t>
            </a:r>
            <a:r>
              <a:rPr lang="th-TH" sz="2800" dirty="0"/>
              <a:t>เข้าสู่ตลาดก็ได้ติดต่อบริษัทไมโครซอฟต์ พัฒนา</a:t>
            </a:r>
            <a:r>
              <a:rPr lang="th-TH" sz="2800" dirty="0" smtClean="0"/>
              <a:t>ระบบปฏิบัติการ</a:t>
            </a:r>
            <a:r>
              <a:rPr lang="th-TH" sz="2800" dirty="0"/>
              <a:t>ตัวใหม่เป็นระบบปฏิบัติการสำหรับเครื่องลูก</a:t>
            </a:r>
            <a:r>
              <a:rPr lang="th-TH" sz="2800" dirty="0" smtClean="0"/>
              <a:t>ข่ายสามารถ</a:t>
            </a:r>
            <a:r>
              <a:rPr lang="th-TH" sz="2800" dirty="0"/>
              <a:t>ทำงานแบบการทำงานหลายงาน  (</a:t>
            </a:r>
            <a:r>
              <a:rPr lang="en-US" sz="2800" dirty="0"/>
              <a:t>Multitasking)  </a:t>
            </a:r>
            <a:r>
              <a:rPr lang="th-TH" sz="2800" dirty="0"/>
              <a:t>ได้ </a:t>
            </a:r>
            <a:r>
              <a:rPr lang="th-TH" sz="2800" dirty="0" smtClean="0"/>
              <a:t>มี</a:t>
            </a:r>
            <a:r>
              <a:rPr lang="th-TH" sz="2800" dirty="0"/>
              <a:t>ลักษณะการทำงานแบบดอสมากกว่า  </a:t>
            </a:r>
            <a:r>
              <a:rPr lang="en-US" sz="2800" dirty="0"/>
              <a:t>Windows  </a:t>
            </a:r>
            <a:r>
              <a:rPr lang="th-TH" sz="2800" dirty="0"/>
              <a:t>สนับสนุน</a:t>
            </a:r>
            <a:r>
              <a:rPr lang="th-TH" sz="2800" dirty="0" smtClean="0"/>
              <a:t>การทำงาน</a:t>
            </a:r>
            <a:r>
              <a:rPr lang="th-TH" sz="2800" dirty="0"/>
              <a:t>แบบเครือข่าย มีขีดความสามารถติดต่อกับผู้ใช้แบบกราฟิก</a:t>
            </a:r>
          </a:p>
          <a:p>
            <a:r>
              <a:rPr lang="en-US" sz="2800" dirty="0" smtClean="0"/>
              <a:t>OS/2  </a:t>
            </a:r>
            <a:r>
              <a:rPr lang="th-TH" sz="2800" dirty="0"/>
              <a:t>ที่ผลิตออกมาในขณะนั้นไม่เป็นที่นิยม  เพราะต้อง</a:t>
            </a:r>
            <a:r>
              <a:rPr lang="th-TH" sz="2800" dirty="0" smtClean="0"/>
              <a:t>ใช้หน่วยความจำ</a:t>
            </a:r>
            <a:r>
              <a:rPr lang="th-TH" sz="2800" dirty="0"/>
              <a:t>ขนาดใหญ่  และโปรแกรมที่พัฒนาขึ้นเพื่อใช้กับ </a:t>
            </a:r>
            <a:r>
              <a:rPr lang="en-US" sz="2800" dirty="0" smtClean="0"/>
              <a:t>OS/2  </a:t>
            </a:r>
            <a:r>
              <a:rPr lang="th-TH" sz="2800" dirty="0"/>
              <a:t>ก็มีน้อย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48634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OS/2  Warp  Server 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44008" y="1219200"/>
            <a:ext cx="4042792" cy="4937760"/>
          </a:xfrm>
        </p:spPr>
        <p:txBody>
          <a:bodyPr/>
          <a:lstStyle/>
          <a:p>
            <a:r>
              <a:rPr lang="en-US" sz="2800" dirty="0"/>
              <a:t>OS/2 Warp Server</a:t>
            </a:r>
          </a:p>
          <a:p>
            <a:r>
              <a:rPr lang="th-TH" sz="2800" dirty="0"/>
              <a:t>พัฒนาโดยบริษัทไอบีเอ็ม</a:t>
            </a:r>
          </a:p>
          <a:p>
            <a:r>
              <a:rPr lang="th-TH" sz="2800" dirty="0"/>
              <a:t>ใช้เป็นระบบเพื่อควบคุมเครื่อง</a:t>
            </a:r>
            <a:br>
              <a:rPr lang="th-TH" sz="2800" dirty="0"/>
            </a:br>
            <a:r>
              <a:rPr lang="th-TH" sz="2800" dirty="0"/>
              <a:t>แม่ข่ายหรือ </a:t>
            </a:r>
            <a:r>
              <a:rPr lang="en-US" sz="2800" dirty="0"/>
              <a:t>server </a:t>
            </a:r>
            <a:r>
              <a:rPr lang="th-TH" sz="2800" dirty="0"/>
              <a:t>เช่นเดียวกัน </a:t>
            </a:r>
          </a:p>
          <a:p>
            <a:endParaRPr lang="th-TH" dirty="0"/>
          </a:p>
        </p:txBody>
      </p:sp>
      <p:pic>
        <p:nvPicPr>
          <p:cNvPr id="4" name="Picture 16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276475"/>
            <a:ext cx="3810000" cy="285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1812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UNIX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เป็น</a:t>
            </a:r>
            <a:r>
              <a:rPr lang="th-TH" sz="2800" dirty="0"/>
              <a:t>ระบบปฏิบัติการที่ใหญ่ สามารถใช้งานในลักษณะการ</a:t>
            </a:r>
            <a:r>
              <a:rPr lang="th-TH" sz="2800" dirty="0" smtClean="0"/>
              <a:t>ทำงานหลาย  </a:t>
            </a:r>
            <a:r>
              <a:rPr lang="th-TH" sz="2800" dirty="0"/>
              <a:t>ๆ   โปรแกรมพร้อมกัน   (</a:t>
            </a:r>
            <a:r>
              <a:rPr lang="en-US" sz="2800" dirty="0"/>
              <a:t>Multitasking)   </a:t>
            </a:r>
            <a:r>
              <a:rPr lang="th-TH" sz="2800" dirty="0"/>
              <a:t>และเป็น</a:t>
            </a:r>
            <a:r>
              <a:rPr lang="th-TH" sz="2800" dirty="0" err="1"/>
              <a:t>แบบมัล</a:t>
            </a:r>
            <a:r>
              <a:rPr lang="th-TH" sz="2800" dirty="0"/>
              <a:t>ติ</a:t>
            </a:r>
            <a:r>
              <a:rPr lang="th-TH" sz="2800" dirty="0" err="1" smtClean="0"/>
              <a:t>ยูสเซอร์</a:t>
            </a:r>
            <a:r>
              <a:rPr lang="th-TH" sz="2800" dirty="0" smtClean="0"/>
              <a:t>  </a:t>
            </a:r>
            <a:r>
              <a:rPr lang="th-TH" sz="2800" dirty="0"/>
              <a:t>(</a:t>
            </a:r>
            <a:r>
              <a:rPr lang="en-US" sz="2800" dirty="0"/>
              <a:t>Multi-User)  </a:t>
            </a:r>
            <a:r>
              <a:rPr lang="th-TH" sz="2800" dirty="0"/>
              <a:t>คือ  มีผู้ใช้หลาย ๆ คนพร้อมกัน เป็นระบบที่</a:t>
            </a:r>
            <a:r>
              <a:rPr lang="th-TH" sz="2800" dirty="0" smtClean="0"/>
              <a:t>พัฒนามา</a:t>
            </a:r>
            <a:r>
              <a:rPr lang="th-TH" sz="2800" dirty="0"/>
              <a:t>ใช้กับเครื่องคอมพิวเตอร์ขนาดใหญ่  เช่น  เครื่องเมนเฟรม  </a:t>
            </a:r>
            <a:r>
              <a:rPr lang="th-TH" sz="2800" dirty="0" smtClean="0"/>
              <a:t>มินิคอมพิวเตอร์</a:t>
            </a:r>
            <a:r>
              <a:rPr lang="th-TH" sz="2800" dirty="0"/>
              <a:t>และเวิร์กสเตชั่น  (</a:t>
            </a:r>
            <a:r>
              <a:rPr lang="en-US" sz="2800" dirty="0"/>
              <a:t>Workstation)  </a:t>
            </a:r>
            <a:r>
              <a:rPr lang="th-TH" sz="2800" dirty="0"/>
              <a:t>เครื่อง</a:t>
            </a:r>
            <a:r>
              <a:rPr lang="th-TH" sz="2800" dirty="0" smtClean="0"/>
              <a:t>ไมโครคอมพิวเตอร์ธรรมดา </a:t>
            </a:r>
            <a:r>
              <a:rPr lang="th-TH" sz="2800" dirty="0"/>
              <a:t>ๆ ที่ติดตั้งระบบปฏิบัติการ  </a:t>
            </a:r>
            <a:r>
              <a:rPr lang="en-US" sz="2800" dirty="0"/>
              <a:t>UNIX  </a:t>
            </a:r>
            <a:r>
              <a:rPr lang="th-TH" sz="2800" dirty="0"/>
              <a:t>สามารถทำงานรองรับ</a:t>
            </a:r>
            <a:r>
              <a:rPr lang="th-TH" sz="2800" dirty="0" smtClean="0"/>
              <a:t>เครื่องคอมพิวเตอร์</a:t>
            </a:r>
            <a:r>
              <a:rPr lang="th-TH" sz="2800" dirty="0"/>
              <a:t>ที่มี  </a:t>
            </a:r>
            <a:r>
              <a:rPr lang="en-US" sz="2800" dirty="0"/>
              <a:t>User  </a:t>
            </a:r>
            <a:r>
              <a:rPr lang="th-TH" sz="2800" dirty="0"/>
              <a:t>ต่อเชื่อมเข้ามา</a:t>
            </a:r>
            <a:r>
              <a:rPr lang="th-TH" sz="2800" dirty="0" err="1"/>
              <a:t>ได้มาก</a:t>
            </a:r>
            <a:r>
              <a:rPr lang="th-TH" sz="2800" dirty="0"/>
              <a:t>ถึง  120  ตัว  ไปพร้อม </a:t>
            </a:r>
            <a:r>
              <a:rPr lang="th-TH" sz="2800" dirty="0" smtClean="0"/>
              <a:t>ๆ กัน</a:t>
            </a:r>
            <a:r>
              <a:rPr lang="th-TH" sz="2800" dirty="0"/>
              <a:t>และเหมาะสมสำหรับ</a:t>
            </a:r>
            <a:r>
              <a:rPr lang="th-TH" sz="2800" dirty="0" err="1"/>
              <a:t>ระบบเน็ต</a:t>
            </a:r>
            <a:r>
              <a:rPr lang="th-TH" sz="2800" dirty="0"/>
              <a:t>เวิร์ก  (</a:t>
            </a:r>
            <a:r>
              <a:rPr lang="en-US" sz="2800" dirty="0"/>
              <a:t>Network)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84552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UNIX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459288" y="1219200"/>
            <a:ext cx="4227512" cy="4937760"/>
          </a:xfrm>
        </p:spPr>
        <p:txBody>
          <a:bodyPr/>
          <a:lstStyle/>
          <a:p>
            <a:r>
              <a:rPr lang="th-TH" sz="2800" dirty="0" smtClean="0"/>
              <a:t>ผู้ใช้</a:t>
            </a:r>
            <a:r>
              <a:rPr lang="th-TH" sz="2800" dirty="0"/>
              <a:t>กับต้องมีความรู้ทางด้านคอมพิวเตอร์พอสมควร</a:t>
            </a:r>
          </a:p>
          <a:p>
            <a:r>
              <a:rPr lang="th-TH" sz="2800" dirty="0"/>
              <a:t>รองรับกับการทำงานของผู้ใช้ได้หลายๆคนพร้อมกัน (</a:t>
            </a:r>
            <a:r>
              <a:rPr lang="en-US" sz="2800" dirty="0"/>
              <a:t>multi-user) </a:t>
            </a:r>
          </a:p>
          <a:p>
            <a:r>
              <a:rPr lang="th-TH" sz="2800" dirty="0"/>
              <a:t>มีการพัฒนาระบบที่สนับสนุนให้ใช้งานได้ทั้งแบบเดี่ยวและแบบเครือข่าย  </a:t>
            </a:r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Picture 1029" descr="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9909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677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Solaris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</a:t>
            </a:r>
            <a:r>
              <a:rPr lang="th-TH" dirty="0"/>
              <a:t>เวอร์ชันหนึ่งของ  </a:t>
            </a:r>
            <a:r>
              <a:rPr lang="en-US" dirty="0"/>
              <a:t>UNIX  </a:t>
            </a:r>
            <a:r>
              <a:rPr lang="th-TH" dirty="0"/>
              <a:t>พัฒนาโดย</a:t>
            </a:r>
            <a:r>
              <a:rPr lang="th-TH" dirty="0" smtClean="0"/>
              <a:t>บริษัท</a:t>
            </a:r>
            <a:r>
              <a:rPr lang="en-US" dirty="0" smtClean="0"/>
              <a:t> Sun  </a:t>
            </a:r>
            <a:r>
              <a:rPr lang="en-US" dirty="0"/>
              <a:t>Microsystems  </a:t>
            </a:r>
            <a:r>
              <a:rPr lang="th-TH" dirty="0"/>
              <a:t>เป็นระบบปฏิบัติการ</a:t>
            </a:r>
            <a:r>
              <a:rPr lang="th-TH" dirty="0" smtClean="0"/>
              <a:t>เครือข่ายที่</a:t>
            </a:r>
            <a:r>
              <a:rPr lang="th-TH" dirty="0"/>
              <a:t>ออกแบบสำหรับงานด้านโปรแกรม </a:t>
            </a:r>
            <a:r>
              <a:rPr lang="en-US" dirty="0"/>
              <a:t>E - commerce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0994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Solaris 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44008" y="1219200"/>
            <a:ext cx="4042792" cy="4937760"/>
          </a:xfrm>
        </p:spPr>
        <p:txBody>
          <a:bodyPr/>
          <a:lstStyle/>
          <a:p>
            <a:r>
              <a:rPr lang="th-TH" sz="2800" dirty="0"/>
              <a:t>ทำงานคล้ายกับระบบปฏิบัติการแบบ </a:t>
            </a:r>
            <a:r>
              <a:rPr lang="en-US" sz="2800" dirty="0"/>
              <a:t>Unix (Unix compatible) </a:t>
            </a:r>
          </a:p>
          <a:p>
            <a:r>
              <a:rPr lang="th-TH" sz="2800" dirty="0"/>
              <a:t>ผลิตโดย</a:t>
            </a:r>
            <a:r>
              <a:rPr lang="th-TH" sz="2800" dirty="0" err="1"/>
              <a:t>บริษัทซัน</a:t>
            </a:r>
            <a:r>
              <a:rPr lang="th-TH" sz="2800" dirty="0"/>
              <a:t> ไมโค</a:t>
            </a:r>
            <a:r>
              <a:rPr lang="th-TH" sz="2800" dirty="0" err="1"/>
              <a:t>รซิสเต็มส์</a:t>
            </a:r>
            <a:endParaRPr lang="th-TH" sz="2800" dirty="0"/>
          </a:p>
          <a:p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323850" y="1844675"/>
          <a:ext cx="4038600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3" imgW="6096044" imgH="4876836" progId="PBrush">
                  <p:embed/>
                </p:oleObj>
              </mc:Choice>
              <mc:Fallback>
                <p:oleObj name="Bitmap Image" r:id="rId3" imgW="6096044" imgH="4876836" progId="PBrush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44675"/>
                        <a:ext cx="4038600" cy="323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3271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LINUX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เป็น</a:t>
            </a:r>
            <a:r>
              <a:rPr lang="th-TH" sz="2800" dirty="0"/>
              <a:t>ระบบปฏิบัติการที่มีลักษณะคล้ายกับ </a:t>
            </a:r>
            <a:r>
              <a:rPr lang="en-US" sz="2800" dirty="0" smtClean="0"/>
              <a:t>UNIX</a:t>
            </a:r>
            <a:r>
              <a:rPr lang="th-TH" sz="2800" dirty="0" smtClean="0"/>
              <a:t>พัฒนาขึ้น</a:t>
            </a:r>
            <a:r>
              <a:rPr lang="th-TH" sz="2800" dirty="0"/>
              <a:t>มาเพื่อแจกจ่ายให้ใช้โดยไม่เสีย</a:t>
            </a:r>
            <a:r>
              <a:rPr lang="th-TH" sz="2800" dirty="0" smtClean="0"/>
              <a:t>ค่าใช้จ่าย</a:t>
            </a:r>
            <a:r>
              <a:rPr lang="th-TH" sz="2800" dirty="0"/>
              <a:t>บนเครือข่ายอินเทอร์เน็ต  และพัฒนาขึ้น</a:t>
            </a:r>
            <a:r>
              <a:rPr lang="th-TH" sz="2800" dirty="0" smtClean="0"/>
              <a:t>เพื่อใช้</a:t>
            </a:r>
            <a:r>
              <a:rPr lang="th-TH" sz="2800" dirty="0"/>
              <a:t>กับเครื่องคอมพิวเตอร์  </a:t>
            </a:r>
            <a:r>
              <a:rPr lang="en-US" sz="2800" dirty="0"/>
              <a:t>PC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753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ประเภทของระบบปฏิบัติการ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ระบบปฏิบัติการแบบเครือข่าย (</a:t>
            </a:r>
            <a:r>
              <a:rPr lang="en-US" sz="2800" dirty="0"/>
              <a:t>Network OS)</a:t>
            </a:r>
          </a:p>
          <a:p>
            <a:pPr lvl="1"/>
            <a:r>
              <a:rPr lang="en-US" sz="2800" dirty="0"/>
              <a:t>Mac OS X</a:t>
            </a:r>
          </a:p>
          <a:p>
            <a:pPr lvl="1"/>
            <a:r>
              <a:rPr lang="en-US" sz="2800" dirty="0"/>
              <a:t>Windows NT</a:t>
            </a:r>
          </a:p>
          <a:p>
            <a:pPr lvl="1"/>
            <a:r>
              <a:rPr lang="en-US" sz="2800" dirty="0"/>
              <a:t>Windows 2000 Professional</a:t>
            </a:r>
          </a:p>
          <a:p>
            <a:pPr lvl="1"/>
            <a:r>
              <a:rPr lang="en-US" sz="2800" dirty="0"/>
              <a:t>OS/2 Warp Client</a:t>
            </a:r>
          </a:p>
          <a:p>
            <a:pPr lvl="1"/>
            <a:r>
              <a:rPr lang="en-US" sz="2800" dirty="0"/>
              <a:t>Unix</a:t>
            </a:r>
          </a:p>
          <a:p>
            <a:pPr lvl="1"/>
            <a:r>
              <a:rPr lang="en-US" sz="2800" dirty="0"/>
              <a:t>Linux</a:t>
            </a:r>
          </a:p>
          <a:p>
            <a:pPr lvl="1"/>
            <a:r>
              <a:rPr lang="en-US" sz="2800" dirty="0"/>
              <a:t>Solaris </a:t>
            </a:r>
          </a:p>
        </p:txBody>
      </p:sp>
    </p:spTree>
    <p:extLst>
      <p:ext uri="{BB962C8B-B14F-4D97-AF65-F5344CB8AC3E}">
        <p14:creationId xmlns:p14="http://schemas.microsoft.com/office/powerpoint/2010/main" val="7812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LINUX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62736" y="1219200"/>
            <a:ext cx="4024064" cy="4937760"/>
          </a:xfrm>
        </p:spPr>
        <p:txBody>
          <a:bodyPr/>
          <a:lstStyle/>
          <a:p>
            <a:r>
              <a:rPr lang="th-TH" sz="2800" dirty="0"/>
              <a:t>พัฒนามาจากระบบ </a:t>
            </a:r>
            <a:r>
              <a:rPr lang="en-US" sz="2800" dirty="0"/>
              <a:t>Unix </a:t>
            </a:r>
          </a:p>
          <a:p>
            <a:r>
              <a:rPr lang="th-TH" sz="2800" dirty="0"/>
              <a:t>ใช้โค้ดที่เขียนประเภท</a:t>
            </a:r>
            <a:r>
              <a:rPr lang="th-TH" sz="2800" dirty="0" err="1"/>
              <a:t>โอเพ่นซอร์ส</a:t>
            </a:r>
            <a:r>
              <a:rPr lang="th-TH" sz="2800" dirty="0"/>
              <a:t> (</a:t>
            </a:r>
            <a:r>
              <a:rPr lang="en-US" sz="2800" dirty="0"/>
              <a:t>open source) </a:t>
            </a:r>
          </a:p>
          <a:p>
            <a:r>
              <a:rPr lang="th-TH" sz="2800" dirty="0"/>
              <a:t>มีการผลิตออกมาหลายชื่อเรียกแตกต่างกันไป </a:t>
            </a:r>
          </a:p>
          <a:p>
            <a:r>
              <a:rPr lang="th-TH" sz="2800" dirty="0"/>
              <a:t>มีทั้งแบบที่ใช้สำหรับงานแบบเดี่ยวตามบ้านและแบบที่ใช้สำหรับงานควบคุมเครือข่ายเช่นเดียวกับระบบปฏิบัติการแบบ </a:t>
            </a:r>
            <a:r>
              <a:rPr lang="en-US" sz="2800" dirty="0"/>
              <a:t>Unix </a:t>
            </a:r>
          </a:p>
          <a:p>
            <a:endParaRPr lang="th-TH" dirty="0"/>
          </a:p>
        </p:txBody>
      </p:sp>
      <p:pic>
        <p:nvPicPr>
          <p:cNvPr id="4" name="Picture 206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28775"/>
            <a:ext cx="4267200" cy="3195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482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</a:rPr>
              <a:t>ระบบปฏิบัติการแบบฝัง </a:t>
            </a:r>
            <a:r>
              <a:rPr lang="en-US" sz="3600" b="1" dirty="0">
                <a:solidFill>
                  <a:schemeClr val="tx1"/>
                </a:solidFill>
              </a:rPr>
              <a:t>(Embedded OS)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788024" y="1219200"/>
            <a:ext cx="3898776" cy="4937760"/>
          </a:xfrm>
        </p:spPr>
        <p:txBody>
          <a:bodyPr/>
          <a:lstStyle/>
          <a:p>
            <a:r>
              <a:rPr lang="en-US" sz="2800" b="1" dirty="0"/>
              <a:t>Windows Mobile</a:t>
            </a:r>
          </a:p>
          <a:p>
            <a:r>
              <a:rPr lang="th-TH" sz="2800" dirty="0"/>
              <a:t>ย่อขนาดการทำงานของ </a:t>
            </a:r>
            <a:r>
              <a:rPr lang="en-US" sz="2800" dirty="0"/>
              <a:t>Windows </a:t>
            </a:r>
            <a:r>
              <a:rPr lang="th-TH" sz="2800" dirty="0"/>
              <a:t>ให้มีขนาดที่เล็กลง (</a:t>
            </a:r>
            <a:r>
              <a:rPr lang="en-US" sz="2800" dirty="0"/>
              <a:t>scaled-down version) </a:t>
            </a:r>
          </a:p>
          <a:p>
            <a:r>
              <a:rPr lang="th-TH" sz="2800" dirty="0"/>
              <a:t>รองรับการทำงานแบบ </a:t>
            </a:r>
            <a:r>
              <a:rPr lang="en-US" sz="2800" dirty="0"/>
              <a:t>multi-tasking</a:t>
            </a:r>
          </a:p>
          <a:p>
            <a:r>
              <a:rPr lang="th-TH" sz="2800" dirty="0"/>
              <a:t>มักติดตั้งบนโทรศัพท์มือถือเครื่องใหม่ๆหลายรุ่น</a:t>
            </a:r>
          </a:p>
          <a:p>
            <a:endParaRPr lang="th-TH" dirty="0"/>
          </a:p>
          <a:p>
            <a:endParaRPr lang="th-TH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/>
        </p:nvGraphicFramePr>
        <p:xfrm>
          <a:off x="250825" y="2349500"/>
          <a:ext cx="445928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3" imgW="4439270" imgH="2180952" progId="PBrush">
                  <p:embed/>
                </p:oleObj>
              </mc:Choice>
              <mc:Fallback>
                <p:oleObj name="Bitmap Image" r:id="rId3" imgW="4439270" imgH="2180952" progId="PBrush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49500"/>
                        <a:ext cx="445928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0752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ระบบปฏิบัติการแบบฝัง (</a:t>
            </a:r>
            <a:r>
              <a:rPr lang="en-US" sz="3600" b="1" dirty="0"/>
              <a:t>Embedded OS) (</a:t>
            </a:r>
            <a:r>
              <a:rPr lang="th-TH" sz="3600" b="1" dirty="0"/>
              <a:t>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14850" y="1219200"/>
            <a:ext cx="4171950" cy="4937760"/>
          </a:xfrm>
        </p:spPr>
        <p:txBody>
          <a:bodyPr/>
          <a:lstStyle/>
          <a:p>
            <a:r>
              <a:rPr lang="en-US" sz="2800" b="1" dirty="0"/>
              <a:t>Palm OS</a:t>
            </a:r>
          </a:p>
          <a:p>
            <a:r>
              <a:rPr lang="th-TH" sz="2800" dirty="0"/>
              <a:t>พัฒนาขึ้นมาก่อน </a:t>
            </a:r>
            <a:r>
              <a:rPr lang="en-US" sz="2800" dirty="0"/>
              <a:t>Windows CE </a:t>
            </a:r>
            <a:r>
              <a:rPr lang="th-TH" sz="2800" dirty="0"/>
              <a:t>หรือ </a:t>
            </a:r>
            <a:r>
              <a:rPr lang="en-US" sz="2800" dirty="0"/>
              <a:t>Windows Mobile </a:t>
            </a:r>
            <a:r>
              <a:rPr lang="th-TH" sz="2800" dirty="0"/>
              <a:t>ของไมโครซอฟท์</a:t>
            </a:r>
          </a:p>
          <a:p>
            <a:r>
              <a:rPr lang="th-TH" sz="2800" dirty="0"/>
              <a:t>ลักษณะงานที่ใช้จะคล้ายๆกัน</a:t>
            </a:r>
          </a:p>
          <a:p>
            <a:r>
              <a:rPr lang="th-TH" sz="2800" dirty="0"/>
              <a:t>ใช้กับเครื่องที่ผลิตขึ้นโดยบริษัทปาล์มและบางค่าย</a:t>
            </a:r>
          </a:p>
          <a:p>
            <a:r>
              <a:rPr lang="th-TH" sz="2800" dirty="0"/>
              <a:t>ปัจจุบันมีการพัฒนาอินเทอร์เฟสให้น่าใช้มากกว่าเดิม </a:t>
            </a:r>
          </a:p>
          <a:p>
            <a:r>
              <a:rPr lang="th-TH" sz="2800" dirty="0"/>
              <a:t>รองรับการทำงานผ่านเว็บสำหรับเครื่องบางรุ่น โดยตั้งชื่อใหม่ว่า </a:t>
            </a:r>
            <a:r>
              <a:rPr lang="en-US" sz="2800" dirty="0" err="1"/>
              <a:t>webOS</a:t>
            </a:r>
            <a:endParaRPr lang="en-US" sz="2800" dirty="0"/>
          </a:p>
          <a:p>
            <a:endParaRPr lang="th-TH" dirty="0"/>
          </a:p>
        </p:txBody>
      </p:sp>
      <p:pic>
        <p:nvPicPr>
          <p:cNvPr id="4" name="Object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9850"/>
            <a:ext cx="3905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80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ระบบปฏิบัติการแบบฝัง (</a:t>
            </a:r>
            <a:r>
              <a:rPr lang="en-US" sz="3600" b="1" dirty="0"/>
              <a:t>Embedded OS) (</a:t>
            </a:r>
            <a:r>
              <a:rPr lang="th-TH" sz="3600" b="1" dirty="0"/>
              <a:t>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cs typeface="Times New Roman" pitchFamily="18" charset="0"/>
              </a:rPr>
              <a:t>Symbian OS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th-TH" sz="2800" dirty="0" smtClean="0"/>
              <a:t>รองรับ</a:t>
            </a:r>
            <a:r>
              <a:rPr lang="th-TH" sz="2800" dirty="0"/>
              <a:t>กับเทคโนโลยีการสื่อสารแบบไร้สาย</a:t>
            </a:r>
            <a:r>
              <a:rPr lang="en-US" sz="2800" dirty="0">
                <a:cs typeface="Times New Roman" pitchFamily="18" charset="0"/>
              </a:rPr>
              <a:t> (wireless) </a:t>
            </a:r>
            <a:r>
              <a:rPr lang="th-TH" sz="2800" dirty="0"/>
              <a:t>โดยเฉพาะ</a:t>
            </a:r>
          </a:p>
          <a:p>
            <a:pPr>
              <a:lnSpc>
                <a:spcPct val="80000"/>
              </a:lnSpc>
            </a:pPr>
            <a:r>
              <a:rPr lang="th-TH" sz="2800" dirty="0"/>
              <a:t>นิยมใช้กับโทรศัพท์มือถือประเภท</a:t>
            </a:r>
            <a:r>
              <a:rPr lang="en-US" sz="2800" dirty="0">
                <a:cs typeface="Times New Roman" pitchFamily="18" charset="0"/>
              </a:rPr>
              <a:t> smart phone </a:t>
            </a:r>
            <a:endParaRPr lang="th-TH" sz="2800" dirty="0"/>
          </a:p>
          <a:p>
            <a:pPr>
              <a:lnSpc>
                <a:spcPct val="80000"/>
              </a:lnSpc>
            </a:pPr>
            <a:r>
              <a:rPr lang="th-TH" sz="2800" dirty="0"/>
              <a:t>สนับสนุนการทำงานแบบหลายๆงานในเวลาเดียวกัน</a:t>
            </a:r>
            <a:r>
              <a:rPr lang="en-US" sz="2800" dirty="0">
                <a:cs typeface="Times New Roman" pitchFamily="18" charset="0"/>
              </a:rPr>
              <a:t> (multi-tasking) </a:t>
            </a:r>
            <a:endParaRPr lang="th-TH" sz="2800" dirty="0"/>
          </a:p>
          <a:p>
            <a:endParaRPr lang="th-TH" dirty="0"/>
          </a:p>
        </p:txBody>
      </p:sp>
      <p:pic>
        <p:nvPicPr>
          <p:cNvPr id="4" name="Object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57" y="3573016"/>
            <a:ext cx="60277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307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ระบบปฏิบัติการแบบฝัง (</a:t>
            </a:r>
            <a:r>
              <a:rPr lang="en-US" sz="3600" b="1" dirty="0"/>
              <a:t>Embedded OS) (</a:t>
            </a:r>
            <a:r>
              <a:rPr lang="th-TH" sz="3600" b="1" dirty="0"/>
              <a:t>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/>
              <a:t>OS X</a:t>
            </a:r>
          </a:p>
          <a:p>
            <a:r>
              <a:rPr lang="th-TH" sz="2800" dirty="0" smtClean="0"/>
              <a:t>ระบบปฏิบัติการ</a:t>
            </a:r>
            <a:r>
              <a:rPr lang="th-TH" sz="2800" dirty="0"/>
              <a:t>ที่ใช้ในเครื่อง </a:t>
            </a:r>
            <a:r>
              <a:rPr lang="en-US" sz="2800" dirty="0"/>
              <a:t>iPhone</a:t>
            </a:r>
          </a:p>
          <a:p>
            <a:r>
              <a:rPr lang="th-TH" sz="2800" dirty="0"/>
              <a:t>เป็นระบบปฏิบัติการแบบเดียวกับที่ใช้ในเครื่อง </a:t>
            </a:r>
            <a:r>
              <a:rPr lang="en-US" sz="2800" dirty="0"/>
              <a:t>Mac</a:t>
            </a:r>
          </a:p>
          <a:p>
            <a:r>
              <a:rPr lang="th-TH" sz="2800" dirty="0"/>
              <a:t>มาพร้อมซอฟต์แวร์ช่วยอำนวยความ</a:t>
            </a:r>
          </a:p>
          <a:p>
            <a:r>
              <a:rPr lang="th-TH" sz="2800" dirty="0"/>
              <a:t>รองรับการทำงานพร้อมๆกันหลายโปรแกรมหรือ </a:t>
            </a:r>
            <a:r>
              <a:rPr lang="en-US" sz="2800" dirty="0"/>
              <a:t>Multitasking</a:t>
            </a:r>
          </a:p>
          <a:p>
            <a:endParaRPr lang="th-TH" dirty="0"/>
          </a:p>
        </p:txBody>
      </p:sp>
      <p:pic>
        <p:nvPicPr>
          <p:cNvPr id="4" name="Objec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12" y="3933056"/>
            <a:ext cx="47259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3816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</a:rPr>
              <a:t>ระบบปฏิบัติการแบบฝัง </a:t>
            </a:r>
            <a:r>
              <a:rPr lang="en-US" sz="3600" b="1" dirty="0">
                <a:solidFill>
                  <a:schemeClr val="tx1"/>
                </a:solidFill>
              </a:rPr>
              <a:t>(Embedded OS) </a:t>
            </a:r>
            <a:r>
              <a:rPr lang="th-TH" sz="3600" b="1" dirty="0">
                <a:solidFill>
                  <a:schemeClr val="tx1"/>
                </a:solidFill>
                <a:latin typeface="Cordia New" pitchFamily="34" charset="-34"/>
                <a:cs typeface="AngsanaUPC" pitchFamily="18" charset="-34"/>
              </a:rPr>
              <a:t>(ต่อ)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/>
              <a:t>Android</a:t>
            </a:r>
          </a:p>
          <a:p>
            <a:r>
              <a:rPr lang="th-TH" sz="2800" dirty="0" smtClean="0"/>
              <a:t>พัฒนา</a:t>
            </a:r>
            <a:r>
              <a:rPr lang="th-TH" sz="2800" dirty="0"/>
              <a:t>โดยบริษัท </a:t>
            </a:r>
            <a:r>
              <a:rPr lang="en-US" sz="2800" dirty="0"/>
              <a:t>Google </a:t>
            </a:r>
            <a:r>
              <a:rPr lang="th-TH" sz="2800" dirty="0"/>
              <a:t>ผู้นำด้าน</a:t>
            </a:r>
            <a:r>
              <a:rPr lang="th-TH" sz="2800" dirty="0" err="1"/>
              <a:t>เสิร์ช</a:t>
            </a:r>
            <a:r>
              <a:rPr lang="th-TH" sz="2800" dirty="0"/>
              <a:t>เอ็น</a:t>
            </a:r>
            <a:r>
              <a:rPr lang="th-TH" sz="2800" dirty="0" err="1"/>
              <a:t>จิ้น</a:t>
            </a:r>
            <a:endParaRPr lang="th-TH" sz="2800" dirty="0"/>
          </a:p>
          <a:p>
            <a:r>
              <a:rPr lang="th-TH" sz="2800" dirty="0"/>
              <a:t>มีโปรแกรมสำหรับการใช้งาน เช่น </a:t>
            </a:r>
            <a:r>
              <a:rPr lang="en-US" sz="2800" dirty="0"/>
              <a:t>SMS, </a:t>
            </a:r>
            <a:r>
              <a:rPr lang="th-TH" sz="2800" dirty="0"/>
              <a:t>ปฏิทิน บราวเซอร์ สมุดโทรศัพท์ </a:t>
            </a:r>
          </a:p>
          <a:p>
            <a:r>
              <a:rPr lang="th-TH" sz="2800" dirty="0"/>
              <a:t>โปรแกรมดูวิดีโอจาก </a:t>
            </a:r>
            <a:r>
              <a:rPr lang="en-US" sz="2800" dirty="0"/>
              <a:t>YouTube, Wiki Mobile </a:t>
            </a:r>
            <a:r>
              <a:rPr lang="th-TH" sz="2800" dirty="0"/>
              <a:t>และ</a:t>
            </a:r>
            <a:r>
              <a:rPr lang="en-US" sz="2800" dirty="0"/>
              <a:t>Google maps</a:t>
            </a:r>
          </a:p>
          <a:p>
            <a:endParaRPr lang="th-TH" dirty="0"/>
          </a:p>
        </p:txBody>
      </p:sp>
      <p:pic>
        <p:nvPicPr>
          <p:cNvPr id="4" name="Objec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45024"/>
            <a:ext cx="39639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7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ประเภทของระบบปฏิบัติการ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ระบบปฏิบัติการแบบฝัง (</a:t>
            </a:r>
            <a:r>
              <a:rPr lang="en-US" sz="2800" dirty="0"/>
              <a:t>Embedded OS) </a:t>
            </a:r>
          </a:p>
          <a:p>
            <a:pPr lvl="1"/>
            <a:r>
              <a:rPr lang="en-US" sz="2800" dirty="0"/>
              <a:t>Windows Mobile </a:t>
            </a:r>
            <a:r>
              <a:rPr lang="th-TH" sz="2800" dirty="0"/>
              <a:t>หรือ </a:t>
            </a:r>
            <a:r>
              <a:rPr lang="en-US" sz="2800" dirty="0"/>
              <a:t>Windows CE </a:t>
            </a:r>
          </a:p>
          <a:p>
            <a:pPr lvl="1"/>
            <a:r>
              <a:rPr lang="en-US" sz="2800" dirty="0"/>
              <a:t>Palm OS</a:t>
            </a:r>
          </a:p>
          <a:p>
            <a:pPr lvl="1"/>
            <a:r>
              <a:rPr lang="en-US" sz="2800" dirty="0"/>
              <a:t>Symbian OS</a:t>
            </a:r>
          </a:p>
          <a:p>
            <a:pPr lvl="1"/>
            <a:r>
              <a:rPr lang="en-US" sz="2800" dirty="0"/>
              <a:t>OS X</a:t>
            </a:r>
          </a:p>
          <a:p>
            <a:pPr lvl="1"/>
            <a:r>
              <a:rPr lang="en-US" sz="2800" dirty="0"/>
              <a:t>Android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/>
              <a:t>ตัวอย่างระบบปฏิบัติการ</a:t>
            </a:r>
          </a:p>
        </p:txBody>
      </p:sp>
    </p:spTree>
    <p:extLst>
      <p:ext uri="{BB962C8B-B14F-4D97-AF65-F5344CB8AC3E}">
        <p14:creationId xmlns:p14="http://schemas.microsoft.com/office/powerpoint/2010/main" val="176829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กำหนดเอง 9">
      <a:dk1>
        <a:sysClr val="windowText" lastClr="000000"/>
      </a:dk1>
      <a:lt1>
        <a:sysClr val="window" lastClr="FFFFFF"/>
      </a:lt1>
      <a:dk2>
        <a:srgbClr val="000000"/>
      </a:dk2>
      <a:lt2>
        <a:srgbClr val="C6E7FC"/>
      </a:lt2>
      <a:accent1>
        <a:srgbClr val="000000"/>
      </a:accent1>
      <a:accent2>
        <a:srgbClr val="0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กำหนดเอง 3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982</TotalTime>
  <Words>3895</Words>
  <Application>Microsoft Office PowerPoint</Application>
  <PresentationFormat>นำเสนอทางหน้าจอ (4:3)</PresentationFormat>
  <Paragraphs>273</Paragraphs>
  <Slides>75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75</vt:i4>
      </vt:variant>
    </vt:vector>
  </HeadingPairs>
  <TitlesOfParts>
    <vt:vector size="77" baseType="lpstr">
      <vt:lpstr>เริ่มต้น</vt:lpstr>
      <vt:lpstr>Bitmap Image</vt:lpstr>
      <vt:lpstr>  บทที่ 6 ตัวอย่างระบบปฏิบัติการ  </vt:lpstr>
      <vt:lpstr>ประเภทของระบบปฏิบัติการ</vt:lpstr>
      <vt:lpstr>ระบบปฏิบัติการแบบเดี่ยว (Stand-Alone OS) </vt:lpstr>
      <vt:lpstr>ระบบปฏิบัติการแบบเครือข่าย (Network OS) </vt:lpstr>
      <vt:lpstr>ระบบปฏิบัติการแบบฝัง (Embedded OS) </vt:lpstr>
      <vt:lpstr>ประเภทของระบบปฏิบัติการ</vt:lpstr>
      <vt:lpstr>ประเภทของระบบปฏิบัติการ</vt:lpstr>
      <vt:lpstr>ประเภทของระบบปฏิบัติการ</vt:lpstr>
      <vt:lpstr>ตัวอย่างระบบปฏิบัติการ</vt:lpstr>
      <vt:lpstr>MS-DOS (Disk Operating System)</vt:lpstr>
      <vt:lpstr>MS – DOS  (Microsoft  Disk  Operating  System)</vt:lpstr>
      <vt:lpstr>MS – DOS  (Microsoft  Disk  Operating  System) … ต่อ</vt:lpstr>
      <vt:lpstr>MS – DOS  (Microsoft  Disk  Operating  System) … ต่อ</vt:lpstr>
      <vt:lpstr>Windows</vt:lpstr>
      <vt:lpstr>Windows  3.X</vt:lpstr>
      <vt:lpstr>Windows  95</vt:lpstr>
      <vt:lpstr>Windows  95 … ต่อ</vt:lpstr>
      <vt:lpstr>Windows  98</vt:lpstr>
      <vt:lpstr>Windows  Millennium  Edition</vt:lpstr>
      <vt:lpstr>Windows  XP</vt:lpstr>
      <vt:lpstr>Windows  Vista</vt:lpstr>
      <vt:lpstr>Windows  Vista</vt:lpstr>
      <vt:lpstr>Windows  Vista</vt:lpstr>
      <vt:lpstr>Windows Vista Starter</vt:lpstr>
      <vt:lpstr>Window Vista สำหรับ Home users</vt:lpstr>
      <vt:lpstr>Windows Vista Home Basic</vt:lpstr>
      <vt:lpstr>Windows Vista Home Premium</vt:lpstr>
      <vt:lpstr>Windows Vista Business</vt:lpstr>
      <vt:lpstr>Windows Vista Enterprise </vt:lpstr>
      <vt:lpstr>Windows Vista Ultimate</vt:lpstr>
      <vt:lpstr>ระบบการทำงานของ Windows Vista</vt:lpstr>
      <vt:lpstr>Windows Vista</vt:lpstr>
      <vt:lpstr>ตัวอย่างการทำงานที่เด่นๆ</vt:lpstr>
      <vt:lpstr>ตัวอย่างการทำงานที่เด่นๆ</vt:lpstr>
      <vt:lpstr>ตัวอย่างการทำงาน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</vt:lpstr>
      <vt:lpstr>Windows 7 ในเอดิชั่นต่างๆ </vt:lpstr>
      <vt:lpstr>Windows 7 ในเอดิชั่นต่างๆ </vt:lpstr>
      <vt:lpstr>Windows 7 ในเอดิชั่นต่างๆ </vt:lpstr>
      <vt:lpstr>Windows 7 ในเอดิชั่นต่างๆ </vt:lpstr>
      <vt:lpstr>Windows 7 ในเอดิชั่นต่างๆ </vt:lpstr>
      <vt:lpstr>Windows 8</vt:lpstr>
      <vt:lpstr>Windows 8</vt:lpstr>
      <vt:lpstr>Windows 8</vt:lpstr>
      <vt:lpstr>Windows 8</vt:lpstr>
      <vt:lpstr>Windows 8</vt:lpstr>
      <vt:lpstr>Windows 8</vt:lpstr>
      <vt:lpstr>ระบบปฏิบัติการแบบเครือข่าย (Network OS) </vt:lpstr>
      <vt:lpstr>Windows  NT</vt:lpstr>
      <vt:lpstr>Windows  NT (ต่อ)</vt:lpstr>
      <vt:lpstr>Windows  NT (ต่อ)</vt:lpstr>
      <vt:lpstr>Windows 2000  Professional / Standard</vt:lpstr>
      <vt:lpstr>Windows  Server</vt:lpstr>
      <vt:lpstr>Mac  OS  X</vt:lpstr>
      <vt:lpstr>Mac  OS  X</vt:lpstr>
      <vt:lpstr>OS/2  Warp  Server </vt:lpstr>
      <vt:lpstr>OS/2  Warp  Server </vt:lpstr>
      <vt:lpstr>UNIX</vt:lpstr>
      <vt:lpstr>UNIX</vt:lpstr>
      <vt:lpstr>Solaris</vt:lpstr>
      <vt:lpstr>Solaris </vt:lpstr>
      <vt:lpstr>LINUX</vt:lpstr>
      <vt:lpstr>LINUX</vt:lpstr>
      <vt:lpstr>ระบบปฏิบัติการแบบฝัง (Embedded OS)</vt:lpstr>
      <vt:lpstr>ระบบปฏิบัติการแบบฝัง (Embedded OS) (ต่อ)</vt:lpstr>
      <vt:lpstr>ระบบปฏิบัติการแบบฝัง (Embedded OS) (ต่อ)</vt:lpstr>
      <vt:lpstr>ระบบปฏิบัติการแบบฝัง (Embedded OS) (ต่อ)</vt:lpstr>
      <vt:lpstr>ระบบปฏิบัติการแบบฝัง (Embedded OS) (ต่อ)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ความรู้พื้นฐานเกี่ยวกับระบบปฏิบัติการ  </dc:title>
  <dc:creator>Purim</dc:creator>
  <cp:lastModifiedBy>user</cp:lastModifiedBy>
  <cp:revision>38</cp:revision>
  <cp:lastPrinted>2018-10-26T02:03:02Z</cp:lastPrinted>
  <dcterms:created xsi:type="dcterms:W3CDTF">2017-08-07T01:19:55Z</dcterms:created>
  <dcterms:modified xsi:type="dcterms:W3CDTF">2018-10-26T02:15:03Z</dcterms:modified>
</cp:coreProperties>
</file>