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5" r:id="rId27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25CFB-15B8-4BEA-9261-F680A420CC2B}" type="datetimeFigureOut">
              <a:rPr lang="th-TH" smtClean="0"/>
              <a:t>19/10/61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04951-4B40-4B61-9741-04E9481BBF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2726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72F59-473C-4E8E-BA6D-F55521B431F5}" type="datetimeFigureOut">
              <a:rPr lang="th-TH" smtClean="0"/>
              <a:t>19/10/61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0E0D8-791D-4EE5-ABF2-414E6A2F30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442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F5F293D-20BF-487A-BFA7-792ABC73B8A5}" type="datetimeFigureOut">
              <a:rPr lang="th-TH" smtClean="0"/>
              <a:t>19/10/61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19/10/61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19/10/61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สามเหลี่ยมหน้าจั่ว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19/10/61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F5F293D-20BF-487A-BFA7-792ABC73B8A5}" type="datetimeFigureOut">
              <a:rPr lang="th-TH" smtClean="0"/>
              <a:t>19/10/61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19/10/61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19/10/61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19/10/61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19/10/61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19/10/61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19/10/61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19/10/61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8" name="ตัวเชื่อมต่อตรง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ตัวเชื่อมต่อตรง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หน้าจั่ว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R="0">
              <a:tabLst>
                <a:tab pos="1703388" algn="l"/>
              </a:tabLst>
            </a:pPr>
            <a:r>
              <a:rPr lang="th-TH" b="1" dirty="0">
                <a:latin typeface="Cordia New" pitchFamily="34" charset="-34"/>
              </a:rPr>
              <a:t>		บทที่ </a:t>
            </a:r>
            <a:r>
              <a:rPr lang="th-TH" b="1" dirty="0" smtClean="0">
                <a:latin typeface="Cordia New" pitchFamily="34" charset="-34"/>
              </a:rPr>
              <a:t>5</a:t>
            </a:r>
            <a:br>
              <a:rPr lang="th-TH" b="1" dirty="0" smtClean="0">
                <a:latin typeface="Cordia New" pitchFamily="34" charset="-34"/>
              </a:rPr>
            </a:br>
            <a:r>
              <a:rPr lang="th-TH" b="1" dirty="0"/>
              <a:t>ระบบหน่วยความจำเสมือน</a:t>
            </a:r>
            <a:r>
              <a:rPr lang="th-TH" b="1" dirty="0" smtClean="0">
                <a:latin typeface="Cordia New" pitchFamily="34" charset="-34"/>
              </a:rPr>
              <a:t/>
            </a:r>
            <a:br>
              <a:rPr lang="th-TH" b="1" dirty="0" smtClean="0">
                <a:latin typeface="Cordia New" pitchFamily="34" charset="-34"/>
              </a:rPr>
            </a:br>
            <a:r>
              <a:rPr lang="th-TH" b="1" dirty="0">
                <a:latin typeface="Cordia New" pitchFamily="34" charset="-34"/>
              </a:rPr>
              <a:t/>
            </a:r>
            <a:br>
              <a:rPr lang="th-TH" b="1" dirty="0">
                <a:latin typeface="Cordia New" pitchFamily="34" charset="-34"/>
              </a:rPr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rdia New" pitchFamily="34" charset="-34"/>
              </a:rPr>
              <a:t>(Virtual </a:t>
            </a:r>
            <a:r>
              <a:rPr lang="en-US" sz="3200" b="1" dirty="0" smtClean="0">
                <a:solidFill>
                  <a:schemeClr val="tx1"/>
                </a:solidFill>
                <a:latin typeface="Cordia New" pitchFamily="34" charset="-34"/>
              </a:rPr>
              <a:t>Memory</a:t>
            </a:r>
            <a:r>
              <a:rPr lang="en-US" sz="3200" b="1" dirty="0" smtClean="0">
                <a:solidFill>
                  <a:schemeClr val="tx1"/>
                </a:solidFill>
                <a:latin typeface="Cordia New" pitchFamily="34" charset="-34"/>
              </a:rPr>
              <a:t>)</a:t>
            </a:r>
            <a:endParaRPr lang="en-US" sz="3200" b="1" dirty="0">
              <a:solidFill>
                <a:schemeClr val="tx1"/>
              </a:solidFill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87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การแปลงแอดเดรส (</a:t>
            </a:r>
            <a:r>
              <a:rPr lang="en-US" sz="3600" b="1" dirty="0"/>
              <a:t>Address Mapping) … </a:t>
            </a:r>
            <a:r>
              <a:rPr lang="th-TH" sz="3600" b="1" dirty="0"/>
              <a:t>ต่อ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เทคนิคการแปลงแอดเดรสมีอยู่หลายวิธี แต่วิธีที่นิยมใช้กันอย่างแพร่หลายคือ </a:t>
            </a:r>
            <a:r>
              <a:rPr lang="en-US" sz="2800" b="1" dirty="0"/>
              <a:t>dynamic address translation (DAT) </a:t>
            </a:r>
          </a:p>
          <a:p>
            <a:r>
              <a:rPr lang="th-TH" sz="2800" dirty="0"/>
              <a:t>วิธีการที่จะจัดการหน่วยความจำจริงให้สามารถทำงานโปรแกรมที่มีขนาดใหญ่ จะใช้หลักการแบ่งโปรแกรมออกเป็นส่วนย่อย ๆ หลาย ๆ ส่วนเรียกว่าบล็อก (</a:t>
            </a:r>
            <a:r>
              <a:rPr lang="en-US" sz="2800" dirty="0"/>
              <a:t>Block) </a:t>
            </a:r>
          </a:p>
          <a:p>
            <a:r>
              <a:rPr lang="th-TH" sz="2800" dirty="0"/>
              <a:t>ขนาดของบล็อกแบ่งออกเป็น 2 แบบคือทุกบล็อกมีขนาดเท่ากัน หรือบล็อกมีขนาดไม่เท่ากัน ดังนั้นระบบหน่วยความจำเสมือนจึงแบ่งได้เป็น 2 แบบ</a:t>
            </a:r>
          </a:p>
          <a:p>
            <a:r>
              <a:rPr lang="th-TH" sz="2800" dirty="0"/>
              <a:t>หน่วยความจำเสมือนระบบหน้า (</a:t>
            </a:r>
            <a:r>
              <a:rPr lang="en-US" sz="2800" dirty="0"/>
              <a:t>Paging system)</a:t>
            </a:r>
          </a:p>
          <a:p>
            <a:r>
              <a:rPr lang="th-TH" sz="2800" dirty="0"/>
              <a:t>หน่วยความจำเสมือนระบบเซกเมนต์ (</a:t>
            </a:r>
            <a:r>
              <a:rPr lang="en-US" sz="2800" dirty="0"/>
              <a:t>Segment system)</a:t>
            </a:r>
          </a:p>
          <a:p>
            <a:endParaRPr lang="en-US" sz="2800" dirty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568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การแปลงแอดเดรส (</a:t>
            </a:r>
            <a:r>
              <a:rPr lang="en-US" sz="3600" b="1" dirty="0"/>
              <a:t>Address Mapping) … </a:t>
            </a:r>
            <a:r>
              <a:rPr lang="th-TH" sz="3600" b="1" dirty="0"/>
              <a:t>ต่อ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ระบบหน่วยความจำเสมือนจึงแบ่งได้เป็น 2 แบบ</a:t>
            </a:r>
          </a:p>
          <a:p>
            <a:pPr lvl="1"/>
            <a:r>
              <a:rPr lang="th-TH" sz="2800" dirty="0" smtClean="0"/>
              <a:t>หน่วยความจำ</a:t>
            </a:r>
            <a:r>
              <a:rPr lang="th-TH" sz="2800" dirty="0"/>
              <a:t>เสมือนระบบหน้า (</a:t>
            </a:r>
            <a:r>
              <a:rPr lang="en-US" sz="2800" dirty="0"/>
              <a:t>Paging system)</a:t>
            </a:r>
          </a:p>
          <a:p>
            <a:pPr lvl="1"/>
            <a:r>
              <a:rPr lang="th-TH" sz="2800" dirty="0" smtClean="0"/>
              <a:t>หน่วยความจำ</a:t>
            </a:r>
            <a:r>
              <a:rPr lang="th-TH" sz="2800" dirty="0"/>
              <a:t>เสมือนระบบเซกเมนต์ (</a:t>
            </a:r>
            <a:r>
              <a:rPr lang="en-US" sz="2800" dirty="0"/>
              <a:t>Segment system)</a:t>
            </a:r>
          </a:p>
          <a:p>
            <a:endParaRPr lang="en-US" sz="2800" dirty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78121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หน่วยความจำเสมือนระบบหน้า (</a:t>
            </a:r>
            <a:r>
              <a:rPr lang="en-US" sz="3600" b="1" dirty="0"/>
              <a:t>Paging system)</a:t>
            </a:r>
            <a:endParaRPr lang="en-US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เป็นการจัดแบ่งโปรแกรมออกเป็นบล็อกที่มีขนาดเท่า ๆ กันทุกบล็อก โดยจะเรียกบล็อกแต่ละบล็อกว่าหน้า (</a:t>
            </a:r>
            <a:r>
              <a:rPr lang="en-US" dirty="0"/>
              <a:t>Page)</a:t>
            </a:r>
          </a:p>
          <a:p>
            <a:endParaRPr lang="en-US" dirty="0"/>
          </a:p>
          <a:p>
            <a:endParaRPr lang="en-US" dirty="0"/>
          </a:p>
          <a:p>
            <a:endParaRPr lang="th-TH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3825875" y="-415668"/>
            <a:ext cx="2066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5535613" y="2278117"/>
            <a:ext cx="2286000" cy="914400"/>
          </a:xfrm>
          <a:prstGeom prst="wedgeRoundRectCallout">
            <a:avLst>
              <a:gd name="adj1" fmla="val -76458"/>
              <a:gd name="adj2" fmla="val 51218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th-TH"/>
              <a:t>แอดเดรสภายในหน้า</a:t>
            </a:r>
          </a:p>
          <a:p>
            <a:pPr algn="ctr"/>
            <a:r>
              <a:rPr lang="en-US"/>
              <a:t>Displacement</a:t>
            </a:r>
            <a:endParaRPr lang="th-TH"/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430213" y="2887717"/>
            <a:ext cx="1828800" cy="914400"/>
          </a:xfrm>
          <a:prstGeom prst="wedgeRoundRectCallout">
            <a:avLst>
              <a:gd name="adj1" fmla="val 161718"/>
              <a:gd name="adj2" fmla="val -65454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th-TH" dirty="0"/>
              <a:t>เลขหน้า</a:t>
            </a:r>
          </a:p>
          <a:p>
            <a:pPr algn="ctr"/>
            <a:r>
              <a:rPr lang="en-US" dirty="0"/>
              <a:t>Page Number</a:t>
            </a:r>
            <a:endParaRPr lang="th-TH" dirty="0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5230813" y="524991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5230813" y="563091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6251576" y="4945117"/>
            <a:ext cx="219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dia New" pitchFamily="34" charset="-34"/>
              </a:defRPr>
            </a:lvl9pPr>
          </a:lstStyle>
          <a:p>
            <a:pPr algn="ctr"/>
            <a:r>
              <a:rPr lang="th-TH" sz="2400"/>
              <a:t>แอดเดรสเริ่มต้นของหน้า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6215063" y="5326117"/>
            <a:ext cx="225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dia New" pitchFamily="34" charset="-34"/>
              </a:defRPr>
            </a:lvl9pPr>
          </a:lstStyle>
          <a:p>
            <a:pPr algn="ctr"/>
            <a:r>
              <a:rPr lang="th-TH" sz="2400"/>
              <a:t>แอดเดรสสุดท้ายของหน้า</a:t>
            </a:r>
          </a:p>
        </p:txBody>
      </p:sp>
      <p:grpSp>
        <p:nvGrpSpPr>
          <p:cNvPr id="14" name="Group 18"/>
          <p:cNvGrpSpPr>
            <a:grpSpLocks/>
          </p:cNvGrpSpPr>
          <p:nvPr/>
        </p:nvGrpSpPr>
        <p:grpSpPr bwMode="auto">
          <a:xfrm>
            <a:off x="2411413" y="2338442"/>
            <a:ext cx="2895600" cy="3444875"/>
            <a:chOff x="1392" y="1958"/>
            <a:chExt cx="1824" cy="2170"/>
          </a:xfrm>
        </p:grpSpPr>
        <p:grpSp>
          <p:nvGrpSpPr>
            <p:cNvPr id="15" name="Group 19"/>
            <p:cNvGrpSpPr>
              <a:grpSpLocks/>
            </p:cNvGrpSpPr>
            <p:nvPr/>
          </p:nvGrpSpPr>
          <p:grpSpPr bwMode="auto">
            <a:xfrm>
              <a:off x="1392" y="1958"/>
              <a:ext cx="1824" cy="2170"/>
              <a:chOff x="2160" y="2054"/>
              <a:chExt cx="1824" cy="2170"/>
            </a:xfrm>
          </p:grpSpPr>
          <p:sp>
            <p:nvSpPr>
              <p:cNvPr id="17" name="Rectangle 20"/>
              <p:cNvSpPr>
                <a:spLocks noChangeArrowheads="1"/>
              </p:cNvSpPr>
              <p:nvPr/>
            </p:nvSpPr>
            <p:spPr bwMode="auto">
              <a:xfrm>
                <a:off x="2160" y="2112"/>
                <a:ext cx="960" cy="20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8" name="Line 21"/>
              <p:cNvSpPr>
                <a:spLocks noChangeShapeType="1"/>
              </p:cNvSpPr>
              <p:nvPr/>
            </p:nvSpPr>
            <p:spPr bwMode="auto">
              <a:xfrm>
                <a:off x="2160" y="2448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9" name="Line 22"/>
              <p:cNvSpPr>
                <a:spLocks noChangeShapeType="1"/>
              </p:cNvSpPr>
              <p:nvPr/>
            </p:nvSpPr>
            <p:spPr bwMode="auto">
              <a:xfrm>
                <a:off x="2160" y="2784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0" name="Line 23"/>
              <p:cNvSpPr>
                <a:spLocks noChangeShapeType="1"/>
              </p:cNvSpPr>
              <p:nvPr/>
            </p:nvSpPr>
            <p:spPr bwMode="auto">
              <a:xfrm>
                <a:off x="2160" y="3120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1" name="Line 24"/>
              <p:cNvSpPr>
                <a:spLocks noChangeShapeType="1"/>
              </p:cNvSpPr>
              <p:nvPr/>
            </p:nvSpPr>
            <p:spPr bwMode="auto">
              <a:xfrm>
                <a:off x="2160" y="3552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2" name="Line 25"/>
              <p:cNvSpPr>
                <a:spLocks noChangeShapeType="1"/>
              </p:cNvSpPr>
              <p:nvPr/>
            </p:nvSpPr>
            <p:spPr bwMode="auto">
              <a:xfrm>
                <a:off x="2160" y="3840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3" name="Oval 26"/>
              <p:cNvSpPr>
                <a:spLocks noChangeArrowheads="1"/>
              </p:cNvSpPr>
              <p:nvPr/>
            </p:nvSpPr>
            <p:spPr bwMode="auto">
              <a:xfrm>
                <a:off x="2592" y="316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4" name="Oval 27"/>
              <p:cNvSpPr>
                <a:spLocks noChangeArrowheads="1"/>
              </p:cNvSpPr>
              <p:nvPr/>
            </p:nvSpPr>
            <p:spPr bwMode="auto">
              <a:xfrm>
                <a:off x="2592" y="331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" name="Oval 28"/>
              <p:cNvSpPr>
                <a:spLocks noChangeArrowheads="1"/>
              </p:cNvSpPr>
              <p:nvPr/>
            </p:nvSpPr>
            <p:spPr bwMode="auto">
              <a:xfrm>
                <a:off x="2592" y="345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6" name="Text Box 29"/>
              <p:cNvSpPr txBox="1">
                <a:spLocks noChangeArrowheads="1"/>
              </p:cNvSpPr>
              <p:nvPr/>
            </p:nvSpPr>
            <p:spPr bwMode="auto">
              <a:xfrm>
                <a:off x="2287" y="2141"/>
                <a:ext cx="68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หน้าที่ 00</a:t>
                </a:r>
              </a:p>
            </p:txBody>
          </p:sp>
          <p:sp>
            <p:nvSpPr>
              <p:cNvPr id="27" name="Text Box 30"/>
              <p:cNvSpPr txBox="1">
                <a:spLocks noChangeArrowheads="1"/>
              </p:cNvSpPr>
              <p:nvPr/>
            </p:nvSpPr>
            <p:spPr bwMode="auto">
              <a:xfrm>
                <a:off x="2287" y="2457"/>
                <a:ext cx="68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หน้าที่ 01</a:t>
                </a:r>
              </a:p>
            </p:txBody>
          </p:sp>
          <p:sp>
            <p:nvSpPr>
              <p:cNvPr id="28" name="Text Box 31"/>
              <p:cNvSpPr txBox="1">
                <a:spLocks noChangeArrowheads="1"/>
              </p:cNvSpPr>
              <p:nvPr/>
            </p:nvSpPr>
            <p:spPr bwMode="auto">
              <a:xfrm>
                <a:off x="2287" y="2793"/>
                <a:ext cx="68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หน้าที่ 02</a:t>
                </a:r>
              </a:p>
            </p:txBody>
          </p:sp>
          <p:sp>
            <p:nvSpPr>
              <p:cNvPr id="29" name="Text Box 32"/>
              <p:cNvSpPr txBox="1">
                <a:spLocks noChangeArrowheads="1"/>
              </p:cNvSpPr>
              <p:nvPr/>
            </p:nvSpPr>
            <p:spPr bwMode="auto">
              <a:xfrm>
                <a:off x="2307" y="3552"/>
                <a:ext cx="68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หน้าที่ 98</a:t>
                </a:r>
              </a:p>
            </p:txBody>
          </p:sp>
          <p:sp>
            <p:nvSpPr>
              <p:cNvPr id="30" name="Text Box 33"/>
              <p:cNvSpPr txBox="1">
                <a:spLocks noChangeArrowheads="1"/>
              </p:cNvSpPr>
              <p:nvPr/>
            </p:nvSpPr>
            <p:spPr bwMode="auto">
              <a:xfrm>
                <a:off x="2307" y="3849"/>
                <a:ext cx="68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หน้าที่ 99</a:t>
                </a:r>
              </a:p>
            </p:txBody>
          </p:sp>
          <p:sp>
            <p:nvSpPr>
              <p:cNvPr id="31" name="Line 34"/>
              <p:cNvSpPr>
                <a:spLocks noChangeShapeType="1"/>
              </p:cNvSpPr>
              <p:nvPr/>
            </p:nvSpPr>
            <p:spPr bwMode="auto">
              <a:xfrm>
                <a:off x="3120" y="2448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2" name="Line 35"/>
              <p:cNvSpPr>
                <a:spLocks noChangeShapeType="1"/>
              </p:cNvSpPr>
              <p:nvPr/>
            </p:nvSpPr>
            <p:spPr bwMode="auto">
              <a:xfrm>
                <a:off x="3552" y="2112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" name="Line 36"/>
              <p:cNvSpPr>
                <a:spLocks noChangeShapeType="1"/>
              </p:cNvSpPr>
              <p:nvPr/>
            </p:nvSpPr>
            <p:spPr bwMode="auto">
              <a:xfrm>
                <a:off x="3120" y="2784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4" name="Line 37"/>
              <p:cNvSpPr>
                <a:spLocks noChangeShapeType="1"/>
              </p:cNvSpPr>
              <p:nvPr/>
            </p:nvSpPr>
            <p:spPr bwMode="auto">
              <a:xfrm>
                <a:off x="3120" y="3120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5" name="Line 38"/>
              <p:cNvSpPr>
                <a:spLocks noChangeShapeType="1"/>
              </p:cNvSpPr>
              <p:nvPr/>
            </p:nvSpPr>
            <p:spPr bwMode="auto">
              <a:xfrm>
                <a:off x="3120" y="3552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6" name="Line 39"/>
              <p:cNvSpPr>
                <a:spLocks noChangeShapeType="1"/>
              </p:cNvSpPr>
              <p:nvPr/>
            </p:nvSpPr>
            <p:spPr bwMode="auto">
              <a:xfrm>
                <a:off x="3120" y="3840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7" name="Line 40"/>
              <p:cNvSpPr>
                <a:spLocks noChangeShapeType="1"/>
              </p:cNvSpPr>
              <p:nvPr/>
            </p:nvSpPr>
            <p:spPr bwMode="auto">
              <a:xfrm>
                <a:off x="3120" y="4176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8" name="Text Box 41"/>
              <p:cNvSpPr txBox="1">
                <a:spLocks noChangeArrowheads="1"/>
              </p:cNvSpPr>
              <p:nvPr/>
            </p:nvSpPr>
            <p:spPr bwMode="auto">
              <a:xfrm>
                <a:off x="3253" y="2054"/>
                <a:ext cx="638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 sz="2000"/>
                  <a:t>0 0    0 0 0</a:t>
                </a:r>
              </a:p>
              <a:p>
                <a:pPr algn="ctr"/>
                <a:r>
                  <a:rPr lang="th-TH" sz="2000"/>
                  <a:t>0 0     9 9 9</a:t>
                </a:r>
              </a:p>
            </p:txBody>
          </p:sp>
          <p:sp>
            <p:nvSpPr>
              <p:cNvPr id="39" name="Text Box 42"/>
              <p:cNvSpPr txBox="1">
                <a:spLocks noChangeArrowheads="1"/>
              </p:cNvSpPr>
              <p:nvPr/>
            </p:nvSpPr>
            <p:spPr bwMode="auto">
              <a:xfrm>
                <a:off x="3253" y="2390"/>
                <a:ext cx="638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 sz="2000"/>
                  <a:t>0  1    0 0 0</a:t>
                </a:r>
              </a:p>
              <a:p>
                <a:pPr algn="ctr"/>
                <a:r>
                  <a:rPr lang="th-TH" sz="2000"/>
                  <a:t>0  1    9 9 9</a:t>
                </a:r>
              </a:p>
            </p:txBody>
          </p:sp>
          <p:sp>
            <p:nvSpPr>
              <p:cNvPr id="40" name="Text Box 43"/>
              <p:cNvSpPr txBox="1">
                <a:spLocks noChangeArrowheads="1"/>
              </p:cNvSpPr>
              <p:nvPr/>
            </p:nvSpPr>
            <p:spPr bwMode="auto">
              <a:xfrm>
                <a:off x="3253" y="2726"/>
                <a:ext cx="638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 sz="2000"/>
                  <a:t>0  2    0 0 0</a:t>
                </a:r>
              </a:p>
              <a:p>
                <a:pPr algn="ctr"/>
                <a:r>
                  <a:rPr lang="th-TH" sz="2000"/>
                  <a:t>0  2    9 9 9</a:t>
                </a:r>
              </a:p>
            </p:txBody>
          </p:sp>
          <p:sp>
            <p:nvSpPr>
              <p:cNvPr id="41" name="Text Box 44"/>
              <p:cNvSpPr txBox="1">
                <a:spLocks noChangeArrowheads="1"/>
              </p:cNvSpPr>
              <p:nvPr/>
            </p:nvSpPr>
            <p:spPr bwMode="auto">
              <a:xfrm>
                <a:off x="3253" y="3456"/>
                <a:ext cx="638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 sz="2000"/>
                  <a:t>9  8    0 0 0</a:t>
                </a:r>
              </a:p>
              <a:p>
                <a:pPr algn="ctr"/>
                <a:r>
                  <a:rPr lang="th-TH" sz="2000"/>
                  <a:t>9  8    9 9 9</a:t>
                </a:r>
              </a:p>
            </p:txBody>
          </p:sp>
          <p:sp>
            <p:nvSpPr>
              <p:cNvPr id="42" name="Text Box 45"/>
              <p:cNvSpPr txBox="1">
                <a:spLocks noChangeArrowheads="1"/>
              </p:cNvSpPr>
              <p:nvPr/>
            </p:nvSpPr>
            <p:spPr bwMode="auto">
              <a:xfrm>
                <a:off x="3253" y="3782"/>
                <a:ext cx="638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 sz="2000"/>
                  <a:t>9  9    0 0 0</a:t>
                </a:r>
              </a:p>
              <a:p>
                <a:pPr algn="ctr"/>
                <a:r>
                  <a:rPr lang="th-TH" sz="2000"/>
                  <a:t>9  9    9 9 9</a:t>
                </a:r>
              </a:p>
            </p:txBody>
          </p:sp>
        </p:grpSp>
        <p:sp>
          <p:nvSpPr>
            <p:cNvPr id="16" name="Oval 46"/>
            <p:cNvSpPr>
              <a:spLocks noChangeArrowheads="1"/>
            </p:cNvSpPr>
            <p:nvPr/>
          </p:nvSpPr>
          <p:spPr bwMode="auto">
            <a:xfrm>
              <a:off x="2448" y="2832"/>
              <a:ext cx="672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43" name="AutoShape 47"/>
          <p:cNvSpPr>
            <a:spLocks noChangeArrowheads="1"/>
          </p:cNvSpPr>
          <p:nvPr/>
        </p:nvSpPr>
        <p:spPr bwMode="auto">
          <a:xfrm>
            <a:off x="5764213" y="3573517"/>
            <a:ext cx="1905000" cy="685800"/>
          </a:xfrm>
          <a:prstGeom prst="wedgeRoundRectCallout">
            <a:avLst>
              <a:gd name="adj1" fmla="val -80750"/>
              <a:gd name="adj2" fmla="val -231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th-TH"/>
              <a:t>แอดเดรสเสมือน</a:t>
            </a:r>
          </a:p>
        </p:txBody>
      </p:sp>
    </p:spTree>
    <p:extLst>
      <p:ext uri="{BB962C8B-B14F-4D97-AF65-F5344CB8AC3E}">
        <p14:creationId xmlns:p14="http://schemas.microsoft.com/office/powerpoint/2010/main" val="315011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9" grpId="0" animBg="1" autoUpdateAnimBg="0"/>
      <p:bldP spid="10" grpId="0" animBg="1"/>
      <p:bldP spid="11" grpId="0" animBg="1"/>
      <p:bldP spid="12" grpId="0" autoUpdateAnimBg="0"/>
      <p:bldP spid="13" grpId="0" autoUpdateAnimBg="0"/>
      <p:bldP spid="4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หน่วยความจำเสมือนระบบหน้า(</a:t>
            </a:r>
            <a:r>
              <a:rPr lang="en-US" sz="3600" b="1" dirty="0"/>
              <a:t>Paging system) </a:t>
            </a:r>
            <a:r>
              <a:rPr lang="th-TH" sz="3600" b="1" dirty="0"/>
              <a:t>ต่อ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โปรแกรมของผู้ใช้ไม่ว่าจะมีขนาดใหญ่เท่าใด จะต้องถูกเก็บอยู่ในหน่วยความจำรอง ซึ่งโดยส่วนมากได้แก่ ดิสก์ เนื่องจากมีความจุสูง </a:t>
            </a:r>
          </a:p>
          <a:p>
            <a:r>
              <a:rPr lang="th-TH" sz="2800" dirty="0"/>
              <a:t>เมื่อผู้ใช้สั่งรันโปรแกรม </a:t>
            </a:r>
            <a:r>
              <a:rPr lang="en-US" sz="2800" dirty="0"/>
              <a:t>OS </a:t>
            </a:r>
            <a:r>
              <a:rPr lang="th-TH" sz="2800" dirty="0"/>
              <a:t>จะโหลดเอาโปรแกรมจากดิสก์เข้าไปในหน่วยความจำครั้งละ 1 หน้า นั่นคือ 1 หน้าในโปรแกรมก็จะเข้าไปใช้เนื้อที่ในหน่วยความจำ 1 หน้าเช่นกัน</a:t>
            </a:r>
          </a:p>
          <a:p>
            <a:r>
              <a:rPr lang="th-TH" sz="2800" dirty="0"/>
              <a:t>เมื่อโปรแกรมหนึ่งครอบครองหน้าใดในหน่วยความจำแล้ว โปรแกรมอื่นจะใช้หน้านั้นอีกไม่ได้</a:t>
            </a:r>
          </a:p>
          <a:p>
            <a:r>
              <a:rPr lang="th-TH" sz="2800" dirty="0"/>
              <a:t>โปรแกรมจะครอบครองหน่วยความจำจริงเป็นจำนวนเต็มของหน้า</a:t>
            </a:r>
          </a:p>
          <a:p>
            <a:r>
              <a:rPr lang="th-TH" sz="2800" dirty="0"/>
              <a:t>ดังนั้นต้องมีวิธีการแปลงแอดเดรสจากแอดเดรสเสมือนเป็นแอดเดรสจริง</a:t>
            </a:r>
          </a:p>
          <a:p>
            <a:endParaRPr lang="th-TH" sz="2800" dirty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4211634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การแปลงแอดเดรสในระบบหน้า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OS </a:t>
            </a:r>
            <a:r>
              <a:rPr lang="th-TH" sz="2800" dirty="0"/>
              <a:t>จะสร้างตารางไว้สำหรับโปรเซส คือ ตารางหน้า (</a:t>
            </a:r>
            <a:r>
              <a:rPr lang="en-US" sz="2800" dirty="0"/>
              <a:t>Page table)</a:t>
            </a:r>
          </a:p>
          <a:p>
            <a:r>
              <a:rPr lang="th-TH" sz="2800" dirty="0"/>
              <a:t>สมมุติว่าหน่วยความจำเสมือนมีขนาด 1000 หน้า และหน่วยความจำจริงมีขนาด 100 หน้า</a:t>
            </a:r>
          </a:p>
          <a:p>
            <a:endParaRPr lang="th-TH" sz="2800" dirty="0"/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535613" y="2332037"/>
            <a:ext cx="2286000" cy="914400"/>
          </a:xfrm>
          <a:prstGeom prst="wedgeRoundRectCallout">
            <a:avLst>
              <a:gd name="adj1" fmla="val -76458"/>
              <a:gd name="adj2" fmla="val 51218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th-TH"/>
              <a:t>แอดเดรสภายในหน้า</a:t>
            </a:r>
          </a:p>
          <a:p>
            <a:pPr algn="ctr"/>
            <a:r>
              <a:rPr lang="en-US"/>
              <a:t>Displacement</a:t>
            </a:r>
            <a:endParaRPr lang="th-TH"/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430213" y="2941637"/>
            <a:ext cx="1828800" cy="914400"/>
          </a:xfrm>
          <a:prstGeom prst="wedgeRoundRectCallout">
            <a:avLst>
              <a:gd name="adj1" fmla="val 161718"/>
              <a:gd name="adj2" fmla="val -65454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th-TH"/>
              <a:t>เลขหน้า</a:t>
            </a:r>
          </a:p>
          <a:p>
            <a:pPr algn="ctr"/>
            <a:r>
              <a:rPr lang="en-US"/>
              <a:t>Page Number</a:t>
            </a:r>
            <a:endParaRPr lang="th-TH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5230813" y="530383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5230813" y="568483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6251576" y="4999037"/>
            <a:ext cx="219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dia New" pitchFamily="34" charset="-34"/>
              </a:defRPr>
            </a:lvl9pPr>
          </a:lstStyle>
          <a:p>
            <a:pPr algn="ctr"/>
            <a:r>
              <a:rPr lang="th-TH" sz="2400"/>
              <a:t>แอดเดรสเริ่มต้นของหน้า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6215063" y="5380037"/>
            <a:ext cx="225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dia New" pitchFamily="34" charset="-34"/>
              </a:defRPr>
            </a:lvl9pPr>
          </a:lstStyle>
          <a:p>
            <a:pPr algn="ctr"/>
            <a:r>
              <a:rPr lang="th-TH" sz="2400"/>
              <a:t>แอดเดรสสุดท้ายของหน้า</a:t>
            </a:r>
          </a:p>
        </p:txBody>
      </p: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2411413" y="2392362"/>
            <a:ext cx="2895600" cy="3444875"/>
            <a:chOff x="1392" y="1958"/>
            <a:chExt cx="1824" cy="2170"/>
          </a:xfrm>
        </p:grpSpPr>
        <p:grpSp>
          <p:nvGrpSpPr>
            <p:cNvPr id="11" name="Group 19"/>
            <p:cNvGrpSpPr>
              <a:grpSpLocks/>
            </p:cNvGrpSpPr>
            <p:nvPr/>
          </p:nvGrpSpPr>
          <p:grpSpPr bwMode="auto">
            <a:xfrm>
              <a:off x="1392" y="1958"/>
              <a:ext cx="1824" cy="2170"/>
              <a:chOff x="2160" y="2054"/>
              <a:chExt cx="1824" cy="2170"/>
            </a:xfrm>
          </p:grpSpPr>
          <p:sp>
            <p:nvSpPr>
              <p:cNvPr id="13" name="Rectangle 20"/>
              <p:cNvSpPr>
                <a:spLocks noChangeArrowheads="1"/>
              </p:cNvSpPr>
              <p:nvPr/>
            </p:nvSpPr>
            <p:spPr bwMode="auto">
              <a:xfrm>
                <a:off x="2160" y="2112"/>
                <a:ext cx="960" cy="20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4" name="Line 21"/>
              <p:cNvSpPr>
                <a:spLocks noChangeShapeType="1"/>
              </p:cNvSpPr>
              <p:nvPr/>
            </p:nvSpPr>
            <p:spPr bwMode="auto">
              <a:xfrm>
                <a:off x="2160" y="2448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5" name="Line 22"/>
              <p:cNvSpPr>
                <a:spLocks noChangeShapeType="1"/>
              </p:cNvSpPr>
              <p:nvPr/>
            </p:nvSpPr>
            <p:spPr bwMode="auto">
              <a:xfrm>
                <a:off x="2160" y="2784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6" name="Line 23"/>
              <p:cNvSpPr>
                <a:spLocks noChangeShapeType="1"/>
              </p:cNvSpPr>
              <p:nvPr/>
            </p:nvSpPr>
            <p:spPr bwMode="auto">
              <a:xfrm>
                <a:off x="2160" y="3120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7" name="Line 24"/>
              <p:cNvSpPr>
                <a:spLocks noChangeShapeType="1"/>
              </p:cNvSpPr>
              <p:nvPr/>
            </p:nvSpPr>
            <p:spPr bwMode="auto">
              <a:xfrm>
                <a:off x="2160" y="3552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8" name="Line 25"/>
              <p:cNvSpPr>
                <a:spLocks noChangeShapeType="1"/>
              </p:cNvSpPr>
              <p:nvPr/>
            </p:nvSpPr>
            <p:spPr bwMode="auto">
              <a:xfrm>
                <a:off x="2160" y="3840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9" name="Oval 26"/>
              <p:cNvSpPr>
                <a:spLocks noChangeArrowheads="1"/>
              </p:cNvSpPr>
              <p:nvPr/>
            </p:nvSpPr>
            <p:spPr bwMode="auto">
              <a:xfrm>
                <a:off x="2592" y="316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0" name="Oval 27"/>
              <p:cNvSpPr>
                <a:spLocks noChangeArrowheads="1"/>
              </p:cNvSpPr>
              <p:nvPr/>
            </p:nvSpPr>
            <p:spPr bwMode="auto">
              <a:xfrm>
                <a:off x="2592" y="331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1" name="Oval 28"/>
              <p:cNvSpPr>
                <a:spLocks noChangeArrowheads="1"/>
              </p:cNvSpPr>
              <p:nvPr/>
            </p:nvSpPr>
            <p:spPr bwMode="auto">
              <a:xfrm>
                <a:off x="2592" y="345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2" name="Text Box 29"/>
              <p:cNvSpPr txBox="1">
                <a:spLocks noChangeArrowheads="1"/>
              </p:cNvSpPr>
              <p:nvPr/>
            </p:nvSpPr>
            <p:spPr bwMode="auto">
              <a:xfrm>
                <a:off x="2287" y="2141"/>
                <a:ext cx="68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หน้าที่ 00</a:t>
                </a:r>
              </a:p>
            </p:txBody>
          </p:sp>
          <p:sp>
            <p:nvSpPr>
              <p:cNvPr id="23" name="Text Box 30"/>
              <p:cNvSpPr txBox="1">
                <a:spLocks noChangeArrowheads="1"/>
              </p:cNvSpPr>
              <p:nvPr/>
            </p:nvSpPr>
            <p:spPr bwMode="auto">
              <a:xfrm>
                <a:off x="2287" y="2457"/>
                <a:ext cx="68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หน้าที่ 01</a:t>
                </a:r>
              </a:p>
            </p:txBody>
          </p:sp>
          <p:sp>
            <p:nvSpPr>
              <p:cNvPr id="24" name="Text Box 31"/>
              <p:cNvSpPr txBox="1">
                <a:spLocks noChangeArrowheads="1"/>
              </p:cNvSpPr>
              <p:nvPr/>
            </p:nvSpPr>
            <p:spPr bwMode="auto">
              <a:xfrm>
                <a:off x="2287" y="2793"/>
                <a:ext cx="68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หน้าที่ 02</a:t>
                </a:r>
              </a:p>
            </p:txBody>
          </p:sp>
          <p:sp>
            <p:nvSpPr>
              <p:cNvPr id="25" name="Text Box 32"/>
              <p:cNvSpPr txBox="1">
                <a:spLocks noChangeArrowheads="1"/>
              </p:cNvSpPr>
              <p:nvPr/>
            </p:nvSpPr>
            <p:spPr bwMode="auto">
              <a:xfrm>
                <a:off x="2307" y="3552"/>
                <a:ext cx="68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หน้าที่ 98</a:t>
                </a:r>
              </a:p>
            </p:txBody>
          </p:sp>
          <p:sp>
            <p:nvSpPr>
              <p:cNvPr id="26" name="Text Box 33"/>
              <p:cNvSpPr txBox="1">
                <a:spLocks noChangeArrowheads="1"/>
              </p:cNvSpPr>
              <p:nvPr/>
            </p:nvSpPr>
            <p:spPr bwMode="auto">
              <a:xfrm>
                <a:off x="2307" y="3849"/>
                <a:ext cx="68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หน้าที่ 99</a:t>
                </a:r>
              </a:p>
            </p:txBody>
          </p:sp>
          <p:sp>
            <p:nvSpPr>
              <p:cNvPr id="27" name="Line 34"/>
              <p:cNvSpPr>
                <a:spLocks noChangeShapeType="1"/>
              </p:cNvSpPr>
              <p:nvPr/>
            </p:nvSpPr>
            <p:spPr bwMode="auto">
              <a:xfrm>
                <a:off x="3120" y="2448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8" name="Line 35"/>
              <p:cNvSpPr>
                <a:spLocks noChangeShapeType="1"/>
              </p:cNvSpPr>
              <p:nvPr/>
            </p:nvSpPr>
            <p:spPr bwMode="auto">
              <a:xfrm>
                <a:off x="3552" y="2112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9" name="Line 36"/>
              <p:cNvSpPr>
                <a:spLocks noChangeShapeType="1"/>
              </p:cNvSpPr>
              <p:nvPr/>
            </p:nvSpPr>
            <p:spPr bwMode="auto">
              <a:xfrm>
                <a:off x="3120" y="2784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" name="Line 37"/>
              <p:cNvSpPr>
                <a:spLocks noChangeShapeType="1"/>
              </p:cNvSpPr>
              <p:nvPr/>
            </p:nvSpPr>
            <p:spPr bwMode="auto">
              <a:xfrm>
                <a:off x="3120" y="3120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1" name="Line 38"/>
              <p:cNvSpPr>
                <a:spLocks noChangeShapeType="1"/>
              </p:cNvSpPr>
              <p:nvPr/>
            </p:nvSpPr>
            <p:spPr bwMode="auto">
              <a:xfrm>
                <a:off x="3120" y="3552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2" name="Line 39"/>
              <p:cNvSpPr>
                <a:spLocks noChangeShapeType="1"/>
              </p:cNvSpPr>
              <p:nvPr/>
            </p:nvSpPr>
            <p:spPr bwMode="auto">
              <a:xfrm>
                <a:off x="3120" y="3840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" name="Line 40"/>
              <p:cNvSpPr>
                <a:spLocks noChangeShapeType="1"/>
              </p:cNvSpPr>
              <p:nvPr/>
            </p:nvSpPr>
            <p:spPr bwMode="auto">
              <a:xfrm>
                <a:off x="3120" y="4176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4" name="Text Box 41"/>
              <p:cNvSpPr txBox="1">
                <a:spLocks noChangeArrowheads="1"/>
              </p:cNvSpPr>
              <p:nvPr/>
            </p:nvSpPr>
            <p:spPr bwMode="auto">
              <a:xfrm>
                <a:off x="3253" y="2054"/>
                <a:ext cx="638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 sz="2000"/>
                  <a:t>0 0    0 0 0</a:t>
                </a:r>
              </a:p>
              <a:p>
                <a:pPr algn="ctr"/>
                <a:r>
                  <a:rPr lang="th-TH" sz="2000"/>
                  <a:t>0 0     9 9 9</a:t>
                </a:r>
              </a:p>
            </p:txBody>
          </p:sp>
          <p:sp>
            <p:nvSpPr>
              <p:cNvPr id="35" name="Text Box 42"/>
              <p:cNvSpPr txBox="1">
                <a:spLocks noChangeArrowheads="1"/>
              </p:cNvSpPr>
              <p:nvPr/>
            </p:nvSpPr>
            <p:spPr bwMode="auto">
              <a:xfrm>
                <a:off x="3253" y="2390"/>
                <a:ext cx="638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 sz="2000"/>
                  <a:t>0  1    0 0 0</a:t>
                </a:r>
              </a:p>
              <a:p>
                <a:pPr algn="ctr"/>
                <a:r>
                  <a:rPr lang="th-TH" sz="2000"/>
                  <a:t>0  1    9 9 9</a:t>
                </a:r>
              </a:p>
            </p:txBody>
          </p:sp>
          <p:sp>
            <p:nvSpPr>
              <p:cNvPr id="36" name="Text Box 43"/>
              <p:cNvSpPr txBox="1">
                <a:spLocks noChangeArrowheads="1"/>
              </p:cNvSpPr>
              <p:nvPr/>
            </p:nvSpPr>
            <p:spPr bwMode="auto">
              <a:xfrm>
                <a:off x="3253" y="2726"/>
                <a:ext cx="638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 sz="2000"/>
                  <a:t>0  2    0 0 0</a:t>
                </a:r>
              </a:p>
              <a:p>
                <a:pPr algn="ctr"/>
                <a:r>
                  <a:rPr lang="th-TH" sz="2000"/>
                  <a:t>0  2    9 9 9</a:t>
                </a:r>
              </a:p>
            </p:txBody>
          </p:sp>
          <p:sp>
            <p:nvSpPr>
              <p:cNvPr id="37" name="Text Box 44"/>
              <p:cNvSpPr txBox="1">
                <a:spLocks noChangeArrowheads="1"/>
              </p:cNvSpPr>
              <p:nvPr/>
            </p:nvSpPr>
            <p:spPr bwMode="auto">
              <a:xfrm>
                <a:off x="3253" y="3456"/>
                <a:ext cx="638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 sz="2000"/>
                  <a:t>9  8    0 0 0</a:t>
                </a:r>
              </a:p>
              <a:p>
                <a:pPr algn="ctr"/>
                <a:r>
                  <a:rPr lang="th-TH" sz="2000"/>
                  <a:t>9  8    9 9 9</a:t>
                </a:r>
              </a:p>
            </p:txBody>
          </p:sp>
          <p:sp>
            <p:nvSpPr>
              <p:cNvPr id="38" name="Text Box 45"/>
              <p:cNvSpPr txBox="1">
                <a:spLocks noChangeArrowheads="1"/>
              </p:cNvSpPr>
              <p:nvPr/>
            </p:nvSpPr>
            <p:spPr bwMode="auto">
              <a:xfrm>
                <a:off x="3253" y="3782"/>
                <a:ext cx="638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 sz="2000"/>
                  <a:t>9  9    0 0 0</a:t>
                </a:r>
              </a:p>
              <a:p>
                <a:pPr algn="ctr"/>
                <a:r>
                  <a:rPr lang="th-TH" sz="2000"/>
                  <a:t>9  9    9 9 9</a:t>
                </a:r>
              </a:p>
            </p:txBody>
          </p:sp>
        </p:grpSp>
        <p:sp>
          <p:nvSpPr>
            <p:cNvPr id="12" name="Oval 46"/>
            <p:cNvSpPr>
              <a:spLocks noChangeArrowheads="1"/>
            </p:cNvSpPr>
            <p:nvPr/>
          </p:nvSpPr>
          <p:spPr bwMode="auto">
            <a:xfrm>
              <a:off x="2448" y="2832"/>
              <a:ext cx="672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39" name="AutoShape 47"/>
          <p:cNvSpPr>
            <a:spLocks noChangeArrowheads="1"/>
          </p:cNvSpPr>
          <p:nvPr/>
        </p:nvSpPr>
        <p:spPr bwMode="auto">
          <a:xfrm>
            <a:off x="5764213" y="3627437"/>
            <a:ext cx="1905000" cy="685800"/>
          </a:xfrm>
          <a:prstGeom prst="wedgeRoundRectCallout">
            <a:avLst>
              <a:gd name="adj1" fmla="val -80750"/>
              <a:gd name="adj2" fmla="val -231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th-TH"/>
              <a:t>แอดเดรสเสมือน</a:t>
            </a:r>
          </a:p>
        </p:txBody>
      </p:sp>
    </p:spTree>
    <p:extLst>
      <p:ext uri="{BB962C8B-B14F-4D97-AF65-F5344CB8AC3E}">
        <p14:creationId xmlns:p14="http://schemas.microsoft.com/office/powerpoint/2010/main" val="364250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/>
      <p:bldP spid="7" grpId="0" animBg="1"/>
      <p:bldP spid="8" grpId="0" autoUpdateAnimBg="0"/>
      <p:bldP spid="9" grpId="0" autoUpdateAnimBg="0"/>
      <p:bldP spid="39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การแปลงแอดเดรสในระบบหน้า … ต่อ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กรณีถ้าไม่มีหน้าว่างในหน่วยความจำจริง </a:t>
            </a:r>
            <a:r>
              <a:rPr lang="en-US" sz="2800" dirty="0"/>
              <a:t>OS </a:t>
            </a:r>
            <a:r>
              <a:rPr lang="th-TH" sz="2800" dirty="0"/>
              <a:t>ต้องเลือกเอาหน้าหนึ่งออกจากหน่วยความจำจริง</a:t>
            </a:r>
          </a:p>
          <a:p>
            <a:r>
              <a:rPr lang="th-TH" sz="2800" dirty="0"/>
              <a:t>หน้าใดจะถูกเลือกออก </a:t>
            </a:r>
            <a:r>
              <a:rPr lang="en-US" sz="2800" dirty="0"/>
              <a:t>OS </a:t>
            </a:r>
            <a:r>
              <a:rPr lang="th-TH" sz="2800" dirty="0"/>
              <a:t>จะมีวิธีการที่เรียกว่า </a:t>
            </a:r>
            <a:r>
              <a:rPr lang="th-TH" sz="2800" b="1" dirty="0"/>
              <a:t>การสับเปลี่ยนหน้า (</a:t>
            </a:r>
            <a:r>
              <a:rPr lang="en-US" sz="2800" b="1" dirty="0"/>
              <a:t>Page Replacement) </a:t>
            </a:r>
          </a:p>
          <a:p>
            <a:r>
              <a:rPr lang="th-TH" sz="2800" dirty="0"/>
              <a:t>หน้าที่ถูกเลือกออก </a:t>
            </a:r>
            <a:r>
              <a:rPr lang="en-US" sz="2800" dirty="0"/>
              <a:t>OS </a:t>
            </a:r>
            <a:r>
              <a:rPr lang="th-TH" sz="2800" dirty="0"/>
              <a:t>จะทำการบันทึกข้อมูลและสถานะปัจจุบันของหน้านั้นกลับลงในดิสก์ ณ.ตำแหน่งแอดเดรสของดิสก์ตามตารางหน้า จากนั้นจึงโหลดหน้าใหม่ทับลงไป</a:t>
            </a:r>
          </a:p>
          <a:p>
            <a:r>
              <a:rPr lang="th-TH" sz="2800" dirty="0"/>
              <a:t>แก้ไขข้อมูลในตารางหน้าของทั้งของหน้าที่ถูกเขียนทับและหน้าที่โหลดเข้าไปใหม่</a:t>
            </a:r>
          </a:p>
          <a:p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768101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การสับเปลี่ยนหน้า (</a:t>
            </a:r>
            <a:r>
              <a:rPr lang="en-US" sz="3600" b="1" dirty="0"/>
              <a:t>Page Replacement)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เมื่อเกิด</a:t>
            </a:r>
            <a:r>
              <a:rPr lang="th-TH" sz="2800" dirty="0" smtClean="0"/>
              <a:t>ความบกพร่อง</a:t>
            </a:r>
            <a:r>
              <a:rPr lang="th-TH" sz="2800" dirty="0"/>
              <a:t>ของหน้าในระบบหน้า และหน่วยความจำไม่มีหน้าใดว่างอยู่เลย</a:t>
            </a:r>
          </a:p>
          <a:p>
            <a:r>
              <a:rPr lang="th-TH" sz="2800" dirty="0" smtClean="0"/>
              <a:t>ก่อนที่ </a:t>
            </a:r>
            <a:r>
              <a:rPr lang="en-US" sz="2800" dirty="0"/>
              <a:t>OS </a:t>
            </a:r>
            <a:r>
              <a:rPr lang="th-TH" sz="2800" dirty="0"/>
              <a:t>จะโหลดเอาหน้าใหม่เข้ามาในหน่วยความจำนั้น </a:t>
            </a:r>
            <a:r>
              <a:rPr lang="en-US" sz="2800" dirty="0"/>
              <a:t>OS  </a:t>
            </a:r>
            <a:r>
              <a:rPr lang="th-TH" sz="2800" dirty="0"/>
              <a:t>ต้องตัดสินใจก่อนว่าควรจะเลือกหน้าใดเพื่อที่จะวางหน้าใหม่ทับลงไป </a:t>
            </a:r>
          </a:p>
          <a:p>
            <a:r>
              <a:rPr lang="th-TH" sz="2800" dirty="0"/>
              <a:t>สิ่งที่ </a:t>
            </a:r>
            <a:r>
              <a:rPr lang="en-US" sz="2800" dirty="0"/>
              <a:t>OS </a:t>
            </a:r>
            <a:r>
              <a:rPr lang="th-TH" sz="2800" dirty="0"/>
              <a:t>ใช้ในการตัดสินใจเลือกหน้าเรียกว่า การสับเปลี่ยนหน้า </a:t>
            </a:r>
            <a:r>
              <a:rPr lang="en-US" sz="2800" dirty="0"/>
              <a:t>Page Replacement </a:t>
            </a:r>
            <a:r>
              <a:rPr lang="th-TH" sz="2800" dirty="0"/>
              <a:t>หรือยุทธวิธีการ</a:t>
            </a:r>
            <a:r>
              <a:rPr lang="th-TH" sz="2800" dirty="0" smtClean="0"/>
              <a:t>แทนที่ (</a:t>
            </a:r>
            <a:r>
              <a:rPr lang="en-US" sz="2800" dirty="0" smtClean="0"/>
              <a:t>replacement </a:t>
            </a:r>
            <a:r>
              <a:rPr lang="en-US" sz="2800" dirty="0"/>
              <a:t>strategy)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0783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การสับเปลี่ยนหน้า (</a:t>
            </a:r>
            <a:r>
              <a:rPr lang="en-US" sz="3600" b="1" dirty="0"/>
              <a:t>Page Replacement)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การสับเปลี่ยนหน้ามีวิธีการ 5 วิธีดังนี้</a:t>
            </a:r>
          </a:p>
          <a:p>
            <a:pPr lvl="1"/>
            <a:r>
              <a:rPr lang="th-TH" sz="2800" b="1" dirty="0"/>
              <a:t>การสับเปลี่ยนหน้าแบบสุ่ม (</a:t>
            </a:r>
            <a:r>
              <a:rPr lang="en-US" sz="2800" b="1" dirty="0"/>
              <a:t>Random) </a:t>
            </a:r>
            <a:r>
              <a:rPr lang="th-TH" sz="2800" dirty="0"/>
              <a:t>ทุกหน้ามีโอกาสถูกเลือกเท่ากันหมด</a:t>
            </a:r>
          </a:p>
          <a:p>
            <a:pPr lvl="1"/>
            <a:r>
              <a:rPr lang="th-TH" sz="2800" b="1" dirty="0"/>
              <a:t>การสับเปลี่ยนหน้าแบบมาก่อนออกก่อน (</a:t>
            </a:r>
            <a:r>
              <a:rPr lang="en-US" sz="2800" b="1" dirty="0"/>
              <a:t>First in First out :FIFO)</a:t>
            </a:r>
          </a:p>
          <a:p>
            <a:pPr lvl="1"/>
            <a:r>
              <a:rPr lang="th-TH" sz="2800" b="1" dirty="0"/>
              <a:t>การสับเปลี่ยนหน้าแบบหน้าที่ถูกใช้น้อยที่สุดออกก่อน (</a:t>
            </a:r>
            <a:r>
              <a:rPr lang="en-US" sz="2800" b="1" dirty="0"/>
              <a:t>Not frequently used :NFU)</a:t>
            </a:r>
          </a:p>
          <a:p>
            <a:pPr lvl="1"/>
            <a:r>
              <a:rPr lang="th-TH" sz="2800" b="1" dirty="0"/>
              <a:t>การสับเปลี่ยนหน้าแบบหน้าใดที่ไม่ถูกใช้นานที่สุดออกก่อน (</a:t>
            </a:r>
            <a:r>
              <a:rPr lang="en-US" sz="2800" b="1" dirty="0"/>
              <a:t>Least recently used :LRU)</a:t>
            </a:r>
          </a:p>
          <a:p>
            <a:pPr lvl="1"/>
            <a:r>
              <a:rPr lang="th-TH" sz="2800" b="1" dirty="0"/>
              <a:t>การสับเปลี่ยนหน้าแบบหน้าใดไม่ได้ถูกใช้งานออกก่อน (</a:t>
            </a:r>
            <a:r>
              <a:rPr lang="en-US" sz="2800" b="1" dirty="0"/>
              <a:t>Not recently used :NUR)</a:t>
            </a:r>
          </a:p>
          <a:p>
            <a:endParaRPr lang="en-US" sz="2800" dirty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03906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การแปลงแอดเดรสในระบบ </a:t>
            </a:r>
            <a:r>
              <a:rPr lang="en-US" sz="3600" b="1" dirty="0"/>
              <a:t>Segment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หมายเลขหน้าจากแอดเดรสเสมือนถูกส่งเข้าไปตรวจสอบในตารางที่เรียกว่า ตารางหน้าแบบสาระ(</a:t>
            </a:r>
            <a:r>
              <a:rPr lang="en-US" sz="2800" dirty="0"/>
              <a:t>associative page table)</a:t>
            </a:r>
            <a:r>
              <a:rPr lang="th-TH" sz="2800" dirty="0"/>
              <a:t>พร้อมกันทุกช่อง </a:t>
            </a:r>
          </a:p>
          <a:p>
            <a:r>
              <a:rPr lang="th-TH" sz="2800" dirty="0"/>
              <a:t>จะได้ค่าแอดเดรสเริ่มต้นของหน้าในหน่วยความจำจริงที่เก็บหน้านี้เอาไว้ออกมาทันที </a:t>
            </a:r>
          </a:p>
          <a:p>
            <a:r>
              <a:rPr lang="th-TH" sz="2800" dirty="0"/>
              <a:t>แอดเดรสที่ได้นี้ก็จะนำไปบวก</a:t>
            </a:r>
            <a:r>
              <a:rPr lang="th-TH" sz="2800" dirty="0" err="1"/>
              <a:t>ดีสเพลซเมนต์</a:t>
            </a:r>
            <a:r>
              <a:rPr lang="th-TH" sz="2800" dirty="0"/>
              <a:t>ผลลัพธ์ที่ได้ก็คือแอดเดรสจริงในหน่วยความจำ </a:t>
            </a:r>
          </a:p>
          <a:p>
            <a:endParaRPr lang="th-TH" sz="2800" dirty="0"/>
          </a:p>
        </p:txBody>
      </p:sp>
      <p:pic>
        <p:nvPicPr>
          <p:cNvPr id="4" name="Picture 4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5" y="3501008"/>
            <a:ext cx="4759325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05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หน่วยความจำเสมือนระบบเซกเมนต์(</a:t>
            </a:r>
            <a:r>
              <a:rPr lang="en-US" sz="3600" b="1" dirty="0"/>
              <a:t>Segment System)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มีลักษณะการทำงานคล้ายกับระบบหน้า (</a:t>
            </a:r>
            <a:r>
              <a:rPr lang="en-US" sz="2800" dirty="0"/>
              <a:t>Page System) </a:t>
            </a:r>
            <a:r>
              <a:rPr lang="th-TH" sz="2800" dirty="0"/>
              <a:t>ต่างกันตรงที่</a:t>
            </a:r>
            <a:r>
              <a:rPr lang="th-TH" sz="2800" b="1" dirty="0"/>
              <a:t>ขนาดของบล็อกไม่จำเป็นต้องเท่ากัน</a:t>
            </a:r>
          </a:p>
          <a:p>
            <a:r>
              <a:rPr lang="th-TH" sz="2800" b="1" dirty="0"/>
              <a:t>ตารางเซกเมนต์ (</a:t>
            </a:r>
            <a:r>
              <a:rPr lang="en-US" sz="2800" b="1" dirty="0"/>
              <a:t>Segment table) </a:t>
            </a:r>
            <a:r>
              <a:rPr lang="th-TH" sz="2800" dirty="0"/>
              <a:t>จะมีคอลัมน์มากกว่าตารางหน้าอยู่ 1 คอลัมน์ใช้เก็บขนาดของเซกเมนต์นั้นไว้ เพื่อให้ </a:t>
            </a:r>
            <a:r>
              <a:rPr lang="en-US" sz="2800" dirty="0"/>
              <a:t>OS </a:t>
            </a:r>
            <a:r>
              <a:rPr lang="th-TH" sz="2800" dirty="0"/>
              <a:t>ทราบว่าแต่ละเซกเมนต์มีขนาดเท่าใด</a:t>
            </a:r>
          </a:p>
          <a:p>
            <a:r>
              <a:rPr lang="th-TH" sz="2800" dirty="0"/>
              <a:t>การอ่านหรือเขียนข้อมูลจากหน่วยความจำรองและการหาเนื้อที่ในหน่วยความจำจริงจะกระทำตามขนาดของเซกเมนต์ เช่น ถ้าเซกเมนต์มีขนาด 5 </a:t>
            </a:r>
            <a:r>
              <a:rPr lang="en-US" sz="2800" dirty="0"/>
              <a:t>Kbytes </a:t>
            </a:r>
            <a:r>
              <a:rPr lang="th-TH" sz="2800" dirty="0"/>
              <a:t>การโหลดจากดิสก์ต้องโหลดข้อมูลขึ้นมา 5 </a:t>
            </a:r>
            <a:r>
              <a:rPr lang="en-US" sz="2800" dirty="0"/>
              <a:t>Kbytes </a:t>
            </a:r>
            <a:r>
              <a:rPr lang="th-TH" sz="2800" dirty="0"/>
              <a:t>ในขณะเดียวกันก็ต้องหาเนื้อที่ว่างในหน่วยความจำที่มีขนาด 5 </a:t>
            </a:r>
            <a:r>
              <a:rPr lang="en-US" sz="2800" dirty="0"/>
              <a:t>Kbytes </a:t>
            </a:r>
            <a:r>
              <a:rPr lang="th-TH" sz="2800" dirty="0"/>
              <a:t>ด้วยเช่นกัน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8959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ประเภทของการจัดการหน่วยความจำ</a:t>
            </a:r>
            <a:endParaRPr lang="th-TH" sz="3600" b="1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484784"/>
            <a:ext cx="6626225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237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หน่วยความจำเสมือนระบบผสมหน้าและเซกเมนต์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การผสมเอาระบบหน้าและเซกเมนต์เข้าด้วยกันทำให้ประสิทธิภาพการทำงานของระบบดีขึ้น</a:t>
            </a:r>
          </a:p>
          <a:p>
            <a:pPr lvl="1"/>
            <a:r>
              <a:rPr lang="th-TH" sz="2800" dirty="0"/>
              <a:t>ระบบจะแบ่งหน่วยความจำออกเป็นหน้าที่มีขนาดเท่ากัน </a:t>
            </a:r>
          </a:p>
          <a:p>
            <a:pPr lvl="1"/>
            <a:r>
              <a:rPr lang="th-TH" sz="2800" dirty="0"/>
              <a:t>ในโปรแกรมของผู้ใช้ จะถูกแบ่งออกเป็นเซกเมนต์</a:t>
            </a:r>
          </a:p>
          <a:p>
            <a:pPr lvl="1"/>
            <a:r>
              <a:rPr lang="th-TH" sz="2800" dirty="0"/>
              <a:t>ภายในเซกเมนต์จะถูกแบ่งออกเป็นหลายๆหน้า </a:t>
            </a:r>
          </a:p>
          <a:p>
            <a:pPr lvl="1"/>
            <a:r>
              <a:rPr lang="th-TH" sz="2800" dirty="0"/>
              <a:t>ดังนั้นขนาดของเซกเมนต์จะเป็นจำนวนเท่าของหน้า </a:t>
            </a:r>
          </a:p>
          <a:p>
            <a:pPr lvl="1"/>
            <a:r>
              <a:rPr lang="th-TH" sz="2800" dirty="0"/>
              <a:t>แต่ละเซกเมนต์ของโปรแกรมไม่จำเป็นต้องอยู่เรียงกันในหน่วยความจำ </a:t>
            </a:r>
          </a:p>
          <a:p>
            <a:pPr lvl="1"/>
            <a:r>
              <a:rPr lang="th-TH" sz="2800" dirty="0"/>
              <a:t>แต่ละหน้าในเซกเมนต์เดียวกันก็ไม่จำเป็นต้องอยู่เรียงติดกันในหน่วยความจำจริง</a:t>
            </a:r>
          </a:p>
          <a:p>
            <a:endParaRPr lang="th-TH" sz="2800" dirty="0"/>
          </a:p>
          <a:p>
            <a:endParaRPr lang="th-TH" sz="2800" dirty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735053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หน่วยความจำเสมือนระบบผสมหน้าและเซกเมนต์</a:t>
            </a:r>
            <a:endParaRPr lang="th-TH" sz="3600" b="1" dirty="0"/>
          </a:p>
        </p:txBody>
      </p:sp>
      <p:pic>
        <p:nvPicPr>
          <p:cNvPr id="68" name="Picture 4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74" y="1268760"/>
            <a:ext cx="7631113" cy="505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247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ยุทธวิธีการ</a:t>
            </a:r>
            <a:r>
              <a:rPr lang="th-TH" sz="3600" b="1" dirty="0" err="1"/>
              <a:t>เฟตซ์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ยุทธวิธีการ</a:t>
            </a:r>
            <a:r>
              <a:rPr lang="th-TH" sz="2800" dirty="0" err="1"/>
              <a:t>เฟตซ์</a:t>
            </a:r>
            <a:r>
              <a:rPr lang="th-TH" sz="2800" dirty="0"/>
              <a:t> (</a:t>
            </a:r>
            <a:r>
              <a:rPr lang="en-US" sz="2800" dirty="0"/>
              <a:t>Fetch Strategy) </a:t>
            </a:r>
            <a:r>
              <a:rPr lang="th-TH" sz="2800" dirty="0"/>
              <a:t>หมายถึงการโหลดหน้าหรือเซกเมนต์จากดิสก์เข้าไปในหน่วยความจำ แบ่งออกได้เป็น 2 วิธี คือ</a:t>
            </a:r>
          </a:p>
          <a:p>
            <a:r>
              <a:rPr lang="th-TH" sz="2800" dirty="0"/>
              <a:t>การ</a:t>
            </a:r>
            <a:r>
              <a:rPr lang="th-TH" sz="2800" dirty="0" err="1"/>
              <a:t>เฟตซ์</a:t>
            </a:r>
            <a:r>
              <a:rPr lang="th-TH" sz="2800" dirty="0"/>
              <a:t>แบบต้องการ (</a:t>
            </a:r>
            <a:r>
              <a:rPr lang="en-US" sz="2800" dirty="0"/>
              <a:t>demand fetch) OS  </a:t>
            </a:r>
            <a:r>
              <a:rPr lang="th-TH" sz="2800" dirty="0"/>
              <a:t>จะโหลดเฉพาะหน้าหรือเซกเมนต์ ที่ต้องการใช้เท่านั้นเข้าไปในหน่วยความจำ</a:t>
            </a:r>
          </a:p>
          <a:p>
            <a:r>
              <a:rPr lang="th-TH" sz="2800" dirty="0"/>
              <a:t>การ</a:t>
            </a:r>
            <a:r>
              <a:rPr lang="th-TH" sz="2800" dirty="0" err="1"/>
              <a:t>เฟตซ์</a:t>
            </a:r>
            <a:r>
              <a:rPr lang="th-TH" sz="2800" dirty="0"/>
              <a:t>แบบคาดเดา (</a:t>
            </a:r>
            <a:r>
              <a:rPr lang="en-US" sz="2800" dirty="0"/>
              <a:t>anticipate fetch) </a:t>
            </a:r>
            <a:r>
              <a:rPr lang="th-TH" sz="2800" dirty="0"/>
              <a:t>จะมีการคาดเดาว่าหน้าหรือ เซกเมนต์ไหนจะถูกใช้เป็นหน้าหรือเซกเมนต์ต่อไป และจะโหลดหน้าหรือเซกเมนต์นั้นเข้าไปไว้ในหน่วยความจำล่วงหน้า (ก่อนเกิดการใช้งานจริง)ทำให้โปรแกรมทำงานได้เร็วขึ้น </a:t>
            </a:r>
          </a:p>
          <a:p>
            <a:endParaRPr lang="th-TH" sz="2800" dirty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778798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ลำดับชั้นของหน่วยความจำ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ระบบหน่วยความจำเสมือน สามารถทำให้ผู้ใช้ใช้หน่วยความจำขนาดใหญ่กว่าหน่วยความจำจริงได้ ก็เพราะอาศัยการเก็บข้อมูล(หรือโปรแกรม)ไว้ในหน่วยความจำรอง ลักษณะการเคลื่อนย้ายข้อมูลจะมีการส่งไปมาระหว่างหน่วยความจำรอง กับหน่วยความจำหลัก ลักษณะเช่นนี้เรียกว่าหน่วยความจำ 2 ระดับ หมายถึงว่าข้อมูลมีการขนย้ายจากหน่วยความจำประเภทหนึ่งไปยังหน่วยความจำอีกประเภทหนึ่ง</a:t>
            </a:r>
          </a:p>
          <a:p>
            <a:endParaRPr lang="th-TH" sz="28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2124075" y="4052923"/>
            <a:ext cx="5184775" cy="1871663"/>
            <a:chOff x="2880" y="5184"/>
            <a:chExt cx="5328" cy="1584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2880" y="5328"/>
              <a:ext cx="864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endParaRPr lang="en-US" sz="1200">
                <a:latin typeface="Times New Roman" pitchFamily="18" charset="0"/>
                <a:ea typeface="Angsana New" pitchFamily="18" charset="-34"/>
                <a:cs typeface="AngsanaUPC" pitchFamily="18" charset="-34"/>
              </a:endParaRPr>
            </a:p>
            <a:p>
              <a:r>
                <a:rPr lang="en-US" sz="1200">
                  <a:latin typeface="Times New Roman" pitchFamily="18" charset="0"/>
                  <a:ea typeface="Angsana New" pitchFamily="18" charset="-34"/>
                  <a:cs typeface="AngsanaUPC" pitchFamily="18" charset="-34"/>
                </a:rPr>
                <a:t>CPU</a:t>
              </a:r>
              <a:endParaRPr lang="th-TH">
                <a:ea typeface="Angsana New" pitchFamily="18" charset="-34"/>
                <a:cs typeface="AngsanaUPC" pitchFamily="18" charset="-34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4464" y="5328"/>
              <a:ext cx="864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endParaRPr lang="en-US" sz="1200">
                <a:latin typeface="Times New Roman" pitchFamily="18" charset="0"/>
                <a:ea typeface="Angsana New" pitchFamily="18" charset="-34"/>
                <a:cs typeface="AngsanaUPC" pitchFamily="18" charset="-34"/>
              </a:endParaRPr>
            </a:p>
            <a:p>
              <a:r>
                <a:rPr lang="en-US" sz="1200">
                  <a:latin typeface="Times New Roman" pitchFamily="18" charset="0"/>
                  <a:ea typeface="Angsana New" pitchFamily="18" charset="-34"/>
                  <a:cs typeface="AngsanaUPC" pitchFamily="18" charset="-34"/>
                </a:rPr>
                <a:t>RAM</a:t>
              </a:r>
              <a:endParaRPr lang="th-TH">
                <a:ea typeface="Angsana New" pitchFamily="18" charset="-34"/>
                <a:cs typeface="AngsanaUPC" pitchFamily="18" charset="-34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6192" y="5184"/>
              <a:ext cx="2016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endParaRPr lang="en-US" sz="1200">
                <a:latin typeface="Times New Roman" pitchFamily="18" charset="0"/>
                <a:ea typeface="Angsana New" pitchFamily="18" charset="-34"/>
                <a:cs typeface="AngsanaUPC" pitchFamily="18" charset="-34"/>
              </a:endParaRPr>
            </a:p>
            <a:p>
              <a:endParaRPr lang="en-US" sz="1200">
                <a:latin typeface="Times New Roman" pitchFamily="18" charset="0"/>
                <a:ea typeface="Angsana New" pitchFamily="18" charset="-34"/>
                <a:cs typeface="AngsanaUPC" pitchFamily="18" charset="-34"/>
              </a:endParaRPr>
            </a:p>
            <a:p>
              <a:r>
                <a:rPr lang="en-US" sz="1200">
                  <a:latin typeface="Times New Roman" pitchFamily="18" charset="0"/>
                  <a:ea typeface="Angsana New" pitchFamily="18" charset="-34"/>
                  <a:cs typeface="AngsanaUPC" pitchFamily="18" charset="-34"/>
                </a:rPr>
                <a:t>            STORAGE </a:t>
              </a:r>
            </a:p>
            <a:p>
              <a:r>
                <a:rPr lang="en-US" sz="1200">
                  <a:latin typeface="Times New Roman" pitchFamily="18" charset="0"/>
                  <a:ea typeface="Angsana New" pitchFamily="18" charset="-34"/>
                  <a:cs typeface="AngsanaUPC" pitchFamily="18" charset="-34"/>
                </a:rPr>
                <a:t>              DEVICE</a:t>
              </a:r>
              <a:endParaRPr lang="th-TH">
                <a:ea typeface="Angsana New" pitchFamily="18" charset="-34"/>
                <a:cs typeface="AngsanaUPC" pitchFamily="18" charset="-34"/>
              </a:endParaRP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3744" y="5616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H="1">
              <a:off x="3744" y="590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5328" y="5616"/>
              <a:ext cx="8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H="1">
              <a:off x="5328" y="5904"/>
              <a:ext cx="8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4320" y="6192"/>
              <a:ext cx="1008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r>
                <a:rPr lang="th-TH" sz="1800">
                  <a:latin typeface="Angsana New" pitchFamily="18" charset="-34"/>
                </a:rPr>
                <a:t>    ระดับ </a:t>
              </a:r>
              <a:r>
                <a:rPr lang="en-US" sz="1800">
                  <a:latin typeface="Angsana New" pitchFamily="18" charset="-34"/>
                  <a:cs typeface="Angsana New" pitchFamily="18" charset="-34"/>
                </a:rPr>
                <a:t>1</a:t>
              </a:r>
              <a:endParaRPr lang="th-TH" sz="1800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6480" y="6336"/>
              <a:ext cx="1008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r>
                <a:rPr lang="th-TH" sz="1800">
                  <a:latin typeface="Angsana New" pitchFamily="18" charset="-34"/>
                </a:rPr>
                <a:t>      ระดับ </a:t>
              </a:r>
              <a:r>
                <a:rPr lang="en-US" sz="1800">
                  <a:latin typeface="Angsana New" pitchFamily="18" charset="-34"/>
                  <a:cs typeface="Angsana New" pitchFamily="18" charset="-34"/>
                </a:rPr>
                <a:t>2</a:t>
              </a:r>
              <a:endParaRPr lang="th-TH" sz="1800"/>
            </a:p>
          </p:txBody>
        </p:sp>
      </p:grpSp>
    </p:spTree>
    <p:extLst>
      <p:ext uri="{BB962C8B-B14F-4D97-AF65-F5344CB8AC3E}">
        <p14:creationId xmlns:p14="http://schemas.microsoft.com/office/powerpoint/2010/main" val="4095072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ลำดับชั้นของหน่วยความจำ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มีการพัฒนาหน่วยความจำให้เป็นลำดับขั้นมากกว่า 1 หรือ 2 ระดับ </a:t>
            </a:r>
          </a:p>
          <a:p>
            <a:r>
              <a:rPr lang="th-TH" sz="2800" dirty="0"/>
              <a:t>หน่วยความจำแคช(</a:t>
            </a:r>
            <a:r>
              <a:rPr lang="en-US" sz="2800" dirty="0"/>
              <a:t>cache memory) </a:t>
            </a:r>
            <a:r>
              <a:rPr lang="th-TH" sz="2800" dirty="0"/>
              <a:t>จึงได้ถูกพัฒนาขึ้นมาใช้งาน แคชมีความเร็วกว่าหน่วยความจำแรมหลายเท่า แคชจะอยู่ระหว่างซีพียูกับหน่วยความจำหลัก </a:t>
            </a:r>
          </a:p>
          <a:p>
            <a:r>
              <a:rPr lang="th-TH" sz="2800" dirty="0"/>
              <a:t>เมื่อซีพียูต้องการข้อมูล</a:t>
            </a:r>
          </a:p>
          <a:p>
            <a:r>
              <a:rPr lang="th-TH" sz="2800" dirty="0"/>
              <a:t>ซีพียูกำหนดตำแหน่งของข้อมูลที่ต้องการด้วยแอดเดรส ค่าแอดเดรสนี้จะถูกนำไปตรวจสอบในแคชด้วยความเร็วสูง </a:t>
            </a:r>
          </a:p>
          <a:p>
            <a:r>
              <a:rPr lang="th-TH" sz="2800" dirty="0"/>
              <a:t>ถ้าในแคชมีข้อมูลในตำแหน่งที่บ่งโดยแอดเดรสซีพียูก็จะได้รับข้อมูลในแอดเดรสนั้นจากแคชทันที </a:t>
            </a:r>
          </a:p>
          <a:p>
            <a:r>
              <a:rPr lang="th-TH" sz="2800" dirty="0"/>
              <a:t>แต่ถ้าไม่มีข้อมูลนั้นจะถูกส่งมาจากหน่วยความจำหลักมาเก็บลงในแคชก่อนแล้วค่อยส่งไปให้ซีพียู </a:t>
            </a:r>
          </a:p>
          <a:p>
            <a:endParaRPr lang="th-TH" sz="2800" dirty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6112271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ลำดับชั้นของหน่วยความจำ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การขนย้ายข้อมูลระหว่างแคชกับแรม </a:t>
            </a:r>
          </a:p>
          <a:p>
            <a:pPr lvl="1"/>
            <a:r>
              <a:rPr lang="th-TH" sz="2800" dirty="0"/>
              <a:t>มีลักษณะการทำงานเหมือนกับการขนย้ายข้อมูลระหว่างดิสก์กับแรมในระบบหน่วยความจำเสมือน </a:t>
            </a:r>
          </a:p>
          <a:p>
            <a:r>
              <a:rPr lang="th-TH" sz="2800" b="1" dirty="0"/>
              <a:t>ความแตกต่างกันระหว่างแคชกับแรม</a:t>
            </a:r>
          </a:p>
          <a:p>
            <a:pPr lvl="1"/>
            <a:r>
              <a:rPr lang="th-TH" sz="2800" dirty="0"/>
              <a:t>ในการขนย้ายข้อมูลเป็นไปโดยวงจรทางฮาร์ดแวร์ ไม่มีส่วนเกี่ยวข้องกับโปรแกรมใดๆทั้งสิ้น(รวมทั้ง </a:t>
            </a:r>
            <a:r>
              <a:rPr lang="en-US" sz="2800" dirty="0"/>
              <a:t>OS </a:t>
            </a:r>
            <a:r>
              <a:rPr lang="th-TH" sz="2800" dirty="0"/>
              <a:t>เองด้วย)ซีพียูบางตัวถูกสร้างขึ้นโดยมีแคชติดมาด้วย ทำให้การทำงานของซีพียูมีความเร็วสูงขึ้น</a:t>
            </a:r>
          </a:p>
          <a:p>
            <a:endParaRPr lang="th-TH" sz="2800" dirty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463990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ลำดับชั้นของหน่วยความจำ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ระบบหน่วยความจำ 3 ระดับ โดยใช้ </a:t>
            </a:r>
            <a:r>
              <a:rPr lang="en-US" sz="2800" dirty="0"/>
              <a:t>Cache</a:t>
            </a:r>
          </a:p>
          <a:p>
            <a:endParaRPr lang="en-US" sz="2800" dirty="0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268947" y="1825397"/>
            <a:ext cx="2259012" cy="3548062"/>
            <a:chOff x="2070" y="2132"/>
            <a:chExt cx="778" cy="1875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338" y="2132"/>
              <a:ext cx="246" cy="2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CPU</a:t>
              </a:r>
              <a:endParaRPr lang="th-TH" b="1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184" y="2657"/>
              <a:ext cx="583" cy="29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en-US" b="1"/>
                <a:t>Cache</a:t>
              </a:r>
              <a:endParaRPr lang="th-TH" b="1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178" y="3187"/>
              <a:ext cx="568" cy="29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b="1"/>
                <a:t>Main memory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070" y="3712"/>
              <a:ext cx="778" cy="29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b="1"/>
                <a:t>Secondary memory</a:t>
              </a: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V="1">
              <a:off x="2352" y="350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 flipV="1">
              <a:off x="2352" y="297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V="1">
              <a:off x="2352" y="244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2544" y="244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2544" y="297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2544" y="350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3576924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การจัดการหน่วยความจำ</a:t>
            </a:r>
            <a:endParaRPr lang="th-TH" sz="3600" b="1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765" y="1556793"/>
            <a:ext cx="8697040" cy="355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57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การจัดการหน่วยความจำ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การจัดการหน่วยความจำสามารถแบ่งออกเป็น 2 ประเภทใหญ่ ๆ</a:t>
            </a:r>
          </a:p>
          <a:p>
            <a:r>
              <a:rPr lang="th-TH" sz="2800" b="1" u="sng" dirty="0"/>
              <a:t>ระบบหน่วยความจำจริง </a:t>
            </a:r>
          </a:p>
          <a:p>
            <a:r>
              <a:rPr lang="th-TH" sz="2800" dirty="0" smtClean="0"/>
              <a:t>ขนาด</a:t>
            </a:r>
            <a:r>
              <a:rPr lang="th-TH" sz="2800" dirty="0"/>
              <a:t>ของโปรแกรมจะต้องไม่ใหญ่กว่าขนาดของหน่วยความจำที่มีอยู่ ลบด้วยขนาดของหน่วยความจำที่เป็นส่วนของ </a:t>
            </a:r>
            <a:r>
              <a:rPr lang="en-US" sz="2800" dirty="0"/>
              <a:t>OS</a:t>
            </a:r>
          </a:p>
          <a:p>
            <a:r>
              <a:rPr lang="th-TH" sz="2800" b="1" u="sng" dirty="0"/>
              <a:t>ระบบหน่วยความจำเสมือน</a:t>
            </a:r>
          </a:p>
          <a:p>
            <a:r>
              <a:rPr lang="th-TH" sz="2800" dirty="0" smtClean="0"/>
              <a:t>ขนาด</a:t>
            </a:r>
            <a:r>
              <a:rPr lang="th-TH" sz="2800" dirty="0"/>
              <a:t>ของโปรแกรมจะมีขนาดเท่าใดก็ได้</a:t>
            </a:r>
          </a:p>
          <a:p>
            <a:endParaRPr lang="th-TH" sz="2800" dirty="0"/>
          </a:p>
          <a:p>
            <a:pPr marL="0" indent="0">
              <a:buNone/>
            </a:pP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63746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ระบบหน่วยความจำเสมือน (</a:t>
            </a:r>
            <a:r>
              <a:rPr lang="en-US" sz="3600" b="1" dirty="0"/>
              <a:t>Virtual Memory)</a:t>
            </a:r>
            <a:endParaRPr lang="th-TH" sz="3600" b="1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789113"/>
            <a:ext cx="6049962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835150" y="5300663"/>
            <a:ext cx="5595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th-TH" dirty="0"/>
              <a:t>หน่วยความจำเสมือนมีขนาดใหญ่กว่าหน่วยความจำจริง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865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/>
              <a:t>แนวคิดของหน่วยความจำเสมือน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ผู้เขียนโปรแกรมหรือผู้ใช้จะไม่ถูกจำกัดในเรื่องของขนาดของหน่วยความจำอีกต่อไป</a:t>
            </a:r>
          </a:p>
          <a:p>
            <a:r>
              <a:rPr lang="en-US" sz="2800" dirty="0"/>
              <a:t>OS </a:t>
            </a:r>
            <a:r>
              <a:rPr lang="th-TH" sz="2800" dirty="0"/>
              <a:t>จะจัดการให้ผู้ใช้สามารถใช้หน่วยความจำได้มากกว่าหน่วยความจำจริงที่มีอยู่</a:t>
            </a:r>
          </a:p>
          <a:p>
            <a:r>
              <a:rPr lang="th-TH" sz="2800" dirty="0"/>
              <a:t>โปรแกรมทั้งโปรแกรมโดยส่วนใหญ่ไม่ได้ถูกใช้งานพร้อมกันทั้งหมด ซึ่งการทำงานของโปรแกรมจะเริ่มทำงานจากส่วนต้นโปรแกรม แล้วค่อย ๆ เลื่อนลงมาจนกระทั่งถึงท้ายโปรแกรม</a:t>
            </a:r>
          </a:p>
          <a:p>
            <a:r>
              <a:rPr lang="th-TH" sz="2800" dirty="0"/>
              <a:t>ในขณะที่โปรแกรมกำลังทำงานอยู่ที่ส่วนต้นโปรแกรม ที่ปลายโปรแกรมก็ยังไม่ถูกใช้งาน เมื่อโปรแกรมทำงานมาถึงส่วนท้าย ๆ โปรแกรม ส่วนต้น ๆ โปรแกรมก็ไม่ถูกใช้งาน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974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แนวคิดของหน่วยความจำเสมือน … ต่อ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ดังนั้นในช่วงที่โปรแกรมทำงานอยู่ที่ส่วนต้น ๆ ก็ไม่มีความจำเป็นต้องโหลดเอาส่วนท้าย ๆ โปรแกรมลงไปในหน่วยความจำให้เปลืองเนื้อที่</a:t>
            </a:r>
          </a:p>
          <a:p>
            <a:r>
              <a:rPr lang="th-TH" sz="2800" dirty="0"/>
              <a:t>เมื่อโปรแกรมทำงานมาจนถึงส่วนที่ยังไม่ได้โหลดเข้าไปในหน่วยความจำ </a:t>
            </a:r>
            <a:r>
              <a:rPr lang="en-US" sz="2800" dirty="0"/>
              <a:t>OS </a:t>
            </a:r>
            <a:r>
              <a:rPr lang="th-TH" sz="2800" dirty="0"/>
              <a:t>จะจัดการดึงเอาส่วนนั้นมาจากหน่วยความจำรอง </a:t>
            </a:r>
          </a:p>
          <a:p>
            <a:r>
              <a:rPr lang="th-TH" sz="2800" dirty="0"/>
              <a:t>โดยที่อาจจะโหลดไปทับส่วนต้น ๆ ของโปรแกรมที่อยู่ในหน่วยความจำ หรือโหลดลงไปในส่วนอื่น ๆ ของหน่วยความจำก็ได้</a:t>
            </a:r>
          </a:p>
          <a:p>
            <a:r>
              <a:rPr lang="th-TH" sz="2800" dirty="0"/>
              <a:t>จากหลักการดังกล่าวเราจึงสามารถรันโปรแกรมที่มีขนาดใหญ่กว่าหน่วยความจำที่มีอยู่ได้</a:t>
            </a:r>
          </a:p>
          <a:p>
            <a:endParaRPr lang="th-TH" sz="2800" dirty="0"/>
          </a:p>
          <a:p>
            <a:pPr marL="0" indent="0">
              <a:buNone/>
            </a:pP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709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การแปลงแอดเดรส (</a:t>
            </a:r>
            <a:r>
              <a:rPr lang="en-US" sz="3600" b="1" dirty="0"/>
              <a:t>Address Mapping</a:t>
            </a:r>
            <a:r>
              <a:rPr lang="en-US" sz="3600" b="1" dirty="0" smtClean="0"/>
              <a:t>)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เนื่องจากขนาดของโปรแกรมมีขนาดใหญ่กว่าขนาดของหน่วยความจำ ดังนั้นจึงต้องมีการอ้างอิงแอดเดรสระหว่างแอดเดรสของหน่วยความจำจริงกับแอดเดรสของโปรแกรม</a:t>
            </a:r>
          </a:p>
          <a:p>
            <a:r>
              <a:rPr lang="th-TH" sz="2800" dirty="0"/>
              <a:t>แอดเดรสจริง (</a:t>
            </a:r>
            <a:r>
              <a:rPr lang="en-US" sz="2800" dirty="0"/>
              <a:t>Real Address </a:t>
            </a:r>
            <a:r>
              <a:rPr lang="th-TH" sz="2800" dirty="0"/>
              <a:t>หรือ </a:t>
            </a:r>
            <a:r>
              <a:rPr lang="en-US" sz="2800" dirty="0"/>
              <a:t>Physical Address) </a:t>
            </a:r>
            <a:r>
              <a:rPr lang="th-TH" sz="2800" dirty="0"/>
              <a:t>หมายถึงแอดเดรสในหน่วยความจำจริงเท่านั้น</a:t>
            </a:r>
          </a:p>
          <a:p>
            <a:r>
              <a:rPr lang="th-TH" sz="2800" dirty="0"/>
              <a:t>แอดเดรสเสมือน (</a:t>
            </a:r>
            <a:r>
              <a:rPr lang="en-US" sz="2800" dirty="0"/>
              <a:t>Virtual Address </a:t>
            </a:r>
            <a:r>
              <a:rPr lang="th-TH" sz="2800" dirty="0"/>
              <a:t>หรือ </a:t>
            </a:r>
            <a:r>
              <a:rPr lang="en-US" sz="2800" dirty="0"/>
              <a:t>Logical Address) </a:t>
            </a:r>
            <a:r>
              <a:rPr lang="th-TH" sz="2800" dirty="0"/>
              <a:t>หมายถึงแอดเดรสที่โปรแกรมอ้างถึง</a:t>
            </a:r>
          </a:p>
          <a:p>
            <a:r>
              <a:rPr lang="th-TH" sz="2800" dirty="0"/>
              <a:t>ดังนั้นจึงต้องมีกลไกการแปลงแอดเดรสจากแอดเดรสเสมือนให้เป็นแอดเดรสจริง ณ.ตำแหน่งที่โปรแกรมส่วนนั้นถูกวางลงไป ซึ่งเราเรียกว่าการแปลงส่งแอดเดรส (</a:t>
            </a:r>
            <a:r>
              <a:rPr lang="en-US" sz="2800" dirty="0"/>
              <a:t>Address Mapping)</a:t>
            </a:r>
          </a:p>
          <a:p>
            <a:endParaRPr lang="en-US" sz="2800" dirty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07823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การแปลงแอดเดรส (</a:t>
            </a:r>
            <a:r>
              <a:rPr lang="en-US" sz="3600" b="1" dirty="0"/>
              <a:t>Address Mapping) … </a:t>
            </a:r>
            <a:r>
              <a:rPr lang="th-TH" sz="3600" b="1" dirty="0"/>
              <a:t>ต่อ</a:t>
            </a:r>
            <a:endParaRPr lang="th-TH" sz="3600" dirty="0"/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355600" y="1447800"/>
            <a:ext cx="7791450" cy="4938713"/>
            <a:chOff x="224" y="912"/>
            <a:chExt cx="4908" cy="3111"/>
          </a:xfrm>
        </p:grpSpPr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849" y="912"/>
              <a:ext cx="1403" cy="3111"/>
              <a:chOff x="533" y="912"/>
              <a:chExt cx="1403" cy="3111"/>
            </a:xfrm>
          </p:grpSpPr>
          <p:sp>
            <p:nvSpPr>
              <p:cNvPr id="31" name="Line 5"/>
              <p:cNvSpPr>
                <a:spLocks noChangeShapeType="1"/>
              </p:cNvSpPr>
              <p:nvPr/>
            </p:nvSpPr>
            <p:spPr bwMode="auto">
              <a:xfrm>
                <a:off x="864" y="912"/>
                <a:ext cx="0" cy="28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2" name="Line 6"/>
              <p:cNvSpPr>
                <a:spLocks noChangeShapeType="1"/>
              </p:cNvSpPr>
              <p:nvPr/>
            </p:nvSpPr>
            <p:spPr bwMode="auto">
              <a:xfrm>
                <a:off x="1488" y="912"/>
                <a:ext cx="0" cy="28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" name="Line 7"/>
              <p:cNvSpPr>
                <a:spLocks noChangeShapeType="1"/>
              </p:cNvSpPr>
              <p:nvPr/>
            </p:nvSpPr>
            <p:spPr bwMode="auto">
              <a:xfrm>
                <a:off x="864" y="124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4" name="Line 8"/>
              <p:cNvSpPr>
                <a:spLocks noChangeShapeType="1"/>
              </p:cNvSpPr>
              <p:nvPr/>
            </p:nvSpPr>
            <p:spPr bwMode="auto">
              <a:xfrm>
                <a:off x="864" y="139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5" name="Line 9"/>
              <p:cNvSpPr>
                <a:spLocks noChangeShapeType="1"/>
              </p:cNvSpPr>
              <p:nvPr/>
            </p:nvSpPr>
            <p:spPr bwMode="auto">
              <a:xfrm>
                <a:off x="864" y="153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6" name="Line 10"/>
              <p:cNvSpPr>
                <a:spLocks noChangeShapeType="1"/>
              </p:cNvSpPr>
              <p:nvPr/>
            </p:nvSpPr>
            <p:spPr bwMode="auto">
              <a:xfrm>
                <a:off x="864" y="225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7" name="Line 11"/>
              <p:cNvSpPr>
                <a:spLocks noChangeShapeType="1"/>
              </p:cNvSpPr>
              <p:nvPr/>
            </p:nvSpPr>
            <p:spPr bwMode="auto">
              <a:xfrm>
                <a:off x="864" y="235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8" name="Line 12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9" name="Line 13"/>
              <p:cNvSpPr>
                <a:spLocks noChangeShapeType="1"/>
              </p:cNvSpPr>
              <p:nvPr/>
            </p:nvSpPr>
            <p:spPr bwMode="auto">
              <a:xfrm>
                <a:off x="864" y="254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0" name="Line 14"/>
              <p:cNvSpPr>
                <a:spLocks noChangeShapeType="1"/>
              </p:cNvSpPr>
              <p:nvPr/>
            </p:nvSpPr>
            <p:spPr bwMode="auto">
              <a:xfrm>
                <a:off x="864" y="264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1" name="Line 15"/>
              <p:cNvSpPr>
                <a:spLocks noChangeShapeType="1"/>
              </p:cNvSpPr>
              <p:nvPr/>
            </p:nvSpPr>
            <p:spPr bwMode="auto">
              <a:xfrm>
                <a:off x="864" y="326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" name="Line 16"/>
              <p:cNvSpPr>
                <a:spLocks noChangeShapeType="1"/>
              </p:cNvSpPr>
              <p:nvPr/>
            </p:nvSpPr>
            <p:spPr bwMode="auto">
              <a:xfrm>
                <a:off x="864" y="33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3" name="Text Box 17"/>
              <p:cNvSpPr txBox="1">
                <a:spLocks noChangeArrowheads="1"/>
              </p:cNvSpPr>
              <p:nvPr/>
            </p:nvSpPr>
            <p:spPr bwMode="auto">
              <a:xfrm>
                <a:off x="533" y="3696"/>
                <a:ext cx="140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หน่วยความจำเสมือน</a:t>
                </a:r>
              </a:p>
            </p:txBody>
          </p:sp>
        </p:grp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224" y="2160"/>
              <a:ext cx="782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/>
                <a:t>ตำแหน่งที่</a:t>
              </a:r>
            </a:p>
            <a:p>
              <a:pPr algn="ctr"/>
              <a:r>
                <a:rPr lang="th-TH"/>
                <a:t>ต่อเนื่องกัน</a:t>
              </a:r>
            </a:p>
          </p:txBody>
        </p:sp>
        <p:sp>
          <p:nvSpPr>
            <p:cNvPr id="8" name="AutoShape 20"/>
            <p:cNvSpPr>
              <a:spLocks/>
            </p:cNvSpPr>
            <p:nvPr/>
          </p:nvSpPr>
          <p:spPr bwMode="auto">
            <a:xfrm>
              <a:off x="1008" y="2160"/>
              <a:ext cx="48" cy="576"/>
            </a:xfrm>
            <a:prstGeom prst="leftBrace">
              <a:avLst>
                <a:gd name="adj1" fmla="val 10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2544" y="1872"/>
              <a:ext cx="672" cy="10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10" name="Group 37"/>
            <p:cNvGrpSpPr>
              <a:grpSpLocks/>
            </p:cNvGrpSpPr>
            <p:nvPr/>
          </p:nvGrpSpPr>
          <p:grpSpPr bwMode="auto">
            <a:xfrm>
              <a:off x="3923" y="1017"/>
              <a:ext cx="1209" cy="2679"/>
              <a:chOff x="3923" y="912"/>
              <a:chExt cx="1209" cy="2679"/>
            </a:xfrm>
          </p:grpSpPr>
          <p:sp>
            <p:nvSpPr>
              <p:cNvPr id="18" name="Line 24"/>
              <p:cNvSpPr>
                <a:spLocks noChangeShapeType="1"/>
              </p:cNvSpPr>
              <p:nvPr/>
            </p:nvSpPr>
            <p:spPr bwMode="auto">
              <a:xfrm>
                <a:off x="4156" y="912"/>
                <a:ext cx="0" cy="22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9" name="Line 25"/>
              <p:cNvSpPr>
                <a:spLocks noChangeShapeType="1"/>
              </p:cNvSpPr>
              <p:nvPr/>
            </p:nvSpPr>
            <p:spPr bwMode="auto">
              <a:xfrm>
                <a:off x="4780" y="912"/>
                <a:ext cx="0" cy="22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0" name="Line 26"/>
              <p:cNvSpPr>
                <a:spLocks noChangeShapeType="1"/>
              </p:cNvSpPr>
              <p:nvPr/>
            </p:nvSpPr>
            <p:spPr bwMode="auto">
              <a:xfrm>
                <a:off x="4156" y="124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1" name="Line 27"/>
              <p:cNvSpPr>
                <a:spLocks noChangeShapeType="1"/>
              </p:cNvSpPr>
              <p:nvPr/>
            </p:nvSpPr>
            <p:spPr bwMode="auto">
              <a:xfrm>
                <a:off x="4156" y="139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2" name="Line 28"/>
              <p:cNvSpPr>
                <a:spLocks noChangeShapeType="1"/>
              </p:cNvSpPr>
              <p:nvPr/>
            </p:nvSpPr>
            <p:spPr bwMode="auto">
              <a:xfrm>
                <a:off x="4156" y="153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3" name="Line 29"/>
              <p:cNvSpPr>
                <a:spLocks noChangeShapeType="1"/>
              </p:cNvSpPr>
              <p:nvPr/>
            </p:nvSpPr>
            <p:spPr bwMode="auto">
              <a:xfrm>
                <a:off x="4156" y="16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4" name="Line 30"/>
              <p:cNvSpPr>
                <a:spLocks noChangeShapeType="1"/>
              </p:cNvSpPr>
              <p:nvPr/>
            </p:nvSpPr>
            <p:spPr bwMode="auto">
              <a:xfrm>
                <a:off x="4156" y="182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" name="Line 31"/>
              <p:cNvSpPr>
                <a:spLocks noChangeShapeType="1"/>
              </p:cNvSpPr>
              <p:nvPr/>
            </p:nvSpPr>
            <p:spPr bwMode="auto">
              <a:xfrm>
                <a:off x="4156" y="19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6" name="Line 32"/>
              <p:cNvSpPr>
                <a:spLocks noChangeShapeType="1"/>
              </p:cNvSpPr>
              <p:nvPr/>
            </p:nvSpPr>
            <p:spPr bwMode="auto">
              <a:xfrm>
                <a:off x="4156" y="211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7" name="Line 33"/>
              <p:cNvSpPr>
                <a:spLocks noChangeShapeType="1"/>
              </p:cNvSpPr>
              <p:nvPr/>
            </p:nvSpPr>
            <p:spPr bwMode="auto">
              <a:xfrm>
                <a:off x="4156" y="230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8" name="Line 34"/>
              <p:cNvSpPr>
                <a:spLocks noChangeShapeType="1"/>
              </p:cNvSpPr>
              <p:nvPr/>
            </p:nvSpPr>
            <p:spPr bwMode="auto">
              <a:xfrm>
                <a:off x="4156" y="249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9" name="Line 35"/>
              <p:cNvSpPr>
                <a:spLocks noChangeShapeType="1"/>
              </p:cNvSpPr>
              <p:nvPr/>
            </p:nvSpPr>
            <p:spPr bwMode="auto">
              <a:xfrm>
                <a:off x="4156" y="268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" name="Text Box 36"/>
              <p:cNvSpPr txBox="1">
                <a:spLocks noChangeArrowheads="1"/>
              </p:cNvSpPr>
              <p:nvPr/>
            </p:nvSpPr>
            <p:spPr bwMode="auto">
              <a:xfrm>
                <a:off x="3923" y="3264"/>
                <a:ext cx="120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หน่วยความจำจริง</a:t>
                </a:r>
              </a:p>
            </p:txBody>
          </p:sp>
        </p:grpSp>
        <p:sp>
          <p:nvSpPr>
            <p:cNvPr id="11" name="Line 38"/>
            <p:cNvSpPr>
              <a:spLocks noChangeShapeType="1"/>
            </p:cNvSpPr>
            <p:nvPr/>
          </p:nvSpPr>
          <p:spPr bwMode="auto">
            <a:xfrm>
              <a:off x="1776" y="2304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2" name="Line 39"/>
            <p:cNvSpPr>
              <a:spLocks noChangeShapeType="1"/>
            </p:cNvSpPr>
            <p:nvPr/>
          </p:nvSpPr>
          <p:spPr bwMode="auto">
            <a:xfrm flipV="1">
              <a:off x="1776" y="2496"/>
              <a:ext cx="235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3" name="Line 40"/>
            <p:cNvSpPr>
              <a:spLocks noChangeShapeType="1"/>
            </p:cNvSpPr>
            <p:nvPr/>
          </p:nvSpPr>
          <p:spPr bwMode="auto">
            <a:xfrm>
              <a:off x="1776" y="2400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4" name="Line 41"/>
            <p:cNvSpPr>
              <a:spLocks noChangeShapeType="1"/>
            </p:cNvSpPr>
            <p:nvPr/>
          </p:nvSpPr>
          <p:spPr bwMode="auto">
            <a:xfrm>
              <a:off x="2880" y="2400"/>
              <a:ext cx="12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5" name="Line 42"/>
            <p:cNvSpPr>
              <a:spLocks noChangeShapeType="1"/>
            </p:cNvSpPr>
            <p:nvPr/>
          </p:nvSpPr>
          <p:spPr bwMode="auto">
            <a:xfrm>
              <a:off x="1776" y="249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" name="Line 43"/>
            <p:cNvSpPr>
              <a:spLocks noChangeShapeType="1"/>
            </p:cNvSpPr>
            <p:nvPr/>
          </p:nvSpPr>
          <p:spPr bwMode="auto">
            <a:xfrm flipV="1">
              <a:off x="2880" y="1728"/>
              <a:ext cx="124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" name="Text Box 44"/>
            <p:cNvSpPr txBox="1">
              <a:spLocks noChangeArrowheads="1"/>
            </p:cNvSpPr>
            <p:nvPr/>
          </p:nvSpPr>
          <p:spPr bwMode="auto">
            <a:xfrm>
              <a:off x="2296" y="2928"/>
              <a:ext cx="12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/>
                <a:t>การแปลงแอดเดรส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69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ริ่มต้น">
  <a:themeElements>
    <a:clrScheme name="กำหนดเอง 9">
      <a:dk1>
        <a:sysClr val="windowText" lastClr="000000"/>
      </a:dk1>
      <a:lt1>
        <a:sysClr val="window" lastClr="FFFFFF"/>
      </a:lt1>
      <a:dk2>
        <a:srgbClr val="000000"/>
      </a:dk2>
      <a:lt2>
        <a:srgbClr val="C6E7FC"/>
      </a:lt2>
      <a:accent1>
        <a:srgbClr val="000000"/>
      </a:accent1>
      <a:accent2>
        <a:srgbClr val="00000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00"/>
      </a:hlink>
      <a:folHlink>
        <a:srgbClr val="5EAEFF"/>
      </a:folHlink>
    </a:clrScheme>
    <a:fontScheme name="กำหนดเอง 3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เริ่มต้น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925</TotalTime>
  <Words>1850</Words>
  <Application>Microsoft Office PowerPoint</Application>
  <PresentationFormat>นำเสนอทางหน้าจอ (4:3)</PresentationFormat>
  <Paragraphs>167</Paragraphs>
  <Slides>26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26</vt:i4>
      </vt:variant>
    </vt:vector>
  </HeadingPairs>
  <TitlesOfParts>
    <vt:vector size="27" baseType="lpstr">
      <vt:lpstr>เริ่มต้น</vt:lpstr>
      <vt:lpstr>  บทที่ 5 ระบบหน่วยความจำเสมือน  </vt:lpstr>
      <vt:lpstr>ประเภทของการจัดการหน่วยความจำ</vt:lpstr>
      <vt:lpstr>การจัดการหน่วยความจำ</vt:lpstr>
      <vt:lpstr>การจัดการหน่วยความจำ</vt:lpstr>
      <vt:lpstr>ระบบหน่วยความจำเสมือน (Virtual Memory)</vt:lpstr>
      <vt:lpstr>แนวคิดของหน่วยความจำเสมือน</vt:lpstr>
      <vt:lpstr>แนวคิดของหน่วยความจำเสมือน … ต่อ</vt:lpstr>
      <vt:lpstr>การแปลงแอดเดรส (Address Mapping)</vt:lpstr>
      <vt:lpstr>การแปลงแอดเดรส (Address Mapping) … ต่อ</vt:lpstr>
      <vt:lpstr>การแปลงแอดเดรส (Address Mapping) … ต่อ</vt:lpstr>
      <vt:lpstr>การแปลงแอดเดรส (Address Mapping) … ต่อ</vt:lpstr>
      <vt:lpstr>หน่วยความจำเสมือนระบบหน้า (Paging system)</vt:lpstr>
      <vt:lpstr>หน่วยความจำเสมือนระบบหน้า(Paging system) ต่อ</vt:lpstr>
      <vt:lpstr>การแปลงแอดเดรสในระบบหน้า</vt:lpstr>
      <vt:lpstr>การแปลงแอดเดรสในระบบหน้า … ต่อ</vt:lpstr>
      <vt:lpstr>การสับเปลี่ยนหน้า (Page Replacement)</vt:lpstr>
      <vt:lpstr>การสับเปลี่ยนหน้า (Page Replacement)</vt:lpstr>
      <vt:lpstr>การแปลงแอดเดรสในระบบ Segment</vt:lpstr>
      <vt:lpstr>หน่วยความจำเสมือนระบบเซกเมนต์(Segment System)</vt:lpstr>
      <vt:lpstr>หน่วยความจำเสมือนระบบผสมหน้าและเซกเมนต์</vt:lpstr>
      <vt:lpstr>หน่วยความจำเสมือนระบบผสมหน้าและเซกเมนต์</vt:lpstr>
      <vt:lpstr>ยุทธวิธีการเฟตซ์</vt:lpstr>
      <vt:lpstr>ลำดับชั้นของหน่วยความจำ</vt:lpstr>
      <vt:lpstr>ลำดับชั้นของหน่วยความจำ</vt:lpstr>
      <vt:lpstr>ลำดับชั้นของหน่วยความจำ</vt:lpstr>
      <vt:lpstr>ลำดับชั้นของหน่วยความจำ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ความรู้พื้นฐานเกี่ยวกับระบบปฏิบัติการ  </dc:title>
  <dc:creator>Purim</dc:creator>
  <cp:lastModifiedBy>user</cp:lastModifiedBy>
  <cp:revision>31</cp:revision>
  <cp:lastPrinted>2017-08-28T06:10:30Z</cp:lastPrinted>
  <dcterms:created xsi:type="dcterms:W3CDTF">2017-08-07T01:19:55Z</dcterms:created>
  <dcterms:modified xsi:type="dcterms:W3CDTF">2018-10-19T01:49:37Z</dcterms:modified>
</cp:coreProperties>
</file>