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9926638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5CFB-15B8-4BEA-9261-F680A420CC2B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04951-4B40-4B61-9741-04E9481BBF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2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72F59-473C-4E8E-BA6D-F55521B431F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0E0D8-791D-4EE5-ABF2-414E6A2F3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442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R="0">
              <a:tabLst>
                <a:tab pos="1703388" algn="l"/>
              </a:tabLst>
            </a:pPr>
            <a:r>
              <a:rPr lang="th-TH" b="1" dirty="0">
                <a:latin typeface="Cordia New" pitchFamily="34" charset="-34"/>
              </a:rPr>
              <a:t>		บทที่ </a:t>
            </a:r>
            <a:r>
              <a:rPr lang="th-TH" b="1" dirty="0" smtClean="0">
                <a:latin typeface="Cordia New" pitchFamily="34" charset="-34"/>
              </a:rPr>
              <a:t>4</a:t>
            </a:r>
            <a:r>
              <a:rPr lang="th-TH" b="1" dirty="0">
                <a:latin typeface="Cordia New" pitchFamily="34" charset="-34"/>
              </a:rPr>
              <a:t/>
            </a:r>
            <a:br>
              <a:rPr lang="th-TH" b="1" dirty="0">
                <a:latin typeface="Cordia New" pitchFamily="34" charset="-34"/>
              </a:rPr>
            </a:br>
            <a:r>
              <a:rPr lang="th-TH" b="1" dirty="0">
                <a:latin typeface="Cordia New" pitchFamily="34" charset="-34"/>
              </a:rPr>
              <a:t>การจัดการหน่วยความจำ</a:t>
            </a:r>
            <a:r>
              <a:rPr lang="th-TH" b="1" dirty="0" smtClean="0">
                <a:latin typeface="Cordia New" pitchFamily="34" charset="-34"/>
              </a:rPr>
              <a:t/>
            </a:r>
            <a:br>
              <a:rPr lang="th-TH" b="1" dirty="0" smtClean="0">
                <a:latin typeface="Cordia New" pitchFamily="34" charset="-34"/>
              </a:rPr>
            </a:br>
            <a:r>
              <a:rPr lang="th-TH" b="1" dirty="0">
                <a:latin typeface="Cordia New" pitchFamily="34" charset="-34"/>
              </a:rPr>
              <a:t/>
            </a:r>
            <a:br>
              <a:rPr lang="th-TH" b="1" dirty="0">
                <a:latin typeface="Cordia New" pitchFamily="34" charset="-34"/>
              </a:rPr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rdia New" pitchFamily="34" charset="-34"/>
              </a:rPr>
              <a:t>(Memory Management)</a:t>
            </a:r>
          </a:p>
        </p:txBody>
      </p:sp>
    </p:spTree>
    <p:extLst>
      <p:ext uri="{BB962C8B-B14F-4D97-AF65-F5344CB8AC3E}">
        <p14:creationId xmlns:p14="http://schemas.microsoft.com/office/powerpoint/2010/main" val="5687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การจัดสรรหน่วยความจำ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/>
              <a:t>การจัดสรรหน่วยความจำแบบไม่ต่อเนื่อง</a:t>
            </a:r>
          </a:p>
          <a:p>
            <a:r>
              <a:rPr lang="th-TH" sz="2800" dirty="0" smtClean="0"/>
              <a:t>โปรแกรม</a:t>
            </a:r>
            <a:r>
              <a:rPr lang="th-TH" sz="2800" dirty="0"/>
              <a:t>จะถูกแบ่งออกเป็นกลุ่มหรือส่วนย่อย ๆ หลาย ๆ ส่วน เมื่อรันโปรแกรมจะโหลดลงหน่วยความจำที่ไหนก็ได้ที่มีที่ว่างพอ แต่ละส่วนไม่จำเป็นต้องเรียงต่อเป็นผืนเดียว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568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การจัดการหน่วยความจำหลักแบบต่าง </a:t>
            </a:r>
            <a:r>
              <a:rPr lang="th-TH" sz="3600" b="1" dirty="0" smtClean="0"/>
              <a:t>ๆ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การจัดการหน่วยความจำนั้นมีหลายวิธี ตั้งแต่การจัดการแบบพื้นฐาน จนถึงแบบที่ซับซ้อน</a:t>
            </a:r>
          </a:p>
          <a:p>
            <a:pPr marL="0" indent="0">
              <a:buNone/>
            </a:pPr>
            <a:r>
              <a:rPr lang="th-TH" sz="2800" dirty="0"/>
              <a:t>การจัดการหน่วยความจำจึงมีการแบ่งออกเป็น 2 ระบบดังนี้</a:t>
            </a:r>
          </a:p>
          <a:p>
            <a:r>
              <a:rPr lang="th-TH" sz="2800" dirty="0"/>
              <a:t>ระบบโปรแกรมเดี่ยว (</a:t>
            </a:r>
            <a:r>
              <a:rPr lang="en-US" sz="2800" dirty="0" err="1"/>
              <a:t>Monoprogramming</a:t>
            </a:r>
            <a:r>
              <a:rPr lang="en-US" sz="2800" dirty="0"/>
              <a:t> or Single program)</a:t>
            </a:r>
          </a:p>
          <a:p>
            <a:r>
              <a:rPr lang="th-TH" sz="2800" dirty="0"/>
              <a:t>ระบบหลายโปรแกรม </a:t>
            </a:r>
            <a:r>
              <a:rPr lang="th-TH" sz="2800" dirty="0" smtClean="0"/>
              <a:t>(</a:t>
            </a:r>
            <a:r>
              <a:rPr lang="en-US" sz="2800" dirty="0" smtClean="0"/>
              <a:t>Multiprogramming or Multiple </a:t>
            </a:r>
            <a:r>
              <a:rPr lang="en-US" sz="2800" dirty="0"/>
              <a:t>program)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7812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ระบบโปรแกรมเดี่ยว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เป็นวิธีการจัดการหน่วยความจำที่ง่ายที่สุด เนื่องจากจะมีโปรแกรมเพียง      1 โปรแกรมทำงานในขณะใดขณะหนึ่ง</a:t>
            </a:r>
          </a:p>
          <a:p>
            <a:r>
              <a:rPr lang="th-TH" sz="2800" dirty="0"/>
              <a:t>ดังนั้นการใช้งานหน่วยความจำจะมีเพียงโปรแกรมนั้น ๆ กับระบบปฏิบัติการเท่านั้น  ดังรูป</a:t>
            </a:r>
          </a:p>
          <a:p>
            <a:endParaRPr lang="th-TH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825875" y="3467844"/>
            <a:ext cx="2066925" cy="2514600"/>
            <a:chOff x="2304" y="2448"/>
            <a:chExt cx="1152" cy="1584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304" y="2448"/>
              <a:ext cx="1152" cy="158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dirty="0">
                  <a:solidFill>
                    <a:srgbClr val="3333CC"/>
                  </a:solidFill>
                </a:rPr>
                <a:t>OS</a:t>
              </a:r>
            </a:p>
            <a:p>
              <a:pPr algn="ctr" eaLnBrk="0" hangingPunct="0"/>
              <a:r>
                <a:rPr lang="th-TH" sz="2800" dirty="0">
                  <a:solidFill>
                    <a:srgbClr val="3333CC"/>
                  </a:solidFill>
                </a:rPr>
                <a:t>โปรแกรมของ</a:t>
              </a:r>
            </a:p>
            <a:p>
              <a:pPr algn="ctr" eaLnBrk="0" hangingPunct="0"/>
              <a:r>
                <a:rPr lang="th-TH" sz="2800" dirty="0">
                  <a:solidFill>
                    <a:srgbClr val="3333CC"/>
                  </a:solidFill>
                </a:rPr>
                <a:t>ผู้ใช้</a:t>
              </a:r>
            </a:p>
            <a:p>
              <a:pPr algn="ctr" eaLnBrk="0" hangingPunct="0"/>
              <a:endParaRPr lang="th-TH" sz="2800" dirty="0">
                <a:solidFill>
                  <a:srgbClr val="3333CC"/>
                </a:solidFill>
              </a:endParaRPr>
            </a:p>
            <a:p>
              <a:pPr algn="ctr" eaLnBrk="0" hangingPunct="0"/>
              <a:r>
                <a:rPr lang="th-TH" sz="2800" dirty="0">
                  <a:solidFill>
                    <a:srgbClr val="3333CC"/>
                  </a:solidFill>
                </a:rPr>
                <a:t>ว่าง</a:t>
              </a:r>
              <a:endParaRPr lang="en-US" sz="2800" dirty="0">
                <a:solidFill>
                  <a:srgbClr val="3333CC"/>
                </a:solidFill>
              </a:endParaRPr>
            </a:p>
            <a:p>
              <a:pPr algn="ctr" eaLnBrk="0" hangingPunct="0"/>
              <a:endParaRPr lang="th-TH" sz="2800" dirty="0">
                <a:solidFill>
                  <a:srgbClr val="3333CC"/>
                </a:solidFill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304" y="26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304" y="345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1501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ระบบโปรแกรม</a:t>
            </a:r>
            <a:r>
              <a:rPr lang="th-TH" sz="3600" b="1" dirty="0" smtClean="0"/>
              <a:t>เดี่ยว</a:t>
            </a:r>
            <a:endParaRPr lang="th-TH" sz="3600" b="1" dirty="0"/>
          </a:p>
        </p:txBody>
      </p:sp>
      <p:grpSp>
        <p:nvGrpSpPr>
          <p:cNvPr id="7" name="กลุ่ม 6"/>
          <p:cNvGrpSpPr/>
          <p:nvPr/>
        </p:nvGrpSpPr>
        <p:grpSpPr>
          <a:xfrm>
            <a:off x="838200" y="2286000"/>
            <a:ext cx="7239000" cy="2991608"/>
            <a:chOff x="838200" y="2286000"/>
            <a:chExt cx="7239000" cy="2991608"/>
          </a:xfrm>
        </p:grpSpPr>
        <p:sp>
          <p:nvSpPr>
            <p:cNvPr id="8" name="Rectangle 1026"/>
            <p:cNvSpPr>
              <a:spLocks noChangeArrowheads="1"/>
            </p:cNvSpPr>
            <p:nvPr/>
          </p:nvSpPr>
          <p:spPr bwMode="auto">
            <a:xfrm>
              <a:off x="838200" y="2286000"/>
              <a:ext cx="1524000" cy="2895600"/>
            </a:xfrm>
            <a:prstGeom prst="rect">
              <a:avLst/>
            </a:prstGeom>
            <a:solidFill>
              <a:srgbClr val="AEDEA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2000"/>
            </a:p>
          </p:txBody>
        </p:sp>
        <p:sp>
          <p:nvSpPr>
            <p:cNvPr id="9" name="Line 1027"/>
            <p:cNvSpPr>
              <a:spLocks noChangeShapeType="1"/>
            </p:cNvSpPr>
            <p:nvPr/>
          </p:nvSpPr>
          <p:spPr bwMode="auto">
            <a:xfrm>
              <a:off x="853281" y="3848100"/>
              <a:ext cx="15240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 sz="2000"/>
            </a:p>
          </p:txBody>
        </p:sp>
        <p:sp>
          <p:nvSpPr>
            <p:cNvPr id="10" name="Text Box 1028"/>
            <p:cNvSpPr txBox="1">
              <a:spLocks noChangeArrowheads="1"/>
            </p:cNvSpPr>
            <p:nvPr/>
          </p:nvSpPr>
          <p:spPr bwMode="auto">
            <a:xfrm>
              <a:off x="1141697" y="4165937"/>
              <a:ext cx="97815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en-US" sz="2000" b="1" dirty="0">
                  <a:solidFill>
                    <a:srgbClr val="3333CC"/>
                  </a:solidFill>
                </a:rPr>
                <a:t>Operating </a:t>
              </a:r>
            </a:p>
            <a:p>
              <a:pPr algn="ctr"/>
              <a:r>
                <a:rPr lang="en-US" sz="2000" b="1" dirty="0">
                  <a:solidFill>
                    <a:srgbClr val="3333CC"/>
                  </a:solidFill>
                </a:rPr>
                <a:t>system in </a:t>
              </a:r>
              <a:endParaRPr lang="en-US" sz="2000" b="1" dirty="0" smtClean="0">
                <a:solidFill>
                  <a:srgbClr val="3333CC"/>
                </a:solidFill>
              </a:endParaRPr>
            </a:p>
            <a:p>
              <a:pPr algn="ctr"/>
              <a:r>
                <a:rPr lang="en-US" sz="2000" b="1" dirty="0" smtClean="0">
                  <a:solidFill>
                    <a:srgbClr val="3333CC"/>
                  </a:solidFill>
                </a:rPr>
                <a:t>RAM</a:t>
              </a:r>
              <a:endParaRPr lang="th-TH" sz="2000" b="1" dirty="0">
                <a:solidFill>
                  <a:srgbClr val="3333CC"/>
                </a:solidFill>
              </a:endParaRPr>
            </a:p>
          </p:txBody>
        </p:sp>
        <p:sp>
          <p:nvSpPr>
            <p:cNvPr id="11" name="Text Box 1029"/>
            <p:cNvSpPr txBox="1">
              <a:spLocks noChangeArrowheads="1"/>
            </p:cNvSpPr>
            <p:nvPr/>
          </p:nvSpPr>
          <p:spPr bwMode="auto">
            <a:xfrm>
              <a:off x="1056737" y="2781300"/>
              <a:ext cx="1063113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en-US" b="1" dirty="0">
                  <a:solidFill>
                    <a:srgbClr val="3333CC"/>
                  </a:solidFill>
                </a:rPr>
                <a:t>User</a:t>
              </a:r>
            </a:p>
            <a:p>
              <a:pPr algn="ctr"/>
              <a:r>
                <a:rPr lang="en-US" b="1" dirty="0">
                  <a:solidFill>
                    <a:srgbClr val="3333CC"/>
                  </a:solidFill>
                </a:rPr>
                <a:t>program</a:t>
              </a:r>
              <a:endParaRPr lang="th-TH" b="1" dirty="0">
                <a:solidFill>
                  <a:srgbClr val="3333CC"/>
                </a:solidFill>
              </a:endParaRPr>
            </a:p>
          </p:txBody>
        </p:sp>
        <p:sp>
          <p:nvSpPr>
            <p:cNvPr id="12" name="Rectangle 1030"/>
            <p:cNvSpPr>
              <a:spLocks noChangeArrowheads="1"/>
            </p:cNvSpPr>
            <p:nvPr/>
          </p:nvSpPr>
          <p:spPr bwMode="auto">
            <a:xfrm>
              <a:off x="3657600" y="2286000"/>
              <a:ext cx="1524000" cy="2895600"/>
            </a:xfrm>
            <a:prstGeom prst="rect">
              <a:avLst/>
            </a:prstGeom>
            <a:solidFill>
              <a:srgbClr val="FC7CA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2000"/>
            </a:p>
          </p:txBody>
        </p:sp>
        <p:sp>
          <p:nvSpPr>
            <p:cNvPr id="13" name="Rectangle 1031"/>
            <p:cNvSpPr>
              <a:spLocks noChangeArrowheads="1"/>
            </p:cNvSpPr>
            <p:nvPr/>
          </p:nvSpPr>
          <p:spPr bwMode="auto">
            <a:xfrm>
              <a:off x="6553200" y="2286000"/>
              <a:ext cx="1524000" cy="28956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2000"/>
            </a:p>
          </p:txBody>
        </p:sp>
        <p:sp>
          <p:nvSpPr>
            <p:cNvPr id="14" name="Line 1032"/>
            <p:cNvSpPr>
              <a:spLocks noChangeShapeType="1"/>
            </p:cNvSpPr>
            <p:nvPr/>
          </p:nvSpPr>
          <p:spPr bwMode="auto">
            <a:xfrm>
              <a:off x="3657600" y="3352800"/>
              <a:ext cx="15240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 sz="2000"/>
            </a:p>
          </p:txBody>
        </p:sp>
        <p:sp>
          <p:nvSpPr>
            <p:cNvPr id="15" name="Text Box 1033"/>
            <p:cNvSpPr txBox="1">
              <a:spLocks noChangeArrowheads="1"/>
            </p:cNvSpPr>
            <p:nvPr/>
          </p:nvSpPr>
          <p:spPr bwMode="auto">
            <a:xfrm>
              <a:off x="3949700" y="2363788"/>
              <a:ext cx="969963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en-US" sz="2000" b="1">
                  <a:solidFill>
                    <a:srgbClr val="3333CC"/>
                  </a:solidFill>
                </a:rPr>
                <a:t>Operating </a:t>
              </a:r>
            </a:p>
            <a:p>
              <a:pPr algn="ctr"/>
              <a:r>
                <a:rPr lang="en-US" sz="2000" b="1">
                  <a:solidFill>
                    <a:srgbClr val="3333CC"/>
                  </a:solidFill>
                </a:rPr>
                <a:t>system in </a:t>
              </a:r>
            </a:p>
            <a:p>
              <a:pPr algn="ctr"/>
              <a:r>
                <a:rPr lang="en-US" sz="2000" b="1">
                  <a:solidFill>
                    <a:srgbClr val="3333CC"/>
                  </a:solidFill>
                </a:rPr>
                <a:t>ROM</a:t>
              </a:r>
              <a:endParaRPr lang="th-TH" sz="2000" b="1">
                <a:solidFill>
                  <a:srgbClr val="3333CC"/>
                </a:solidFill>
              </a:endParaRPr>
            </a:p>
          </p:txBody>
        </p:sp>
        <p:sp>
          <p:nvSpPr>
            <p:cNvPr id="16" name="Text Box 1034"/>
            <p:cNvSpPr txBox="1">
              <a:spLocks noChangeArrowheads="1"/>
            </p:cNvSpPr>
            <p:nvPr/>
          </p:nvSpPr>
          <p:spPr bwMode="auto">
            <a:xfrm>
              <a:off x="4003576" y="3848100"/>
              <a:ext cx="80823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en-US" sz="2000" b="1">
                  <a:solidFill>
                    <a:srgbClr val="3333CC"/>
                  </a:solidFill>
                </a:rPr>
                <a:t>User</a:t>
              </a:r>
            </a:p>
            <a:p>
              <a:pPr algn="ctr"/>
              <a:r>
                <a:rPr lang="en-US" sz="2000" b="1">
                  <a:solidFill>
                    <a:srgbClr val="3333CC"/>
                  </a:solidFill>
                </a:rPr>
                <a:t>program</a:t>
              </a:r>
              <a:endParaRPr lang="th-TH" sz="2000" b="1">
                <a:solidFill>
                  <a:srgbClr val="3333CC"/>
                </a:solidFill>
              </a:endParaRPr>
            </a:p>
          </p:txBody>
        </p:sp>
        <p:sp>
          <p:nvSpPr>
            <p:cNvPr id="17" name="Text Box 1035"/>
            <p:cNvSpPr txBox="1">
              <a:spLocks noChangeArrowheads="1"/>
            </p:cNvSpPr>
            <p:nvPr/>
          </p:nvSpPr>
          <p:spPr bwMode="auto">
            <a:xfrm>
              <a:off x="6899176" y="3349242"/>
              <a:ext cx="80823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en-US" sz="2000" b="1" dirty="0">
                  <a:solidFill>
                    <a:srgbClr val="3333CC"/>
                  </a:solidFill>
                </a:rPr>
                <a:t>User</a:t>
              </a:r>
            </a:p>
            <a:p>
              <a:pPr algn="ctr"/>
              <a:r>
                <a:rPr lang="en-US" sz="2000" b="1" dirty="0">
                  <a:solidFill>
                    <a:srgbClr val="3333CC"/>
                  </a:solidFill>
                </a:rPr>
                <a:t>program</a:t>
              </a:r>
              <a:endParaRPr lang="th-TH" sz="2000" b="1" dirty="0">
                <a:solidFill>
                  <a:srgbClr val="3333CC"/>
                </a:solidFill>
              </a:endParaRPr>
            </a:p>
          </p:txBody>
        </p:sp>
        <p:sp>
          <p:nvSpPr>
            <p:cNvPr id="18" name="Text Box 1036"/>
            <p:cNvSpPr txBox="1">
              <a:spLocks noChangeArrowheads="1"/>
            </p:cNvSpPr>
            <p:nvPr/>
          </p:nvSpPr>
          <p:spPr bwMode="auto">
            <a:xfrm>
              <a:off x="6593034" y="2384425"/>
              <a:ext cx="141417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en-US" sz="2000" b="1">
                  <a:solidFill>
                    <a:srgbClr val="3333CC"/>
                  </a:solidFill>
                </a:rPr>
                <a:t>Device Manager</a:t>
              </a:r>
            </a:p>
            <a:p>
              <a:pPr algn="ctr"/>
              <a:r>
                <a:rPr lang="en-US" sz="2000" b="1">
                  <a:solidFill>
                    <a:srgbClr val="3333CC"/>
                  </a:solidFill>
                </a:rPr>
                <a:t> in ROM</a:t>
              </a:r>
              <a:endParaRPr lang="th-TH" sz="2000" b="1">
                <a:solidFill>
                  <a:srgbClr val="3333CC"/>
                </a:solidFill>
              </a:endParaRPr>
            </a:p>
          </p:txBody>
        </p:sp>
        <p:sp>
          <p:nvSpPr>
            <p:cNvPr id="19" name="Line 1037"/>
            <p:cNvSpPr>
              <a:spLocks noChangeShapeType="1"/>
            </p:cNvSpPr>
            <p:nvPr/>
          </p:nvSpPr>
          <p:spPr bwMode="auto">
            <a:xfrm>
              <a:off x="6553200" y="3048000"/>
              <a:ext cx="15240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 sz="2000"/>
            </a:p>
          </p:txBody>
        </p:sp>
        <p:sp>
          <p:nvSpPr>
            <p:cNvPr id="20" name="Line 1038"/>
            <p:cNvSpPr>
              <a:spLocks noChangeShapeType="1"/>
            </p:cNvSpPr>
            <p:nvPr/>
          </p:nvSpPr>
          <p:spPr bwMode="auto">
            <a:xfrm>
              <a:off x="6553200" y="4267200"/>
              <a:ext cx="15240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th-TH" sz="2000"/>
            </a:p>
          </p:txBody>
        </p:sp>
        <p:sp>
          <p:nvSpPr>
            <p:cNvPr id="21" name="Text Box 1039"/>
            <p:cNvSpPr txBox="1">
              <a:spLocks noChangeArrowheads="1"/>
            </p:cNvSpPr>
            <p:nvPr/>
          </p:nvSpPr>
          <p:spPr bwMode="auto">
            <a:xfrm>
              <a:off x="6841205" y="4261945"/>
              <a:ext cx="97815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en-US" sz="2000" b="1" dirty="0">
                  <a:solidFill>
                    <a:srgbClr val="3333CC"/>
                  </a:solidFill>
                </a:rPr>
                <a:t>Operating </a:t>
              </a:r>
            </a:p>
            <a:p>
              <a:pPr algn="ctr"/>
              <a:r>
                <a:rPr lang="en-US" sz="2000" b="1" dirty="0">
                  <a:solidFill>
                    <a:srgbClr val="3333CC"/>
                  </a:solidFill>
                </a:rPr>
                <a:t>system in </a:t>
              </a:r>
            </a:p>
            <a:p>
              <a:pPr algn="ctr"/>
              <a:r>
                <a:rPr lang="en-US" sz="2000" b="1" dirty="0">
                  <a:solidFill>
                    <a:srgbClr val="3333CC"/>
                  </a:solidFill>
                </a:rPr>
                <a:t>RAM</a:t>
              </a:r>
              <a:endParaRPr lang="th-TH" sz="2000" b="1" dirty="0">
                <a:solidFill>
                  <a:srgbClr val="3333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028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ระบบโปรแกรมเดี่ยว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จากรูปเราอาจแบ่งหน่วยความจำหลักออกเป็น 2 ส่วนคือ</a:t>
            </a:r>
          </a:p>
          <a:p>
            <a:r>
              <a:rPr lang="th-TH" sz="2800" b="1" dirty="0"/>
              <a:t>ส่วนของ </a:t>
            </a:r>
            <a:r>
              <a:rPr lang="en-US" sz="2800" b="1" dirty="0"/>
              <a:t>OS </a:t>
            </a:r>
            <a:r>
              <a:rPr lang="th-TH" sz="2800" dirty="0"/>
              <a:t>เป็นหน่วยความจำที่ถูกครอบครองโดย </a:t>
            </a:r>
            <a:r>
              <a:rPr lang="en-US" sz="2800" dirty="0"/>
              <a:t>OS </a:t>
            </a:r>
          </a:p>
          <a:p>
            <a:r>
              <a:rPr lang="th-TH" sz="2800" b="1" dirty="0"/>
              <a:t>ส่วนของผู้ใช้ (</a:t>
            </a:r>
            <a:r>
              <a:rPr lang="en-US" sz="2800" b="1" dirty="0"/>
              <a:t>User area) </a:t>
            </a:r>
            <a:r>
              <a:rPr lang="th-TH" sz="2800" dirty="0"/>
              <a:t>คือส่วนที่สามารถนำโปรแกรมของผู้ใช้ลงไปวางได้ ซึ่งก็คือหน่วยความจำหลักทั้งหมดที่เหลือจากส่วนของ </a:t>
            </a:r>
            <a:r>
              <a:rPr lang="en-US" sz="2800" dirty="0"/>
              <a:t>OS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4211634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/>
              <a:t>ระบบโปรแกรมเดี่ยว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เมื่อหน่วยความจำหลักถูกแบ่งออกเป็น 2 ส่วนแล้ว ตัว </a:t>
            </a:r>
            <a:r>
              <a:rPr lang="en-US" sz="2800" dirty="0"/>
              <a:t>OS </a:t>
            </a:r>
            <a:r>
              <a:rPr lang="th-TH" sz="2800" dirty="0"/>
              <a:t>จึงจำเป็นต้องมีวิธีการป้องกันไม่ให้โปรแกรมของผู้ใช้รุกล้ำเข้ามาในส่วนของ </a:t>
            </a:r>
            <a:r>
              <a:rPr lang="en-US" sz="2800" dirty="0"/>
              <a:t>OS</a:t>
            </a:r>
          </a:p>
          <a:p>
            <a:r>
              <a:rPr lang="th-TH" sz="2800" dirty="0"/>
              <a:t>ถ้า </a:t>
            </a:r>
            <a:r>
              <a:rPr lang="en-US" sz="2800" dirty="0"/>
              <a:t>OS </a:t>
            </a:r>
            <a:r>
              <a:rPr lang="th-TH" sz="2800" dirty="0"/>
              <a:t>ปล่อยให้ผู้ใช้เข้ามาใช้หน่วยความจำที่ </a:t>
            </a:r>
            <a:r>
              <a:rPr lang="en-US" sz="2800" dirty="0"/>
              <a:t>OS </a:t>
            </a:r>
            <a:r>
              <a:rPr lang="th-TH" sz="2800" dirty="0"/>
              <a:t>ใช้อยู่ โปรแกรมของผู้ใช้อาจทำลายตัวโปรแกรมของ </a:t>
            </a:r>
            <a:r>
              <a:rPr lang="en-US" sz="2800" dirty="0"/>
              <a:t>OS </a:t>
            </a:r>
            <a:r>
              <a:rPr lang="th-TH" sz="2800" dirty="0"/>
              <a:t>เสียหายจนระบบทำงานไม่ได้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642502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ระบบโปรแกรมเดี่ยว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วิธีที่นิยมในการป้องกันการรุกล้ำได้แก่การสร้างรีจีสเตอร์ขึ้นมาในซีพียูเรียกว่า</a:t>
            </a:r>
            <a:r>
              <a:rPr lang="th-TH" sz="2800" b="1" dirty="0">
                <a:solidFill>
                  <a:schemeClr val="tx2"/>
                </a:solidFill>
              </a:rPr>
              <a:t>รีจีสเตอร์ขอบเขต (</a:t>
            </a:r>
            <a:r>
              <a:rPr lang="en-US" sz="2800" b="1" dirty="0">
                <a:solidFill>
                  <a:schemeClr val="tx2"/>
                </a:solidFill>
              </a:rPr>
              <a:t>boundary register</a:t>
            </a:r>
            <a:r>
              <a:rPr lang="th-TH" sz="2800" b="1" dirty="0">
                <a:solidFill>
                  <a:schemeClr val="tx2"/>
                </a:solidFill>
              </a:rPr>
              <a:t>)</a:t>
            </a:r>
          </a:p>
          <a:p>
            <a:r>
              <a:rPr lang="th-TH" sz="2800" dirty="0"/>
              <a:t>รีจีสเตอร์จะทำหน้าที่เก็บค่า</a:t>
            </a:r>
            <a:r>
              <a:rPr lang="th-TH" sz="2800" dirty="0" err="1" smtClean="0"/>
              <a:t>แอต</a:t>
            </a:r>
            <a:r>
              <a:rPr lang="th-TH" sz="2800" dirty="0" smtClean="0"/>
              <a:t>เด</a:t>
            </a:r>
            <a:r>
              <a:rPr lang="th-TH" sz="2800" dirty="0"/>
              <a:t>รสที่เป็นรอยต่อระหว่างส่วนของ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th-TH" sz="2800" dirty="0"/>
              <a:t> และส่วนของผู้ใช้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768101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ระบบหลายโปรแกรม </a:t>
            </a:r>
            <a:r>
              <a:rPr lang="en-US" sz="3600" b="1" dirty="0"/>
              <a:t>Multiple </a:t>
            </a:r>
            <a:r>
              <a:rPr lang="en-US" sz="3600" b="1" dirty="0" smtClean="0"/>
              <a:t>program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ระบบคอมพิวเตอร์ส่วนใหญ่ในปัจจุบันอนุญาตให้มีงานหลาย ๆ งานทำงานในเวลาเดียวกัน</a:t>
            </a:r>
          </a:p>
          <a:p>
            <a:r>
              <a:rPr lang="th-TH" sz="2800" dirty="0"/>
              <a:t>การที่ระบบมีหลายงานทำงานพร้อมกันนั้น หมายความว่า</a:t>
            </a:r>
            <a:r>
              <a:rPr lang="th-TH" sz="2800" b="1" dirty="0"/>
              <a:t>แต่ละงานต้องถูกบันทึกอยู่ในหน่วยความจำหลัก</a:t>
            </a:r>
          </a:p>
          <a:p>
            <a:r>
              <a:rPr lang="th-TH" sz="2800" dirty="0"/>
              <a:t>ดังนั้นเพื่อให้คอมพิวเตอร์สามารถทำงานหลายงานพร้อมกัน จึงจำเป็นต้องทำการแบ่งพื้นที่หน่วยความจำออกเป็นส่วน ๆ สำหรับแต่ละงานเพื่อไม่ให้ปะปนกัน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550783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ระบบหลายโปรแกรม </a:t>
            </a:r>
            <a:r>
              <a:rPr lang="en-US" sz="3600" b="1" dirty="0"/>
              <a:t>Multiple </a:t>
            </a:r>
            <a:r>
              <a:rPr lang="en-US" sz="3600" b="1" dirty="0" smtClean="0"/>
              <a:t>program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การแบ่งหน่วยความจำสำหรับระบบหลายโปรแกรมมี 2 แบบ</a:t>
            </a:r>
          </a:p>
          <a:p>
            <a:r>
              <a:rPr lang="th-TH" sz="2800" dirty="0"/>
              <a:t>การแบ่งหน่วยความจำขนาดคงที่ (</a:t>
            </a:r>
            <a:r>
              <a:rPr lang="en-US" sz="2800" dirty="0"/>
              <a:t>Fixed partition multi-programming)</a:t>
            </a:r>
          </a:p>
          <a:p>
            <a:r>
              <a:rPr lang="th-TH" sz="2800" dirty="0"/>
              <a:t>การแบ่งหน่วยความจำขนาดไม่คงที่ (</a:t>
            </a:r>
            <a:r>
              <a:rPr lang="en-US" sz="2800" dirty="0"/>
              <a:t>Variable partition multi-programming)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03906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การแบ่งหน่วยความจำขนาด</a:t>
            </a:r>
            <a:r>
              <a:rPr lang="th-TH" sz="3600" b="1" dirty="0" smtClean="0"/>
              <a:t>คงที่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วิธีนี้หน่วยความจำจะถูกแบ่งออกเป็นหลายส่วน แต่ละส่วนมีขนาด  คงที่ และในแต่ละส่วนจะมีเพียงงานเดียว และการแบ่งนั้นจะเปลี่ยนแปลงอีกไม่ได้</a:t>
            </a:r>
          </a:p>
          <a:p>
            <a:r>
              <a:rPr lang="th-TH" sz="2800" dirty="0"/>
              <a:t>ดังนั้นจำนวนงานที่ทำงานได้พร้อมกันจะเท่ากับจำนวนส่วนย่อยของหน่วยความจำหลัก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7120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หน่วยความจำหลัก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/>
              <a:t>หน้าที่ของหน่วยความจำ</a:t>
            </a:r>
            <a:r>
              <a:rPr lang="th-TH" sz="2800" dirty="0"/>
              <a:t>หลัก</a:t>
            </a:r>
          </a:p>
          <a:p>
            <a:r>
              <a:rPr lang="th-TH" sz="2800" dirty="0"/>
              <a:t>เก็บระบบปฏิบัติการ</a:t>
            </a:r>
          </a:p>
          <a:p>
            <a:r>
              <a:rPr lang="th-TH" sz="2800" dirty="0"/>
              <a:t>เก็บโปรแกรมของผู้ใช้</a:t>
            </a:r>
          </a:p>
          <a:p>
            <a:r>
              <a:rPr lang="th-TH" sz="2800" dirty="0"/>
              <a:t>เก็บข้อมูลที่จะใช้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815237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การแบ่งหน่วยความจำขนาด</a:t>
            </a:r>
            <a:r>
              <a:rPr lang="th-TH" sz="3600" b="1" dirty="0" smtClean="0"/>
              <a:t>คงที่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การแบ่งหน่วยความจำขนาดคงที่ แบ่งได้เป็น 2 แบบ</a:t>
            </a:r>
          </a:p>
          <a:p>
            <a:r>
              <a:rPr lang="th-TH" sz="2800" dirty="0"/>
              <a:t>การแปลงและโหลดด้วยค่าสัมบูรณ์ (</a:t>
            </a:r>
            <a:r>
              <a:rPr lang="en-US" sz="2800" dirty="0"/>
              <a:t>Absolute translation and loading)</a:t>
            </a:r>
          </a:p>
          <a:p>
            <a:r>
              <a:rPr lang="th-TH" sz="2800" dirty="0"/>
              <a:t>การแปลงและโหลดด้วยค่าสัมพัทธ์ (</a:t>
            </a:r>
            <a:r>
              <a:rPr lang="en-US" sz="2800" dirty="0" err="1"/>
              <a:t>Relocatable</a:t>
            </a:r>
            <a:r>
              <a:rPr lang="en-US" sz="2800" dirty="0"/>
              <a:t> translation and loading)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89594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การแปลงและโหลดด้วยค่าสัมบูรณ์ 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ค่าแอดเดรสสัมบูรณ์ คือ</a:t>
            </a:r>
            <a:r>
              <a:rPr lang="th-TH" sz="2800" b="1" dirty="0"/>
              <a:t>ค่าแอดเดรสจริง ๆ ในหน่วยความจำ</a:t>
            </a:r>
          </a:p>
          <a:p>
            <a:r>
              <a:rPr lang="th-TH" sz="2800" dirty="0"/>
              <a:t>หน่วยความจำหลักจะถูกแบ่งออกเป็นส่วนที่มีขนาดคงที่ และแต่ละส่วนจะมีแอดเดรสที่เป็นขอบเขตบน และล่างอยู่ ดังนั้นเมื่องานต้องการใช้หน่วยความจำหลักในส่วนย่อยใดก็ตาม </a:t>
            </a:r>
            <a:r>
              <a:rPr lang="en-US" sz="2800" dirty="0"/>
              <a:t>OS </a:t>
            </a:r>
            <a:r>
              <a:rPr lang="th-TH" sz="2800" dirty="0"/>
              <a:t>จะต้องกำหนดแอดเดรสจริงให้กับงาน เพื่อให้งานเข้าไปครอบครองหน่วยความจำหลักในส่วนที่ถูกต้อง</a:t>
            </a:r>
          </a:p>
          <a:p>
            <a:r>
              <a:rPr lang="th-TH" sz="2800" b="1" dirty="0"/>
              <a:t>นิยมใช้กับคิวงานที่เป็นแบบ </a:t>
            </a:r>
            <a:r>
              <a:rPr lang="en-US" sz="2800" b="1" dirty="0"/>
              <a:t>Multiple queues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735053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การแปลงและโหลดด้วยค่าสัมบูรณ์ </a:t>
            </a:r>
          </a:p>
        </p:txBody>
      </p:sp>
      <p:grpSp>
        <p:nvGrpSpPr>
          <p:cNvPr id="36" name="กลุ่ม 35"/>
          <p:cNvGrpSpPr/>
          <p:nvPr/>
        </p:nvGrpSpPr>
        <p:grpSpPr>
          <a:xfrm>
            <a:off x="195263" y="2133600"/>
            <a:ext cx="8304212" cy="3871913"/>
            <a:chOff x="195263" y="2133600"/>
            <a:chExt cx="8304212" cy="3871913"/>
          </a:xfrm>
        </p:grpSpPr>
        <p:grpSp>
          <p:nvGrpSpPr>
            <p:cNvPr id="37" name="Group 9"/>
            <p:cNvGrpSpPr>
              <a:grpSpLocks/>
            </p:cNvGrpSpPr>
            <p:nvPr/>
          </p:nvGrpSpPr>
          <p:grpSpPr bwMode="auto">
            <a:xfrm>
              <a:off x="6019800" y="2133600"/>
              <a:ext cx="1600200" cy="3581400"/>
              <a:chOff x="2304" y="1344"/>
              <a:chExt cx="1008" cy="2256"/>
            </a:xfrm>
          </p:grpSpPr>
          <p:sp>
            <p:nvSpPr>
              <p:cNvPr id="64" name="Rectangle 5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008" cy="225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th-TH" sz="2800"/>
                  <a:t>OS</a:t>
                </a:r>
              </a:p>
              <a:p>
                <a:pPr algn="ctr" eaLnBrk="0" hangingPunct="0"/>
                <a:endParaRPr lang="th-TH" sz="800"/>
              </a:p>
              <a:p>
                <a:pPr algn="ctr" eaLnBrk="0" hangingPunct="0"/>
                <a:r>
                  <a:rPr lang="th-TH" sz="2800"/>
                  <a:t>ส่วนที่ 1</a:t>
                </a:r>
              </a:p>
              <a:p>
                <a:pPr algn="ctr" eaLnBrk="0" hangingPunct="0"/>
                <a:endParaRPr lang="th-TH" sz="2800"/>
              </a:p>
              <a:p>
                <a:pPr algn="ctr" eaLnBrk="0" hangingPunct="0"/>
                <a:r>
                  <a:rPr lang="th-TH" sz="2800"/>
                  <a:t>ส่วนที่ 2</a:t>
                </a:r>
              </a:p>
              <a:p>
                <a:pPr algn="ctr" eaLnBrk="0" hangingPunct="0"/>
                <a:endParaRPr lang="th-TH" sz="2800"/>
              </a:p>
              <a:p>
                <a:pPr algn="ctr" eaLnBrk="0" hangingPunct="0"/>
                <a:r>
                  <a:rPr lang="th-TH" sz="2800"/>
                  <a:t>ส่วนที่ 3</a:t>
                </a:r>
              </a:p>
              <a:p>
                <a:pPr algn="ctr" eaLnBrk="0" hangingPunct="0"/>
                <a:endParaRPr lang="th-TH" sz="2800"/>
              </a:p>
            </p:txBody>
          </p:sp>
          <p:sp>
            <p:nvSpPr>
              <p:cNvPr id="65" name="Line 6"/>
              <p:cNvSpPr>
                <a:spLocks noChangeShapeType="1"/>
              </p:cNvSpPr>
              <p:nvPr/>
            </p:nvSpPr>
            <p:spPr bwMode="auto">
              <a:xfrm>
                <a:off x="2304" y="1728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66" name="Line 7"/>
              <p:cNvSpPr>
                <a:spLocks noChangeShapeType="1"/>
              </p:cNvSpPr>
              <p:nvPr/>
            </p:nvSpPr>
            <p:spPr bwMode="auto">
              <a:xfrm>
                <a:off x="2304" y="211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67" name="Line 8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195263" y="2833688"/>
              <a:ext cx="2422525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งานที่เหมาะกับส่วนที่ 1</a:t>
              </a:r>
            </a:p>
          </p:txBody>
        </p:sp>
        <p:sp>
          <p:nvSpPr>
            <p:cNvPr id="39" name="Text Box 22"/>
            <p:cNvSpPr txBox="1">
              <a:spLocks noChangeArrowheads="1"/>
            </p:cNvSpPr>
            <p:nvPr/>
          </p:nvSpPr>
          <p:spPr bwMode="auto">
            <a:xfrm>
              <a:off x="196850" y="3748088"/>
              <a:ext cx="2422525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งานที่เหมาะกับส่วนที่ 2</a:t>
              </a:r>
            </a:p>
          </p:txBody>
        </p:sp>
        <p:sp>
          <p:nvSpPr>
            <p:cNvPr id="40" name="Text Box 37"/>
            <p:cNvSpPr txBox="1">
              <a:spLocks noChangeArrowheads="1"/>
            </p:cNvSpPr>
            <p:nvPr/>
          </p:nvSpPr>
          <p:spPr bwMode="auto">
            <a:xfrm>
              <a:off x="196850" y="4953000"/>
              <a:ext cx="24225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งานที่เหมาะกับส่วนที่ 3</a:t>
              </a:r>
            </a:p>
          </p:txBody>
        </p:sp>
        <p:grpSp>
          <p:nvGrpSpPr>
            <p:cNvPr id="41" name="Group 39"/>
            <p:cNvGrpSpPr>
              <a:grpSpLocks/>
            </p:cNvGrpSpPr>
            <p:nvPr/>
          </p:nvGrpSpPr>
          <p:grpSpPr bwMode="auto">
            <a:xfrm>
              <a:off x="2743200" y="2286000"/>
              <a:ext cx="3276600" cy="3186113"/>
              <a:chOff x="1728" y="1440"/>
              <a:chExt cx="2064" cy="2007"/>
            </a:xfrm>
          </p:grpSpPr>
          <p:sp>
            <p:nvSpPr>
              <p:cNvPr id="46" name="Rectangle 10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0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>
                <a:off x="2832" y="177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2064" y="177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>
                <a:off x="3168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" name="Text Box 15"/>
              <p:cNvSpPr txBox="1">
                <a:spLocks noChangeArrowheads="1"/>
              </p:cNvSpPr>
              <p:nvPr/>
            </p:nvSpPr>
            <p:spPr bwMode="auto">
              <a:xfrm>
                <a:off x="1909" y="1440"/>
                <a:ext cx="101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คิวของส่วนที่ 1</a:t>
                </a:r>
              </a:p>
            </p:txBody>
          </p:sp>
          <p:sp>
            <p:nvSpPr>
              <p:cNvPr id="52" name="Rectangle 17"/>
              <p:cNvSpPr>
                <a:spLocks noChangeArrowheads="1"/>
              </p:cNvSpPr>
              <p:nvPr/>
            </p:nvSpPr>
            <p:spPr bwMode="auto">
              <a:xfrm>
                <a:off x="1728" y="2352"/>
                <a:ext cx="1440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3" name="Line 18"/>
              <p:cNvSpPr>
                <a:spLocks noChangeShapeType="1"/>
              </p:cNvSpPr>
              <p:nvPr/>
            </p:nvSpPr>
            <p:spPr bwMode="auto">
              <a:xfrm>
                <a:off x="2832" y="235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4" name="Line 19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5" name="Line 20"/>
              <p:cNvSpPr>
                <a:spLocks noChangeShapeType="1"/>
              </p:cNvSpPr>
              <p:nvPr/>
            </p:nvSpPr>
            <p:spPr bwMode="auto">
              <a:xfrm>
                <a:off x="2064" y="235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6" name="Line 21"/>
              <p:cNvSpPr>
                <a:spLocks noChangeShapeType="1"/>
              </p:cNvSpPr>
              <p:nvPr/>
            </p:nvSpPr>
            <p:spPr bwMode="auto">
              <a:xfrm>
                <a:off x="3168" y="249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7" name="Text Box 23"/>
              <p:cNvSpPr txBox="1">
                <a:spLocks noChangeArrowheads="1"/>
              </p:cNvSpPr>
              <p:nvPr/>
            </p:nvSpPr>
            <p:spPr bwMode="auto">
              <a:xfrm>
                <a:off x="1909" y="2064"/>
                <a:ext cx="101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คิวของส่วนที่ 2</a:t>
                </a:r>
              </a:p>
            </p:txBody>
          </p:sp>
          <p:sp>
            <p:nvSpPr>
              <p:cNvPr id="58" name="Rectangle 32"/>
              <p:cNvSpPr>
                <a:spLocks noChangeArrowheads="1"/>
              </p:cNvSpPr>
              <p:nvPr/>
            </p:nvSpPr>
            <p:spPr bwMode="auto">
              <a:xfrm>
                <a:off x="1728" y="3111"/>
                <a:ext cx="1440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9" name="Line 33"/>
              <p:cNvSpPr>
                <a:spLocks noChangeShapeType="1"/>
              </p:cNvSpPr>
              <p:nvPr/>
            </p:nvSpPr>
            <p:spPr bwMode="auto">
              <a:xfrm>
                <a:off x="2832" y="3111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60" name="Line 34"/>
              <p:cNvSpPr>
                <a:spLocks noChangeShapeType="1"/>
              </p:cNvSpPr>
              <p:nvPr/>
            </p:nvSpPr>
            <p:spPr bwMode="auto">
              <a:xfrm>
                <a:off x="2448" y="3111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61" name="Line 35"/>
              <p:cNvSpPr>
                <a:spLocks noChangeShapeType="1"/>
              </p:cNvSpPr>
              <p:nvPr/>
            </p:nvSpPr>
            <p:spPr bwMode="auto">
              <a:xfrm>
                <a:off x="2064" y="3111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62" name="Line 36"/>
              <p:cNvSpPr>
                <a:spLocks noChangeShapeType="1"/>
              </p:cNvSpPr>
              <p:nvPr/>
            </p:nvSpPr>
            <p:spPr bwMode="auto">
              <a:xfrm>
                <a:off x="3168" y="32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63" name="Text Box 38"/>
              <p:cNvSpPr txBox="1">
                <a:spLocks noChangeArrowheads="1"/>
              </p:cNvSpPr>
              <p:nvPr/>
            </p:nvSpPr>
            <p:spPr bwMode="auto">
              <a:xfrm>
                <a:off x="1909" y="2823"/>
                <a:ext cx="101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คิวของส่วนที่ 3</a:t>
                </a:r>
              </a:p>
            </p:txBody>
          </p:sp>
        </p:grp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7693025" y="5486400"/>
              <a:ext cx="3143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0</a:t>
              </a:r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7664450" y="3886200"/>
              <a:ext cx="8350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50000</a:t>
              </a:r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7654925" y="3048000"/>
              <a:ext cx="8350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60000</a:t>
              </a:r>
            </a:p>
          </p:txBody>
        </p:sp>
        <p:sp>
          <p:nvSpPr>
            <p:cNvPr id="45" name="Text Box 44"/>
            <p:cNvSpPr txBox="1">
              <a:spLocks noChangeArrowheads="1"/>
            </p:cNvSpPr>
            <p:nvPr/>
          </p:nvSpPr>
          <p:spPr bwMode="auto">
            <a:xfrm>
              <a:off x="7654925" y="2438400"/>
              <a:ext cx="8350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65000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6247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การแปลงและโหลดด้วยค่าสัมบูรณ์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ข้อเสียของวิธีนี้คือ ถ้างานพร้อมจะรันแล้ว แต่ส่วนของหน่วยความจำหลักที่ต้องการ กำลังถูกใช้โดยงานอื่น ก็ต้องรอจนกว่างานที่ใช้หน่วยความจำที่ต้องการทำงานเสร็จสิ้น ถึงแม้ว่าส่วนอื่น ๆ จะว่างอยู่ก็ตาม ทำให้สูญเสียหน่วยความจำในส่วนอื่นโดยเปล่าประโยชน์</a:t>
            </a:r>
          </a:p>
          <a:p>
            <a:r>
              <a:rPr lang="th-TH" sz="2800" dirty="0"/>
              <a:t>ถ้างานส่วนใหญ่เป็นงานที่มีขนาดเล็ก คิวของส่วนที่มีขนาดเล็กจะเต็มอยู่ตลอดเวลา ในขณะที่คิวของส่วนที่มีขนาดใหญ่ยังคงว่างอยู่ ทำให้งานที่มีขนาดเล็กจะต้องรอในคิว ในขณะที่หน่วยความจำหลักยังเหลืออยู่มาก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778798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/>
              <a:t>การแปลงและโหลดด้วยค่าสัมพัทธ์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เพื่อแก้ปัญหาที่เกิดขึ้นในการแปลงและโหลดด้วยค่าสัมบูรณ์ จึงทำให้เกิดวิธีการที่เรียกว่าการแปลงและโหลดด้วยค่าสัมพัทธ์</a:t>
            </a:r>
          </a:p>
          <a:p>
            <a:r>
              <a:rPr lang="th-TH" sz="2800" dirty="0"/>
              <a:t>งานจะถูกแปลงให้ได้แอดเดรสเป็นค่าสัมพัทธ์กับจุดเริ่มต้นของงาน จุดเริ่มต้นของงานก็คือแอดเดรส 0 นั่นเอง</a:t>
            </a:r>
          </a:p>
          <a:p>
            <a:r>
              <a:rPr lang="th-TH" sz="2800" dirty="0"/>
              <a:t>ถ้างานมีขนาด 100 </a:t>
            </a:r>
            <a:r>
              <a:rPr lang="en-US" sz="2800" dirty="0"/>
              <a:t>byte </a:t>
            </a:r>
            <a:r>
              <a:rPr lang="th-TH" sz="2800" dirty="0"/>
              <a:t>เมื่องานถูกโหลดลงในหน่วยความจำหลักจะไม่รอให้แอดเดรส 0 ถึง 100 ว่าง แต่จะโหลดลงส่วนที่มีขนาดมากกว่าหรือเท่ากับขนาดของงาน</a:t>
            </a:r>
          </a:p>
          <a:p>
            <a:r>
              <a:rPr lang="th-TH" sz="2800" dirty="0"/>
              <a:t>ดังนั้นคิวงานจึงไม่จำเป็นต้องเป็น </a:t>
            </a:r>
            <a:r>
              <a:rPr lang="en-US" sz="2800" dirty="0"/>
              <a:t>Multiple Queues </a:t>
            </a:r>
            <a:r>
              <a:rPr lang="th-TH" sz="2800" b="1" dirty="0"/>
              <a:t>ใช้เป็น </a:t>
            </a:r>
            <a:r>
              <a:rPr lang="en-US" sz="2800" b="1" dirty="0"/>
              <a:t>Single Queues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4095072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การแปลงและโหลดด้วยค่า</a:t>
            </a:r>
            <a:r>
              <a:rPr lang="th-TH" sz="3600" b="1" dirty="0" smtClean="0"/>
              <a:t>สัมพัทธ์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วิธีการจัดคิวใช้วิธี </a:t>
            </a:r>
            <a:r>
              <a:rPr lang="en-US" sz="2800" dirty="0"/>
              <a:t>FCFS </a:t>
            </a:r>
            <a:r>
              <a:rPr lang="th-TH" sz="2800" dirty="0"/>
              <a:t>คืองานใดมาก่อนก็มีสิทธิ์โหลดลงในส่วนของหน่วยความจำหลักที่ชี้อยู่</a:t>
            </a:r>
          </a:p>
          <a:p>
            <a:r>
              <a:rPr lang="th-TH" sz="2800" dirty="0"/>
              <a:t>แต่ถ้าขนาดของงานมีขนาดใหญ่กว่าส่วนของหน่วยความจำหลักที่ชี้อยู่ </a:t>
            </a:r>
            <a:r>
              <a:rPr lang="en-US" sz="2800" dirty="0"/>
              <a:t>OS </a:t>
            </a:r>
            <a:r>
              <a:rPr lang="th-TH" sz="2800" dirty="0"/>
              <a:t>จะข้ามงานนั้นไปทำให้กับงานอื่น ๆ ที่อยู่ถัดไป</a:t>
            </a:r>
          </a:p>
          <a:p>
            <a:r>
              <a:rPr lang="th-TH" sz="2800" dirty="0"/>
              <a:t>สำหรับงานที่ถูกข้ามก็จะต้องคอยอยู่ในคิว ซึ่ง </a:t>
            </a:r>
            <a:r>
              <a:rPr lang="en-US" sz="2800" dirty="0"/>
              <a:t>OS </a:t>
            </a:r>
            <a:r>
              <a:rPr lang="th-TH" sz="2800" dirty="0"/>
              <a:t>จะกำหนดว่างานจะถูกมองข้ามได้ไม่เกินจำนวนครั้งที่กำหนด ถ้าเกินระบบจะต้องเลือกงานนั้นเข้าไปทำงาน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11227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การแปลงและโหลดด้วยค่า</a:t>
            </a:r>
            <a:r>
              <a:rPr lang="th-TH" sz="3600" b="1" dirty="0" smtClean="0"/>
              <a:t>สัมพัทธ์</a:t>
            </a:r>
            <a:endParaRPr lang="th-TH" sz="3600" b="1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1600200" y="2133600"/>
            <a:ext cx="6899275" cy="3871913"/>
            <a:chOff x="1600200" y="2133600"/>
            <a:chExt cx="6899275" cy="3871913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6019800" y="2133600"/>
              <a:ext cx="1600200" cy="3581400"/>
              <a:chOff x="2304" y="1344"/>
              <a:chExt cx="1008" cy="2256"/>
            </a:xfrm>
          </p:grpSpPr>
          <p:sp>
            <p:nvSpPr>
              <p:cNvPr id="21" name="Rectangle 6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008" cy="225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th-TH" sz="2800">
                    <a:solidFill>
                      <a:srgbClr val="3333CC"/>
                    </a:solidFill>
                  </a:rPr>
                  <a:t>OS</a:t>
                </a:r>
              </a:p>
              <a:p>
                <a:pPr algn="ctr" eaLnBrk="0" hangingPunct="0"/>
                <a:endParaRPr lang="th-TH" sz="800">
                  <a:solidFill>
                    <a:srgbClr val="3333CC"/>
                  </a:solidFill>
                </a:endParaRPr>
              </a:p>
              <a:p>
                <a:pPr algn="ctr" eaLnBrk="0" hangingPunct="0"/>
                <a:r>
                  <a:rPr lang="th-TH" sz="2800">
                    <a:solidFill>
                      <a:srgbClr val="3333CC"/>
                    </a:solidFill>
                  </a:rPr>
                  <a:t>ส่วนที่ 1</a:t>
                </a:r>
              </a:p>
              <a:p>
                <a:pPr algn="ctr" eaLnBrk="0" hangingPunct="0"/>
                <a:endParaRPr lang="th-TH" sz="2800">
                  <a:solidFill>
                    <a:srgbClr val="3333CC"/>
                  </a:solidFill>
                </a:endParaRPr>
              </a:p>
              <a:p>
                <a:pPr algn="ctr" eaLnBrk="0" hangingPunct="0"/>
                <a:r>
                  <a:rPr lang="th-TH" sz="2800">
                    <a:solidFill>
                      <a:srgbClr val="3333CC"/>
                    </a:solidFill>
                  </a:rPr>
                  <a:t>ส่วนที่ 2</a:t>
                </a:r>
              </a:p>
              <a:p>
                <a:pPr algn="ctr" eaLnBrk="0" hangingPunct="0"/>
                <a:endParaRPr lang="th-TH" sz="2800">
                  <a:solidFill>
                    <a:srgbClr val="3333CC"/>
                  </a:solidFill>
                </a:endParaRPr>
              </a:p>
              <a:p>
                <a:pPr algn="ctr" eaLnBrk="0" hangingPunct="0"/>
                <a:r>
                  <a:rPr lang="th-TH" sz="2800">
                    <a:solidFill>
                      <a:srgbClr val="3333CC"/>
                    </a:solidFill>
                  </a:rPr>
                  <a:t>ส่วนที่ 3</a:t>
                </a:r>
              </a:p>
              <a:p>
                <a:pPr algn="ctr" eaLnBrk="0" hangingPunct="0"/>
                <a:endParaRPr lang="th-TH" sz="2800">
                  <a:solidFill>
                    <a:srgbClr val="3333CC"/>
                  </a:solidFill>
                </a:endParaRPr>
              </a:p>
            </p:txBody>
          </p:sp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>
                <a:off x="2304" y="1728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3" name="Line 8"/>
              <p:cNvSpPr>
                <a:spLocks noChangeShapeType="1"/>
              </p:cNvSpPr>
              <p:nvPr/>
            </p:nvSpPr>
            <p:spPr bwMode="auto">
              <a:xfrm>
                <a:off x="2304" y="211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6" name="Line 24"/>
            <p:cNvSpPr>
              <a:spLocks noChangeShapeType="1"/>
            </p:cNvSpPr>
            <p:nvPr/>
          </p:nvSpPr>
          <p:spPr bwMode="auto">
            <a:xfrm>
              <a:off x="4114800" y="3962400"/>
              <a:ext cx="190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1600200" y="3048000"/>
              <a:ext cx="2286000" cy="1890713"/>
              <a:chOff x="1008" y="1920"/>
              <a:chExt cx="1440" cy="1191"/>
            </a:xfrm>
          </p:grpSpPr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>
                <a:off x="1516" y="2784"/>
                <a:ext cx="36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งาน</a:t>
                </a:r>
              </a:p>
            </p:txBody>
          </p:sp>
          <p:grpSp>
            <p:nvGrpSpPr>
              <p:cNvPr id="15" name="Group 36"/>
              <p:cNvGrpSpPr>
                <a:grpSpLocks/>
              </p:cNvGrpSpPr>
              <p:nvPr/>
            </p:nvGrpSpPr>
            <p:grpSpPr bwMode="auto">
              <a:xfrm>
                <a:off x="1008" y="2352"/>
                <a:ext cx="1440" cy="336"/>
                <a:chOff x="1728" y="2352"/>
                <a:chExt cx="1440" cy="336"/>
              </a:xfrm>
            </p:grpSpPr>
            <p:sp>
              <p:nvSpPr>
                <p:cNvPr id="17" name="Rectangle 20"/>
                <p:cNvSpPr>
                  <a:spLocks noChangeArrowheads="1"/>
                </p:cNvSpPr>
                <p:nvPr/>
              </p:nvSpPr>
              <p:spPr bwMode="auto">
                <a:xfrm>
                  <a:off x="1728" y="2352"/>
                  <a:ext cx="144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8" name="Line 21"/>
                <p:cNvSpPr>
                  <a:spLocks noChangeShapeType="1"/>
                </p:cNvSpPr>
                <p:nvPr/>
              </p:nvSpPr>
              <p:spPr bwMode="auto">
                <a:xfrm>
                  <a:off x="2832" y="2352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9" name="Line 22"/>
                <p:cNvSpPr>
                  <a:spLocks noChangeShapeType="1"/>
                </p:cNvSpPr>
                <p:nvPr/>
              </p:nvSpPr>
              <p:spPr bwMode="auto">
                <a:xfrm>
                  <a:off x="2448" y="2352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0" name="Line 23"/>
                <p:cNvSpPr>
                  <a:spLocks noChangeShapeType="1"/>
                </p:cNvSpPr>
                <p:nvPr/>
              </p:nvSpPr>
              <p:spPr bwMode="auto">
                <a:xfrm>
                  <a:off x="2064" y="2352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16" name="Text Box 25"/>
              <p:cNvSpPr txBox="1">
                <a:spLocks noChangeArrowheads="1"/>
              </p:cNvSpPr>
              <p:nvPr/>
            </p:nvSpPr>
            <p:spPr bwMode="auto">
              <a:xfrm>
                <a:off x="1535" y="1920"/>
                <a:ext cx="28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คิว</a:t>
                </a:r>
              </a:p>
            </p:txBody>
          </p:sp>
        </p:grpSp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7693025" y="5486400"/>
              <a:ext cx="3143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0</a:t>
              </a: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7664450" y="3886200"/>
              <a:ext cx="8350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50000</a:t>
              </a:r>
            </a:p>
          </p:txBody>
        </p:sp>
        <p:sp>
          <p:nvSpPr>
            <p:cNvPr id="10" name="Text Box 34"/>
            <p:cNvSpPr txBox="1">
              <a:spLocks noChangeArrowheads="1"/>
            </p:cNvSpPr>
            <p:nvPr/>
          </p:nvSpPr>
          <p:spPr bwMode="auto">
            <a:xfrm>
              <a:off x="7654925" y="3048000"/>
              <a:ext cx="8350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60000</a:t>
              </a:r>
            </a:p>
          </p:txBody>
        </p:sp>
        <p:sp>
          <p:nvSpPr>
            <p:cNvPr id="11" name="Text Box 35"/>
            <p:cNvSpPr txBox="1">
              <a:spLocks noChangeArrowheads="1"/>
            </p:cNvSpPr>
            <p:nvPr/>
          </p:nvSpPr>
          <p:spPr bwMode="auto">
            <a:xfrm>
              <a:off x="7654925" y="2438400"/>
              <a:ext cx="8350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65000</a:t>
              </a:r>
            </a:p>
          </p:txBody>
        </p:sp>
        <p:sp>
          <p:nvSpPr>
            <p:cNvPr id="12" name="Line 37"/>
            <p:cNvSpPr>
              <a:spLocks noChangeShapeType="1"/>
            </p:cNvSpPr>
            <p:nvPr/>
          </p:nvSpPr>
          <p:spPr bwMode="auto">
            <a:xfrm flipV="1">
              <a:off x="4038600" y="3048000"/>
              <a:ext cx="1828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3" name="Line 38"/>
            <p:cNvSpPr>
              <a:spLocks noChangeShapeType="1"/>
            </p:cNvSpPr>
            <p:nvPr/>
          </p:nvSpPr>
          <p:spPr bwMode="auto">
            <a:xfrm>
              <a:off x="4038600" y="4191000"/>
              <a:ext cx="16764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163738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การแปลงและโหลดด้วยค่าสัมพัทธ์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 การป้องกัน </a:t>
            </a:r>
            <a:r>
              <a:rPr lang="en-US" sz="2800" dirty="0"/>
              <a:t>OS </a:t>
            </a:r>
            <a:r>
              <a:rPr lang="th-TH" sz="2800" dirty="0"/>
              <a:t>ในระบบหลายโปรแกรมประเภทแบ่ง</a:t>
            </a:r>
            <a:r>
              <a:rPr lang="th-TH" sz="2800" dirty="0" smtClean="0"/>
              <a:t>หน่วยความจำนิยม</a:t>
            </a:r>
            <a:r>
              <a:rPr lang="th-TH" sz="2800" dirty="0"/>
              <a:t>ใช้รีจีสเตอร์ขอบเขตหลาย ๆ ตัว ส่วนย่อยแต่ละส่วนจะใช้รีจีสเตอร์ขอบเขต 2 ตัว ในการแยกแยะส่วนแต่ละส่วน เรียกว่ารีจีสเตอร์ขอบเขตบน (</a:t>
            </a:r>
            <a:r>
              <a:rPr lang="en-US" sz="2800" dirty="0"/>
              <a:t>high boundary register) </a:t>
            </a:r>
            <a:r>
              <a:rPr lang="th-TH" sz="2800" dirty="0"/>
              <a:t>และรีจีสเตอร์ขอบเขตล่าง (</a:t>
            </a:r>
            <a:r>
              <a:rPr lang="en-US" sz="2800" dirty="0"/>
              <a:t>Low boundary register)</a:t>
            </a:r>
          </a:p>
          <a:p>
            <a:r>
              <a:rPr lang="th-TH" sz="2800" dirty="0"/>
              <a:t>โปรแกรมของผู้ใช้สามารถข้ามเข้าไปในขอบเขตของ </a:t>
            </a:r>
            <a:r>
              <a:rPr lang="en-US" sz="2800" dirty="0"/>
              <a:t>OS </a:t>
            </a:r>
            <a:r>
              <a:rPr lang="th-TH" sz="2800" dirty="0"/>
              <a:t>ได้โดยผ่านทางคำสั่งเรียก</a:t>
            </a:r>
            <a:r>
              <a:rPr lang="th-TH" sz="2800" dirty="0" smtClean="0"/>
              <a:t>ระบบ</a:t>
            </a:r>
            <a:r>
              <a:rPr lang="en-US" sz="2800" dirty="0" smtClean="0"/>
              <a:t>(System Call)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463990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ข้อเสียของการแบ่งหน่วยความจำขนาดคงที่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h-TH" sz="2800" dirty="0"/>
              <a:t>การแบ่งหน่วยความจำขนาดคงที่เป็นวิธีการที่ง่ายและไม่ซับซ้อนต่อการสร้าง </a:t>
            </a:r>
            <a:r>
              <a:rPr lang="en-US" sz="2800" dirty="0"/>
              <a:t>OS </a:t>
            </a:r>
            <a:r>
              <a:rPr lang="th-TH" sz="2800" dirty="0"/>
              <a:t>อย่างไรก็ตามมี</a:t>
            </a:r>
            <a:r>
              <a:rPr lang="th-TH" sz="2800" b="1" dirty="0">
                <a:solidFill>
                  <a:schemeClr val="tx2"/>
                </a:solidFill>
              </a:rPr>
              <a:t>ข้อเสีย</a:t>
            </a:r>
            <a:r>
              <a:rPr lang="th-TH" sz="2800" dirty="0"/>
              <a:t>ดังนี้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th-TH" sz="2800" dirty="0"/>
              <a:t>พื้นที่ที่กำหนดให้มีขนาดและจำนวนที่คงที่เมื่อระบบเริ่มทำงานนั้น จะเป็นตัวจำกัดจำนวนของงานที่สามารถเข้ามาใช้ระบบได้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th-TH" sz="2800" dirty="0"/>
              <a:t>เนื่องจากระบบมีการกำหนดพื้นที่แบบคงที่ ดังนั้นงานที่มีขนาดเล็กจะไม่สามารถใช้พื้นที่ของหน่วยความจำได้อย่างเต็มประสิทธิภาพ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th-TH" sz="2800" dirty="0"/>
              <a:t>การจัดแบ่งพื้นที่แบบคงที่จะทำให้เกิดส่วนที่ไม่ถูกใช้งาน ซึ่งเราเรียกว่าเกิดการแตกกระจาย </a:t>
            </a:r>
            <a:r>
              <a:rPr lang="en-US" sz="2800" dirty="0"/>
              <a:t>(Fragmentation) </a:t>
            </a:r>
            <a:r>
              <a:rPr lang="th-TH" sz="2800" dirty="0"/>
              <a:t>ซึ่งมีอยู่ 2 รูปแบบ</a:t>
            </a:r>
          </a:p>
          <a:p>
            <a:pPr marL="1022350" lvl="2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h-TH" sz="2800" dirty="0"/>
              <a:t>การแตกกระจายภายนอก </a:t>
            </a:r>
            <a:r>
              <a:rPr lang="en-US" sz="2800" dirty="0"/>
              <a:t>(External fragmentation)</a:t>
            </a:r>
          </a:p>
          <a:p>
            <a:pPr marL="1022350" lvl="2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h-TH" sz="2800" dirty="0"/>
              <a:t>การแตกกระจายภายใน </a:t>
            </a:r>
            <a:r>
              <a:rPr lang="en-US" sz="2800" dirty="0"/>
              <a:t>(Internal fragmentation)</a:t>
            </a:r>
            <a:endParaRPr lang="th-TH" sz="28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464851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ข้อเสียของการแบ่งหน่วยความจำขนาด</a:t>
            </a:r>
            <a:r>
              <a:rPr lang="th-TH" sz="3600" b="1" dirty="0" smtClean="0"/>
              <a:t>คงที่</a:t>
            </a:r>
            <a:endParaRPr lang="th-TH" sz="3600" b="1" dirty="0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209800" y="1600200"/>
            <a:ext cx="5451475" cy="4648200"/>
            <a:chOff x="2016" y="1008"/>
            <a:chExt cx="3434" cy="2928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016" y="1008"/>
              <a:ext cx="1248" cy="292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th-TH" sz="2800">
                <a:solidFill>
                  <a:srgbClr val="3333CC"/>
                </a:solidFill>
              </a:endParaRPr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2544" y="1076"/>
              <a:ext cx="305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 sz="2400">
                  <a:solidFill>
                    <a:srgbClr val="3333CC"/>
                  </a:solidFill>
                </a:rPr>
                <a:t>OS</a:t>
              </a: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2400" y="1344"/>
              <a:ext cx="609" cy="59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>
                  <a:solidFill>
                    <a:srgbClr val="3333CC"/>
                  </a:solidFill>
                </a:rPr>
                <a:t>ส่วนที่ 1</a:t>
              </a:r>
            </a:p>
            <a:p>
              <a:pPr algn="ctr"/>
              <a:r>
                <a:rPr lang="th-TH">
                  <a:solidFill>
                    <a:srgbClr val="3333CC"/>
                  </a:solidFill>
                </a:rPr>
                <a:t>ว่าง</a:t>
              </a:r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2016" y="134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2016" y="192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112" y="2016"/>
              <a:ext cx="1104" cy="59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>
                  <a:solidFill>
                    <a:srgbClr val="3333CC"/>
                  </a:solidFill>
                </a:rPr>
                <a:t>ส่วนที่ 2</a:t>
              </a:r>
            </a:p>
            <a:p>
              <a:pPr algn="ctr"/>
              <a:r>
                <a:rPr lang="th-TH">
                  <a:solidFill>
                    <a:srgbClr val="3333CC"/>
                  </a:solidFill>
                </a:rPr>
                <a:t>(งานของผู้ใช้)</a:t>
              </a: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2016" y="259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2016" y="292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112" y="3004"/>
              <a:ext cx="1104" cy="59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>
                  <a:solidFill>
                    <a:srgbClr val="3333CC"/>
                  </a:solidFill>
                </a:rPr>
                <a:t>ส่วนที่ 3</a:t>
              </a:r>
            </a:p>
            <a:p>
              <a:pPr algn="ctr"/>
              <a:r>
                <a:rPr lang="th-TH">
                  <a:solidFill>
                    <a:srgbClr val="3333CC"/>
                  </a:solidFill>
                </a:rPr>
                <a:t>(งานของผู้ใช้)</a:t>
              </a:r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2016" y="369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" name="AutoShape 19"/>
            <p:cNvSpPr>
              <a:spLocks/>
            </p:cNvSpPr>
            <p:nvPr/>
          </p:nvSpPr>
          <p:spPr bwMode="auto">
            <a:xfrm>
              <a:off x="3312" y="1344"/>
              <a:ext cx="192" cy="528"/>
            </a:xfrm>
            <a:prstGeom prst="rightBrace">
              <a:avLst>
                <a:gd name="adj1" fmla="val 22917"/>
                <a:gd name="adj2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" name="AutoShape 20"/>
            <p:cNvSpPr>
              <a:spLocks/>
            </p:cNvSpPr>
            <p:nvPr/>
          </p:nvSpPr>
          <p:spPr bwMode="auto">
            <a:xfrm>
              <a:off x="3408" y="2592"/>
              <a:ext cx="144" cy="336"/>
            </a:xfrm>
            <a:prstGeom prst="rightBrace">
              <a:avLst>
                <a:gd name="adj1" fmla="val 19444"/>
                <a:gd name="adj2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" name="AutoShape 21"/>
            <p:cNvSpPr>
              <a:spLocks/>
            </p:cNvSpPr>
            <p:nvPr/>
          </p:nvSpPr>
          <p:spPr bwMode="auto">
            <a:xfrm>
              <a:off x="3408" y="3696"/>
              <a:ext cx="144" cy="192"/>
            </a:xfrm>
            <a:prstGeom prst="rightBrace">
              <a:avLst>
                <a:gd name="adj1" fmla="val 11111"/>
                <a:gd name="adj2" fmla="val 50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3564" y="1392"/>
              <a:ext cx="1650" cy="327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>
                  <a:solidFill>
                    <a:srgbClr val="3333CC"/>
                  </a:solidFill>
                </a:rPr>
                <a:t>การแตกกระจายภายนอก</a:t>
              </a: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916" y="3120"/>
              <a:ext cx="1534" cy="327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>
                  <a:solidFill>
                    <a:srgbClr val="3333CC"/>
                  </a:solidFill>
                </a:rPr>
                <a:t>การแตกกระจายภายใน</a:t>
              </a: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 flipV="1">
              <a:off x="3600" y="2736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 flipH="1">
              <a:off x="3600" y="3456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85721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หน่วยความจำหลัก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/>
              <a:t>องค์ประกอบของหน่วยความจำ</a:t>
            </a:r>
            <a:endParaRPr lang="th-TH" sz="2800" dirty="0"/>
          </a:p>
          <a:p>
            <a:r>
              <a:rPr lang="th-TH" sz="2800" dirty="0"/>
              <a:t>แอดเดรส (</a:t>
            </a:r>
            <a:r>
              <a:rPr lang="en-US" sz="2800" dirty="0"/>
              <a:t>address)</a:t>
            </a:r>
          </a:p>
          <a:p>
            <a:r>
              <a:rPr lang="th-TH" sz="2800" dirty="0"/>
              <a:t>ข้อมูล (</a:t>
            </a:r>
            <a:r>
              <a:rPr lang="en-US" sz="2800" dirty="0"/>
              <a:t>data)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3535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การแบ่งหน่วยความจำขนาดไม่คงที่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จากปัญหาที่พบของการทำงานของการแบ่งหน่วยความจำขนาดคงที่ ผู้ออกแบบ </a:t>
            </a:r>
            <a:r>
              <a:rPr lang="en-US" sz="2800" dirty="0"/>
              <a:t>OS </a:t>
            </a:r>
            <a:r>
              <a:rPr lang="th-TH" sz="2800" dirty="0"/>
              <a:t>จึงได้ทำการปรับปรุงการแบ่งหน่วยความจำให้ดีขึ้น</a:t>
            </a:r>
          </a:p>
          <a:p>
            <a:r>
              <a:rPr lang="th-TH" sz="2800" dirty="0"/>
              <a:t>โดยระบบจะกำหนดให้มีการแบ่งหน่วยความจำตามความต้องการของงาน และไม่มีการจำกัดขอบเขตของหน่วยความจำหลัก</a:t>
            </a:r>
          </a:p>
          <a:p>
            <a:r>
              <a:rPr lang="th-TH" sz="2800" dirty="0"/>
              <a:t>การแบ่งหน่วยความจำแบบนี้เรียกว่า</a:t>
            </a:r>
            <a:r>
              <a:rPr lang="th-TH" sz="2800" b="1" dirty="0"/>
              <a:t> การแบ่งหน่วยความจำขนาดไม่คงที่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576924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การแบ่งหน่วยความจำขนาดไม่คงที่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200" dirty="0"/>
              <a:t>ตัวอย่าง ถ้าเรามีหน่วยความจำหลักทั้งหมด 1 </a:t>
            </a:r>
            <a:r>
              <a:rPr lang="en-US" sz="3200" dirty="0"/>
              <a:t>MB </a:t>
            </a:r>
            <a:r>
              <a:rPr lang="th-TH" sz="3200" dirty="0"/>
              <a:t>ดังรูป</a:t>
            </a:r>
            <a:endParaRPr lang="en-US" sz="3200" dirty="0"/>
          </a:p>
          <a:p>
            <a:endParaRPr lang="th-TH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762000" y="2971800"/>
            <a:ext cx="7864475" cy="3144838"/>
            <a:chOff x="762000" y="2971800"/>
            <a:chExt cx="7864475" cy="3144838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3124200" y="3962400"/>
              <a:ext cx="2362200" cy="2057400"/>
              <a:chOff x="1968" y="2496"/>
              <a:chExt cx="1488" cy="1296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1968" y="3264"/>
                <a:ext cx="1488" cy="52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th-TH" sz="2400"/>
                  <a:t>โปรเซส </a:t>
                </a:r>
                <a:r>
                  <a:rPr lang="en-US" sz="2400"/>
                  <a:t>A </a:t>
                </a:r>
              </a:p>
              <a:p>
                <a:pPr algn="ctr" eaLnBrk="0" hangingPunct="0"/>
                <a:r>
                  <a:rPr lang="en-US" sz="2400"/>
                  <a:t>(</a:t>
                </a:r>
                <a:r>
                  <a:rPr lang="th-TH" sz="2400"/>
                  <a:t>ต้องการ 320 </a:t>
                </a:r>
                <a:r>
                  <a:rPr lang="en-US" sz="2400"/>
                  <a:t>K)</a:t>
                </a:r>
                <a:endParaRPr lang="th-TH" sz="2400"/>
              </a:p>
            </p:txBody>
          </p:sp>
          <p:sp>
            <p:nvSpPr>
              <p:cNvPr id="27" name="AutoShape 20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576" cy="192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762000" y="2971800"/>
              <a:ext cx="2682875" cy="3048000"/>
              <a:chOff x="480" y="1872"/>
              <a:chExt cx="1690" cy="1920"/>
            </a:xfrm>
          </p:grpSpPr>
          <p:grpSp>
            <p:nvGrpSpPr>
              <p:cNvPr id="18" name="Group 24"/>
              <p:cNvGrpSpPr>
                <a:grpSpLocks/>
              </p:cNvGrpSpPr>
              <p:nvPr/>
            </p:nvGrpSpPr>
            <p:grpSpPr bwMode="auto">
              <a:xfrm>
                <a:off x="480" y="1872"/>
                <a:ext cx="1690" cy="1920"/>
                <a:chOff x="480" y="1872"/>
                <a:chExt cx="1690" cy="1920"/>
              </a:xfrm>
            </p:grpSpPr>
            <p:sp>
              <p:nvSpPr>
                <p:cNvPr id="20" name="Rectangle 5"/>
                <p:cNvSpPr>
                  <a:spLocks noChangeArrowheads="1"/>
                </p:cNvSpPr>
                <p:nvPr/>
              </p:nvSpPr>
              <p:spPr bwMode="auto">
                <a:xfrm>
                  <a:off x="480" y="1872"/>
                  <a:ext cx="864" cy="19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800"/>
                    <a:t>OS</a:t>
                  </a:r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th-TH" sz="2800"/>
                </a:p>
              </p:txBody>
            </p:sp>
            <p:sp>
              <p:nvSpPr>
                <p:cNvPr id="21" name="Line 6"/>
                <p:cNvSpPr>
                  <a:spLocks noChangeShapeType="1"/>
                </p:cNvSpPr>
                <p:nvPr/>
              </p:nvSpPr>
              <p:spPr bwMode="auto">
                <a:xfrm>
                  <a:off x="480" y="220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2" name="AutoShape 7"/>
                <p:cNvSpPr>
                  <a:spLocks/>
                </p:cNvSpPr>
                <p:nvPr/>
              </p:nvSpPr>
              <p:spPr bwMode="auto">
                <a:xfrm>
                  <a:off x="1392" y="1872"/>
                  <a:ext cx="240" cy="384"/>
                </a:xfrm>
                <a:prstGeom prst="rightBrace">
                  <a:avLst>
                    <a:gd name="adj1" fmla="val 13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623" y="1881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128 K</a:t>
                  </a:r>
                </a:p>
              </p:txBody>
            </p:sp>
            <p:sp>
              <p:nvSpPr>
                <p:cNvPr id="24" name="AutoShape 9"/>
                <p:cNvSpPr>
                  <a:spLocks/>
                </p:cNvSpPr>
                <p:nvPr/>
              </p:nvSpPr>
              <p:spPr bwMode="auto">
                <a:xfrm>
                  <a:off x="1392" y="2343"/>
                  <a:ext cx="288" cy="1401"/>
                </a:xfrm>
                <a:prstGeom prst="rightBrace">
                  <a:avLst>
                    <a:gd name="adj1" fmla="val 40538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669" y="2592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896 K</a:t>
                  </a:r>
                </a:p>
              </p:txBody>
            </p:sp>
          </p:grpSp>
          <p:sp>
            <p:nvSpPr>
              <p:cNvPr id="19" name="Text Box 27"/>
              <p:cNvSpPr txBox="1">
                <a:spLocks noChangeArrowheads="1"/>
              </p:cNvSpPr>
              <p:nvPr/>
            </p:nvSpPr>
            <p:spPr bwMode="auto">
              <a:xfrm>
                <a:off x="714" y="2688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5867400" y="3068638"/>
              <a:ext cx="2759075" cy="3048000"/>
              <a:chOff x="3744" y="1872"/>
              <a:chExt cx="1738" cy="1920"/>
            </a:xfrm>
          </p:grpSpPr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3744" y="1872"/>
                <a:ext cx="1738" cy="1920"/>
                <a:chOff x="3744" y="1872"/>
                <a:chExt cx="1738" cy="1920"/>
              </a:xfrm>
            </p:grpSpPr>
            <p:sp>
              <p:nvSpPr>
                <p:cNvPr id="10" name="Rectangle 12"/>
                <p:cNvSpPr>
                  <a:spLocks noChangeArrowheads="1"/>
                </p:cNvSpPr>
                <p:nvPr/>
              </p:nvSpPr>
              <p:spPr bwMode="auto">
                <a:xfrm>
                  <a:off x="3744" y="1872"/>
                  <a:ext cx="864" cy="19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800"/>
                    <a:t>OS</a:t>
                  </a:r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th-TH" sz="2800"/>
                </a:p>
              </p:txBody>
            </p:sp>
            <p:sp>
              <p:nvSpPr>
                <p:cNvPr id="11" name="Line 13"/>
                <p:cNvSpPr>
                  <a:spLocks noChangeShapeType="1"/>
                </p:cNvSpPr>
                <p:nvPr/>
              </p:nvSpPr>
              <p:spPr bwMode="auto">
                <a:xfrm>
                  <a:off x="3744" y="220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2" name="AutoShape 14"/>
                <p:cNvSpPr>
                  <a:spLocks/>
                </p:cNvSpPr>
                <p:nvPr/>
              </p:nvSpPr>
              <p:spPr bwMode="auto">
                <a:xfrm>
                  <a:off x="4656" y="2784"/>
                  <a:ext cx="336" cy="960"/>
                </a:xfrm>
                <a:prstGeom prst="rightBrace">
                  <a:avLst>
                    <a:gd name="adj1" fmla="val 2381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981" y="2784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576 K</a:t>
                  </a:r>
                </a:p>
              </p:txBody>
            </p:sp>
            <p:sp>
              <p:nvSpPr>
                <p:cNvPr id="14" name="AutoShape 16"/>
                <p:cNvSpPr>
                  <a:spLocks/>
                </p:cNvSpPr>
                <p:nvPr/>
              </p:nvSpPr>
              <p:spPr bwMode="auto">
                <a:xfrm>
                  <a:off x="4656" y="2256"/>
                  <a:ext cx="240" cy="480"/>
                </a:xfrm>
                <a:prstGeom prst="rightBrace">
                  <a:avLst>
                    <a:gd name="adj1" fmla="val 1666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935" y="2256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320 K</a:t>
                  </a:r>
                </a:p>
              </p:txBody>
            </p:sp>
            <p:sp>
              <p:nvSpPr>
                <p:cNvPr id="16" name="Line 18"/>
                <p:cNvSpPr>
                  <a:spLocks noChangeShapeType="1"/>
                </p:cNvSpPr>
                <p:nvPr/>
              </p:nvSpPr>
              <p:spPr bwMode="auto">
                <a:xfrm>
                  <a:off x="3744" y="2784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114" y="2255"/>
                  <a:ext cx="215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</a:rPr>
                    <a:t>A</a:t>
                  </a:r>
                  <a:endParaRPr lang="th-TH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9" name="Text Box 28"/>
              <p:cNvSpPr txBox="1">
                <a:spLocks noChangeArrowheads="1"/>
              </p:cNvSpPr>
              <p:nvPr/>
            </p:nvSpPr>
            <p:spPr bwMode="auto">
              <a:xfrm>
                <a:off x="4032" y="3033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8205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การแบ่งหน่วยความจำขนาดไม่คงที่ </a:t>
            </a:r>
          </a:p>
        </p:txBody>
      </p:sp>
      <p:grpSp>
        <p:nvGrpSpPr>
          <p:cNvPr id="4" name="กลุ่ม 3"/>
          <p:cNvGrpSpPr/>
          <p:nvPr/>
        </p:nvGrpSpPr>
        <p:grpSpPr>
          <a:xfrm>
            <a:off x="609600" y="2205038"/>
            <a:ext cx="8096250" cy="3311525"/>
            <a:chOff x="609600" y="2205038"/>
            <a:chExt cx="8096250" cy="331152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3124200" y="3124200"/>
              <a:ext cx="2362200" cy="2057400"/>
              <a:chOff x="1968" y="2496"/>
              <a:chExt cx="1488" cy="1296"/>
            </a:xfrm>
          </p:grpSpPr>
          <p:sp>
            <p:nvSpPr>
              <p:cNvPr id="32" name="Rectangle 22"/>
              <p:cNvSpPr>
                <a:spLocks noChangeArrowheads="1"/>
              </p:cNvSpPr>
              <p:nvPr/>
            </p:nvSpPr>
            <p:spPr bwMode="auto">
              <a:xfrm>
                <a:off x="1968" y="3264"/>
                <a:ext cx="1488" cy="52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th-TH" sz="2400" dirty="0"/>
                  <a:t>โปรเซส B</a:t>
                </a:r>
                <a:endParaRPr lang="en-US" sz="2400" dirty="0"/>
              </a:p>
              <a:p>
                <a:pPr algn="ctr" eaLnBrk="0" hangingPunct="0"/>
                <a:r>
                  <a:rPr lang="en-US" sz="2400" dirty="0"/>
                  <a:t>(</a:t>
                </a:r>
                <a:r>
                  <a:rPr lang="th-TH" sz="2400" dirty="0"/>
                  <a:t>ต้องการ 224 </a:t>
                </a:r>
                <a:r>
                  <a:rPr lang="en-US" sz="2400" dirty="0"/>
                  <a:t>K)</a:t>
                </a:r>
                <a:endParaRPr lang="th-TH" sz="2400" dirty="0"/>
              </a:p>
            </p:txBody>
          </p:sp>
          <p:sp>
            <p:nvSpPr>
              <p:cNvPr id="33" name="AutoShape 23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576" cy="192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609600" y="2209800"/>
              <a:ext cx="2759075" cy="3048000"/>
              <a:chOff x="384" y="1392"/>
              <a:chExt cx="1738" cy="1920"/>
            </a:xfrm>
          </p:grpSpPr>
          <p:grpSp>
            <p:nvGrpSpPr>
              <p:cNvPr id="22" name="Group 38"/>
              <p:cNvGrpSpPr>
                <a:grpSpLocks/>
              </p:cNvGrpSpPr>
              <p:nvPr/>
            </p:nvGrpSpPr>
            <p:grpSpPr bwMode="auto">
              <a:xfrm>
                <a:off x="384" y="1392"/>
                <a:ext cx="1738" cy="1920"/>
                <a:chOff x="3744" y="1872"/>
                <a:chExt cx="1738" cy="1920"/>
              </a:xfrm>
            </p:grpSpPr>
            <p:sp>
              <p:nvSpPr>
                <p:cNvPr id="24" name="Rectangle 39"/>
                <p:cNvSpPr>
                  <a:spLocks noChangeArrowheads="1"/>
                </p:cNvSpPr>
                <p:nvPr/>
              </p:nvSpPr>
              <p:spPr bwMode="auto">
                <a:xfrm>
                  <a:off x="3744" y="1872"/>
                  <a:ext cx="864" cy="19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800"/>
                    <a:t>OS</a:t>
                  </a:r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th-TH" sz="2800"/>
                </a:p>
              </p:txBody>
            </p:sp>
            <p:sp>
              <p:nvSpPr>
                <p:cNvPr id="25" name="Line 40"/>
                <p:cNvSpPr>
                  <a:spLocks noChangeShapeType="1"/>
                </p:cNvSpPr>
                <p:nvPr/>
              </p:nvSpPr>
              <p:spPr bwMode="auto">
                <a:xfrm>
                  <a:off x="3744" y="220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6" name="AutoShape 41"/>
                <p:cNvSpPr>
                  <a:spLocks/>
                </p:cNvSpPr>
                <p:nvPr/>
              </p:nvSpPr>
              <p:spPr bwMode="auto">
                <a:xfrm>
                  <a:off x="4656" y="2784"/>
                  <a:ext cx="336" cy="960"/>
                </a:xfrm>
                <a:prstGeom prst="rightBrace">
                  <a:avLst>
                    <a:gd name="adj1" fmla="val 2381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7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981" y="2784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576 K</a:t>
                  </a:r>
                </a:p>
              </p:txBody>
            </p:sp>
            <p:sp>
              <p:nvSpPr>
                <p:cNvPr id="28" name="AutoShape 43"/>
                <p:cNvSpPr>
                  <a:spLocks/>
                </p:cNvSpPr>
                <p:nvPr/>
              </p:nvSpPr>
              <p:spPr bwMode="auto">
                <a:xfrm>
                  <a:off x="4656" y="2256"/>
                  <a:ext cx="240" cy="480"/>
                </a:xfrm>
                <a:prstGeom prst="rightBrace">
                  <a:avLst>
                    <a:gd name="adj1" fmla="val 1666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9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935" y="2256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320 K</a:t>
                  </a:r>
                </a:p>
              </p:txBody>
            </p:sp>
            <p:sp>
              <p:nvSpPr>
                <p:cNvPr id="30" name="Line 45"/>
                <p:cNvSpPr>
                  <a:spLocks noChangeShapeType="1"/>
                </p:cNvSpPr>
                <p:nvPr/>
              </p:nvSpPr>
              <p:spPr bwMode="auto">
                <a:xfrm>
                  <a:off x="3744" y="2784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1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115" y="2256"/>
                  <a:ext cx="21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A</a:t>
                  </a:r>
                </a:p>
              </p:txBody>
            </p:sp>
          </p:grpSp>
          <p:sp>
            <p:nvSpPr>
              <p:cNvPr id="23" name="Text Box 48"/>
              <p:cNvSpPr txBox="1">
                <a:spLocks noChangeArrowheads="1"/>
              </p:cNvSpPr>
              <p:nvPr/>
            </p:nvSpPr>
            <p:spPr bwMode="auto">
              <a:xfrm>
                <a:off x="666" y="2640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5943600" y="2205038"/>
              <a:ext cx="2762250" cy="3311525"/>
              <a:chOff x="3744" y="1389"/>
              <a:chExt cx="1740" cy="2086"/>
            </a:xfrm>
          </p:grpSpPr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3744" y="1389"/>
                <a:ext cx="1740" cy="2086"/>
                <a:chOff x="3744" y="1344"/>
                <a:chExt cx="1740" cy="1920"/>
              </a:xfrm>
            </p:grpSpPr>
            <p:sp>
              <p:nvSpPr>
                <p:cNvPr id="10" name="Rectangle 13"/>
                <p:cNvSpPr>
                  <a:spLocks noChangeArrowheads="1"/>
                </p:cNvSpPr>
                <p:nvPr/>
              </p:nvSpPr>
              <p:spPr bwMode="auto">
                <a:xfrm>
                  <a:off x="3744" y="1344"/>
                  <a:ext cx="864" cy="19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800"/>
                    <a:t>OS</a:t>
                  </a:r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th-TH" sz="2800"/>
                </a:p>
              </p:txBody>
            </p:sp>
            <p:sp>
              <p:nvSpPr>
                <p:cNvPr id="11" name="Line 14"/>
                <p:cNvSpPr>
                  <a:spLocks noChangeShapeType="1"/>
                </p:cNvSpPr>
                <p:nvPr/>
              </p:nvSpPr>
              <p:spPr bwMode="auto">
                <a:xfrm>
                  <a:off x="3744" y="1680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2" name="AutoShape 15"/>
                <p:cNvSpPr>
                  <a:spLocks/>
                </p:cNvSpPr>
                <p:nvPr/>
              </p:nvSpPr>
              <p:spPr bwMode="auto">
                <a:xfrm>
                  <a:off x="4656" y="2256"/>
                  <a:ext cx="336" cy="288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981" y="2229"/>
                  <a:ext cx="501" cy="3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224 K</a:t>
                  </a:r>
                </a:p>
              </p:txBody>
            </p:sp>
            <p:sp>
              <p:nvSpPr>
                <p:cNvPr id="14" name="AutoShape 17"/>
                <p:cNvSpPr>
                  <a:spLocks/>
                </p:cNvSpPr>
                <p:nvPr/>
              </p:nvSpPr>
              <p:spPr bwMode="auto">
                <a:xfrm>
                  <a:off x="4656" y="1680"/>
                  <a:ext cx="240" cy="528"/>
                </a:xfrm>
                <a:prstGeom prst="rightBrace">
                  <a:avLst>
                    <a:gd name="adj1" fmla="val 1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935" y="1741"/>
                  <a:ext cx="501" cy="3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320 K</a:t>
                  </a:r>
                </a:p>
              </p:txBody>
            </p:sp>
            <p:sp>
              <p:nvSpPr>
                <p:cNvPr id="16" name="Line 19"/>
                <p:cNvSpPr>
                  <a:spLocks noChangeShapeType="1"/>
                </p:cNvSpPr>
                <p:nvPr/>
              </p:nvSpPr>
              <p:spPr bwMode="auto">
                <a:xfrm>
                  <a:off x="3744" y="2256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115" y="1741"/>
                  <a:ext cx="214" cy="3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A</a:t>
                  </a:r>
                </a:p>
              </p:txBody>
            </p:sp>
            <p:sp>
              <p:nvSpPr>
                <p:cNvPr id="18" name="Line 33"/>
                <p:cNvSpPr>
                  <a:spLocks noChangeShapeType="1"/>
                </p:cNvSpPr>
                <p:nvPr/>
              </p:nvSpPr>
              <p:spPr bwMode="auto">
                <a:xfrm>
                  <a:off x="3744" y="2592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115" y="2229"/>
                  <a:ext cx="215" cy="3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 b="1" dirty="0">
                      <a:solidFill>
                        <a:srgbClr val="FF0000"/>
                      </a:solidFill>
                    </a:rPr>
                    <a:t>B</a:t>
                  </a:r>
                </a:p>
              </p:txBody>
            </p:sp>
            <p:sp>
              <p:nvSpPr>
                <p:cNvPr id="20" name="AutoShape 35"/>
                <p:cNvSpPr>
                  <a:spLocks/>
                </p:cNvSpPr>
                <p:nvPr/>
              </p:nvSpPr>
              <p:spPr bwMode="auto">
                <a:xfrm>
                  <a:off x="4658" y="2592"/>
                  <a:ext cx="336" cy="624"/>
                </a:xfrm>
                <a:prstGeom prst="rightBrace">
                  <a:avLst>
                    <a:gd name="adj1" fmla="val 15476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983" y="2662"/>
                  <a:ext cx="501" cy="3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352 K</a:t>
                  </a:r>
                </a:p>
              </p:txBody>
            </p:sp>
          </p:grpSp>
          <p:sp>
            <p:nvSpPr>
              <p:cNvPr id="9" name="Text Box 49"/>
              <p:cNvSpPr txBox="1">
                <a:spLocks noChangeArrowheads="1"/>
              </p:cNvSpPr>
              <p:nvPr/>
            </p:nvSpPr>
            <p:spPr bwMode="auto">
              <a:xfrm>
                <a:off x="4032" y="2736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11598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การแบ่งหน่วยความจำขนาดไม่คงที่ </a:t>
            </a:r>
            <a:endParaRPr lang="th-TH" sz="3600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685800" y="2133600"/>
            <a:ext cx="8169275" cy="3048000"/>
            <a:chOff x="685800" y="2133600"/>
            <a:chExt cx="8169275" cy="30480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505200" y="4343400"/>
              <a:ext cx="2362200" cy="83820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th-TH" sz="2400"/>
                <a:t>โปรเซส C</a:t>
              </a:r>
              <a:endParaRPr lang="en-US" sz="2400"/>
            </a:p>
            <a:p>
              <a:pPr algn="ctr" eaLnBrk="0" hangingPunct="0"/>
              <a:r>
                <a:rPr lang="en-US" sz="2400"/>
                <a:t>(</a:t>
              </a:r>
              <a:r>
                <a:rPr lang="th-TH" sz="2400"/>
                <a:t>ต้องการ 288 </a:t>
              </a:r>
              <a:r>
                <a:rPr lang="en-US" sz="2400"/>
                <a:t>K)</a:t>
              </a:r>
              <a:endParaRPr lang="th-TH" sz="2400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4038600" y="312420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685800" y="2133600"/>
              <a:ext cx="2762250" cy="3048000"/>
              <a:chOff x="432" y="1344"/>
              <a:chExt cx="1740" cy="1920"/>
            </a:xfrm>
          </p:grpSpPr>
          <p:grpSp>
            <p:nvGrpSpPr>
              <p:cNvPr id="27" name="Group 47"/>
              <p:cNvGrpSpPr>
                <a:grpSpLocks/>
              </p:cNvGrpSpPr>
              <p:nvPr/>
            </p:nvGrpSpPr>
            <p:grpSpPr bwMode="auto">
              <a:xfrm>
                <a:off x="432" y="1344"/>
                <a:ext cx="1740" cy="1920"/>
                <a:chOff x="3744" y="1344"/>
                <a:chExt cx="1740" cy="1920"/>
              </a:xfrm>
            </p:grpSpPr>
            <p:sp>
              <p:nvSpPr>
                <p:cNvPr id="29" name="Rectangle 48"/>
                <p:cNvSpPr>
                  <a:spLocks noChangeArrowheads="1"/>
                </p:cNvSpPr>
                <p:nvPr/>
              </p:nvSpPr>
              <p:spPr bwMode="auto">
                <a:xfrm>
                  <a:off x="3744" y="1344"/>
                  <a:ext cx="864" cy="19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800"/>
                    <a:t>OS</a:t>
                  </a:r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th-TH" sz="2800"/>
                </a:p>
              </p:txBody>
            </p:sp>
            <p:sp>
              <p:nvSpPr>
                <p:cNvPr id="30" name="Line 49"/>
                <p:cNvSpPr>
                  <a:spLocks noChangeShapeType="1"/>
                </p:cNvSpPr>
                <p:nvPr/>
              </p:nvSpPr>
              <p:spPr bwMode="auto">
                <a:xfrm>
                  <a:off x="3744" y="1680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1" name="AutoShape 50"/>
                <p:cNvSpPr>
                  <a:spLocks/>
                </p:cNvSpPr>
                <p:nvPr/>
              </p:nvSpPr>
              <p:spPr bwMode="auto">
                <a:xfrm>
                  <a:off x="4656" y="2256"/>
                  <a:ext cx="336" cy="288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2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981" y="2217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224 K</a:t>
                  </a:r>
                </a:p>
              </p:txBody>
            </p:sp>
            <p:sp>
              <p:nvSpPr>
                <p:cNvPr id="33" name="AutoShape 52"/>
                <p:cNvSpPr>
                  <a:spLocks/>
                </p:cNvSpPr>
                <p:nvPr/>
              </p:nvSpPr>
              <p:spPr bwMode="auto">
                <a:xfrm>
                  <a:off x="4656" y="1680"/>
                  <a:ext cx="240" cy="528"/>
                </a:xfrm>
                <a:prstGeom prst="rightBrace">
                  <a:avLst>
                    <a:gd name="adj1" fmla="val 1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935" y="1728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320 K</a:t>
                  </a:r>
                </a:p>
              </p:txBody>
            </p:sp>
            <p:sp>
              <p:nvSpPr>
                <p:cNvPr id="35" name="Line 54"/>
                <p:cNvSpPr>
                  <a:spLocks noChangeShapeType="1"/>
                </p:cNvSpPr>
                <p:nvPr/>
              </p:nvSpPr>
              <p:spPr bwMode="auto">
                <a:xfrm>
                  <a:off x="3744" y="2256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115" y="1728"/>
                  <a:ext cx="21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A</a:t>
                  </a:r>
                </a:p>
              </p:txBody>
            </p:sp>
            <p:sp>
              <p:nvSpPr>
                <p:cNvPr id="37" name="Line 56"/>
                <p:cNvSpPr>
                  <a:spLocks noChangeShapeType="1"/>
                </p:cNvSpPr>
                <p:nvPr/>
              </p:nvSpPr>
              <p:spPr bwMode="auto">
                <a:xfrm>
                  <a:off x="3744" y="2592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115" y="2217"/>
                  <a:ext cx="215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B</a:t>
                  </a:r>
                </a:p>
              </p:txBody>
            </p:sp>
            <p:sp>
              <p:nvSpPr>
                <p:cNvPr id="39" name="AutoShape 58"/>
                <p:cNvSpPr>
                  <a:spLocks/>
                </p:cNvSpPr>
                <p:nvPr/>
              </p:nvSpPr>
              <p:spPr bwMode="auto">
                <a:xfrm>
                  <a:off x="4658" y="2592"/>
                  <a:ext cx="336" cy="624"/>
                </a:xfrm>
                <a:prstGeom prst="rightBrace">
                  <a:avLst>
                    <a:gd name="adj1" fmla="val 15476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983" y="2649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352 K</a:t>
                  </a:r>
                </a:p>
              </p:txBody>
            </p:sp>
          </p:grpSp>
          <p:sp>
            <p:nvSpPr>
              <p:cNvPr id="28" name="Text Box 61"/>
              <p:cNvSpPr txBox="1">
                <a:spLocks noChangeArrowheads="1"/>
              </p:cNvSpPr>
              <p:nvPr/>
            </p:nvSpPr>
            <p:spPr bwMode="auto">
              <a:xfrm>
                <a:off x="714" y="2784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  <p:grpSp>
          <p:nvGrpSpPr>
            <p:cNvPr id="8" name="Group 64"/>
            <p:cNvGrpSpPr>
              <a:grpSpLocks/>
            </p:cNvGrpSpPr>
            <p:nvPr/>
          </p:nvGrpSpPr>
          <p:grpSpPr bwMode="auto">
            <a:xfrm>
              <a:off x="6092825" y="2133600"/>
              <a:ext cx="2762250" cy="3048000"/>
              <a:chOff x="3838" y="1344"/>
              <a:chExt cx="1740" cy="1920"/>
            </a:xfrm>
          </p:grpSpPr>
          <p:grpSp>
            <p:nvGrpSpPr>
              <p:cNvPr id="9" name="Group 60"/>
              <p:cNvGrpSpPr>
                <a:grpSpLocks/>
              </p:cNvGrpSpPr>
              <p:nvPr/>
            </p:nvGrpSpPr>
            <p:grpSpPr bwMode="auto">
              <a:xfrm>
                <a:off x="3838" y="1344"/>
                <a:ext cx="1740" cy="1920"/>
                <a:chOff x="3838" y="1344"/>
                <a:chExt cx="1740" cy="1920"/>
              </a:xfrm>
            </p:grpSpPr>
            <p:sp>
              <p:nvSpPr>
                <p:cNvPr id="11" name="Rectangle 17"/>
                <p:cNvSpPr>
                  <a:spLocks noChangeArrowheads="1"/>
                </p:cNvSpPr>
                <p:nvPr/>
              </p:nvSpPr>
              <p:spPr bwMode="auto">
                <a:xfrm>
                  <a:off x="3838" y="1344"/>
                  <a:ext cx="864" cy="19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800"/>
                    <a:t>OS</a:t>
                  </a:r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th-TH" sz="2800"/>
                </a:p>
              </p:txBody>
            </p:sp>
            <p:sp>
              <p:nvSpPr>
                <p:cNvPr id="12" name="Line 18"/>
                <p:cNvSpPr>
                  <a:spLocks noChangeShapeType="1"/>
                </p:cNvSpPr>
                <p:nvPr/>
              </p:nvSpPr>
              <p:spPr bwMode="auto">
                <a:xfrm>
                  <a:off x="3838" y="1680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3" name="AutoShape 19"/>
                <p:cNvSpPr>
                  <a:spLocks/>
                </p:cNvSpPr>
                <p:nvPr/>
              </p:nvSpPr>
              <p:spPr bwMode="auto">
                <a:xfrm>
                  <a:off x="4750" y="2256"/>
                  <a:ext cx="336" cy="288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075" y="2217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224 K</a:t>
                  </a:r>
                </a:p>
              </p:txBody>
            </p:sp>
            <p:sp>
              <p:nvSpPr>
                <p:cNvPr id="15" name="AutoShape 21"/>
                <p:cNvSpPr>
                  <a:spLocks/>
                </p:cNvSpPr>
                <p:nvPr/>
              </p:nvSpPr>
              <p:spPr bwMode="auto">
                <a:xfrm>
                  <a:off x="4752" y="1680"/>
                  <a:ext cx="238" cy="528"/>
                </a:xfrm>
                <a:prstGeom prst="rightBrace">
                  <a:avLst>
                    <a:gd name="adj1" fmla="val 1848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029" y="1728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320 K</a:t>
                  </a:r>
                </a:p>
              </p:txBody>
            </p:sp>
            <p:sp>
              <p:nvSpPr>
                <p:cNvPr id="17" name="Line 23"/>
                <p:cNvSpPr>
                  <a:spLocks noChangeShapeType="1"/>
                </p:cNvSpPr>
                <p:nvPr/>
              </p:nvSpPr>
              <p:spPr bwMode="auto">
                <a:xfrm>
                  <a:off x="3838" y="2256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209" y="1728"/>
                  <a:ext cx="21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A</a:t>
                  </a:r>
                </a:p>
              </p:txBody>
            </p:sp>
            <p:sp>
              <p:nvSpPr>
                <p:cNvPr id="19" name="Line 25"/>
                <p:cNvSpPr>
                  <a:spLocks noChangeShapeType="1"/>
                </p:cNvSpPr>
                <p:nvPr/>
              </p:nvSpPr>
              <p:spPr bwMode="auto">
                <a:xfrm>
                  <a:off x="3838" y="2544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209" y="2217"/>
                  <a:ext cx="215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B</a:t>
                  </a:r>
                </a:p>
              </p:txBody>
            </p:sp>
            <p:sp>
              <p:nvSpPr>
                <p:cNvPr id="21" name="AutoShape 27"/>
                <p:cNvSpPr>
                  <a:spLocks/>
                </p:cNvSpPr>
                <p:nvPr/>
              </p:nvSpPr>
              <p:spPr bwMode="auto">
                <a:xfrm>
                  <a:off x="4752" y="2583"/>
                  <a:ext cx="336" cy="297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077" y="2553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288 K</a:t>
                  </a:r>
                </a:p>
              </p:txBody>
            </p:sp>
            <p:sp>
              <p:nvSpPr>
                <p:cNvPr id="23" name="Line 42"/>
                <p:cNvSpPr>
                  <a:spLocks noChangeShapeType="1"/>
                </p:cNvSpPr>
                <p:nvPr/>
              </p:nvSpPr>
              <p:spPr bwMode="auto">
                <a:xfrm>
                  <a:off x="3840" y="292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208" y="2553"/>
                  <a:ext cx="22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 b="1" dirty="0">
                      <a:solidFill>
                        <a:srgbClr val="FF0000"/>
                      </a:solidFill>
                    </a:rPr>
                    <a:t>C</a:t>
                  </a:r>
                </a:p>
              </p:txBody>
            </p:sp>
            <p:sp>
              <p:nvSpPr>
                <p:cNvPr id="25" name="AutoShape 44"/>
                <p:cNvSpPr>
                  <a:spLocks/>
                </p:cNvSpPr>
                <p:nvPr/>
              </p:nvSpPr>
              <p:spPr bwMode="auto">
                <a:xfrm>
                  <a:off x="4752" y="2928"/>
                  <a:ext cx="336" cy="336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6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131" y="2841"/>
                  <a:ext cx="41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64 K</a:t>
                  </a:r>
                </a:p>
              </p:txBody>
            </p:sp>
          </p:grpSp>
          <p:sp>
            <p:nvSpPr>
              <p:cNvPr id="10" name="Text Box 62"/>
              <p:cNvSpPr txBox="1">
                <a:spLocks noChangeArrowheads="1"/>
              </p:cNvSpPr>
              <p:nvPr/>
            </p:nvSpPr>
            <p:spPr bwMode="auto">
              <a:xfrm>
                <a:off x="4128" y="2928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35031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การแบ่งหน่วยความจำขนาดไม่คงที่ </a:t>
            </a:r>
            <a:endParaRPr lang="th-TH" sz="3600" b="1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685800" y="2133600"/>
            <a:ext cx="8169275" cy="3048000"/>
            <a:chOff x="685800" y="2133600"/>
            <a:chExt cx="8169275" cy="30480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505200" y="4343400"/>
              <a:ext cx="2362200" cy="83820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th-TH" sz="2400"/>
                <a:t>โปรเซส D</a:t>
              </a:r>
              <a:endParaRPr lang="en-US" sz="2400"/>
            </a:p>
            <a:p>
              <a:pPr algn="ctr" eaLnBrk="0" hangingPunct="0"/>
              <a:r>
                <a:rPr lang="en-US" sz="2400"/>
                <a:t>(</a:t>
              </a:r>
              <a:r>
                <a:rPr lang="th-TH" sz="2400"/>
                <a:t>ต้องการ 128 </a:t>
              </a:r>
              <a:r>
                <a:rPr lang="en-US" sz="2400"/>
                <a:t>K)</a:t>
              </a:r>
              <a:endParaRPr lang="th-TH" sz="2400"/>
            </a:p>
          </p:txBody>
        </p:sp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685800" y="2133600"/>
              <a:ext cx="2762250" cy="3048000"/>
              <a:chOff x="432" y="1344"/>
              <a:chExt cx="1740" cy="1920"/>
            </a:xfrm>
          </p:grpSpPr>
          <p:grpSp>
            <p:nvGrpSpPr>
              <p:cNvPr id="27" name="Group 37"/>
              <p:cNvGrpSpPr>
                <a:grpSpLocks/>
              </p:cNvGrpSpPr>
              <p:nvPr/>
            </p:nvGrpSpPr>
            <p:grpSpPr bwMode="auto">
              <a:xfrm>
                <a:off x="432" y="1344"/>
                <a:ext cx="1740" cy="1920"/>
                <a:chOff x="3838" y="1344"/>
                <a:chExt cx="1740" cy="1920"/>
              </a:xfrm>
            </p:grpSpPr>
            <p:sp>
              <p:nvSpPr>
                <p:cNvPr id="29" name="Rectangle 38"/>
                <p:cNvSpPr>
                  <a:spLocks noChangeArrowheads="1"/>
                </p:cNvSpPr>
                <p:nvPr/>
              </p:nvSpPr>
              <p:spPr bwMode="auto">
                <a:xfrm>
                  <a:off x="3838" y="1344"/>
                  <a:ext cx="864" cy="19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800"/>
                    <a:t>OS</a:t>
                  </a:r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th-TH" sz="2800"/>
                </a:p>
              </p:txBody>
            </p:sp>
            <p:sp>
              <p:nvSpPr>
                <p:cNvPr id="30" name="Line 39"/>
                <p:cNvSpPr>
                  <a:spLocks noChangeShapeType="1"/>
                </p:cNvSpPr>
                <p:nvPr/>
              </p:nvSpPr>
              <p:spPr bwMode="auto">
                <a:xfrm>
                  <a:off x="3838" y="1680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1" name="AutoShape 40"/>
                <p:cNvSpPr>
                  <a:spLocks/>
                </p:cNvSpPr>
                <p:nvPr/>
              </p:nvSpPr>
              <p:spPr bwMode="auto">
                <a:xfrm>
                  <a:off x="4750" y="2256"/>
                  <a:ext cx="336" cy="288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075" y="2217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224 K</a:t>
                  </a:r>
                </a:p>
              </p:txBody>
            </p:sp>
            <p:sp>
              <p:nvSpPr>
                <p:cNvPr id="33" name="AutoShape 42"/>
                <p:cNvSpPr>
                  <a:spLocks/>
                </p:cNvSpPr>
                <p:nvPr/>
              </p:nvSpPr>
              <p:spPr bwMode="auto">
                <a:xfrm>
                  <a:off x="4752" y="1680"/>
                  <a:ext cx="238" cy="528"/>
                </a:xfrm>
                <a:prstGeom prst="rightBrace">
                  <a:avLst>
                    <a:gd name="adj1" fmla="val 1848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029" y="1728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320 K</a:t>
                  </a:r>
                </a:p>
              </p:txBody>
            </p:sp>
            <p:sp>
              <p:nvSpPr>
                <p:cNvPr id="35" name="Line 44"/>
                <p:cNvSpPr>
                  <a:spLocks noChangeShapeType="1"/>
                </p:cNvSpPr>
                <p:nvPr/>
              </p:nvSpPr>
              <p:spPr bwMode="auto">
                <a:xfrm>
                  <a:off x="3838" y="2256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6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209" y="1728"/>
                  <a:ext cx="21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A</a:t>
                  </a:r>
                </a:p>
              </p:txBody>
            </p:sp>
            <p:sp>
              <p:nvSpPr>
                <p:cNvPr id="37" name="Line 46"/>
                <p:cNvSpPr>
                  <a:spLocks noChangeShapeType="1"/>
                </p:cNvSpPr>
                <p:nvPr/>
              </p:nvSpPr>
              <p:spPr bwMode="auto">
                <a:xfrm>
                  <a:off x="3838" y="2544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8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209" y="2217"/>
                  <a:ext cx="215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B</a:t>
                  </a:r>
                </a:p>
              </p:txBody>
            </p:sp>
            <p:sp>
              <p:nvSpPr>
                <p:cNvPr id="39" name="AutoShape 48"/>
                <p:cNvSpPr>
                  <a:spLocks/>
                </p:cNvSpPr>
                <p:nvPr/>
              </p:nvSpPr>
              <p:spPr bwMode="auto">
                <a:xfrm>
                  <a:off x="4752" y="2583"/>
                  <a:ext cx="336" cy="297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0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5077" y="2553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288 K</a:t>
                  </a:r>
                </a:p>
              </p:txBody>
            </p:sp>
            <p:sp>
              <p:nvSpPr>
                <p:cNvPr id="41" name="Line 50"/>
                <p:cNvSpPr>
                  <a:spLocks noChangeShapeType="1"/>
                </p:cNvSpPr>
                <p:nvPr/>
              </p:nvSpPr>
              <p:spPr bwMode="auto">
                <a:xfrm>
                  <a:off x="3840" y="292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2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208" y="2553"/>
                  <a:ext cx="22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C</a:t>
                  </a:r>
                </a:p>
              </p:txBody>
            </p:sp>
            <p:sp>
              <p:nvSpPr>
                <p:cNvPr id="43" name="AutoShape 52"/>
                <p:cNvSpPr>
                  <a:spLocks/>
                </p:cNvSpPr>
                <p:nvPr/>
              </p:nvSpPr>
              <p:spPr bwMode="auto">
                <a:xfrm>
                  <a:off x="4752" y="2928"/>
                  <a:ext cx="336" cy="336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131" y="2841"/>
                  <a:ext cx="41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64 K</a:t>
                  </a:r>
                </a:p>
              </p:txBody>
            </p:sp>
          </p:grpSp>
          <p:sp>
            <p:nvSpPr>
              <p:cNvPr id="28" name="Text Box 59"/>
              <p:cNvSpPr txBox="1">
                <a:spLocks noChangeArrowheads="1"/>
              </p:cNvSpPr>
              <p:nvPr/>
            </p:nvSpPr>
            <p:spPr bwMode="auto">
              <a:xfrm>
                <a:off x="714" y="2928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  <p:grpSp>
          <p:nvGrpSpPr>
            <p:cNvPr id="7" name="Group 62"/>
            <p:cNvGrpSpPr>
              <a:grpSpLocks/>
            </p:cNvGrpSpPr>
            <p:nvPr/>
          </p:nvGrpSpPr>
          <p:grpSpPr bwMode="auto">
            <a:xfrm>
              <a:off x="6092825" y="2133600"/>
              <a:ext cx="2762250" cy="3048000"/>
              <a:chOff x="3838" y="1344"/>
              <a:chExt cx="1740" cy="1920"/>
            </a:xfrm>
          </p:grpSpPr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3838" y="1344"/>
                <a:ext cx="1740" cy="1920"/>
                <a:chOff x="3838" y="1344"/>
                <a:chExt cx="1740" cy="1920"/>
              </a:xfrm>
            </p:grpSpPr>
            <p:sp>
              <p:nvSpPr>
                <p:cNvPr id="11" name="Rectangle 8"/>
                <p:cNvSpPr>
                  <a:spLocks noChangeArrowheads="1"/>
                </p:cNvSpPr>
                <p:nvPr/>
              </p:nvSpPr>
              <p:spPr bwMode="auto">
                <a:xfrm>
                  <a:off x="3838" y="1344"/>
                  <a:ext cx="864" cy="19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800"/>
                    <a:t>OS</a:t>
                  </a:r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th-TH" sz="2800"/>
                </a:p>
              </p:txBody>
            </p:sp>
            <p:sp>
              <p:nvSpPr>
                <p:cNvPr id="12" name="Line 9"/>
                <p:cNvSpPr>
                  <a:spLocks noChangeShapeType="1"/>
                </p:cNvSpPr>
                <p:nvPr/>
              </p:nvSpPr>
              <p:spPr bwMode="auto">
                <a:xfrm>
                  <a:off x="3838" y="1680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3" name="AutoShape 10"/>
                <p:cNvSpPr>
                  <a:spLocks/>
                </p:cNvSpPr>
                <p:nvPr/>
              </p:nvSpPr>
              <p:spPr bwMode="auto">
                <a:xfrm>
                  <a:off x="4750" y="2256"/>
                  <a:ext cx="336" cy="288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075" y="2217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224 K</a:t>
                  </a:r>
                </a:p>
              </p:txBody>
            </p:sp>
            <p:sp>
              <p:nvSpPr>
                <p:cNvPr id="15" name="AutoShape 12"/>
                <p:cNvSpPr>
                  <a:spLocks/>
                </p:cNvSpPr>
                <p:nvPr/>
              </p:nvSpPr>
              <p:spPr bwMode="auto">
                <a:xfrm>
                  <a:off x="4752" y="1680"/>
                  <a:ext cx="238" cy="528"/>
                </a:xfrm>
                <a:prstGeom prst="rightBrace">
                  <a:avLst>
                    <a:gd name="adj1" fmla="val 1848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029" y="1728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320 K</a:t>
                  </a:r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838" y="2256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209" y="1728"/>
                  <a:ext cx="21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A</a:t>
                  </a:r>
                </a:p>
              </p:txBody>
            </p:sp>
            <p:sp>
              <p:nvSpPr>
                <p:cNvPr id="19" name="Line 16"/>
                <p:cNvSpPr>
                  <a:spLocks noChangeShapeType="1"/>
                </p:cNvSpPr>
                <p:nvPr/>
              </p:nvSpPr>
              <p:spPr bwMode="auto">
                <a:xfrm>
                  <a:off x="3838" y="2544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9" y="2217"/>
                  <a:ext cx="215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B</a:t>
                  </a:r>
                </a:p>
              </p:txBody>
            </p:sp>
            <p:sp>
              <p:nvSpPr>
                <p:cNvPr id="21" name="AutoShape 18"/>
                <p:cNvSpPr>
                  <a:spLocks/>
                </p:cNvSpPr>
                <p:nvPr/>
              </p:nvSpPr>
              <p:spPr bwMode="auto">
                <a:xfrm>
                  <a:off x="4752" y="2583"/>
                  <a:ext cx="336" cy="297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077" y="2553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288 K</a:t>
                  </a:r>
                </a:p>
              </p:txBody>
            </p:sp>
            <p:sp>
              <p:nvSpPr>
                <p:cNvPr id="23" name="Line 20"/>
                <p:cNvSpPr>
                  <a:spLocks noChangeShapeType="1"/>
                </p:cNvSpPr>
                <p:nvPr/>
              </p:nvSpPr>
              <p:spPr bwMode="auto">
                <a:xfrm>
                  <a:off x="3840" y="292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208" y="2553"/>
                  <a:ext cx="22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C</a:t>
                  </a:r>
                </a:p>
              </p:txBody>
            </p:sp>
            <p:sp>
              <p:nvSpPr>
                <p:cNvPr id="25" name="AutoShape 22"/>
                <p:cNvSpPr>
                  <a:spLocks/>
                </p:cNvSpPr>
                <p:nvPr/>
              </p:nvSpPr>
              <p:spPr bwMode="auto">
                <a:xfrm>
                  <a:off x="4752" y="2928"/>
                  <a:ext cx="336" cy="336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131" y="2841"/>
                  <a:ext cx="41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64 K</a:t>
                  </a:r>
                </a:p>
              </p:txBody>
            </p:sp>
          </p:grpSp>
          <p:sp>
            <p:nvSpPr>
              <p:cNvPr id="10" name="Text Box 60"/>
              <p:cNvSpPr txBox="1">
                <a:spLocks noChangeArrowheads="1"/>
              </p:cNvSpPr>
              <p:nvPr/>
            </p:nvSpPr>
            <p:spPr bwMode="auto">
              <a:xfrm>
                <a:off x="4128" y="2928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  <p:sp>
          <p:nvSpPr>
            <p:cNvPr id="8" name="AutoShape 63"/>
            <p:cNvSpPr>
              <a:spLocks noChangeArrowheads="1"/>
            </p:cNvSpPr>
            <p:nvPr/>
          </p:nvSpPr>
          <p:spPr bwMode="auto">
            <a:xfrm>
              <a:off x="4038600" y="312420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623758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การแบ่งหน่วยความจำขนาดไม่คงที่ </a:t>
            </a:r>
            <a:endParaRPr lang="th-TH" sz="3600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685800" y="2133600"/>
            <a:ext cx="8169275" cy="3048000"/>
            <a:chOff x="685800" y="2133600"/>
            <a:chExt cx="8169275" cy="3048000"/>
          </a:xfrm>
        </p:grpSpPr>
        <p:sp>
          <p:nvSpPr>
            <p:cNvPr id="5" name="Rectangle 40"/>
            <p:cNvSpPr>
              <a:spLocks noChangeArrowheads="1"/>
            </p:cNvSpPr>
            <p:nvPr/>
          </p:nvSpPr>
          <p:spPr bwMode="auto">
            <a:xfrm>
              <a:off x="3505200" y="4343400"/>
              <a:ext cx="2362200" cy="83820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th-TH" sz="2400"/>
                <a:t>โปรเซส B</a:t>
              </a:r>
              <a:endParaRPr lang="en-US" sz="2400"/>
            </a:p>
            <a:p>
              <a:pPr algn="ctr" eaLnBrk="0" hangingPunct="0"/>
              <a:r>
                <a:rPr lang="en-US" sz="2400"/>
                <a:t>(</a:t>
              </a:r>
              <a:r>
                <a:rPr lang="th-TH" sz="2400"/>
                <a:t>ทำงานเสร็จ</a:t>
              </a:r>
              <a:r>
                <a:rPr lang="en-US" sz="2400"/>
                <a:t>)</a:t>
              </a:r>
              <a:endParaRPr lang="th-TH" sz="2400"/>
            </a:p>
          </p:txBody>
        </p:sp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685800" y="2133600"/>
              <a:ext cx="2762250" cy="3048000"/>
              <a:chOff x="432" y="1344"/>
              <a:chExt cx="1740" cy="1920"/>
            </a:xfrm>
          </p:grpSpPr>
          <p:grpSp>
            <p:nvGrpSpPr>
              <p:cNvPr id="28" name="Group 22"/>
              <p:cNvGrpSpPr>
                <a:grpSpLocks/>
              </p:cNvGrpSpPr>
              <p:nvPr/>
            </p:nvGrpSpPr>
            <p:grpSpPr bwMode="auto">
              <a:xfrm>
                <a:off x="432" y="1344"/>
                <a:ext cx="1740" cy="1920"/>
                <a:chOff x="3838" y="1344"/>
                <a:chExt cx="1740" cy="1920"/>
              </a:xfrm>
            </p:grpSpPr>
            <p:sp>
              <p:nvSpPr>
                <p:cNvPr id="30" name="Rectangle 23"/>
                <p:cNvSpPr>
                  <a:spLocks noChangeArrowheads="1"/>
                </p:cNvSpPr>
                <p:nvPr/>
              </p:nvSpPr>
              <p:spPr bwMode="auto">
                <a:xfrm>
                  <a:off x="3838" y="1344"/>
                  <a:ext cx="864" cy="19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800"/>
                    <a:t>OS</a:t>
                  </a:r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th-TH" sz="2800"/>
                </a:p>
              </p:txBody>
            </p:sp>
            <p:sp>
              <p:nvSpPr>
                <p:cNvPr id="31" name="Line 24"/>
                <p:cNvSpPr>
                  <a:spLocks noChangeShapeType="1"/>
                </p:cNvSpPr>
                <p:nvPr/>
              </p:nvSpPr>
              <p:spPr bwMode="auto">
                <a:xfrm>
                  <a:off x="3838" y="1680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2" name="AutoShape 25"/>
                <p:cNvSpPr>
                  <a:spLocks/>
                </p:cNvSpPr>
                <p:nvPr/>
              </p:nvSpPr>
              <p:spPr bwMode="auto">
                <a:xfrm>
                  <a:off x="4750" y="2256"/>
                  <a:ext cx="336" cy="288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075" y="2217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224 K</a:t>
                  </a:r>
                </a:p>
              </p:txBody>
            </p:sp>
            <p:sp>
              <p:nvSpPr>
                <p:cNvPr id="34" name="AutoShape 27"/>
                <p:cNvSpPr>
                  <a:spLocks/>
                </p:cNvSpPr>
                <p:nvPr/>
              </p:nvSpPr>
              <p:spPr bwMode="auto">
                <a:xfrm>
                  <a:off x="4752" y="1680"/>
                  <a:ext cx="238" cy="528"/>
                </a:xfrm>
                <a:prstGeom prst="rightBrace">
                  <a:avLst>
                    <a:gd name="adj1" fmla="val 1848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029" y="1728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320 K</a:t>
                  </a:r>
                </a:p>
              </p:txBody>
            </p:sp>
            <p:sp>
              <p:nvSpPr>
                <p:cNvPr id="36" name="Line 29"/>
                <p:cNvSpPr>
                  <a:spLocks noChangeShapeType="1"/>
                </p:cNvSpPr>
                <p:nvPr/>
              </p:nvSpPr>
              <p:spPr bwMode="auto">
                <a:xfrm>
                  <a:off x="3838" y="2256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210" y="1728"/>
                  <a:ext cx="21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en-US"/>
                    <a:t>A</a:t>
                  </a:r>
                  <a:endParaRPr lang="th-TH"/>
                </a:p>
              </p:txBody>
            </p:sp>
            <p:sp>
              <p:nvSpPr>
                <p:cNvPr id="38" name="Line 31"/>
                <p:cNvSpPr>
                  <a:spLocks noChangeShapeType="1"/>
                </p:cNvSpPr>
                <p:nvPr/>
              </p:nvSpPr>
              <p:spPr bwMode="auto">
                <a:xfrm>
                  <a:off x="3838" y="2544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209" y="2217"/>
                  <a:ext cx="215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B</a:t>
                  </a:r>
                </a:p>
              </p:txBody>
            </p:sp>
            <p:sp>
              <p:nvSpPr>
                <p:cNvPr id="40" name="AutoShape 33"/>
                <p:cNvSpPr>
                  <a:spLocks/>
                </p:cNvSpPr>
                <p:nvPr/>
              </p:nvSpPr>
              <p:spPr bwMode="auto">
                <a:xfrm>
                  <a:off x="4752" y="2583"/>
                  <a:ext cx="336" cy="297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077" y="2553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288 K</a:t>
                  </a:r>
                </a:p>
              </p:txBody>
            </p:sp>
            <p:sp>
              <p:nvSpPr>
                <p:cNvPr id="42" name="Line 35"/>
                <p:cNvSpPr>
                  <a:spLocks noChangeShapeType="1"/>
                </p:cNvSpPr>
                <p:nvPr/>
              </p:nvSpPr>
              <p:spPr bwMode="auto">
                <a:xfrm>
                  <a:off x="3840" y="292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208" y="2553"/>
                  <a:ext cx="22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C</a:t>
                  </a:r>
                </a:p>
              </p:txBody>
            </p:sp>
            <p:sp>
              <p:nvSpPr>
                <p:cNvPr id="44" name="AutoShape 37"/>
                <p:cNvSpPr>
                  <a:spLocks/>
                </p:cNvSpPr>
                <p:nvPr/>
              </p:nvSpPr>
              <p:spPr bwMode="auto">
                <a:xfrm>
                  <a:off x="4752" y="2928"/>
                  <a:ext cx="336" cy="336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131" y="2841"/>
                  <a:ext cx="41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64 K</a:t>
                  </a:r>
                </a:p>
              </p:txBody>
            </p:sp>
          </p:grpSp>
          <p:sp>
            <p:nvSpPr>
              <p:cNvPr id="29" name="Text Box 41"/>
              <p:cNvSpPr txBox="1">
                <a:spLocks noChangeArrowheads="1"/>
              </p:cNvSpPr>
              <p:nvPr/>
            </p:nvSpPr>
            <p:spPr bwMode="auto">
              <a:xfrm>
                <a:off x="768" y="2928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6092825" y="2133600"/>
              <a:ext cx="2762250" cy="3048000"/>
              <a:chOff x="3838" y="1344"/>
              <a:chExt cx="1740" cy="1920"/>
            </a:xfrm>
          </p:grpSpPr>
          <p:grpSp>
            <p:nvGrpSpPr>
              <p:cNvPr id="9" name="Group 5"/>
              <p:cNvGrpSpPr>
                <a:grpSpLocks/>
              </p:cNvGrpSpPr>
              <p:nvPr/>
            </p:nvGrpSpPr>
            <p:grpSpPr bwMode="auto">
              <a:xfrm>
                <a:off x="3838" y="1344"/>
                <a:ext cx="1740" cy="1920"/>
                <a:chOff x="3838" y="1344"/>
                <a:chExt cx="1740" cy="1920"/>
              </a:xfrm>
            </p:grpSpPr>
            <p:sp>
              <p:nvSpPr>
                <p:cNvPr id="12" name="Rectangle 6"/>
                <p:cNvSpPr>
                  <a:spLocks noChangeArrowheads="1"/>
                </p:cNvSpPr>
                <p:nvPr/>
              </p:nvSpPr>
              <p:spPr bwMode="auto">
                <a:xfrm>
                  <a:off x="3838" y="1344"/>
                  <a:ext cx="864" cy="19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800"/>
                    <a:t>OS</a:t>
                  </a:r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th-TH" sz="2800"/>
                </a:p>
              </p:txBody>
            </p:sp>
            <p:sp>
              <p:nvSpPr>
                <p:cNvPr id="13" name="Line 7"/>
                <p:cNvSpPr>
                  <a:spLocks noChangeShapeType="1"/>
                </p:cNvSpPr>
                <p:nvPr/>
              </p:nvSpPr>
              <p:spPr bwMode="auto">
                <a:xfrm>
                  <a:off x="3838" y="1680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4" name="AutoShape 8"/>
                <p:cNvSpPr>
                  <a:spLocks/>
                </p:cNvSpPr>
                <p:nvPr/>
              </p:nvSpPr>
              <p:spPr bwMode="auto">
                <a:xfrm>
                  <a:off x="4750" y="2256"/>
                  <a:ext cx="336" cy="288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075" y="2217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224 K</a:t>
                  </a:r>
                </a:p>
              </p:txBody>
            </p:sp>
            <p:sp>
              <p:nvSpPr>
                <p:cNvPr id="16" name="AutoShape 10"/>
                <p:cNvSpPr>
                  <a:spLocks/>
                </p:cNvSpPr>
                <p:nvPr/>
              </p:nvSpPr>
              <p:spPr bwMode="auto">
                <a:xfrm>
                  <a:off x="4752" y="1680"/>
                  <a:ext cx="238" cy="528"/>
                </a:xfrm>
                <a:prstGeom prst="rightBrace">
                  <a:avLst>
                    <a:gd name="adj1" fmla="val 1848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029" y="1728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320 K</a:t>
                  </a:r>
                </a:p>
              </p:txBody>
            </p:sp>
            <p:sp>
              <p:nvSpPr>
                <p:cNvPr id="18" name="Line 12"/>
                <p:cNvSpPr>
                  <a:spLocks noChangeShapeType="1"/>
                </p:cNvSpPr>
                <p:nvPr/>
              </p:nvSpPr>
              <p:spPr bwMode="auto">
                <a:xfrm>
                  <a:off x="3838" y="2256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209" y="1728"/>
                  <a:ext cx="21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A</a:t>
                  </a:r>
                </a:p>
              </p:txBody>
            </p:sp>
            <p:sp>
              <p:nvSpPr>
                <p:cNvPr id="20" name="Line 14"/>
                <p:cNvSpPr>
                  <a:spLocks noChangeShapeType="1"/>
                </p:cNvSpPr>
                <p:nvPr/>
              </p:nvSpPr>
              <p:spPr bwMode="auto">
                <a:xfrm>
                  <a:off x="3838" y="2544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259" y="2217"/>
                  <a:ext cx="11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endParaRPr lang="th-TH"/>
                </a:p>
              </p:txBody>
            </p:sp>
            <p:sp>
              <p:nvSpPr>
                <p:cNvPr id="22" name="AutoShape 16"/>
                <p:cNvSpPr>
                  <a:spLocks/>
                </p:cNvSpPr>
                <p:nvPr/>
              </p:nvSpPr>
              <p:spPr bwMode="auto">
                <a:xfrm>
                  <a:off x="4752" y="2583"/>
                  <a:ext cx="336" cy="297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077" y="2553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288 K</a:t>
                  </a:r>
                </a:p>
              </p:txBody>
            </p:sp>
            <p:sp>
              <p:nvSpPr>
                <p:cNvPr id="24" name="Line 18"/>
                <p:cNvSpPr>
                  <a:spLocks noChangeShapeType="1"/>
                </p:cNvSpPr>
                <p:nvPr/>
              </p:nvSpPr>
              <p:spPr bwMode="auto">
                <a:xfrm>
                  <a:off x="3840" y="292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208" y="2553"/>
                  <a:ext cx="22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C</a:t>
                  </a:r>
                </a:p>
              </p:txBody>
            </p:sp>
            <p:sp>
              <p:nvSpPr>
                <p:cNvPr id="26" name="AutoShape 20"/>
                <p:cNvSpPr>
                  <a:spLocks/>
                </p:cNvSpPr>
                <p:nvPr/>
              </p:nvSpPr>
              <p:spPr bwMode="auto">
                <a:xfrm>
                  <a:off x="4752" y="2928"/>
                  <a:ext cx="336" cy="336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131" y="2841"/>
                  <a:ext cx="41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64 K</a:t>
                  </a:r>
                </a:p>
              </p:txBody>
            </p:sp>
          </p:grpSp>
          <p:sp>
            <p:nvSpPr>
              <p:cNvPr id="10" name="Text Box 42"/>
              <p:cNvSpPr txBox="1">
                <a:spLocks noChangeArrowheads="1"/>
              </p:cNvSpPr>
              <p:nvPr/>
            </p:nvSpPr>
            <p:spPr bwMode="auto">
              <a:xfrm>
                <a:off x="4169" y="2207"/>
                <a:ext cx="35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 b="1" dirty="0">
                    <a:solidFill>
                      <a:srgbClr val="FF0000"/>
                    </a:solidFill>
                  </a:rPr>
                  <a:t>ว่าง</a:t>
                </a:r>
              </a:p>
            </p:txBody>
          </p:sp>
          <p:sp>
            <p:nvSpPr>
              <p:cNvPr id="11" name="Text Box 43"/>
              <p:cNvSpPr txBox="1">
                <a:spLocks noChangeArrowheads="1"/>
              </p:cNvSpPr>
              <p:nvPr/>
            </p:nvSpPr>
            <p:spPr bwMode="auto">
              <a:xfrm>
                <a:off x="4176" y="2928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  <p:sp>
          <p:nvSpPr>
            <p:cNvPr id="8" name="AutoShape 46"/>
            <p:cNvSpPr>
              <a:spLocks noChangeArrowheads="1"/>
            </p:cNvSpPr>
            <p:nvPr/>
          </p:nvSpPr>
          <p:spPr bwMode="auto">
            <a:xfrm>
              <a:off x="4038600" y="327660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088961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การแบ่งหน่วยความจำขนาดไม่คงที่ </a:t>
            </a:r>
          </a:p>
        </p:txBody>
      </p:sp>
      <p:grpSp>
        <p:nvGrpSpPr>
          <p:cNvPr id="4" name="กลุ่ม 3"/>
          <p:cNvGrpSpPr/>
          <p:nvPr/>
        </p:nvGrpSpPr>
        <p:grpSpPr>
          <a:xfrm>
            <a:off x="533400" y="1916113"/>
            <a:ext cx="8575675" cy="3760787"/>
            <a:chOff x="533400" y="1916113"/>
            <a:chExt cx="8575675" cy="3760787"/>
          </a:xfrm>
        </p:grpSpPr>
        <p:grpSp>
          <p:nvGrpSpPr>
            <p:cNvPr id="5" name="Group 67"/>
            <p:cNvGrpSpPr>
              <a:grpSpLocks/>
            </p:cNvGrpSpPr>
            <p:nvPr/>
          </p:nvGrpSpPr>
          <p:grpSpPr bwMode="auto">
            <a:xfrm>
              <a:off x="3505200" y="3352800"/>
              <a:ext cx="2362200" cy="1828800"/>
              <a:chOff x="2208" y="2112"/>
              <a:chExt cx="1488" cy="1152"/>
            </a:xfrm>
          </p:grpSpPr>
          <p:sp>
            <p:nvSpPr>
              <p:cNvPr id="49" name="Rectangle 38"/>
              <p:cNvSpPr>
                <a:spLocks noChangeArrowheads="1"/>
              </p:cNvSpPr>
              <p:nvPr/>
            </p:nvSpPr>
            <p:spPr bwMode="auto">
              <a:xfrm>
                <a:off x="2208" y="2736"/>
                <a:ext cx="1488" cy="52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th-TH" sz="2400"/>
                  <a:t>โปรเซส D</a:t>
                </a:r>
                <a:endParaRPr lang="en-US" sz="2400"/>
              </a:p>
              <a:p>
                <a:pPr algn="ctr" eaLnBrk="0" hangingPunct="0"/>
                <a:r>
                  <a:rPr lang="en-US" sz="2400"/>
                  <a:t>(</a:t>
                </a:r>
                <a:r>
                  <a:rPr lang="th-TH" sz="2400"/>
                  <a:t>ต้องการ 128 </a:t>
                </a:r>
                <a:r>
                  <a:rPr lang="en-US" sz="2400"/>
                  <a:t>K)</a:t>
                </a:r>
                <a:endParaRPr lang="th-TH" sz="2400"/>
              </a:p>
            </p:txBody>
          </p:sp>
          <p:sp>
            <p:nvSpPr>
              <p:cNvPr id="50" name="AutoShape 56"/>
              <p:cNvSpPr>
                <a:spLocks noChangeArrowheads="1"/>
              </p:cNvSpPr>
              <p:nvPr/>
            </p:nvSpPr>
            <p:spPr bwMode="auto">
              <a:xfrm>
                <a:off x="2496" y="2112"/>
                <a:ext cx="816" cy="288"/>
              </a:xfrm>
              <a:prstGeom prst="rightArrow">
                <a:avLst>
                  <a:gd name="adj1" fmla="val 50000"/>
                  <a:gd name="adj2" fmla="val 70833"/>
                </a:avLst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6122988" y="1916113"/>
              <a:ext cx="2986087" cy="3760787"/>
              <a:chOff x="3696" y="1207"/>
              <a:chExt cx="1881" cy="2369"/>
            </a:xfrm>
          </p:grpSpPr>
          <p:sp>
            <p:nvSpPr>
              <p:cNvPr id="27" name="Rectangle 5"/>
              <p:cNvSpPr>
                <a:spLocks noChangeArrowheads="1"/>
              </p:cNvSpPr>
              <p:nvPr/>
            </p:nvSpPr>
            <p:spPr bwMode="auto">
              <a:xfrm>
                <a:off x="3696" y="1207"/>
                <a:ext cx="946" cy="234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dirty="0" smtClean="0"/>
                  <a:t>OS</a:t>
                </a:r>
              </a:p>
              <a:p>
                <a:pPr algn="ctr" eaLnBrk="0" hangingPunct="0"/>
                <a:endParaRPr lang="en-US" sz="2800" dirty="0"/>
              </a:p>
              <a:p>
                <a:pPr algn="ctr" eaLnBrk="0" hangingPunct="0"/>
                <a:endParaRPr lang="en-US" sz="2800" dirty="0"/>
              </a:p>
              <a:p>
                <a:pPr algn="ctr" eaLnBrk="0" hangingPunct="0"/>
                <a:endParaRPr lang="en-US" sz="2800" dirty="0"/>
              </a:p>
              <a:p>
                <a:pPr algn="ctr" eaLnBrk="0" hangingPunct="0"/>
                <a:endParaRPr lang="en-US" sz="2800" dirty="0"/>
              </a:p>
              <a:p>
                <a:pPr algn="ctr" eaLnBrk="0" hangingPunct="0"/>
                <a:endParaRPr lang="en-US" sz="2800" dirty="0"/>
              </a:p>
              <a:p>
                <a:pPr algn="ctr" eaLnBrk="0" hangingPunct="0"/>
                <a:endParaRPr lang="en-US" sz="2800" dirty="0"/>
              </a:p>
              <a:p>
                <a:pPr algn="ctr" eaLnBrk="0" hangingPunct="0"/>
                <a:endParaRPr lang="th-TH" sz="2800" dirty="0"/>
              </a:p>
            </p:txBody>
          </p:sp>
          <p:sp>
            <p:nvSpPr>
              <p:cNvPr id="28" name="Line 6"/>
              <p:cNvSpPr>
                <a:spLocks noChangeShapeType="1"/>
              </p:cNvSpPr>
              <p:nvPr/>
            </p:nvSpPr>
            <p:spPr bwMode="auto">
              <a:xfrm>
                <a:off x="3696" y="1618"/>
                <a:ext cx="9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9" name="AutoShape 7"/>
              <p:cNvSpPr>
                <a:spLocks/>
              </p:cNvSpPr>
              <p:nvPr/>
            </p:nvSpPr>
            <p:spPr bwMode="auto">
              <a:xfrm>
                <a:off x="4695" y="2322"/>
                <a:ext cx="367" cy="235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5074" y="2252"/>
                <a:ext cx="50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128 K</a:t>
                </a:r>
              </a:p>
            </p:txBody>
          </p:sp>
          <p:sp>
            <p:nvSpPr>
              <p:cNvPr id="31" name="AutoShape 9"/>
              <p:cNvSpPr>
                <a:spLocks/>
              </p:cNvSpPr>
              <p:nvPr/>
            </p:nvSpPr>
            <p:spPr bwMode="auto">
              <a:xfrm>
                <a:off x="4697" y="1618"/>
                <a:ext cx="260" cy="645"/>
              </a:xfrm>
              <a:prstGeom prst="rightBrace">
                <a:avLst>
                  <a:gd name="adj1" fmla="val 2067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2" name="Text Box 10"/>
              <p:cNvSpPr txBox="1">
                <a:spLocks noChangeArrowheads="1"/>
              </p:cNvSpPr>
              <p:nvPr/>
            </p:nvSpPr>
            <p:spPr bwMode="auto">
              <a:xfrm>
                <a:off x="5024" y="1712"/>
                <a:ext cx="5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320 K</a:t>
                </a:r>
              </a:p>
            </p:txBody>
          </p:sp>
          <p:sp>
            <p:nvSpPr>
              <p:cNvPr id="33" name="Line 11"/>
              <p:cNvSpPr>
                <a:spLocks noChangeShapeType="1"/>
              </p:cNvSpPr>
              <p:nvPr/>
            </p:nvSpPr>
            <p:spPr bwMode="auto">
              <a:xfrm>
                <a:off x="3696" y="2205"/>
                <a:ext cx="9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4" name="Text Box 12"/>
              <p:cNvSpPr txBox="1">
                <a:spLocks noChangeArrowheads="1"/>
              </p:cNvSpPr>
              <p:nvPr/>
            </p:nvSpPr>
            <p:spPr bwMode="auto">
              <a:xfrm>
                <a:off x="4112" y="1712"/>
                <a:ext cx="21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A</a:t>
                </a:r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3696" y="2909"/>
                <a:ext cx="9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6" name="Text Box 14"/>
              <p:cNvSpPr txBox="1">
                <a:spLocks noChangeArrowheads="1"/>
              </p:cNvSpPr>
              <p:nvPr/>
            </p:nvSpPr>
            <p:spPr bwMode="auto">
              <a:xfrm>
                <a:off x="4162" y="2205"/>
                <a:ext cx="11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endParaRPr lang="th-TH"/>
              </a:p>
            </p:txBody>
          </p:sp>
          <p:sp>
            <p:nvSpPr>
              <p:cNvPr id="37" name="AutoShape 15"/>
              <p:cNvSpPr>
                <a:spLocks/>
              </p:cNvSpPr>
              <p:nvPr/>
            </p:nvSpPr>
            <p:spPr bwMode="auto">
              <a:xfrm>
                <a:off x="4697" y="2967"/>
                <a:ext cx="368" cy="294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8" name="Text Box 16"/>
              <p:cNvSpPr txBox="1">
                <a:spLocks noChangeArrowheads="1"/>
              </p:cNvSpPr>
              <p:nvPr/>
            </p:nvSpPr>
            <p:spPr bwMode="auto">
              <a:xfrm>
                <a:off x="5077" y="2898"/>
                <a:ext cx="500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288 K</a:t>
                </a:r>
              </a:p>
            </p:txBody>
          </p:sp>
          <p:sp>
            <p:nvSpPr>
              <p:cNvPr id="39" name="Line 17"/>
              <p:cNvSpPr>
                <a:spLocks noChangeShapeType="1"/>
              </p:cNvSpPr>
              <p:nvPr/>
            </p:nvSpPr>
            <p:spPr bwMode="auto">
              <a:xfrm>
                <a:off x="3698" y="3319"/>
                <a:ext cx="9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0" name="Text Box 18"/>
              <p:cNvSpPr txBox="1">
                <a:spLocks noChangeArrowheads="1"/>
              </p:cNvSpPr>
              <p:nvPr/>
            </p:nvSpPr>
            <p:spPr bwMode="auto">
              <a:xfrm>
                <a:off x="4111" y="2898"/>
                <a:ext cx="222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C</a:t>
                </a:r>
              </a:p>
            </p:txBody>
          </p:sp>
          <p:sp>
            <p:nvSpPr>
              <p:cNvPr id="41" name="AutoShape 19"/>
              <p:cNvSpPr>
                <a:spLocks/>
              </p:cNvSpPr>
              <p:nvPr/>
            </p:nvSpPr>
            <p:spPr bwMode="auto">
              <a:xfrm>
                <a:off x="4697" y="3319"/>
                <a:ext cx="368" cy="235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" name="Text Box 20"/>
              <p:cNvSpPr txBox="1">
                <a:spLocks noChangeArrowheads="1"/>
              </p:cNvSpPr>
              <p:nvPr/>
            </p:nvSpPr>
            <p:spPr bwMode="auto">
              <a:xfrm>
                <a:off x="5131" y="3248"/>
                <a:ext cx="42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64 K</a:t>
                </a:r>
              </a:p>
            </p:txBody>
          </p:sp>
          <p:sp>
            <p:nvSpPr>
              <p:cNvPr id="43" name="Line 57"/>
              <p:cNvSpPr>
                <a:spLocks noChangeShapeType="1"/>
              </p:cNvSpPr>
              <p:nvPr/>
            </p:nvSpPr>
            <p:spPr bwMode="auto">
              <a:xfrm>
                <a:off x="3698" y="2615"/>
                <a:ext cx="9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4" name="Text Box 58"/>
              <p:cNvSpPr txBox="1">
                <a:spLocks noChangeArrowheads="1"/>
              </p:cNvSpPr>
              <p:nvPr/>
            </p:nvSpPr>
            <p:spPr bwMode="auto">
              <a:xfrm>
                <a:off x="4105" y="2205"/>
                <a:ext cx="22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 b="1" dirty="0"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45" name="AutoShape 59"/>
              <p:cNvSpPr>
                <a:spLocks/>
              </p:cNvSpPr>
              <p:nvPr/>
            </p:nvSpPr>
            <p:spPr bwMode="auto">
              <a:xfrm>
                <a:off x="4697" y="2615"/>
                <a:ext cx="368" cy="235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6" name="Text Box 60"/>
              <p:cNvSpPr txBox="1">
                <a:spLocks noChangeArrowheads="1"/>
              </p:cNvSpPr>
              <p:nvPr/>
            </p:nvSpPr>
            <p:spPr bwMode="auto">
              <a:xfrm>
                <a:off x="5116" y="2533"/>
                <a:ext cx="419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96 K</a:t>
                </a:r>
              </a:p>
            </p:txBody>
          </p:sp>
          <p:sp>
            <p:nvSpPr>
              <p:cNvPr id="47" name="Text Box 61"/>
              <p:cNvSpPr txBox="1">
                <a:spLocks noChangeArrowheads="1"/>
              </p:cNvSpPr>
              <p:nvPr/>
            </p:nvSpPr>
            <p:spPr bwMode="auto">
              <a:xfrm>
                <a:off x="4082" y="2593"/>
                <a:ext cx="342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  <p:sp>
            <p:nvSpPr>
              <p:cNvPr id="48" name="Text Box 62"/>
              <p:cNvSpPr txBox="1">
                <a:spLocks noChangeArrowheads="1"/>
              </p:cNvSpPr>
              <p:nvPr/>
            </p:nvSpPr>
            <p:spPr bwMode="auto">
              <a:xfrm>
                <a:off x="4075" y="3248"/>
                <a:ext cx="343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  <p:grpSp>
          <p:nvGrpSpPr>
            <p:cNvPr id="7" name="Group 65"/>
            <p:cNvGrpSpPr>
              <a:grpSpLocks/>
            </p:cNvGrpSpPr>
            <p:nvPr/>
          </p:nvGrpSpPr>
          <p:grpSpPr bwMode="auto">
            <a:xfrm>
              <a:off x="533400" y="2133600"/>
              <a:ext cx="2762250" cy="3048000"/>
              <a:chOff x="336" y="1344"/>
              <a:chExt cx="1740" cy="1920"/>
            </a:xfrm>
          </p:grpSpPr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336" y="1344"/>
                <a:ext cx="1740" cy="1920"/>
                <a:chOff x="3838" y="1344"/>
                <a:chExt cx="1740" cy="1920"/>
              </a:xfrm>
            </p:grpSpPr>
            <p:sp>
              <p:nvSpPr>
                <p:cNvPr id="11" name="Rectangle 40"/>
                <p:cNvSpPr>
                  <a:spLocks noChangeArrowheads="1"/>
                </p:cNvSpPr>
                <p:nvPr/>
              </p:nvSpPr>
              <p:spPr bwMode="auto">
                <a:xfrm>
                  <a:off x="3838" y="1344"/>
                  <a:ext cx="864" cy="19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800"/>
                    <a:t>OS</a:t>
                  </a:r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en-US" sz="2800"/>
                </a:p>
                <a:p>
                  <a:pPr algn="ctr" eaLnBrk="0" hangingPunct="0"/>
                  <a:endParaRPr lang="th-TH" sz="2800"/>
                </a:p>
              </p:txBody>
            </p:sp>
            <p:sp>
              <p:nvSpPr>
                <p:cNvPr id="12" name="Line 41"/>
                <p:cNvSpPr>
                  <a:spLocks noChangeShapeType="1"/>
                </p:cNvSpPr>
                <p:nvPr/>
              </p:nvSpPr>
              <p:spPr bwMode="auto">
                <a:xfrm>
                  <a:off x="3838" y="1680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3" name="AutoShape 42"/>
                <p:cNvSpPr>
                  <a:spLocks/>
                </p:cNvSpPr>
                <p:nvPr/>
              </p:nvSpPr>
              <p:spPr bwMode="auto">
                <a:xfrm>
                  <a:off x="4750" y="2256"/>
                  <a:ext cx="336" cy="288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075" y="2217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224 K</a:t>
                  </a:r>
                </a:p>
              </p:txBody>
            </p:sp>
            <p:sp>
              <p:nvSpPr>
                <p:cNvPr id="15" name="AutoShape 44"/>
                <p:cNvSpPr>
                  <a:spLocks/>
                </p:cNvSpPr>
                <p:nvPr/>
              </p:nvSpPr>
              <p:spPr bwMode="auto">
                <a:xfrm>
                  <a:off x="4752" y="1680"/>
                  <a:ext cx="238" cy="528"/>
                </a:xfrm>
                <a:prstGeom prst="rightBrace">
                  <a:avLst>
                    <a:gd name="adj1" fmla="val 1848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6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029" y="1728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320 K</a:t>
                  </a:r>
                </a:p>
              </p:txBody>
            </p:sp>
            <p:sp>
              <p:nvSpPr>
                <p:cNvPr id="17" name="Line 46"/>
                <p:cNvSpPr>
                  <a:spLocks noChangeShapeType="1"/>
                </p:cNvSpPr>
                <p:nvPr/>
              </p:nvSpPr>
              <p:spPr bwMode="auto">
                <a:xfrm>
                  <a:off x="3838" y="2256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8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209" y="1728"/>
                  <a:ext cx="21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A</a:t>
                  </a:r>
                </a:p>
              </p:txBody>
            </p:sp>
            <p:sp>
              <p:nvSpPr>
                <p:cNvPr id="19" name="Line 48"/>
                <p:cNvSpPr>
                  <a:spLocks noChangeShapeType="1"/>
                </p:cNvSpPr>
                <p:nvPr/>
              </p:nvSpPr>
              <p:spPr bwMode="auto">
                <a:xfrm>
                  <a:off x="3838" y="2544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0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259" y="2217"/>
                  <a:ext cx="11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endParaRPr lang="th-TH"/>
                </a:p>
              </p:txBody>
            </p:sp>
            <p:sp>
              <p:nvSpPr>
                <p:cNvPr id="21" name="AutoShape 50"/>
                <p:cNvSpPr>
                  <a:spLocks/>
                </p:cNvSpPr>
                <p:nvPr/>
              </p:nvSpPr>
              <p:spPr bwMode="auto">
                <a:xfrm>
                  <a:off x="4752" y="2583"/>
                  <a:ext cx="336" cy="297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2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5077" y="2553"/>
                  <a:ext cx="50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288 K</a:t>
                  </a:r>
                </a:p>
              </p:txBody>
            </p:sp>
            <p:sp>
              <p:nvSpPr>
                <p:cNvPr id="23" name="Line 52"/>
                <p:cNvSpPr>
                  <a:spLocks noChangeShapeType="1"/>
                </p:cNvSpPr>
                <p:nvPr/>
              </p:nvSpPr>
              <p:spPr bwMode="auto">
                <a:xfrm>
                  <a:off x="3840" y="292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208" y="2553"/>
                  <a:ext cx="22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C</a:t>
                  </a:r>
                </a:p>
              </p:txBody>
            </p:sp>
            <p:sp>
              <p:nvSpPr>
                <p:cNvPr id="25" name="AutoShape 54"/>
                <p:cNvSpPr>
                  <a:spLocks/>
                </p:cNvSpPr>
                <p:nvPr/>
              </p:nvSpPr>
              <p:spPr bwMode="auto">
                <a:xfrm>
                  <a:off x="4752" y="2928"/>
                  <a:ext cx="336" cy="336"/>
                </a:xfrm>
                <a:prstGeom prst="rightBrace">
                  <a:avLst>
                    <a:gd name="adj1" fmla="val 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5131" y="2841"/>
                  <a:ext cx="41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rdia New" pitchFamily="34" charset="-34"/>
                      <a:cs typeface="Cordia New" pitchFamily="34" charset="-34"/>
                    </a:defRPr>
                  </a:lvl9pPr>
                </a:lstStyle>
                <a:p>
                  <a:pPr algn="ctr"/>
                  <a:r>
                    <a:rPr lang="th-TH"/>
                    <a:t>64 K</a:t>
                  </a:r>
                </a:p>
              </p:txBody>
            </p:sp>
          </p:grpSp>
          <p:sp>
            <p:nvSpPr>
              <p:cNvPr id="9" name="Text Box 63"/>
              <p:cNvSpPr txBox="1">
                <a:spLocks noChangeArrowheads="1"/>
              </p:cNvSpPr>
              <p:nvPr/>
            </p:nvSpPr>
            <p:spPr bwMode="auto">
              <a:xfrm>
                <a:off x="618" y="2928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  <p:sp>
            <p:nvSpPr>
              <p:cNvPr id="10" name="Text Box 64"/>
              <p:cNvSpPr txBox="1">
                <a:spLocks noChangeArrowheads="1"/>
              </p:cNvSpPr>
              <p:nvPr/>
            </p:nvSpPr>
            <p:spPr bwMode="auto">
              <a:xfrm>
                <a:off x="672" y="2208"/>
                <a:ext cx="34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ว่าง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45773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การแบ่งหน่วยความจำขนาดไม่คงที่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จากรูปจะเห็นว่าเมื่อระบบทำงานไปได้สักระยะหนึ่ง เราจะพบช่องว่างเกิดขึ้นอย่างมากมายในหน่วยความจำหลัก ซึ่งจะทำให้การใช้งานหน่วยความจำหลักมีประสิทธิภาพลดลง</a:t>
            </a:r>
          </a:p>
          <a:p>
            <a:r>
              <a:rPr lang="th-TH" sz="2800" dirty="0"/>
              <a:t>เราเรียกช่องว่างเล็ก ๆ เหล่านี้ว่า </a:t>
            </a:r>
            <a:r>
              <a:rPr lang="th-TH" sz="2800" b="1" dirty="0"/>
              <a:t>การแตกกระจายภายนอก (</a:t>
            </a:r>
            <a:r>
              <a:rPr lang="en-US" sz="2800" b="1" dirty="0"/>
              <a:t>External fragmentation)</a:t>
            </a:r>
          </a:p>
          <a:p>
            <a:r>
              <a:rPr lang="th-TH" sz="2800" dirty="0"/>
              <a:t>ดังนั้นการที่จะวางโปรเซสลงในหน่วยความจำหลักนั้นจะต้องมีการตัดสินใจที่ดี ซึ่ง </a:t>
            </a:r>
            <a:r>
              <a:rPr lang="en-US" sz="2800" dirty="0"/>
              <a:t>OS </a:t>
            </a:r>
            <a:r>
              <a:rPr lang="th-TH" sz="2800" dirty="0"/>
              <a:t>เรียกว่า การจัดยุทธวิธีการวาง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9969326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การจัดยุทธวิธีการวาง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เมื่อมีโปรเซสถูกส่งเข้ามาในหน่วยความจำหลัก ซึ่งขณะนั้นหน่วยความจำหลักอาจมีช่องว่างเกิดขึ้นกระจายไปทั่ว</a:t>
            </a:r>
          </a:p>
          <a:p>
            <a:r>
              <a:rPr lang="th-TH" sz="2800" dirty="0"/>
              <a:t>การจะจัดว่าโปรเซสใดควรจะวางไว้ในช่องว่างใด มีวิธีการอยู่ 3 แบบดังนี้</a:t>
            </a:r>
          </a:p>
          <a:p>
            <a:r>
              <a:rPr lang="th-TH" sz="2800" dirty="0"/>
              <a:t>เลือกช่องว่างที่พบก่อน (</a:t>
            </a:r>
            <a:r>
              <a:rPr lang="en-US" sz="2800" dirty="0"/>
              <a:t>First-Fit)</a:t>
            </a:r>
          </a:p>
          <a:p>
            <a:r>
              <a:rPr lang="th-TH" sz="2800" dirty="0"/>
              <a:t>เลือกช่องว่างที่เหมาะสม (</a:t>
            </a:r>
            <a:r>
              <a:rPr lang="en-US" sz="2800" dirty="0"/>
              <a:t>Best-Fit)</a:t>
            </a:r>
          </a:p>
          <a:p>
            <a:r>
              <a:rPr lang="th-TH" sz="2800" dirty="0"/>
              <a:t>เลือกช่องว่างที่ใหญ่ที่สุด (</a:t>
            </a:r>
            <a:r>
              <a:rPr lang="en-US" sz="2800" dirty="0"/>
              <a:t>Worst-Fit)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7540973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การจัดยุทธวิธีการ</a:t>
            </a:r>
            <a:r>
              <a:rPr lang="th-TH" sz="3600" b="1" dirty="0" smtClean="0"/>
              <a:t>วาง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เลือกช่องว่างที่พบก่อน (</a:t>
            </a:r>
            <a:r>
              <a:rPr lang="en-US" sz="2800" b="1" dirty="0"/>
              <a:t>First-Fit) </a:t>
            </a:r>
          </a:p>
          <a:p>
            <a:r>
              <a:rPr lang="en-US" sz="2800" dirty="0"/>
              <a:t>	</a:t>
            </a:r>
            <a:r>
              <a:rPr lang="th-TH" sz="2800" dirty="0" smtClean="0"/>
              <a:t>วิธีการ</a:t>
            </a:r>
            <a:r>
              <a:rPr lang="th-TH" sz="2800" dirty="0"/>
              <a:t>นี้ </a:t>
            </a:r>
            <a:r>
              <a:rPr lang="en-US" sz="2800" dirty="0"/>
              <a:t>OS </a:t>
            </a:r>
            <a:r>
              <a:rPr lang="th-TH" sz="2800" dirty="0"/>
              <a:t>จะตรวจหาช่องว่างในหน่วยความจำ เมื่อใดที่พบช่องว่างที่มีขนาดใหญ่พอที่จะวางโปรเซสใหม่ลงไปได้ </a:t>
            </a:r>
            <a:r>
              <a:rPr lang="en-US" sz="2800" dirty="0"/>
              <a:t>OS </a:t>
            </a:r>
            <a:r>
              <a:rPr lang="th-TH" sz="2800" dirty="0"/>
              <a:t>จะเลือกช่องว่างนั้นทันที ทำให้การเลือกช่องว่างทำได้รวดเร็ว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57209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หน่วยความจำหลัก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ความต้องการหน่วยความจำ</a:t>
            </a:r>
          </a:p>
          <a:p>
            <a:r>
              <a:rPr lang="th-TH" sz="2800" dirty="0"/>
              <a:t>ความเร็วสูง</a:t>
            </a:r>
          </a:p>
          <a:p>
            <a:r>
              <a:rPr lang="th-TH" sz="2800" dirty="0"/>
              <a:t>มีความเสถียรสูง</a:t>
            </a:r>
          </a:p>
          <a:p>
            <a:r>
              <a:rPr lang="th-TH" sz="2800" dirty="0"/>
              <a:t>ความจุสูง</a:t>
            </a:r>
          </a:p>
          <a:p>
            <a:r>
              <a:rPr lang="th-TH" sz="2800" dirty="0"/>
              <a:t>ราคาต่ำ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6374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การจัดยุทธวิธีการวาง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/>
              <a:t>เลือกช่องว่างที่เหมาะสม (</a:t>
            </a:r>
            <a:r>
              <a:rPr lang="en-US" sz="2800" b="1" dirty="0" smtClean="0"/>
              <a:t>Best-Fit)</a:t>
            </a:r>
          </a:p>
          <a:p>
            <a:r>
              <a:rPr lang="en-US" sz="2800" dirty="0"/>
              <a:t>	</a:t>
            </a:r>
            <a:r>
              <a:rPr lang="th-TH" sz="2800" dirty="0"/>
              <a:t>วิธีการนี้ </a:t>
            </a:r>
            <a:r>
              <a:rPr lang="en-US" sz="2800" dirty="0"/>
              <a:t>OS </a:t>
            </a:r>
            <a:r>
              <a:rPr lang="th-TH" sz="2800" dirty="0"/>
              <a:t>จะตรวจหาช่องว่างที่มีอยู่ในหน่วยความจำทั้งหมด แล้วเลือกเอาช่องว่างที่เมื่อวางโปรเซสลงไปแล้วจะเกิดช่องว่างขนาดเล็กที่สุด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8717021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การจัดยุทธวิธีการวาง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เลือกช่องว่างที่ใหญ่ที่สุด (</a:t>
            </a:r>
            <a:r>
              <a:rPr lang="en-US" sz="2800" b="1" dirty="0"/>
              <a:t>Worst-Fit)</a:t>
            </a:r>
          </a:p>
          <a:p>
            <a:r>
              <a:rPr lang="en-US" sz="2800" dirty="0"/>
              <a:t>	</a:t>
            </a:r>
            <a:r>
              <a:rPr lang="th-TH" sz="2800" dirty="0" smtClean="0"/>
              <a:t>การ</a:t>
            </a:r>
            <a:r>
              <a:rPr lang="th-TH" sz="2800" dirty="0"/>
              <a:t>เลือกช่องว่างแบบนี้จะตรงกันข้ามกับแบบที่ 2 </a:t>
            </a:r>
            <a:r>
              <a:rPr lang="en-US" sz="2800" dirty="0"/>
              <a:t>OS </a:t>
            </a:r>
            <a:r>
              <a:rPr lang="th-TH" sz="2800" dirty="0"/>
              <a:t>จะเลือกช่องว่างที่เมื่อวางโปรเซสลงไปแล้วจะเกิดช่องว่างขนาดใหญ่ที่สุด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4069781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การจัดยุทธวิธีการวาง </a:t>
            </a:r>
          </a:p>
        </p:txBody>
      </p:sp>
      <p:grpSp>
        <p:nvGrpSpPr>
          <p:cNvPr id="4" name="กลุ่ม 3"/>
          <p:cNvGrpSpPr/>
          <p:nvPr/>
        </p:nvGrpSpPr>
        <p:grpSpPr>
          <a:xfrm>
            <a:off x="954637" y="1560513"/>
            <a:ext cx="7064619" cy="4780141"/>
            <a:chOff x="860181" y="1066800"/>
            <a:chExt cx="7064619" cy="4780141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990600" y="1066800"/>
              <a:ext cx="6934200" cy="4191000"/>
              <a:chOff x="624" y="1200"/>
              <a:chExt cx="4368" cy="2640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1440" cy="2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8" name="Text Box 6"/>
              <p:cNvSpPr txBox="1">
                <a:spLocks noChangeArrowheads="1"/>
              </p:cNvSpPr>
              <p:nvPr/>
            </p:nvSpPr>
            <p:spPr bwMode="auto">
              <a:xfrm>
                <a:off x="1089" y="1229"/>
                <a:ext cx="32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en-US"/>
                  <a:t>OS</a:t>
                </a:r>
                <a:endParaRPr lang="th-TH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624" y="153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624" y="1920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624" y="2208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624" y="2592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624" y="3120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624" y="3408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1025" y="1881"/>
                <a:ext cx="50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ใช้งาน</a:t>
                </a:r>
              </a:p>
            </p:txBody>
          </p:sp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1011" y="2592"/>
                <a:ext cx="50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ใช้งาน</a:t>
                </a:r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>
                <a:off x="1011" y="3081"/>
                <a:ext cx="50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ใช้งาน</a:t>
                </a:r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1075" y="1536"/>
                <a:ext cx="41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16 </a:t>
                </a:r>
                <a:r>
                  <a:rPr lang="en-US"/>
                  <a:t>K</a:t>
                </a:r>
                <a:endParaRPr lang="th-TH"/>
              </a:p>
            </p:txBody>
          </p:sp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1075" y="2217"/>
                <a:ext cx="41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14 </a:t>
                </a:r>
                <a:r>
                  <a:rPr lang="en-US"/>
                  <a:t>K</a:t>
                </a:r>
                <a:endParaRPr lang="th-TH"/>
              </a:p>
            </p:txBody>
          </p:sp>
          <p:sp>
            <p:nvSpPr>
              <p:cNvPr id="21" name="Text Box 19"/>
              <p:cNvSpPr txBox="1">
                <a:spLocks noChangeArrowheads="1"/>
              </p:cNvSpPr>
              <p:nvPr/>
            </p:nvSpPr>
            <p:spPr bwMode="auto">
              <a:xfrm>
                <a:off x="1116" y="2793"/>
                <a:ext cx="33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5 </a:t>
                </a:r>
                <a:r>
                  <a:rPr lang="en-US"/>
                  <a:t>K</a:t>
                </a:r>
                <a:endParaRPr lang="th-TH"/>
              </a:p>
            </p:txBody>
          </p: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1099" y="3321"/>
                <a:ext cx="41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30 </a:t>
                </a:r>
                <a:r>
                  <a:rPr lang="en-US"/>
                  <a:t>K</a:t>
                </a:r>
                <a:endParaRPr lang="th-TH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1632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th-TH" sz="2800"/>
                  <a:t>โปรเซสใหม่ขนาด 13 </a:t>
                </a:r>
                <a:r>
                  <a:rPr lang="en-US" sz="2800"/>
                  <a:t>K</a:t>
                </a:r>
                <a:endParaRPr lang="th-TH" sz="2800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 flipH="1" flipV="1">
                <a:off x="2112" y="1728"/>
                <a:ext cx="124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 flipH="1">
                <a:off x="2160" y="2352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 flipH="1">
                <a:off x="2112" y="2448"/>
                <a:ext cx="1248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860181" y="5262166"/>
              <a:ext cx="54345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1" hangingPunct="1"/>
              <a:r>
                <a:rPr lang="th-TH" sz="3200" b="1" dirty="0">
                  <a:latin typeface="AngsanaUPC" pitchFamily="18" charset="-34"/>
                </a:rPr>
                <a:t>คำถาม</a:t>
              </a:r>
              <a:r>
                <a:rPr lang="th-TH" sz="3200" dirty="0">
                  <a:latin typeface="AngsanaUPC" pitchFamily="18" charset="-34"/>
                </a:rPr>
                <a:t> จงใช้ยุทธวิธีทั้ง 3 แบบวางโปรเซสใหม่นี้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84458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การรวม</a:t>
            </a:r>
            <a:r>
              <a:rPr lang="th-TH" sz="3600" b="1" dirty="0" err="1"/>
              <a:t>โฮล</a:t>
            </a:r>
            <a:r>
              <a:rPr lang="th-TH" sz="3600" b="1" dirty="0"/>
              <a:t> (</a:t>
            </a:r>
            <a:r>
              <a:rPr lang="en-US" sz="3600" b="1" dirty="0"/>
              <a:t>Coalescing Holes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เมื่อมีช่องว่าง 2 ช่องติดกันในหน่วยความจำ </a:t>
            </a:r>
            <a:r>
              <a:rPr lang="en-US" sz="2800" dirty="0"/>
              <a:t>OS </a:t>
            </a:r>
            <a:r>
              <a:rPr lang="th-TH" sz="2800" dirty="0"/>
              <a:t>สามารถที่จะรวมช่องว่างทั้ง    2 นี้เป็นช่องว่างขนาดใหญ่ช่องเดียว ซึ่งเราเรียกว่า การรวม</a:t>
            </a:r>
            <a:r>
              <a:rPr lang="th-TH" sz="2800" dirty="0" err="1"/>
              <a:t>โฮล</a:t>
            </a:r>
            <a:r>
              <a:rPr lang="th-TH" sz="2800" dirty="0"/>
              <a:t> (</a:t>
            </a:r>
            <a:r>
              <a:rPr lang="en-US" sz="2800" dirty="0"/>
              <a:t>Coalescing Holes) </a:t>
            </a:r>
            <a:r>
              <a:rPr lang="th-TH" sz="2800" dirty="0"/>
              <a:t>แสดงดังรูป</a:t>
            </a:r>
          </a:p>
          <a:p>
            <a:endParaRPr lang="th-TH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1143000" y="3352800"/>
            <a:ext cx="7239000" cy="2743200"/>
            <a:chOff x="1143000" y="3352800"/>
            <a:chExt cx="7239000" cy="2743200"/>
          </a:xfrm>
        </p:grpSpPr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1143000" y="3398838"/>
              <a:ext cx="1722438" cy="2697162"/>
              <a:chOff x="720" y="2093"/>
              <a:chExt cx="1085" cy="1699"/>
            </a:xfrm>
          </p:grpSpPr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720" y="2112"/>
                <a:ext cx="1056" cy="16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1041" y="2093"/>
                <a:ext cx="32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OS</a:t>
                </a:r>
              </a:p>
            </p:txBody>
          </p:sp>
          <p:sp>
            <p:nvSpPr>
              <p:cNvPr id="32" name="Line 28"/>
              <p:cNvSpPr>
                <a:spLocks noChangeShapeType="1"/>
              </p:cNvSpPr>
              <p:nvPr/>
            </p:nvSpPr>
            <p:spPr bwMode="auto">
              <a:xfrm>
                <a:off x="720" y="2400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" name="Text Box 29"/>
              <p:cNvSpPr txBox="1">
                <a:spLocks noChangeArrowheads="1"/>
              </p:cNvSpPr>
              <p:nvPr/>
            </p:nvSpPr>
            <p:spPr bwMode="auto">
              <a:xfrm>
                <a:off x="765" y="2409"/>
                <a:ext cx="9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โปรแกรมอื่น ๆ</a:t>
                </a:r>
              </a:p>
            </p:txBody>
          </p:sp>
          <p:sp>
            <p:nvSpPr>
              <p:cNvPr id="34" name="Line 30"/>
              <p:cNvSpPr>
                <a:spLocks noChangeShapeType="1"/>
              </p:cNvSpPr>
              <p:nvPr/>
            </p:nvSpPr>
            <p:spPr bwMode="auto">
              <a:xfrm>
                <a:off x="720" y="2784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5" name="Text Box 31"/>
              <p:cNvSpPr txBox="1">
                <a:spLocks noChangeArrowheads="1"/>
              </p:cNvSpPr>
              <p:nvPr/>
            </p:nvSpPr>
            <p:spPr bwMode="auto">
              <a:xfrm>
                <a:off x="1066" y="2736"/>
                <a:ext cx="3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2 </a:t>
                </a:r>
                <a:r>
                  <a:rPr lang="en-US"/>
                  <a:t>K </a:t>
                </a:r>
                <a:endParaRPr lang="th-TH"/>
              </a:p>
            </p:txBody>
          </p:sp>
          <p:sp>
            <p:nvSpPr>
              <p:cNvPr id="36" name="Line 32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7" name="Text Box 33"/>
              <p:cNvSpPr txBox="1">
                <a:spLocks noChangeArrowheads="1"/>
              </p:cNvSpPr>
              <p:nvPr/>
            </p:nvSpPr>
            <p:spPr bwMode="auto">
              <a:xfrm>
                <a:off x="729" y="3072"/>
                <a:ext cx="107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โปรแกรม </a:t>
                </a:r>
                <a:r>
                  <a:rPr lang="en-US"/>
                  <a:t>A 5 K</a:t>
                </a:r>
                <a:endParaRPr lang="th-TH"/>
              </a:p>
            </p:txBody>
          </p:sp>
          <p:sp>
            <p:nvSpPr>
              <p:cNvPr id="38" name="Line 34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9" name="Text Box 35"/>
              <p:cNvSpPr txBox="1">
                <a:spLocks noChangeArrowheads="1"/>
              </p:cNvSpPr>
              <p:nvPr/>
            </p:nvSpPr>
            <p:spPr bwMode="auto">
              <a:xfrm>
                <a:off x="736" y="3456"/>
                <a:ext cx="9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โปรแกรมอื่น ๆ</a:t>
                </a:r>
              </a:p>
            </p:txBody>
          </p:sp>
        </p:grpSp>
        <p:sp>
          <p:nvSpPr>
            <p:cNvPr id="6" name="Line 37"/>
            <p:cNvSpPr>
              <a:spLocks noChangeShapeType="1"/>
            </p:cNvSpPr>
            <p:nvPr/>
          </p:nvSpPr>
          <p:spPr bwMode="auto">
            <a:xfrm>
              <a:off x="2819400" y="52578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886200" y="3398838"/>
              <a:ext cx="1676400" cy="2697162"/>
              <a:chOff x="720" y="2093"/>
              <a:chExt cx="1056" cy="1699"/>
            </a:xfrm>
          </p:grpSpPr>
          <p:sp>
            <p:nvSpPr>
              <p:cNvPr id="20" name="Rectangle 39"/>
              <p:cNvSpPr>
                <a:spLocks noChangeArrowheads="1"/>
              </p:cNvSpPr>
              <p:nvPr/>
            </p:nvSpPr>
            <p:spPr bwMode="auto">
              <a:xfrm>
                <a:off x="720" y="2112"/>
                <a:ext cx="1056" cy="16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1" name="Text Box 40"/>
              <p:cNvSpPr txBox="1">
                <a:spLocks noChangeArrowheads="1"/>
              </p:cNvSpPr>
              <p:nvPr/>
            </p:nvSpPr>
            <p:spPr bwMode="auto">
              <a:xfrm>
                <a:off x="1041" y="2093"/>
                <a:ext cx="32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OS</a:t>
                </a:r>
              </a:p>
            </p:txBody>
          </p:sp>
          <p:sp>
            <p:nvSpPr>
              <p:cNvPr id="22" name="Line 41"/>
              <p:cNvSpPr>
                <a:spLocks noChangeShapeType="1"/>
              </p:cNvSpPr>
              <p:nvPr/>
            </p:nvSpPr>
            <p:spPr bwMode="auto">
              <a:xfrm>
                <a:off x="720" y="2400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3" name="Text Box 42"/>
              <p:cNvSpPr txBox="1">
                <a:spLocks noChangeArrowheads="1"/>
              </p:cNvSpPr>
              <p:nvPr/>
            </p:nvSpPr>
            <p:spPr bwMode="auto">
              <a:xfrm>
                <a:off x="765" y="2409"/>
                <a:ext cx="9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โปรแกรมอื่น ๆ</a:t>
                </a:r>
              </a:p>
            </p:txBody>
          </p:sp>
          <p:sp>
            <p:nvSpPr>
              <p:cNvPr id="24" name="Line 43"/>
              <p:cNvSpPr>
                <a:spLocks noChangeShapeType="1"/>
              </p:cNvSpPr>
              <p:nvPr/>
            </p:nvSpPr>
            <p:spPr bwMode="auto">
              <a:xfrm>
                <a:off x="720" y="2784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" name="Text Box 44"/>
              <p:cNvSpPr txBox="1">
                <a:spLocks noChangeArrowheads="1"/>
              </p:cNvSpPr>
              <p:nvPr/>
            </p:nvSpPr>
            <p:spPr bwMode="auto">
              <a:xfrm>
                <a:off x="1066" y="2736"/>
                <a:ext cx="3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2 </a:t>
                </a:r>
                <a:r>
                  <a:rPr lang="en-US"/>
                  <a:t>K </a:t>
                </a:r>
                <a:endParaRPr lang="th-TH"/>
              </a:p>
            </p:txBody>
          </p:sp>
          <p:sp>
            <p:nvSpPr>
              <p:cNvPr id="26" name="Line 45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" name="Text Box 46"/>
              <p:cNvSpPr txBox="1">
                <a:spLocks noChangeArrowheads="1"/>
              </p:cNvSpPr>
              <p:nvPr/>
            </p:nvSpPr>
            <p:spPr bwMode="auto">
              <a:xfrm>
                <a:off x="1075" y="3072"/>
                <a:ext cx="3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en-US"/>
                  <a:t>5 K </a:t>
                </a:r>
                <a:endParaRPr lang="th-TH"/>
              </a:p>
            </p:txBody>
          </p:sp>
          <p:sp>
            <p:nvSpPr>
              <p:cNvPr id="28" name="Line 47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9" name="Text Box 48"/>
              <p:cNvSpPr txBox="1">
                <a:spLocks noChangeArrowheads="1"/>
              </p:cNvSpPr>
              <p:nvPr/>
            </p:nvSpPr>
            <p:spPr bwMode="auto">
              <a:xfrm>
                <a:off x="736" y="3456"/>
                <a:ext cx="9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โปรแกรมอื่น ๆ</a:t>
                </a:r>
              </a:p>
            </p:txBody>
          </p:sp>
        </p:grpSp>
        <p:sp>
          <p:nvSpPr>
            <p:cNvPr id="8" name="Text Box 49"/>
            <p:cNvSpPr txBox="1">
              <a:spLocks noChangeArrowheads="1"/>
            </p:cNvSpPr>
            <p:nvPr/>
          </p:nvSpPr>
          <p:spPr bwMode="auto">
            <a:xfrm>
              <a:off x="2862263" y="5229225"/>
              <a:ext cx="1003300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 sz="2400"/>
                <a:t>โปรแกรม </a:t>
              </a:r>
            </a:p>
            <a:p>
              <a:pPr algn="ctr"/>
              <a:r>
                <a:rPr lang="en-US" sz="2400"/>
                <a:t>A </a:t>
              </a:r>
              <a:r>
                <a:rPr lang="th-TH" sz="2400"/>
                <a:t>จบ</a:t>
              </a:r>
            </a:p>
          </p:txBody>
        </p: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6705600" y="3352800"/>
              <a:ext cx="1676400" cy="2697163"/>
              <a:chOff x="4128" y="2112"/>
              <a:chExt cx="1056" cy="1699"/>
            </a:xfrm>
          </p:grpSpPr>
          <p:sp>
            <p:nvSpPr>
              <p:cNvPr id="12" name="Rectangle 51"/>
              <p:cNvSpPr>
                <a:spLocks noChangeArrowheads="1"/>
              </p:cNvSpPr>
              <p:nvPr/>
            </p:nvSpPr>
            <p:spPr bwMode="auto">
              <a:xfrm>
                <a:off x="4128" y="2131"/>
                <a:ext cx="1056" cy="16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3" name="Text Box 52"/>
              <p:cNvSpPr txBox="1">
                <a:spLocks noChangeArrowheads="1"/>
              </p:cNvSpPr>
              <p:nvPr/>
            </p:nvSpPr>
            <p:spPr bwMode="auto">
              <a:xfrm>
                <a:off x="4449" y="2112"/>
                <a:ext cx="32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OS</a:t>
                </a:r>
              </a:p>
            </p:txBody>
          </p:sp>
          <p:sp>
            <p:nvSpPr>
              <p:cNvPr id="14" name="Line 53"/>
              <p:cNvSpPr>
                <a:spLocks noChangeShapeType="1"/>
              </p:cNvSpPr>
              <p:nvPr/>
            </p:nvSpPr>
            <p:spPr bwMode="auto">
              <a:xfrm>
                <a:off x="4128" y="2419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5" name="Text Box 54"/>
              <p:cNvSpPr txBox="1">
                <a:spLocks noChangeArrowheads="1"/>
              </p:cNvSpPr>
              <p:nvPr/>
            </p:nvSpPr>
            <p:spPr bwMode="auto">
              <a:xfrm>
                <a:off x="4173" y="2428"/>
                <a:ext cx="9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โปรแกรมอื่น ๆ</a:t>
                </a:r>
              </a:p>
            </p:txBody>
          </p:sp>
          <p:sp>
            <p:nvSpPr>
              <p:cNvPr id="16" name="Line 55"/>
              <p:cNvSpPr>
                <a:spLocks noChangeShapeType="1"/>
              </p:cNvSpPr>
              <p:nvPr/>
            </p:nvSpPr>
            <p:spPr bwMode="auto">
              <a:xfrm>
                <a:off x="4128" y="2803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7" name="Text Box 58"/>
              <p:cNvSpPr txBox="1">
                <a:spLocks noChangeArrowheads="1"/>
              </p:cNvSpPr>
              <p:nvPr/>
            </p:nvSpPr>
            <p:spPr bwMode="auto">
              <a:xfrm>
                <a:off x="4483" y="2928"/>
                <a:ext cx="3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en-US"/>
                  <a:t>7 K </a:t>
                </a:r>
                <a:endParaRPr lang="th-TH"/>
              </a:p>
            </p:txBody>
          </p:sp>
          <p:sp>
            <p:nvSpPr>
              <p:cNvPr id="18" name="Line 59"/>
              <p:cNvSpPr>
                <a:spLocks noChangeShapeType="1"/>
              </p:cNvSpPr>
              <p:nvPr/>
            </p:nvSpPr>
            <p:spPr bwMode="auto">
              <a:xfrm>
                <a:off x="4128" y="3475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9" name="Text Box 60"/>
              <p:cNvSpPr txBox="1">
                <a:spLocks noChangeArrowheads="1"/>
              </p:cNvSpPr>
              <p:nvPr/>
            </p:nvSpPr>
            <p:spPr bwMode="auto">
              <a:xfrm>
                <a:off x="4144" y="3475"/>
                <a:ext cx="9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โปรแกรมอื่น ๆ</a:t>
                </a:r>
              </a:p>
            </p:txBody>
          </p:sp>
        </p:grpSp>
        <p:sp>
          <p:nvSpPr>
            <p:cNvPr id="10" name="Line 62"/>
            <p:cNvSpPr>
              <a:spLocks noChangeShapeType="1"/>
            </p:cNvSpPr>
            <p:nvPr/>
          </p:nvSpPr>
          <p:spPr bwMode="auto">
            <a:xfrm>
              <a:off x="5562600" y="51816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" name="Line 63"/>
            <p:cNvSpPr>
              <a:spLocks noChangeShapeType="1"/>
            </p:cNvSpPr>
            <p:nvPr/>
          </p:nvSpPr>
          <p:spPr bwMode="auto">
            <a:xfrm>
              <a:off x="5562600" y="47244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609939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การบีบอัดหน่วยความจำ (</a:t>
            </a:r>
            <a:r>
              <a:rPr lang="en-US" sz="3600" b="1" dirty="0"/>
              <a:t>Storage Compaction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h-TH" sz="2800" dirty="0"/>
              <a:t>ถึงแม้ว่าจะมีการรวม</a:t>
            </a:r>
            <a:r>
              <a:rPr lang="th-TH" sz="2800" dirty="0" err="1"/>
              <a:t>โฮล</a:t>
            </a:r>
            <a:r>
              <a:rPr lang="th-TH" sz="2800" dirty="0"/>
              <a:t>เกิดขึ้น แต่ช่องว่างที่ไม่อยู่ติดกันก็ยังคงมีกระจายอยู่ในหน่วยความจำ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h-TH" sz="2800" dirty="0"/>
              <a:t>ซึ่งการมีช่องว่างขนาดเล็ก ๆ หลายช่อง เมื่อนำมารวมกันก็จะทำให้เกิดช่องว่างขนาดใหญ่ซึ่งมากพอสำหรับ 1 โปรเซสได้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dirty="0"/>
              <a:t>OS </a:t>
            </a:r>
            <a:r>
              <a:rPr lang="th-TH" sz="2800" dirty="0"/>
              <a:t>จะต้องสามารถที่จะทำการบีบอัดหน่วยความจำ โดยย้ายเอาหน่วยความจำที่ถูกครอบครองโดยโปรเซสต่าง ๆ ไปอยู่ชิดติดกันที่ด้านใดด้านหนึ่ง ซึ่งจะทำให้เกิดช่องว่างใหญ่เพียงช่องเดียว จึงทำให้โปรเซสอื่น ๆ สามารถเข้ามาใช้หน่วยความจำที่เหลือได้</a:t>
            </a:r>
            <a:endParaRPr lang="en-US" sz="2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98076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การบีบอัดหน่วยความจำ (</a:t>
            </a:r>
            <a:r>
              <a:rPr lang="en-US" sz="3600" b="1" dirty="0"/>
              <a:t>Storage Compaction) </a:t>
            </a:r>
            <a:endParaRPr lang="th-TH" sz="3600" b="1" dirty="0"/>
          </a:p>
        </p:txBody>
      </p:sp>
      <p:grpSp>
        <p:nvGrpSpPr>
          <p:cNvPr id="35" name="Group 48"/>
          <p:cNvGrpSpPr>
            <a:grpSpLocks/>
          </p:cNvGrpSpPr>
          <p:nvPr/>
        </p:nvGrpSpPr>
        <p:grpSpPr bwMode="auto">
          <a:xfrm>
            <a:off x="990600" y="1905000"/>
            <a:ext cx="6629400" cy="4191000"/>
            <a:chOff x="624" y="1200"/>
            <a:chExt cx="4176" cy="2640"/>
          </a:xfrm>
        </p:grpSpPr>
        <p:grpSp>
          <p:nvGrpSpPr>
            <p:cNvPr id="36" name="Group 27"/>
            <p:cNvGrpSpPr>
              <a:grpSpLocks/>
            </p:cNvGrpSpPr>
            <p:nvPr/>
          </p:nvGrpSpPr>
          <p:grpSpPr bwMode="auto">
            <a:xfrm>
              <a:off x="624" y="1200"/>
              <a:ext cx="1440" cy="2640"/>
              <a:chOff x="624" y="1200"/>
              <a:chExt cx="1440" cy="2640"/>
            </a:xfrm>
          </p:grpSpPr>
          <p:sp>
            <p:nvSpPr>
              <p:cNvPr id="50" name="Rectangle 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1440" cy="26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" name="Text Box 7"/>
              <p:cNvSpPr txBox="1">
                <a:spLocks noChangeArrowheads="1"/>
              </p:cNvSpPr>
              <p:nvPr/>
            </p:nvSpPr>
            <p:spPr bwMode="auto">
              <a:xfrm>
                <a:off x="1096" y="1229"/>
                <a:ext cx="30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en-US"/>
                  <a:t>OS</a:t>
                </a:r>
                <a:endParaRPr lang="th-TH"/>
              </a:p>
            </p:txBody>
          </p:sp>
          <p:sp>
            <p:nvSpPr>
              <p:cNvPr id="52" name="Line 8"/>
              <p:cNvSpPr>
                <a:spLocks noChangeShapeType="1"/>
              </p:cNvSpPr>
              <p:nvPr/>
            </p:nvSpPr>
            <p:spPr bwMode="auto">
              <a:xfrm>
                <a:off x="624" y="153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3" name="Line 9"/>
              <p:cNvSpPr>
                <a:spLocks noChangeShapeType="1"/>
              </p:cNvSpPr>
              <p:nvPr/>
            </p:nvSpPr>
            <p:spPr bwMode="auto">
              <a:xfrm>
                <a:off x="624" y="1920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4" name="Line 10"/>
              <p:cNvSpPr>
                <a:spLocks noChangeShapeType="1"/>
              </p:cNvSpPr>
              <p:nvPr/>
            </p:nvSpPr>
            <p:spPr bwMode="auto">
              <a:xfrm>
                <a:off x="624" y="2208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5" name="Line 11"/>
              <p:cNvSpPr>
                <a:spLocks noChangeShapeType="1"/>
              </p:cNvSpPr>
              <p:nvPr/>
            </p:nvSpPr>
            <p:spPr bwMode="auto">
              <a:xfrm>
                <a:off x="624" y="2592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6" name="Line 12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7" name="Line 13"/>
              <p:cNvSpPr>
                <a:spLocks noChangeShapeType="1"/>
              </p:cNvSpPr>
              <p:nvPr/>
            </p:nvSpPr>
            <p:spPr bwMode="auto">
              <a:xfrm>
                <a:off x="624" y="3120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8" name="Line 14"/>
              <p:cNvSpPr>
                <a:spLocks noChangeShapeType="1"/>
              </p:cNvSpPr>
              <p:nvPr/>
            </p:nvSpPr>
            <p:spPr bwMode="auto">
              <a:xfrm>
                <a:off x="624" y="3408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9" name="Text Box 15"/>
              <p:cNvSpPr txBox="1">
                <a:spLocks noChangeArrowheads="1"/>
              </p:cNvSpPr>
              <p:nvPr/>
            </p:nvSpPr>
            <p:spPr bwMode="auto">
              <a:xfrm>
                <a:off x="967" y="1881"/>
                <a:ext cx="62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ใช้งาน 1</a:t>
                </a:r>
              </a:p>
            </p:txBody>
          </p:sp>
          <p:sp>
            <p:nvSpPr>
              <p:cNvPr id="60" name="Text Box 16"/>
              <p:cNvSpPr txBox="1">
                <a:spLocks noChangeArrowheads="1"/>
              </p:cNvSpPr>
              <p:nvPr/>
            </p:nvSpPr>
            <p:spPr bwMode="auto">
              <a:xfrm>
                <a:off x="953" y="2592"/>
                <a:ext cx="62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ใช้งาน 2</a:t>
                </a:r>
              </a:p>
            </p:txBody>
          </p:sp>
          <p:sp>
            <p:nvSpPr>
              <p:cNvPr id="61" name="Text Box 17"/>
              <p:cNvSpPr txBox="1">
                <a:spLocks noChangeArrowheads="1"/>
              </p:cNvSpPr>
              <p:nvPr/>
            </p:nvSpPr>
            <p:spPr bwMode="auto">
              <a:xfrm>
                <a:off x="953" y="3081"/>
                <a:ext cx="62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ใช้งาน 3</a:t>
                </a:r>
              </a:p>
            </p:txBody>
          </p:sp>
          <p:sp>
            <p:nvSpPr>
              <p:cNvPr id="62" name="Text Box 18"/>
              <p:cNvSpPr txBox="1">
                <a:spLocks noChangeArrowheads="1"/>
              </p:cNvSpPr>
              <p:nvPr/>
            </p:nvSpPr>
            <p:spPr bwMode="auto">
              <a:xfrm>
                <a:off x="1080" y="1536"/>
                <a:ext cx="40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16 </a:t>
                </a:r>
                <a:r>
                  <a:rPr lang="en-US"/>
                  <a:t>K</a:t>
                </a:r>
                <a:endParaRPr lang="th-TH"/>
              </a:p>
            </p:txBody>
          </p:sp>
          <p:sp>
            <p:nvSpPr>
              <p:cNvPr id="63" name="Text Box 19"/>
              <p:cNvSpPr txBox="1">
                <a:spLocks noChangeArrowheads="1"/>
              </p:cNvSpPr>
              <p:nvPr/>
            </p:nvSpPr>
            <p:spPr bwMode="auto">
              <a:xfrm>
                <a:off x="1080" y="2217"/>
                <a:ext cx="40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14 </a:t>
                </a:r>
                <a:r>
                  <a:rPr lang="en-US"/>
                  <a:t>K</a:t>
                </a:r>
                <a:endParaRPr lang="th-TH"/>
              </a:p>
            </p:txBody>
          </p:sp>
          <p:sp>
            <p:nvSpPr>
              <p:cNvPr id="64" name="Text Box 20"/>
              <p:cNvSpPr txBox="1">
                <a:spLocks noChangeArrowheads="1"/>
              </p:cNvSpPr>
              <p:nvPr/>
            </p:nvSpPr>
            <p:spPr bwMode="auto">
              <a:xfrm>
                <a:off x="1117" y="2793"/>
                <a:ext cx="33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5 </a:t>
                </a:r>
                <a:r>
                  <a:rPr lang="en-US"/>
                  <a:t>K</a:t>
                </a:r>
                <a:endParaRPr lang="th-TH"/>
              </a:p>
            </p:txBody>
          </p:sp>
          <p:sp>
            <p:nvSpPr>
              <p:cNvPr id="65" name="Text Box 21"/>
              <p:cNvSpPr txBox="1">
                <a:spLocks noChangeArrowheads="1"/>
              </p:cNvSpPr>
              <p:nvPr/>
            </p:nvSpPr>
            <p:spPr bwMode="auto">
              <a:xfrm>
                <a:off x="1104" y="3321"/>
                <a:ext cx="40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30 </a:t>
                </a:r>
                <a:r>
                  <a:rPr lang="en-US"/>
                  <a:t>K</a:t>
                </a:r>
                <a:endParaRPr lang="th-TH"/>
              </a:p>
            </p:txBody>
          </p:sp>
        </p:grp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3360" y="1200"/>
              <a:ext cx="1440" cy="2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8" name="Text Box 30"/>
            <p:cNvSpPr txBox="1">
              <a:spLocks noChangeArrowheads="1"/>
            </p:cNvSpPr>
            <p:nvPr/>
          </p:nvSpPr>
          <p:spPr bwMode="auto">
            <a:xfrm>
              <a:off x="3832" y="1229"/>
              <a:ext cx="30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en-US"/>
                <a:t>OS</a:t>
              </a:r>
              <a:endParaRPr lang="th-TH"/>
            </a:p>
          </p:txBody>
        </p:sp>
        <p:sp>
          <p:nvSpPr>
            <p:cNvPr id="39" name="Line 31"/>
            <p:cNvSpPr>
              <a:spLocks noChangeShapeType="1"/>
            </p:cNvSpPr>
            <p:nvPr/>
          </p:nvSpPr>
          <p:spPr bwMode="auto">
            <a:xfrm>
              <a:off x="3360" y="153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>
              <a:off x="3360" y="187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3360" y="216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>
              <a:off x="3360" y="254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3" name="Text Box 38"/>
            <p:cNvSpPr txBox="1">
              <a:spLocks noChangeArrowheads="1"/>
            </p:cNvSpPr>
            <p:nvPr/>
          </p:nvSpPr>
          <p:spPr bwMode="auto">
            <a:xfrm>
              <a:off x="3703" y="1488"/>
              <a:ext cx="62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ใช้งาน 1</a:t>
              </a:r>
            </a:p>
          </p:txBody>
        </p:sp>
        <p:sp>
          <p:nvSpPr>
            <p:cNvPr id="44" name="Text Box 39"/>
            <p:cNvSpPr txBox="1">
              <a:spLocks noChangeArrowheads="1"/>
            </p:cNvSpPr>
            <p:nvPr/>
          </p:nvSpPr>
          <p:spPr bwMode="auto">
            <a:xfrm>
              <a:off x="3689" y="1872"/>
              <a:ext cx="62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ใช้งาน 2</a:t>
              </a:r>
            </a:p>
          </p:txBody>
        </p:sp>
        <p:sp>
          <p:nvSpPr>
            <p:cNvPr id="45" name="Text Box 40"/>
            <p:cNvSpPr txBox="1">
              <a:spLocks noChangeArrowheads="1"/>
            </p:cNvSpPr>
            <p:nvPr/>
          </p:nvSpPr>
          <p:spPr bwMode="auto">
            <a:xfrm>
              <a:off x="3689" y="2208"/>
              <a:ext cx="62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ใช้งาน 3</a:t>
              </a:r>
            </a:p>
          </p:txBody>
        </p:sp>
        <p:sp>
          <p:nvSpPr>
            <p:cNvPr id="46" name="Text Box 44"/>
            <p:cNvSpPr txBox="1">
              <a:spLocks noChangeArrowheads="1"/>
            </p:cNvSpPr>
            <p:nvPr/>
          </p:nvSpPr>
          <p:spPr bwMode="auto">
            <a:xfrm>
              <a:off x="3879" y="2976"/>
              <a:ext cx="3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/>
              <a:r>
                <a:rPr lang="th-TH"/>
                <a:t>ว่าง</a:t>
              </a:r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flipV="1">
              <a:off x="2112" y="1776"/>
              <a:ext cx="105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V="1">
              <a:off x="2064" y="2112"/>
              <a:ext cx="115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 flipV="1">
              <a:off x="2064" y="2400"/>
              <a:ext cx="124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7693668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การบีบอัดหน่วยความจำ (</a:t>
            </a:r>
            <a:r>
              <a:rPr lang="en-US" sz="3600" b="1" dirty="0"/>
              <a:t>Storage Compaction)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/>
              <a:t>ข้อเสียของการบีบอัดหน่วยความจำ</a:t>
            </a:r>
          </a:p>
          <a:p>
            <a:r>
              <a:rPr lang="th-TH" sz="2800" dirty="0"/>
              <a:t>ระบบจะต้องหยุดการทำงานของโปรเซสทุกโปรเซสไว้ชั่วขณะหนึ่งเพื่อที่จะทำการบีบอัด</a:t>
            </a:r>
          </a:p>
          <a:p>
            <a:r>
              <a:rPr lang="th-TH" sz="2800" dirty="0"/>
              <a:t>ซึ่งอาจจะต้องใช้เวลามากทำให้การทำงานของระบบช้าลง โดยเฉพาะกับการทำงานในระบบโต้ตอบ (</a:t>
            </a:r>
            <a:r>
              <a:rPr lang="en-US" sz="2800" dirty="0"/>
              <a:t>Interactive)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9032983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/>
              <a:t>ระบบหลายโปรแกรมแบบสลับหน่วยความจำ</a:t>
            </a:r>
            <a:br>
              <a:rPr lang="th-TH" sz="3600" b="1" dirty="0"/>
            </a:br>
            <a:r>
              <a:rPr lang="th-TH" sz="3600" b="1" dirty="0" smtClean="0"/>
              <a:t>(</a:t>
            </a:r>
            <a:r>
              <a:rPr lang="en-US" sz="3600" b="1" dirty="0"/>
              <a:t>multiprogramming with storage swapping)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เป็นการสลับโปรแกรมไปสู่หน่วยความจำสำรองเมื่อโปรแกรมไม่ต้องการหน่วยความจำหลักเรียกว่าการสลับออก (</a:t>
            </a:r>
            <a:r>
              <a:rPr lang="en-US" sz="2800" dirty="0"/>
              <a:t>swapped out) </a:t>
            </a:r>
            <a:r>
              <a:rPr lang="th-TH" sz="2800" dirty="0"/>
              <a:t>และนำโปรแกรมเข้ามาใช้หน่วยความจำใหม่เมื่อต้องการใช้หน่วยความจำเรียกว่าการสลับเข้า (</a:t>
            </a:r>
            <a:r>
              <a:rPr lang="en-US" sz="2800" dirty="0"/>
              <a:t>swapped in</a:t>
            </a:r>
            <a:r>
              <a:rPr lang="en-US" sz="2800" dirty="0" smtClean="0"/>
              <a:t>)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โปรแกรม</a:t>
            </a:r>
            <a:r>
              <a:rPr lang="th-TH" sz="2800" dirty="0"/>
              <a:t>จะอยู่ในหน่วยความจำและถูกสลับออกเมื่อเกิดเหตุการณ์ 3 กรณี คือ</a:t>
            </a:r>
          </a:p>
          <a:p>
            <a:r>
              <a:rPr lang="th-TH" sz="2800" dirty="0"/>
              <a:t>โปรแกรมจบ</a:t>
            </a:r>
          </a:p>
          <a:p>
            <a:r>
              <a:rPr lang="th-TH" sz="2800" dirty="0"/>
              <a:t>โปรแกรมต้องการใช้งานอินพุต-เอาต์พุต</a:t>
            </a:r>
          </a:p>
          <a:p>
            <a:r>
              <a:rPr lang="th-TH" sz="2800" dirty="0"/>
              <a:t>หมดเวลาควอนตัม</a:t>
            </a:r>
          </a:p>
          <a:p>
            <a:pPr marL="0" indent="0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973056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ระบบหลายโปรแกรมแบบสลับหน่วยความจำ </a:t>
            </a:r>
          </a:p>
        </p:txBody>
      </p:sp>
      <p:grpSp>
        <p:nvGrpSpPr>
          <p:cNvPr id="4" name="กลุ่ม 3"/>
          <p:cNvGrpSpPr/>
          <p:nvPr/>
        </p:nvGrpSpPr>
        <p:grpSpPr>
          <a:xfrm>
            <a:off x="250825" y="1600200"/>
            <a:ext cx="8377238" cy="3957638"/>
            <a:chOff x="250825" y="1600200"/>
            <a:chExt cx="8377238" cy="3957638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4038600" y="1600200"/>
              <a:ext cx="4114800" cy="3352800"/>
            </a:xfrm>
            <a:prstGeom prst="cloudCallout">
              <a:avLst>
                <a:gd name="adj1" fmla="val -39120"/>
                <a:gd name="adj2" fmla="val 65907"/>
              </a:avLst>
            </a:prstGeom>
            <a:solidFill>
              <a:srgbClr val="AEDEA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h-TH"/>
            </a:p>
          </p:txBody>
        </p:sp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250825" y="2349500"/>
              <a:ext cx="2066925" cy="2514600"/>
              <a:chOff x="2304" y="2448"/>
              <a:chExt cx="1152" cy="1584"/>
            </a:xfrm>
          </p:grpSpPr>
          <p:sp>
            <p:nvSpPr>
              <p:cNvPr id="17" name="Rectangle 4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152" cy="1584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>
                    <a:solidFill>
                      <a:srgbClr val="3333CC"/>
                    </a:solidFill>
                  </a:rPr>
                  <a:t>OS</a:t>
                </a:r>
              </a:p>
              <a:p>
                <a:pPr algn="ctr" eaLnBrk="0" hangingPunct="0"/>
                <a:r>
                  <a:rPr lang="th-TH" sz="2800">
                    <a:solidFill>
                      <a:srgbClr val="3333CC"/>
                    </a:solidFill>
                  </a:rPr>
                  <a:t>โปรแกรมของ</a:t>
                </a:r>
              </a:p>
              <a:p>
                <a:pPr algn="ctr" eaLnBrk="0" hangingPunct="0"/>
                <a:r>
                  <a:rPr lang="th-TH" sz="2800">
                    <a:solidFill>
                      <a:srgbClr val="3333CC"/>
                    </a:solidFill>
                  </a:rPr>
                  <a:t>ผู้ใช้</a:t>
                </a:r>
              </a:p>
              <a:p>
                <a:pPr algn="ctr" eaLnBrk="0" hangingPunct="0"/>
                <a:endParaRPr lang="th-TH" sz="2800">
                  <a:solidFill>
                    <a:srgbClr val="3333CC"/>
                  </a:solidFill>
                </a:endParaRPr>
              </a:p>
              <a:p>
                <a:pPr algn="ctr" eaLnBrk="0" hangingPunct="0"/>
                <a:r>
                  <a:rPr lang="th-TH" sz="2800">
                    <a:solidFill>
                      <a:srgbClr val="3333CC"/>
                    </a:solidFill>
                  </a:rPr>
                  <a:t>ว่าง</a:t>
                </a:r>
                <a:endParaRPr lang="en-US" sz="2800">
                  <a:solidFill>
                    <a:srgbClr val="3333CC"/>
                  </a:solidFill>
                </a:endParaRPr>
              </a:p>
              <a:p>
                <a:pPr algn="ctr" eaLnBrk="0" hangingPunct="0"/>
                <a:endParaRPr lang="th-TH" sz="2800">
                  <a:solidFill>
                    <a:srgbClr val="3333CC"/>
                  </a:solidFill>
                </a:endParaRPr>
              </a:p>
            </p:txBody>
          </p:sp>
          <p:sp>
            <p:nvSpPr>
              <p:cNvPr id="18" name="Line 5"/>
              <p:cNvSpPr>
                <a:spLocks noChangeShapeType="1"/>
              </p:cNvSpPr>
              <p:nvPr/>
            </p:nvSpPr>
            <p:spPr bwMode="auto">
              <a:xfrm>
                <a:off x="2304" y="2688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9" name="Line 6"/>
              <p:cNvSpPr>
                <a:spLocks noChangeShapeType="1"/>
              </p:cNvSpPr>
              <p:nvPr/>
            </p:nvSpPr>
            <p:spPr bwMode="auto">
              <a:xfrm>
                <a:off x="2304" y="3456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648200" y="2209800"/>
              <a:ext cx="685800" cy="205740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  <a:endParaRPr lang="th-TH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486400" y="2209800"/>
              <a:ext cx="609600" cy="1600200"/>
            </a:xfrm>
            <a:prstGeom prst="rect">
              <a:avLst/>
            </a:prstGeom>
            <a:solidFill>
              <a:srgbClr val="FC7CA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h-TH"/>
                <a:t>B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6248400" y="2209800"/>
              <a:ext cx="609600" cy="19812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h-TH"/>
                <a:t>C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7010400" y="2209800"/>
              <a:ext cx="609600" cy="7620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h-TH"/>
                <a:t>D</a:t>
              </a: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V="1">
              <a:off x="2484438" y="4267200"/>
              <a:ext cx="1801812" cy="25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H="1" flipV="1">
              <a:off x="2484438" y="3500438"/>
              <a:ext cx="1782762" cy="47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2484438" y="2252663"/>
              <a:ext cx="160655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1" hangingPunct="1"/>
              <a:r>
                <a:rPr lang="th-TH" sz="3200" b="1"/>
                <a:t>สลับเข้า</a:t>
              </a:r>
            </a:p>
            <a:p>
              <a:pPr algn="ctr" eaLnBrk="1" hangingPunct="1"/>
              <a:r>
                <a:rPr lang="en-US" sz="3200" b="1">
                  <a:solidFill>
                    <a:schemeClr val="accent2"/>
                  </a:solidFill>
                </a:rPr>
                <a:t>swapped In</a:t>
              </a:r>
              <a:endParaRPr lang="th-TH" sz="3200" b="1">
                <a:solidFill>
                  <a:schemeClr val="accent2"/>
                </a:solidFill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459038" y="4430713"/>
              <a:ext cx="1806575" cy="1127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1" hangingPunct="1"/>
              <a:r>
                <a:rPr lang="th-TH" sz="3400" b="1"/>
                <a:t>สลับออก</a:t>
              </a:r>
            </a:p>
            <a:p>
              <a:pPr algn="ctr" eaLnBrk="1" hangingPunct="1"/>
              <a:r>
                <a:rPr lang="en-US" sz="3400" b="1">
                  <a:solidFill>
                    <a:schemeClr val="accent2"/>
                  </a:solidFill>
                </a:rPr>
                <a:t>swapped out</a:t>
              </a:r>
              <a:endParaRPr lang="th-TH" sz="3400" b="1">
                <a:solidFill>
                  <a:schemeClr val="accent2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 flipV="1">
              <a:off x="7315200" y="4495800"/>
              <a:ext cx="53340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843713" y="5060950"/>
              <a:ext cx="1784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h-TH" sz="2400" b="1"/>
                <a:t>โปรแกรมของผู้ใช้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70523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การทำโอ</a:t>
            </a:r>
            <a:r>
              <a:rPr lang="th-TH" sz="3600" b="1" dirty="0" err="1"/>
              <a:t>เวอร์เลย์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เนื่องจากโปรแกรมของผู้ใช้มีขนาดใหญ่กว่าหน่วยความจำหลัก จึงต้องแก้ปัญหานี้ ถ้าเป็นกรณีโปรแกรมเดี่ยวจะแก้ปัญหาด้วยการทำโอ</a:t>
            </a:r>
            <a:r>
              <a:rPr lang="th-TH" sz="2800" dirty="0" err="1"/>
              <a:t>เวอร์เลย์</a:t>
            </a:r>
            <a:endParaRPr lang="th-TH" sz="2800" dirty="0"/>
          </a:p>
          <a:p>
            <a:r>
              <a:rPr lang="th-TH" sz="2800" dirty="0"/>
              <a:t>การทำโอ</a:t>
            </a:r>
            <a:r>
              <a:rPr lang="th-TH" sz="2800" dirty="0" err="1"/>
              <a:t>เวอร์เลย์</a:t>
            </a:r>
            <a:r>
              <a:rPr lang="th-TH" sz="2800" dirty="0"/>
              <a:t> (</a:t>
            </a:r>
            <a:r>
              <a:rPr lang="en-US" sz="2800" dirty="0"/>
              <a:t>overlay) </a:t>
            </a:r>
            <a:r>
              <a:rPr lang="th-TH" sz="2800" dirty="0"/>
              <a:t>เป็นหน้าที่ของผู้เขียนโปรแกรมเอง </a:t>
            </a:r>
            <a:r>
              <a:rPr lang="en-US" sz="2800" dirty="0"/>
              <a:t>OS </a:t>
            </a:r>
            <a:r>
              <a:rPr lang="th-TH" sz="2800" dirty="0"/>
              <a:t>ไม่ได้  จัดการให้ </a:t>
            </a:r>
          </a:p>
          <a:p>
            <a:r>
              <a:rPr lang="th-TH" sz="2800" dirty="0"/>
              <a:t>ผู้เขียนโปรแกรมแบ่งโปรแกรมออกเป็นส่วนย่อยหลาย ๆ ส่วน แต่ละส่วนต้องมีขนาดเล็กกว่าหน่วยความจำ อาศัยหลักการสลับโปรแกรม โดยที่ส่วนแรกจะอยู่ในหน่วยความจำตลอดเวลาแล้วโหลดส่วนอื่นเข้ามาทับ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98170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ชนิดของหน่วยความจำ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/>
              <a:t>หน่วยความจำหลัก</a:t>
            </a:r>
          </a:p>
          <a:p>
            <a:r>
              <a:rPr lang="en-US" sz="2800" dirty="0"/>
              <a:t>ROM </a:t>
            </a:r>
            <a:r>
              <a:rPr lang="th-TH" sz="2800" dirty="0"/>
              <a:t>เป็นหน่วยความจำถาวร ไม่สูญเสียข้อมูลแม้ไฟดับ มักใช้เก็บข้อมูลพื้นฐานที่จำเป็น</a:t>
            </a:r>
          </a:p>
          <a:p>
            <a:r>
              <a:rPr lang="en-US" sz="2800" dirty="0"/>
              <a:t>RAM </a:t>
            </a:r>
            <a:r>
              <a:rPr lang="th-TH" sz="2800" dirty="0"/>
              <a:t>มักจะใช้เป็นหน่วยความจำหลัก มีอยู่  2 ประเภท คือ </a:t>
            </a:r>
            <a:r>
              <a:rPr lang="en-US" sz="2800" dirty="0"/>
              <a:t>static ram </a:t>
            </a:r>
            <a:r>
              <a:rPr lang="th-TH" sz="2800" dirty="0"/>
              <a:t>และ </a:t>
            </a:r>
            <a:r>
              <a:rPr lang="en-US" sz="2800" dirty="0"/>
              <a:t>dynamic ram</a:t>
            </a:r>
          </a:p>
          <a:p>
            <a:pPr marL="0" indent="0">
              <a:buNone/>
            </a:pPr>
            <a:r>
              <a:rPr lang="th-TH" sz="2800" b="1" dirty="0"/>
              <a:t>หน่วยความจำสำรอง </a:t>
            </a:r>
          </a:p>
          <a:p>
            <a:r>
              <a:rPr lang="th-TH" sz="2800" dirty="0"/>
              <a:t>มีความเร็วช้า เก็บไว้ได้นาน เช่น ดิสก์ ฮาร์ดดิสก์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8486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การทำโอ</a:t>
            </a:r>
            <a:r>
              <a:rPr lang="th-TH" sz="3600" b="1" dirty="0" err="1"/>
              <a:t>เวอร์เลย์</a:t>
            </a:r>
            <a:r>
              <a:rPr lang="th-TH" sz="3600" b="1" dirty="0"/>
              <a:t> </a:t>
            </a:r>
          </a:p>
        </p:txBody>
      </p:sp>
      <p:grpSp>
        <p:nvGrpSpPr>
          <p:cNvPr id="19" name="กลุ่ม 18"/>
          <p:cNvGrpSpPr/>
          <p:nvPr/>
        </p:nvGrpSpPr>
        <p:grpSpPr>
          <a:xfrm>
            <a:off x="990600" y="1628775"/>
            <a:ext cx="7967663" cy="4498975"/>
            <a:chOff x="990600" y="1628775"/>
            <a:chExt cx="7967663" cy="4498975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990600" y="2286000"/>
              <a:ext cx="2066925" cy="2514600"/>
              <a:chOff x="2304" y="2448"/>
              <a:chExt cx="1152" cy="1584"/>
            </a:xfrm>
          </p:grpSpPr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152" cy="1584"/>
              </a:xfrm>
              <a:prstGeom prst="rect">
                <a:avLst/>
              </a:prstGeom>
              <a:solidFill>
                <a:srgbClr val="AEDEA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>
                    <a:solidFill>
                      <a:srgbClr val="3333CC"/>
                    </a:solidFill>
                  </a:rPr>
                  <a:t>OS</a:t>
                </a:r>
              </a:p>
              <a:p>
                <a:pPr algn="ctr" eaLnBrk="0" hangingPunct="0"/>
                <a:endParaRPr lang="en-US" sz="2800" b="1">
                  <a:solidFill>
                    <a:srgbClr val="3333CC"/>
                  </a:solidFill>
                </a:endParaRPr>
              </a:p>
              <a:p>
                <a:pPr algn="ctr" eaLnBrk="0" hangingPunct="0"/>
                <a:r>
                  <a:rPr lang="th-TH" sz="2800" b="1">
                    <a:solidFill>
                      <a:srgbClr val="3333CC"/>
                    </a:solidFill>
                  </a:rPr>
                  <a:t>ส่วนที่ 1</a:t>
                </a:r>
              </a:p>
              <a:p>
                <a:pPr algn="ctr" eaLnBrk="0" hangingPunct="0"/>
                <a:endParaRPr lang="th-TH" sz="2800" b="1">
                  <a:solidFill>
                    <a:srgbClr val="3333CC"/>
                  </a:solidFill>
                </a:endParaRPr>
              </a:p>
              <a:p>
                <a:pPr algn="ctr" eaLnBrk="0" hangingPunct="0"/>
                <a:r>
                  <a:rPr lang="th-TH" sz="2800" b="1">
                    <a:solidFill>
                      <a:srgbClr val="3333CC"/>
                    </a:solidFill>
                  </a:rPr>
                  <a:t>ส่วนที่ 2</a:t>
                </a:r>
                <a:endParaRPr lang="en-US" sz="2800" b="1">
                  <a:solidFill>
                    <a:srgbClr val="3333CC"/>
                  </a:solidFill>
                </a:endParaRPr>
              </a:p>
              <a:p>
                <a:pPr algn="ctr" eaLnBrk="0" hangingPunct="0"/>
                <a:endParaRPr lang="th-TH" sz="2800" b="1">
                  <a:solidFill>
                    <a:srgbClr val="3333CC"/>
                  </a:solidFill>
                </a:endParaRPr>
              </a:p>
            </p:txBody>
          </p:sp>
          <p:sp>
            <p:nvSpPr>
              <p:cNvPr id="32" name="Line 6"/>
              <p:cNvSpPr>
                <a:spLocks noChangeShapeType="1"/>
              </p:cNvSpPr>
              <p:nvPr/>
            </p:nvSpPr>
            <p:spPr bwMode="auto">
              <a:xfrm>
                <a:off x="2304" y="2688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" name="Line 7"/>
              <p:cNvSpPr>
                <a:spLocks noChangeShapeType="1"/>
              </p:cNvSpPr>
              <p:nvPr/>
            </p:nvSpPr>
            <p:spPr bwMode="auto">
              <a:xfrm>
                <a:off x="2304" y="3456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5795963" y="1628775"/>
              <a:ext cx="2209800" cy="3962400"/>
              <a:chOff x="3648" y="1008"/>
              <a:chExt cx="1392" cy="2496"/>
            </a:xfrm>
          </p:grpSpPr>
          <p:sp>
            <p:nvSpPr>
              <p:cNvPr id="29" name="Rectangle 18"/>
              <p:cNvSpPr>
                <a:spLocks noChangeArrowheads="1"/>
              </p:cNvSpPr>
              <p:nvPr/>
            </p:nvSpPr>
            <p:spPr bwMode="auto">
              <a:xfrm>
                <a:off x="3648" y="1008"/>
                <a:ext cx="1392" cy="24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th-TH" sz="2800" b="1"/>
                  <a:t>โปรแกรมย่อย</a:t>
                </a:r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3648" y="1584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3143250" y="2019300"/>
              <a:ext cx="2590800" cy="1600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3124200" y="4114800"/>
              <a:ext cx="205740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3124200" y="3505200"/>
              <a:ext cx="220980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5" name="AutoShape 24"/>
            <p:cNvSpPr>
              <a:spLocks/>
            </p:cNvSpPr>
            <p:nvPr/>
          </p:nvSpPr>
          <p:spPr bwMode="auto">
            <a:xfrm>
              <a:off x="5410200" y="2514600"/>
              <a:ext cx="228600" cy="3048000"/>
            </a:xfrm>
            <a:prstGeom prst="leftBrace">
              <a:avLst>
                <a:gd name="adj1" fmla="val 1111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1312863" y="4953000"/>
              <a:ext cx="14620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h-TH" sz="2400" b="1"/>
                <a:t>หน่วยความจำ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5043488" y="5670550"/>
              <a:ext cx="39147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h-TH" sz="2400" b="1"/>
                <a:t>โปรแกรมของผู้ใช้แบ่งเป็นส่วนย่อยต่าง ๆ</a:t>
              </a: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6156325" y="1844675"/>
              <a:ext cx="154561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th-TH" b="1" dirty="0"/>
                <a:t>โปรแกรมหลัก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81792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หน่วยความจำเสมือน (</a:t>
            </a:r>
            <a:r>
              <a:rPr lang="en-US" sz="3600" b="1" dirty="0"/>
              <a:t>Virtual Memory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การใช้หน่วยความจำของโปรแกรมผู้ใช้ที่กล่าวมานั้น จะเห็นว่าขนาดของโปรแกรมต้องมีขนาดเล็กกว่าขนาดของหน่วยความจำที่เหลืออยู่ </a:t>
            </a:r>
          </a:p>
          <a:p>
            <a:r>
              <a:rPr lang="th-TH" sz="2800" dirty="0"/>
              <a:t>แต่ถ้าโปรแกรมของผู้ใช้มีขนาดใหญ่กว่า ไม่ว่าเราจะใช้วิธีการจัดการหน่วยความจำที่กล่าวมาแล้วชนิดใดก็ตามไม่สามารถจะทำงานได้</a:t>
            </a:r>
          </a:p>
          <a:p>
            <a:r>
              <a:rPr lang="th-TH" sz="2800" dirty="0"/>
              <a:t>ดังนั้นถ้าโปรแกรมของผู้ใช้มีขนาดใหญ่กว่าหน่วยความจำที่เหลือ เราแก้ปัญหาโดยใช้</a:t>
            </a:r>
            <a:r>
              <a:rPr lang="th-TH" sz="2800" b="1" dirty="0"/>
              <a:t>หน่วยความจำเสมือน (</a:t>
            </a:r>
            <a:r>
              <a:rPr lang="en-US" sz="2800" b="1" dirty="0"/>
              <a:t>Virtual Memory)</a:t>
            </a:r>
          </a:p>
          <a:p>
            <a:r>
              <a:rPr lang="th-TH" sz="2800" dirty="0"/>
              <a:t>ใช้ในกรณีแบบหลายโปรแกรม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20400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/>
              <a:t>การจัดการหน่วยความจำ </a:t>
            </a:r>
            <a:r>
              <a:rPr lang="th-TH" sz="3600" b="1" dirty="0" smtClean="0"/>
              <a:t>(</a:t>
            </a:r>
            <a:r>
              <a:rPr lang="en-US" sz="3600" b="1" dirty="0"/>
              <a:t>Memory Management</a:t>
            </a:r>
            <a:r>
              <a:rPr lang="en-US" sz="3600" b="1" dirty="0" smtClean="0"/>
              <a:t>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หน่วยความจำหลักเป็นศูนย์กลางของการทำงานต่าง ๆ ของระบบคอมพิวเตอร์ในปัจจุบัน</a:t>
            </a:r>
          </a:p>
          <a:p>
            <a:r>
              <a:rPr lang="th-TH" sz="2800" dirty="0"/>
              <a:t>หน่วยความจำหลักคือพื้นที่เก็บข้อมูลขนาดใหญ่</a:t>
            </a:r>
          </a:p>
          <a:p>
            <a:pPr marL="0" indent="0">
              <a:buNone/>
            </a:pPr>
            <a:r>
              <a:rPr lang="th-TH" sz="2800" dirty="0"/>
              <a:t>ประกอบด้วย</a:t>
            </a:r>
          </a:p>
          <a:p>
            <a:r>
              <a:rPr lang="th-TH" sz="2800" dirty="0"/>
              <a:t>พื้นที่เก็บข้อมูลย่อย มีหน่วยเป็น </a:t>
            </a:r>
            <a:r>
              <a:rPr lang="en-US" sz="2800" dirty="0"/>
              <a:t>Byte</a:t>
            </a:r>
          </a:p>
          <a:p>
            <a:r>
              <a:rPr lang="th-TH" sz="2800" dirty="0"/>
              <a:t>ตำแหน่งหรือที่อยู่ของพื้นที่ย่อย (</a:t>
            </a:r>
            <a:r>
              <a:rPr lang="en-US" sz="2800" dirty="0"/>
              <a:t>Address)</a:t>
            </a:r>
          </a:p>
          <a:p>
            <a:endParaRPr lang="th-TH" dirty="0"/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716463" y="3218506"/>
            <a:ext cx="3656013" cy="3186113"/>
            <a:chOff x="3234" y="1979"/>
            <a:chExt cx="2303" cy="2007"/>
          </a:xfrm>
        </p:grpSpPr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4237" y="1979"/>
              <a:ext cx="1300" cy="2007"/>
              <a:chOff x="3452" y="1968"/>
              <a:chExt cx="1300" cy="2007"/>
            </a:xfrm>
          </p:grpSpPr>
          <p:sp>
            <p:nvSpPr>
              <p:cNvPr id="8" name="Rectangle 27"/>
              <p:cNvSpPr>
                <a:spLocks noChangeArrowheads="1"/>
              </p:cNvSpPr>
              <p:nvPr/>
            </p:nvSpPr>
            <p:spPr bwMode="auto">
              <a:xfrm>
                <a:off x="3648" y="1968"/>
                <a:ext cx="1104" cy="16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" name="Line 28"/>
              <p:cNvSpPr>
                <a:spLocks noChangeShapeType="1"/>
              </p:cNvSpPr>
              <p:nvPr/>
            </p:nvSpPr>
            <p:spPr bwMode="auto">
              <a:xfrm>
                <a:off x="3648" y="3427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" name="Line 29"/>
              <p:cNvSpPr>
                <a:spLocks noChangeShapeType="1"/>
              </p:cNvSpPr>
              <p:nvPr/>
            </p:nvSpPr>
            <p:spPr bwMode="auto">
              <a:xfrm>
                <a:off x="3648" y="3087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1" name="Line 30"/>
              <p:cNvSpPr>
                <a:spLocks noChangeShapeType="1"/>
              </p:cNvSpPr>
              <p:nvPr/>
            </p:nvSpPr>
            <p:spPr bwMode="auto">
              <a:xfrm>
                <a:off x="3648" y="2765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" name="Line 31"/>
              <p:cNvSpPr>
                <a:spLocks noChangeShapeType="1"/>
              </p:cNvSpPr>
              <p:nvPr/>
            </p:nvSpPr>
            <p:spPr bwMode="auto">
              <a:xfrm>
                <a:off x="3648" y="2376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3" name="Text Box 32"/>
              <p:cNvSpPr txBox="1">
                <a:spLocks noChangeArrowheads="1"/>
              </p:cNvSpPr>
              <p:nvPr/>
            </p:nvSpPr>
            <p:spPr bwMode="auto">
              <a:xfrm>
                <a:off x="3878" y="3648"/>
                <a:ext cx="64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>
                    <a:solidFill>
                      <a:srgbClr val="3333CC"/>
                    </a:solidFill>
                  </a:rPr>
                  <a:t>Memory</a:t>
                </a:r>
              </a:p>
            </p:txBody>
          </p:sp>
          <p:sp>
            <p:nvSpPr>
              <p:cNvPr id="14" name="Text Box 33"/>
              <p:cNvSpPr txBox="1">
                <a:spLocks noChangeArrowheads="1"/>
              </p:cNvSpPr>
              <p:nvPr/>
            </p:nvSpPr>
            <p:spPr bwMode="auto">
              <a:xfrm>
                <a:off x="3452" y="3264"/>
                <a:ext cx="19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1</a:t>
                </a:r>
              </a:p>
            </p:txBody>
          </p:sp>
          <p:sp>
            <p:nvSpPr>
              <p:cNvPr id="15" name="Text Box 34"/>
              <p:cNvSpPr txBox="1">
                <a:spLocks noChangeArrowheads="1"/>
              </p:cNvSpPr>
              <p:nvPr/>
            </p:nvSpPr>
            <p:spPr bwMode="auto">
              <a:xfrm>
                <a:off x="3452" y="2937"/>
                <a:ext cx="19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2</a:t>
                </a:r>
              </a:p>
            </p:txBody>
          </p:sp>
          <p:sp>
            <p:nvSpPr>
              <p:cNvPr id="16" name="Text Box 35"/>
              <p:cNvSpPr txBox="1">
                <a:spLocks noChangeArrowheads="1"/>
              </p:cNvSpPr>
              <p:nvPr/>
            </p:nvSpPr>
            <p:spPr bwMode="auto">
              <a:xfrm>
                <a:off x="3452" y="2601"/>
                <a:ext cx="19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rdia New" pitchFamily="34" charset="-34"/>
                    <a:cs typeface="Cordia New" pitchFamily="34" charset="-34"/>
                  </a:defRPr>
                </a:lvl9pPr>
              </a:lstStyle>
              <a:p>
                <a:pPr algn="ctr"/>
                <a:r>
                  <a:rPr lang="th-TH"/>
                  <a:t>3</a:t>
                </a:r>
              </a:p>
            </p:txBody>
          </p:sp>
        </p:grpSp>
        <p:sp>
          <p:nvSpPr>
            <p:cNvPr id="6" name="Line 36"/>
            <p:cNvSpPr>
              <a:spLocks noChangeShapeType="1"/>
            </p:cNvSpPr>
            <p:nvPr/>
          </p:nvSpPr>
          <p:spPr bwMode="auto">
            <a:xfrm>
              <a:off x="3324" y="2387"/>
              <a:ext cx="1267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" name="Line 37"/>
            <p:cNvSpPr>
              <a:spLocks noChangeShapeType="1"/>
            </p:cNvSpPr>
            <p:nvPr/>
          </p:nvSpPr>
          <p:spPr bwMode="auto">
            <a:xfrm>
              <a:off x="3234" y="2505"/>
              <a:ext cx="1025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40974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การจัดการหน่วยความจำ </a:t>
            </a:r>
            <a:r>
              <a:rPr lang="th-TH" sz="3600" b="1" dirty="0" smtClean="0"/>
              <a:t>(</a:t>
            </a:r>
            <a:r>
              <a:rPr lang="en-US" sz="3600" b="1" dirty="0"/>
              <a:t>Memory Management)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ส่วนของ </a:t>
            </a:r>
            <a:r>
              <a:rPr lang="en-US" sz="2800" dirty="0"/>
              <a:t>OS </a:t>
            </a:r>
            <a:r>
              <a:rPr lang="th-TH" sz="2800" dirty="0"/>
              <a:t>ที่ทำหน้าที่จัดการกับหน่วยความจำได้แก่ ตัวจัดการหน่วยความจำ (</a:t>
            </a:r>
            <a:r>
              <a:rPr lang="en-US" sz="2800" dirty="0"/>
              <a:t>Memory Manager) </a:t>
            </a:r>
            <a:r>
              <a:rPr lang="th-TH" sz="2800" dirty="0"/>
              <a:t>ซึ่งมีหน้าที่ต่าง ๆ ดังนี้</a:t>
            </a:r>
          </a:p>
          <a:p>
            <a:r>
              <a:rPr lang="th-TH" sz="2800" dirty="0"/>
              <a:t>ตรวจสอบว่าส่วนใดของหน่วยความจำที่กำลังถูกใช้งาน ส่วนใดว่าง</a:t>
            </a:r>
          </a:p>
          <a:p>
            <a:r>
              <a:rPr lang="th-TH" sz="2800" dirty="0"/>
              <a:t>จัดหน่วยความจำให้กับงานที่ทำงาน</a:t>
            </a:r>
          </a:p>
          <a:p>
            <a:r>
              <a:rPr lang="th-TH" sz="2800" dirty="0"/>
              <a:t>ส่งหน่วยความจำคืนสู่ระบบเมื่องานเสร็จ</a:t>
            </a:r>
          </a:p>
          <a:p>
            <a:r>
              <a:rPr lang="th-TH" sz="2800" dirty="0"/>
              <a:t>จัดการสลับหน่วยความจำหลัก กับพื้นที่ฮาร์ดดิสก์ เมื่อหน่วยความจำหลักมีขนาดเล็กเกินไปที่จะให้งานทำงานได้</a:t>
            </a:r>
          </a:p>
        </p:txBody>
      </p:sp>
    </p:spTree>
    <p:extLst>
      <p:ext uri="{BB962C8B-B14F-4D97-AF65-F5344CB8AC3E}">
        <p14:creationId xmlns:p14="http://schemas.microsoft.com/office/powerpoint/2010/main" val="709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การจัดสรรหน่วยความจำ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solidFill>
                  <a:schemeClr val="tx2"/>
                </a:solidFill>
              </a:rPr>
              <a:t>การจัดสรรหน่วยความจำมีดังนี้</a:t>
            </a:r>
          </a:p>
          <a:p>
            <a:r>
              <a:rPr lang="th-TH" sz="2800" b="1" dirty="0" smtClean="0">
                <a:solidFill>
                  <a:schemeClr val="tx2"/>
                </a:solidFill>
              </a:rPr>
              <a:t>การ</a:t>
            </a:r>
            <a:r>
              <a:rPr lang="th-TH" sz="2800" b="1" dirty="0">
                <a:solidFill>
                  <a:schemeClr val="tx2"/>
                </a:solidFill>
              </a:rPr>
              <a:t>จัดสรรหน่วยความจำแบบต่อเนื่อง</a:t>
            </a:r>
          </a:p>
          <a:p>
            <a:r>
              <a:rPr lang="th-TH" sz="2800" b="1" dirty="0">
                <a:solidFill>
                  <a:schemeClr val="tx2"/>
                </a:solidFill>
              </a:rPr>
              <a:t>การจัดสรรหน่วยความจำแบบไม่ต่อเนื่อง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0782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การจัดสรรหน่วยความจำ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/>
              <a:t>การจัดสรรหน่วยความจำแบบต่อเนื่อง</a:t>
            </a:r>
          </a:p>
          <a:p>
            <a:r>
              <a:rPr lang="th-TH" sz="2800" dirty="0"/>
              <a:t>โปรแกรมหนึ่ง ๆ จะถูกโหลดลงหน่วยความจำได้ก็ต่อเมื่อมีหน่วยความจำขนาดใหญ่ที่จะวางโค้ดของโปรแกรมนั้นลงไปทั้งโปรแกรม</a:t>
            </a:r>
          </a:p>
          <a:p>
            <a:r>
              <a:rPr lang="th-TH" sz="2800" dirty="0"/>
              <a:t>โปรแกรมจะอยู่ติดต่อกันในหน่วยความจำหลักเป็นผืนเดียวกัน ไม่มีส่วนหนึ่งของโปรแกรมแยกจากกัน</a:t>
            </a:r>
          </a:p>
          <a:p>
            <a:r>
              <a:rPr lang="th-TH" sz="2800" dirty="0"/>
              <a:t>ถ้ามีพื้นที่ว่างไม่พอก็จะรอจนกว่าจะมีหน่วยความจำว่างเหลือพอ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3169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9">
      <a:dk1>
        <a:sysClr val="windowText" lastClr="000000"/>
      </a:dk1>
      <a:lt1>
        <a:sysClr val="window" lastClr="FFFFFF"/>
      </a:lt1>
      <a:dk2>
        <a:srgbClr val="000000"/>
      </a:dk2>
      <a:lt2>
        <a:srgbClr val="C6E7FC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5EAEFF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926</TotalTime>
  <Words>2671</Words>
  <Application>Microsoft Office PowerPoint</Application>
  <PresentationFormat>นำเสนอทางหน้าจอ (4:3)</PresentationFormat>
  <Paragraphs>450</Paragraphs>
  <Slides>51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51</vt:i4>
      </vt:variant>
    </vt:vector>
  </HeadingPairs>
  <TitlesOfParts>
    <vt:vector size="52" baseType="lpstr">
      <vt:lpstr>เริ่มต้น</vt:lpstr>
      <vt:lpstr>  บทที่ 4 การจัดการหน่วยความจำ  </vt:lpstr>
      <vt:lpstr>หน่วยความจำหลัก</vt:lpstr>
      <vt:lpstr>หน่วยความจำหลัก</vt:lpstr>
      <vt:lpstr>หน่วยความจำหลัก</vt:lpstr>
      <vt:lpstr>ชนิดของหน่วยความจำ</vt:lpstr>
      <vt:lpstr>การจัดการหน่วยความจำ (Memory Management)</vt:lpstr>
      <vt:lpstr>การจัดการหน่วยความจำ (Memory Management)</vt:lpstr>
      <vt:lpstr>การจัดสรรหน่วยความจำ</vt:lpstr>
      <vt:lpstr>การจัดสรรหน่วยความจำ</vt:lpstr>
      <vt:lpstr>การจัดสรรหน่วยความจำ</vt:lpstr>
      <vt:lpstr>การจัดการหน่วยความจำหลักแบบต่าง ๆ</vt:lpstr>
      <vt:lpstr>ระบบโปรแกรมเดี่ยว</vt:lpstr>
      <vt:lpstr>ระบบโปรแกรมเดี่ยว</vt:lpstr>
      <vt:lpstr>ระบบโปรแกรมเดี่ยว</vt:lpstr>
      <vt:lpstr>ระบบโปรแกรมเดี่ยว</vt:lpstr>
      <vt:lpstr>ระบบโปรแกรมเดี่ยว</vt:lpstr>
      <vt:lpstr>ระบบหลายโปรแกรม Multiple program</vt:lpstr>
      <vt:lpstr>ระบบหลายโปรแกรม Multiple program</vt:lpstr>
      <vt:lpstr>การแบ่งหน่วยความจำขนาดคงที่</vt:lpstr>
      <vt:lpstr>การแบ่งหน่วยความจำขนาดคงที่</vt:lpstr>
      <vt:lpstr>การแปลงและโหลดด้วยค่าสัมบูรณ์ </vt:lpstr>
      <vt:lpstr>การแปลงและโหลดด้วยค่าสัมบูรณ์ </vt:lpstr>
      <vt:lpstr>การแปลงและโหลดด้วยค่าสัมบูรณ์ </vt:lpstr>
      <vt:lpstr>การแปลงและโหลดด้วยค่าสัมพัทธ์</vt:lpstr>
      <vt:lpstr>การแปลงและโหลดด้วยค่าสัมพัทธ์</vt:lpstr>
      <vt:lpstr>การแปลงและโหลดด้วยค่าสัมพัทธ์</vt:lpstr>
      <vt:lpstr>การแปลงและโหลดด้วยค่าสัมพัทธ์</vt:lpstr>
      <vt:lpstr>ข้อเสียของการแบ่งหน่วยความจำขนาดคงที่</vt:lpstr>
      <vt:lpstr>ข้อเสียของการแบ่งหน่วยความจำขนาดคงที่</vt:lpstr>
      <vt:lpstr>การแบ่งหน่วยความจำขนาดไม่คงที่ </vt:lpstr>
      <vt:lpstr>การแบ่งหน่วยความจำขนาดไม่คงที่ </vt:lpstr>
      <vt:lpstr>การแบ่งหน่วยความจำขนาดไม่คงที่ </vt:lpstr>
      <vt:lpstr>การแบ่งหน่วยความจำขนาดไม่คงที่ </vt:lpstr>
      <vt:lpstr>การแบ่งหน่วยความจำขนาดไม่คงที่ </vt:lpstr>
      <vt:lpstr>การแบ่งหน่วยความจำขนาดไม่คงที่ </vt:lpstr>
      <vt:lpstr>การแบ่งหน่วยความจำขนาดไม่คงที่ </vt:lpstr>
      <vt:lpstr>การแบ่งหน่วยความจำขนาดไม่คงที่ </vt:lpstr>
      <vt:lpstr>การจัดยุทธวิธีการวาง</vt:lpstr>
      <vt:lpstr>การจัดยุทธวิธีการวาง</vt:lpstr>
      <vt:lpstr>การจัดยุทธวิธีการวาง</vt:lpstr>
      <vt:lpstr>การจัดยุทธวิธีการวาง </vt:lpstr>
      <vt:lpstr>การจัดยุทธวิธีการวาง </vt:lpstr>
      <vt:lpstr>การรวมโฮล (Coalescing Holes)</vt:lpstr>
      <vt:lpstr>การบีบอัดหน่วยความจำ (Storage Compaction)</vt:lpstr>
      <vt:lpstr>การบีบอัดหน่วยความจำ (Storage Compaction) </vt:lpstr>
      <vt:lpstr>การบีบอัดหน่วยความจำ (Storage Compaction) </vt:lpstr>
      <vt:lpstr>ระบบหลายโปรแกรมแบบสลับหน่วยความจำ (multiprogramming with storage swapping)</vt:lpstr>
      <vt:lpstr>ระบบหลายโปรแกรมแบบสลับหน่วยความจำ </vt:lpstr>
      <vt:lpstr>การทำโอเวอร์เลย์</vt:lpstr>
      <vt:lpstr>การทำโอเวอร์เลย์ </vt:lpstr>
      <vt:lpstr>หน่วยความจำเสมือน (Virtual Memory)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ความรู้พื้นฐานเกี่ยวกับระบบปฏิบัติการ  </dc:title>
  <dc:creator>Purim</dc:creator>
  <cp:lastModifiedBy>user</cp:lastModifiedBy>
  <cp:revision>32</cp:revision>
  <cp:lastPrinted>2019-08-06T05:47:52Z</cp:lastPrinted>
  <dcterms:created xsi:type="dcterms:W3CDTF">2017-08-07T01:19:55Z</dcterms:created>
  <dcterms:modified xsi:type="dcterms:W3CDTF">2019-08-06T06:01:21Z</dcterms:modified>
</cp:coreProperties>
</file>