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60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309" r:id="rId20"/>
    <p:sldId id="280" r:id="rId21"/>
    <p:sldId id="31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5CFB-15B8-4BEA-9261-F680A420CC2B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4951-4B40-4B61-9741-04E9481BBF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2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72F59-473C-4E8E-BA6D-F55521B431F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0E0D8-791D-4EE5-ABF2-414E6A2F30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42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41218-692E-4ADD-9FF5-D6C4CDC1751A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89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02/09/60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>
              <a:tabLst>
                <a:tab pos="1703388" algn="l"/>
              </a:tabLst>
            </a:pPr>
            <a:r>
              <a:rPr lang="th-TH" b="1" dirty="0">
                <a:latin typeface="Cordia New" pitchFamily="34" charset="-34"/>
              </a:rPr>
              <a:t>	</a:t>
            </a:r>
            <a:r>
              <a:rPr lang="th-TH" b="1" dirty="0">
                <a:latin typeface="Cordia New" pitchFamily="34" charset="-34"/>
              </a:rPr>
              <a:t>	บทที่ </a:t>
            </a:r>
            <a:r>
              <a:rPr lang="th-TH" b="1" dirty="0" smtClean="0">
                <a:latin typeface="Cordia New" pitchFamily="34" charset="-34"/>
              </a:rPr>
              <a:t>3</a:t>
            </a: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>การจัดเวลาซีพียู</a:t>
            </a:r>
            <a:r>
              <a:rPr lang="th-TH" b="1" dirty="0" smtClean="0">
                <a:latin typeface="Cordia New" pitchFamily="34" charset="-34"/>
              </a:rPr>
              <a:t/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rdia New" pitchFamily="34" charset="-34"/>
              </a:rPr>
              <a:t>(CPU Scheduling)</a:t>
            </a:r>
            <a:endParaRPr lang="en-US" sz="32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8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การจัดคิวแบบมาก่อนได้</a:t>
            </a:r>
            <a:r>
              <a:rPr lang="th-TH" sz="3600" b="1" dirty="0" smtClean="0"/>
              <a:t>ก่อน (</a:t>
            </a:r>
            <a:r>
              <a:rPr lang="en-US" sz="3600" b="1" dirty="0"/>
              <a:t>First-come-first-served : FCFS) 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ข้อดีคือการจัดคิวทำได้ง่ายไม่ยุ่งยากซับซ้อน</a:t>
            </a:r>
          </a:p>
          <a:p>
            <a:r>
              <a:rPr lang="th-TH" sz="2800" dirty="0"/>
              <a:t>ตัวอย่างการจัดคิวเมื่อมี 3 โปรเซส ( </a:t>
            </a:r>
            <a:r>
              <a:rPr lang="en-US" sz="2800" dirty="0"/>
              <a:t>A,B,C) </a:t>
            </a:r>
            <a:r>
              <a:rPr lang="th-TH" sz="2800" dirty="0"/>
              <a:t>ต้องการใช้ </a:t>
            </a:r>
            <a:r>
              <a:rPr lang="en-US" sz="2800" dirty="0"/>
              <a:t>CPU</a:t>
            </a:r>
          </a:p>
          <a:p>
            <a:endParaRPr lang="th-TH" dirty="0"/>
          </a:p>
        </p:txBody>
      </p:sp>
      <p:graphicFrame>
        <p:nvGraphicFramePr>
          <p:cNvPr id="25" name="ตาราง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17360"/>
              </p:ext>
            </p:extLst>
          </p:nvPr>
        </p:nvGraphicFramePr>
        <p:xfrm>
          <a:off x="827584" y="2564904"/>
          <a:ext cx="792088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4562"/>
                <a:gridCol w="1454562"/>
                <a:gridCol w="1454562"/>
                <a:gridCol w="1454562"/>
                <a:gridCol w="210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โปรเซส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ลำดับการเข้าคิว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เวลาที่ต้องการใช้ </a:t>
                      </a:r>
                    </a:p>
                    <a:p>
                      <a:pPr algn="ctr"/>
                      <a:r>
                        <a:rPr lang="en-US" sz="2800" b="1" dirty="0" smtClean="0"/>
                        <a:t>CPU (</a:t>
                      </a:r>
                      <a:r>
                        <a:rPr lang="en-US" sz="2800" b="1" dirty="0" err="1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เวลาที่รอ</a:t>
                      </a:r>
                    </a:p>
                    <a:p>
                      <a:pPr algn="ctr"/>
                      <a:r>
                        <a:rPr lang="th-TH" sz="2800" b="1" dirty="0" smtClean="0"/>
                        <a:t>อยู่ในคิว </a:t>
                      </a:r>
                      <a:r>
                        <a:rPr lang="en-US" sz="2800" b="1" dirty="0" smtClean="0"/>
                        <a:t>(</a:t>
                      </a:r>
                      <a:r>
                        <a:rPr lang="th-TH" sz="2800" b="1" dirty="0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เวลาที่โปรเซส</a:t>
                      </a:r>
                    </a:p>
                    <a:p>
                      <a:pPr algn="ctr"/>
                      <a:r>
                        <a:rPr lang="th-TH" sz="2800" b="1" dirty="0" smtClean="0"/>
                        <a:t>ทำงานเสร็จ </a:t>
                      </a:r>
                      <a:r>
                        <a:rPr lang="en-US" sz="2800" b="1" dirty="0" smtClean="0"/>
                        <a:t>(</a:t>
                      </a:r>
                      <a:r>
                        <a:rPr lang="th-TH" sz="2800" b="1" dirty="0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0+15=15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15+1=16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16+10=26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5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การจัดคิวแบบมาก่อนได้</a:t>
            </a:r>
            <a:r>
              <a:rPr lang="th-TH" sz="3600" b="1" dirty="0" smtClean="0"/>
              <a:t>ก่อน (</a:t>
            </a:r>
            <a:r>
              <a:rPr lang="en-US" sz="3600" b="1" dirty="0"/>
              <a:t>First-come-first-served : FCFS) 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ถึงแม้ว่าลำดับการเข้ามาในคิวอาจจะเป็น </a:t>
            </a:r>
            <a:r>
              <a:rPr lang="en-US" sz="2800" dirty="0"/>
              <a:t>A,B,C </a:t>
            </a:r>
            <a:r>
              <a:rPr lang="th-TH" sz="2800" dirty="0"/>
              <a:t>แต่การใช้หลักการของการจัดลำดับความสำคัญ </a:t>
            </a:r>
            <a:r>
              <a:rPr lang="en-US" sz="2800" dirty="0"/>
              <a:t> </a:t>
            </a:r>
            <a:r>
              <a:rPr lang="th-TH" sz="2800" dirty="0"/>
              <a:t>จะจัดคิวออกมาในลักษณะดังนี้</a:t>
            </a:r>
            <a:r>
              <a:rPr lang="th-TH" sz="2800" dirty="0">
                <a:cs typeface="Cordia New" pitchFamily="34" charset="-34"/>
              </a:rPr>
              <a:t>  </a:t>
            </a:r>
            <a:endParaRPr lang="th-TH" sz="2800" dirty="0" smtClean="0">
              <a:cs typeface="Cordia New" pitchFamily="34" charset="-34"/>
            </a:endParaRPr>
          </a:p>
          <a:p>
            <a:endParaRPr lang="th-TH" sz="2800" dirty="0">
              <a:cs typeface="Cordia New" pitchFamily="34" charset="-34"/>
            </a:endParaRPr>
          </a:p>
          <a:p>
            <a:endParaRPr lang="th-TH" sz="2800" dirty="0" smtClean="0">
              <a:cs typeface="Cordia New" pitchFamily="34" charset="-34"/>
            </a:endParaRPr>
          </a:p>
          <a:p>
            <a:endParaRPr lang="th-TH" sz="2800" dirty="0">
              <a:cs typeface="Cordia New" pitchFamily="34" charset="-34"/>
            </a:endParaRPr>
          </a:p>
          <a:p>
            <a:r>
              <a:rPr lang="th-TH" sz="2800" dirty="0"/>
              <a:t>โปรเซส </a:t>
            </a:r>
            <a:r>
              <a:rPr lang="en-US" sz="2800" dirty="0"/>
              <a:t>A </a:t>
            </a:r>
            <a:r>
              <a:rPr lang="th-TH" sz="2800" dirty="0"/>
              <a:t>ต้องรอเวลาในการประมวลผล =  0 วินาที</a:t>
            </a:r>
          </a:p>
          <a:p>
            <a:r>
              <a:rPr lang="th-TH" sz="2800" dirty="0"/>
              <a:t>โปรเซส </a:t>
            </a:r>
            <a:r>
              <a:rPr lang="en-US" sz="2800" dirty="0"/>
              <a:t>B </a:t>
            </a:r>
            <a:r>
              <a:rPr lang="th-TH" sz="2800" dirty="0"/>
              <a:t>ต้องรอเวลาในการประมวลผล =  15 วินาที</a:t>
            </a:r>
          </a:p>
          <a:p>
            <a:r>
              <a:rPr lang="th-TH" sz="2800" dirty="0"/>
              <a:t>โปรเซส </a:t>
            </a:r>
            <a:r>
              <a:rPr lang="en-US" sz="2800" dirty="0"/>
              <a:t>C </a:t>
            </a:r>
            <a:r>
              <a:rPr lang="th-TH" sz="2800" dirty="0"/>
              <a:t>ต้องรอเวลาในการประมวลผล =  16 วินาที</a:t>
            </a:r>
          </a:p>
          <a:p>
            <a:r>
              <a:rPr lang="th-TH" sz="2800" dirty="0"/>
              <a:t>เวลาเฉลี่ยในการรอ = (0+15+16)/3 =10.33  วินาที</a:t>
            </a:r>
          </a:p>
          <a:p>
            <a:endParaRPr lang="en-US" sz="2400" dirty="0" smtClean="0"/>
          </a:p>
          <a:p>
            <a:endParaRPr lang="th-TH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61288"/>
              </p:ext>
            </p:extLst>
          </p:nvPr>
        </p:nvGraphicFramePr>
        <p:xfrm>
          <a:off x="971600" y="2276872"/>
          <a:ext cx="6096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895648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(15)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 (1)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 (10)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93570" y="2752621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dirty="0">
                <a:cs typeface="Cordia New" pitchFamily="34" charset="-34"/>
              </a:rPr>
              <a:t>15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857170" y="2752621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dirty="0">
                <a:cs typeface="Cordia New" pitchFamily="34" charset="-34"/>
              </a:rPr>
              <a:t>16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861189" y="2727117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dirty="0">
                <a:cs typeface="Cordia New" pitchFamily="34" charset="-34"/>
              </a:rPr>
              <a:t>26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53483" y="2727117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dirty="0" smtClean="0">
                <a:cs typeface="Cordia New" pitchFamily="34" charset="-34"/>
              </a:rPr>
              <a:t>0</a:t>
            </a:r>
            <a:endParaRPr lang="th-TH" dirty="0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3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การจัดคิวแบบมาก่อนได้</a:t>
            </a:r>
            <a:r>
              <a:rPr lang="th-TH" sz="3600" b="1" dirty="0" smtClean="0"/>
              <a:t>ก่อน (</a:t>
            </a:r>
            <a:r>
              <a:rPr lang="en-US" sz="3600" b="1" dirty="0"/>
              <a:t>First-come-first-served : FCFS) 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>
                <a:cs typeface="+mj-cs"/>
              </a:rPr>
              <a:t>จาก</a:t>
            </a:r>
            <a:r>
              <a:rPr lang="th-TH" sz="2800" dirty="0">
                <a:cs typeface="+mj-cs"/>
              </a:rPr>
              <a:t>ตัวอย่างจะพบว่าการจัดคิวแบบ </a:t>
            </a:r>
            <a:r>
              <a:rPr lang="en-US" sz="2800" dirty="0">
                <a:cs typeface="+mj-cs"/>
              </a:rPr>
              <a:t>FCFS </a:t>
            </a:r>
            <a:r>
              <a:rPr lang="th-TH" sz="2800" dirty="0">
                <a:cs typeface="+mj-cs"/>
              </a:rPr>
              <a:t>เป็นผลเสียอย่างมากกับโปรเซส </a:t>
            </a:r>
            <a:r>
              <a:rPr lang="en-US" sz="2800" dirty="0">
                <a:cs typeface="+mj-cs"/>
              </a:rPr>
              <a:t>B </a:t>
            </a:r>
            <a:r>
              <a:rPr lang="th-TH" sz="2800" dirty="0">
                <a:cs typeface="+mj-cs"/>
              </a:rPr>
              <a:t>คือ โปรเซส </a:t>
            </a:r>
            <a:r>
              <a:rPr lang="en-US" sz="2800" dirty="0">
                <a:cs typeface="+mj-cs"/>
              </a:rPr>
              <a:t>B </a:t>
            </a:r>
            <a:r>
              <a:rPr lang="th-TH" sz="2800" dirty="0">
                <a:cs typeface="+mj-cs"/>
              </a:rPr>
              <a:t>ต้องการเวลาในการทำงานเพียง 1 วินาที แต่ต้องรอให้โปรเซส </a:t>
            </a:r>
            <a:r>
              <a:rPr lang="en-US" sz="2800" dirty="0">
                <a:cs typeface="+mj-cs"/>
              </a:rPr>
              <a:t>A </a:t>
            </a:r>
            <a:r>
              <a:rPr lang="th-TH" sz="2800" dirty="0">
                <a:cs typeface="+mj-cs"/>
              </a:rPr>
              <a:t>ซึ่งเข้ามาก่อนทำงานเสร็จ</a:t>
            </a:r>
          </a:p>
          <a:p>
            <a:r>
              <a:rPr lang="th-TH" sz="2800" dirty="0" smtClean="0">
                <a:cs typeface="+mj-cs"/>
              </a:rPr>
              <a:t>เวลา</a:t>
            </a:r>
            <a:r>
              <a:rPr lang="th-TH" sz="2800" dirty="0">
                <a:cs typeface="+mj-cs"/>
              </a:rPr>
              <a:t>เฉลี่ยในการรอ = (15+16)/3 = 10.33 วินาที</a:t>
            </a:r>
          </a:p>
          <a:p>
            <a:r>
              <a:rPr lang="th-TH" sz="2800" dirty="0">
                <a:cs typeface="+mj-cs"/>
              </a:rPr>
              <a:t>ทำให้การทำงานของโปรเซส </a:t>
            </a:r>
            <a:r>
              <a:rPr lang="en-US" sz="2800" dirty="0">
                <a:cs typeface="+mj-cs"/>
              </a:rPr>
              <a:t>B </a:t>
            </a:r>
            <a:r>
              <a:rPr lang="th-TH" sz="2800" dirty="0">
                <a:cs typeface="+mj-cs"/>
              </a:rPr>
              <a:t>นั้นใช้เวลา 16 วินาทีจึงจะเสร็จสิ้น</a:t>
            </a:r>
          </a:p>
          <a:p>
            <a:r>
              <a:rPr lang="th-TH" sz="2800" dirty="0">
                <a:cs typeface="+mj-cs"/>
              </a:rPr>
              <a:t>เทียบเวลาในการทำงานคือ 1/16*100 = 6 % </a:t>
            </a:r>
          </a:p>
          <a:p>
            <a:r>
              <a:rPr lang="th-TH" sz="2800" dirty="0">
                <a:cs typeface="+mj-cs"/>
              </a:rPr>
              <a:t>สำหรับเวลาในการรอคือ 100-6 = 94 % ซึ่งจะเห็นว่าโปรเซส </a:t>
            </a:r>
            <a:r>
              <a:rPr lang="en-US" sz="2800" dirty="0">
                <a:cs typeface="+mj-cs"/>
              </a:rPr>
              <a:t>B </a:t>
            </a:r>
            <a:r>
              <a:rPr lang="th-TH" sz="2800" dirty="0">
                <a:cs typeface="+mj-cs"/>
              </a:rPr>
              <a:t>ต้องเสียเวลารอนานมาก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355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การจัดคิวแบบงานสั้นทำ</a:t>
            </a:r>
            <a:r>
              <a:rPr lang="th-TH" sz="3600" b="1" dirty="0" smtClean="0"/>
              <a:t>ก่อน (</a:t>
            </a:r>
            <a:r>
              <a:rPr lang="en-US" sz="3600" b="1" dirty="0"/>
              <a:t>Short-Job-first : SJF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>
                <a:cs typeface="+mj-cs"/>
              </a:rPr>
              <a:t>จากปัญหาของการจัดคิวแบบมาก่อนได้ก่อน จึงทำให้เกิดแนวคิดที่จะคัดเลือกโปรเซสที่ต้องการเวลาในการทำงานน้อยที่สุดเข้ามาใช้ </a:t>
            </a:r>
            <a:r>
              <a:rPr lang="en-US" sz="2800" dirty="0">
                <a:cs typeface="+mj-cs"/>
              </a:rPr>
              <a:t>CPU </a:t>
            </a:r>
            <a:r>
              <a:rPr lang="th-TH" sz="2800" dirty="0">
                <a:cs typeface="+mj-cs"/>
              </a:rPr>
              <a:t>ก่อนเพื่อทำให้ โปรเซสที่ต้องการเวลาในการทำงานน้อยจบออกไปได้เร็วขึ้น และจำนวนโปรเซสที่รออยู่ในคิวก็จะมีจำนวนลดลง</a:t>
            </a:r>
          </a:p>
          <a:p>
            <a:r>
              <a:rPr lang="th-TH" sz="2800" dirty="0" smtClean="0">
                <a:cs typeface="+mj-cs"/>
              </a:rPr>
              <a:t>แต่</a:t>
            </a:r>
            <a:r>
              <a:rPr lang="th-TH" sz="2800" dirty="0">
                <a:cs typeface="+mj-cs"/>
              </a:rPr>
              <a:t>ถ้ามีโปรเซสหลายตัวที่มีความต้องการเวลาในการทำงานเท่ากัน ก็จะใช้หลักการแบบมาก่อนได้ก่อนมาใช้ในการคัดเลือก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00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การจัดคิวแบบงานสั้นทำ</a:t>
            </a:r>
            <a:r>
              <a:rPr lang="th-TH" sz="3600" b="1" dirty="0" smtClean="0"/>
              <a:t>ก่อน (</a:t>
            </a:r>
            <a:r>
              <a:rPr lang="en-US" sz="3600" b="1" dirty="0"/>
              <a:t>Short-Job-first : SJF)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>
                <a:cs typeface="+mj-cs"/>
              </a:rPr>
              <a:t>ตัวอย่างการจัดคิวเมื่อมี 4 โปรเซส (</a:t>
            </a:r>
            <a:r>
              <a:rPr lang="en-US" sz="2800" dirty="0">
                <a:cs typeface="+mj-cs"/>
              </a:rPr>
              <a:t>A,B,C,D) </a:t>
            </a:r>
            <a:r>
              <a:rPr lang="th-TH" sz="2800" dirty="0">
                <a:cs typeface="+mj-cs"/>
              </a:rPr>
              <a:t>ต้องการใช้ </a:t>
            </a:r>
            <a:r>
              <a:rPr lang="en-US" sz="2800" dirty="0">
                <a:cs typeface="+mj-cs"/>
              </a:rPr>
              <a:t>CPU </a:t>
            </a:r>
            <a:r>
              <a:rPr lang="th-TH" sz="2800" dirty="0">
                <a:cs typeface="+mj-cs"/>
              </a:rPr>
              <a:t>โดยมีลำดับการเข้ามาในคิวเป็น </a:t>
            </a:r>
            <a:r>
              <a:rPr lang="en-US" sz="2800" dirty="0">
                <a:cs typeface="+mj-cs"/>
              </a:rPr>
              <a:t>A,B,C,D</a:t>
            </a:r>
          </a:p>
          <a:p>
            <a:endParaRPr lang="th-TH" dirty="0">
              <a:cs typeface="+mj-cs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28510"/>
              </p:ext>
            </p:extLst>
          </p:nvPr>
        </p:nvGraphicFramePr>
        <p:xfrm>
          <a:off x="827584" y="2348880"/>
          <a:ext cx="7704856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โปรเซส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ระยะเวลาความต้องการ </a:t>
                      </a:r>
                      <a:r>
                        <a:rPr lang="en-US" sz="2800" b="1" dirty="0" smtClean="0"/>
                        <a:t>CPU (</a:t>
                      </a:r>
                      <a:r>
                        <a:rPr lang="th-TH" sz="2800" b="1" dirty="0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</a:p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ctr"/>
                      <a:r>
                        <a:rPr lang="en-US" sz="2800" dirty="0" smtClean="0"/>
                        <a:t>C</a:t>
                      </a:r>
                    </a:p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</a:p>
                    <a:p>
                      <a:pPr algn="ctr"/>
                      <a:r>
                        <a:rPr lang="en-US" sz="2800" dirty="0" smtClean="0"/>
                        <a:t>8</a:t>
                      </a:r>
                    </a:p>
                    <a:p>
                      <a:pPr algn="ctr"/>
                      <a:r>
                        <a:rPr lang="en-US" sz="2800" dirty="0" smtClean="0"/>
                        <a:t>7</a:t>
                      </a:r>
                    </a:p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การจัดคิวแบบงานสั้นทำ</a:t>
            </a:r>
            <a:r>
              <a:rPr lang="th-TH" sz="3600" b="1" dirty="0" smtClean="0"/>
              <a:t>ก่อน (</a:t>
            </a:r>
            <a:r>
              <a:rPr lang="en-US" sz="3600" b="1" dirty="0" smtClean="0"/>
              <a:t>Short-Job-first </a:t>
            </a:r>
            <a:r>
              <a:rPr lang="en-US" sz="3600" b="1" dirty="0"/>
              <a:t>: SJF)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ถึงแม้ว่าลำดับการเข้ามาในคิวอาจจะเป็น </a:t>
            </a:r>
            <a:r>
              <a:rPr lang="en-US" sz="2800" dirty="0"/>
              <a:t>A,B,C,D </a:t>
            </a:r>
            <a:r>
              <a:rPr lang="th-TH" sz="2800" dirty="0"/>
              <a:t>แต่การใช้หลักการของ </a:t>
            </a:r>
            <a:r>
              <a:rPr lang="en-US" sz="2800" dirty="0"/>
              <a:t>SJF </a:t>
            </a:r>
            <a:r>
              <a:rPr lang="th-TH" sz="2800" dirty="0"/>
              <a:t>จะจัดคิวออกมาในลักษณะ</a:t>
            </a:r>
            <a:r>
              <a:rPr lang="th-TH" sz="2800" dirty="0" smtClean="0"/>
              <a:t>ดังนี้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r>
              <a:rPr lang="th-TH" sz="2800" dirty="0"/>
              <a:t>เวลา</a:t>
            </a:r>
            <a:r>
              <a:rPr lang="th-TH" sz="2800" dirty="0" smtClean="0"/>
              <a:t>เฉลี่ย</a:t>
            </a:r>
            <a:r>
              <a:rPr lang="th-TH" sz="2800" dirty="0"/>
              <a:t>ในการรอ  </a:t>
            </a:r>
            <a:r>
              <a:rPr lang="en-US" sz="2800" dirty="0"/>
              <a:t>(</a:t>
            </a:r>
            <a:r>
              <a:rPr lang="th-TH" sz="2800" dirty="0" smtClean="0"/>
              <a:t> 0+3+9+16 </a:t>
            </a:r>
            <a:r>
              <a:rPr lang="en-US" sz="2800" dirty="0" smtClean="0"/>
              <a:t>)</a:t>
            </a:r>
            <a:r>
              <a:rPr lang="th-TH" sz="2800" dirty="0" smtClean="0"/>
              <a:t>/4 </a:t>
            </a:r>
            <a:r>
              <a:rPr lang="th-TH" sz="2800" dirty="0"/>
              <a:t>=28/4=7</a:t>
            </a:r>
          </a:p>
          <a:p>
            <a:r>
              <a:rPr lang="th-TH" sz="2800" dirty="0"/>
              <a:t>เวลาเฉลี่ยในการ</a:t>
            </a:r>
            <a:r>
              <a:rPr lang="th-TH" sz="2800" dirty="0" smtClean="0"/>
              <a:t>ทำงาน</a:t>
            </a:r>
            <a:r>
              <a:rPr lang="th-TH" sz="2800" dirty="0"/>
              <a:t>เสร็จ</a:t>
            </a:r>
            <a:r>
              <a:rPr lang="th-TH" sz="2800" dirty="0" smtClean="0"/>
              <a:t> </a:t>
            </a:r>
            <a:r>
              <a:rPr lang="en-US" sz="2800" dirty="0"/>
              <a:t>(</a:t>
            </a:r>
            <a:r>
              <a:rPr lang="th-TH" sz="2800" dirty="0" smtClean="0"/>
              <a:t>3+9+16+24</a:t>
            </a:r>
            <a:r>
              <a:rPr lang="en-US" sz="2800" dirty="0" smtClean="0"/>
              <a:t>)/4</a:t>
            </a:r>
            <a:r>
              <a:rPr lang="th-TH" sz="2800" dirty="0" smtClean="0"/>
              <a:t>=52/4=13</a:t>
            </a:r>
            <a:endParaRPr lang="th-TH" sz="2800" dirty="0"/>
          </a:p>
          <a:p>
            <a:endParaRPr lang="th-TH" dirty="0"/>
          </a:p>
          <a:p>
            <a:endParaRPr lang="th-TH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73453"/>
              </p:ext>
            </p:extLst>
          </p:nvPr>
        </p:nvGraphicFramePr>
        <p:xfrm>
          <a:off x="806927" y="2348880"/>
          <a:ext cx="7149449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785"/>
                <a:gridCol w="1512168"/>
                <a:gridCol w="1872208"/>
                <a:gridCol w="25922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D(3)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A(6)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C(7)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B(8)</a:t>
                      </a:r>
                      <a:endParaRPr lang="th-TH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70081" y="29249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0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3334377" y="29332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9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1822209" y="29249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5086425" y="29332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16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7677225" y="29249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9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การจัดคิวแบบงานสั้นทำ</a:t>
            </a:r>
            <a:r>
              <a:rPr lang="th-TH" sz="3600" b="1" dirty="0" smtClean="0"/>
              <a:t>ก่อน (</a:t>
            </a:r>
            <a:r>
              <a:rPr lang="en-US" sz="3600" b="1" dirty="0"/>
              <a:t>Short-Job-first : SJF)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จากการทดลองพบว่า </a:t>
            </a:r>
            <a:r>
              <a:rPr lang="en-US" sz="2800" dirty="0"/>
              <a:t>SJF </a:t>
            </a:r>
            <a:r>
              <a:rPr lang="th-TH" sz="2800" dirty="0"/>
              <a:t>จะให้ค่าเฉลี่ยของการคอยได้ต่ำที่สุด เพราะมีการเลื่อนโปรเซสที่มีเวลาใช้ </a:t>
            </a:r>
            <a:r>
              <a:rPr lang="en-US" sz="2800" dirty="0"/>
              <a:t>CPU </a:t>
            </a:r>
            <a:r>
              <a:rPr lang="th-TH" sz="2800" dirty="0"/>
              <a:t>น้อยสุดมาไว้หน้าคิว</a:t>
            </a:r>
          </a:p>
          <a:p>
            <a:r>
              <a:rPr lang="th-TH" sz="2800" dirty="0" smtClean="0"/>
              <a:t>ปัญหา</a:t>
            </a:r>
            <a:r>
              <a:rPr lang="th-TH" sz="2800" dirty="0"/>
              <a:t>สำหรับการจัดคิวแบบ </a:t>
            </a:r>
            <a:r>
              <a:rPr lang="en-US" sz="2800" dirty="0"/>
              <a:t>SJF </a:t>
            </a:r>
            <a:r>
              <a:rPr lang="th-TH" sz="2800" dirty="0"/>
              <a:t>คือ ตัวจัดคิวระยะสั้นไม่ทราบว่าแต่ละโปรเซสต้องการใช้เวลาเท่าใด</a:t>
            </a:r>
          </a:p>
          <a:p>
            <a:r>
              <a:rPr lang="th-TH" sz="2800" b="1" dirty="0" smtClean="0"/>
              <a:t>วิธี</a:t>
            </a:r>
            <a:r>
              <a:rPr lang="th-TH" sz="2800" b="1" dirty="0"/>
              <a:t>แก้คือ</a:t>
            </a:r>
          </a:p>
          <a:p>
            <a:pPr lvl="1"/>
            <a:r>
              <a:rPr lang="th-TH" sz="2800" dirty="0" smtClean="0"/>
              <a:t>ให้</a:t>
            </a:r>
            <a:r>
              <a:rPr lang="th-TH" sz="2800" dirty="0"/>
              <a:t>แต่ละโปรเซสกำหนดเวลาที่ต้องการในการใช้ </a:t>
            </a:r>
            <a:r>
              <a:rPr lang="en-US" sz="2800" dirty="0"/>
              <a:t>CPU </a:t>
            </a:r>
            <a:r>
              <a:rPr lang="th-TH" sz="2800" dirty="0"/>
              <a:t>มา</a:t>
            </a:r>
            <a:r>
              <a:rPr lang="th-TH" sz="2800" dirty="0" smtClean="0"/>
              <a:t>ด้วย</a:t>
            </a:r>
          </a:p>
          <a:p>
            <a:pPr lvl="1"/>
            <a:r>
              <a:rPr lang="th-TH" sz="2800" dirty="0" smtClean="0"/>
              <a:t>ให้ </a:t>
            </a:r>
            <a:r>
              <a:rPr lang="en-US" sz="2800" dirty="0"/>
              <a:t>OS </a:t>
            </a:r>
            <a:r>
              <a:rPr lang="th-TH" sz="2800" dirty="0"/>
              <a:t>สร้างโปรเซสเพื่อคำนวณเวลาโดยประมาณของแต่ละโปรเซสที่ต้องการใช้ </a:t>
            </a:r>
            <a:r>
              <a:rPr lang="en-US" sz="2800" dirty="0"/>
              <a:t>CPU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75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 smtClean="0"/>
              <a:t>(</a:t>
            </a:r>
            <a:r>
              <a:rPr lang="en-US" sz="3600" b="1" dirty="0"/>
              <a:t>Priority Queue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วิธีนี้จะมีการจัดลำดับความสำคัญให้กับแต่ละโปรเซสที่ต้องการใช้ </a:t>
            </a:r>
            <a:r>
              <a:rPr lang="en-US" sz="2800" dirty="0"/>
              <a:t>CPU </a:t>
            </a:r>
          </a:p>
          <a:p>
            <a:r>
              <a:rPr lang="th-TH" sz="2800" dirty="0" smtClean="0"/>
              <a:t>โปรเซส</a:t>
            </a:r>
            <a:r>
              <a:rPr lang="th-TH" sz="2800" dirty="0"/>
              <a:t>ที่</a:t>
            </a:r>
            <a:r>
              <a:rPr lang="th-TH" sz="2800" dirty="0" smtClean="0"/>
              <a:t>อยู่ต้นคิ</a:t>
            </a:r>
            <a:r>
              <a:rPr lang="th-TH" sz="2800" dirty="0"/>
              <a:t>วก็จะเป็นโปรเซสที่มีความ สำคัญมากที่สุด และลดลงเรื่อย ๆ </a:t>
            </a:r>
          </a:p>
          <a:p>
            <a:r>
              <a:rPr lang="th-TH" sz="2800" dirty="0" smtClean="0"/>
              <a:t>โปรเซส</a:t>
            </a:r>
            <a:r>
              <a:rPr lang="th-TH" sz="2800" dirty="0"/>
              <a:t>ที่อยู่ท้ายคิวคือโปรเซสที่มีความสำคัญต่ำสุด</a:t>
            </a:r>
          </a:p>
          <a:p>
            <a:r>
              <a:rPr lang="th-TH" sz="2800" dirty="0" smtClean="0"/>
              <a:t>ถ้า</a:t>
            </a:r>
            <a:r>
              <a:rPr lang="th-TH" sz="2800" dirty="0"/>
              <a:t>มีโปรเซสใหม่เข้ามาในคิว ก็จะมีการแซงคิวได้ถ้าโปรเซสที่เข้ามาใหม่มีลำดับความสำคัญสูงกว่าโปรเซสที่กำลังบรรจุอยู่ในคิว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09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 smtClean="0"/>
              <a:t>(</a:t>
            </a:r>
            <a:r>
              <a:rPr lang="en-US" sz="3600" b="1" dirty="0"/>
              <a:t>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ตัวอย่างการจัดคิวเมื่อมี 4 โปรเซส (</a:t>
            </a:r>
            <a:r>
              <a:rPr lang="en-US" sz="2800" dirty="0"/>
              <a:t>A,B,C,D) </a:t>
            </a:r>
            <a:r>
              <a:rPr lang="th-TH" sz="2800" dirty="0"/>
              <a:t>ต้องการใช้ </a:t>
            </a:r>
            <a:r>
              <a:rPr lang="en-US" sz="2800" dirty="0"/>
              <a:t>CPU </a:t>
            </a:r>
            <a:r>
              <a:rPr lang="th-TH" sz="2800" dirty="0"/>
              <a:t>โดยมีลำดับการเข้ามาในคิวเป็น </a:t>
            </a:r>
            <a:r>
              <a:rPr lang="en-US" sz="2800" dirty="0"/>
              <a:t>A,B,C,D</a:t>
            </a:r>
          </a:p>
          <a:p>
            <a:endParaRPr lang="th-TH" dirty="0"/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0953"/>
              </p:ext>
            </p:extLst>
          </p:nvPr>
        </p:nvGraphicFramePr>
        <p:xfrm>
          <a:off x="1076325" y="2204864"/>
          <a:ext cx="7384107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369"/>
                <a:gridCol w="2461369"/>
                <a:gridCol w="246136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โปรเซส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เวลาความต้องการ </a:t>
                      </a:r>
                      <a:r>
                        <a:rPr lang="en-US" sz="2800" b="1" dirty="0" smtClean="0"/>
                        <a:t>CPU (</a:t>
                      </a:r>
                      <a:r>
                        <a:rPr lang="th-TH" sz="2800" b="1" dirty="0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ลำดับความสำคัญ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A</a:t>
                      </a:r>
                    </a:p>
                    <a:p>
                      <a:pPr algn="ctr"/>
                      <a:r>
                        <a:rPr lang="th-TH" sz="2800" dirty="0" smtClean="0"/>
                        <a:t>B</a:t>
                      </a:r>
                    </a:p>
                    <a:p>
                      <a:pPr algn="ctr"/>
                      <a:r>
                        <a:rPr lang="th-TH" sz="2800" dirty="0" smtClean="0"/>
                        <a:t>C</a:t>
                      </a:r>
                    </a:p>
                    <a:p>
                      <a:pPr algn="ctr"/>
                      <a:r>
                        <a:rPr lang="th-TH" sz="2800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10</a:t>
                      </a:r>
                    </a:p>
                    <a:p>
                      <a:pPr algn="ctr"/>
                      <a:r>
                        <a:rPr lang="th-TH" sz="2800" dirty="0" smtClean="0"/>
                        <a:t>1</a:t>
                      </a:r>
                    </a:p>
                    <a:p>
                      <a:pPr algn="ctr"/>
                      <a:r>
                        <a:rPr lang="th-TH" sz="2800" dirty="0" smtClean="0"/>
                        <a:t>2</a:t>
                      </a:r>
                    </a:p>
                    <a:p>
                      <a:pPr algn="ctr"/>
                      <a:r>
                        <a:rPr lang="th-TH" sz="28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3</a:t>
                      </a:r>
                    </a:p>
                    <a:p>
                      <a:pPr algn="ctr"/>
                      <a:r>
                        <a:rPr lang="th-TH" sz="2800" dirty="0" smtClean="0"/>
                        <a:t>2</a:t>
                      </a:r>
                    </a:p>
                    <a:p>
                      <a:pPr algn="ctr"/>
                      <a:r>
                        <a:rPr lang="th-TH" sz="2800" dirty="0" smtClean="0"/>
                        <a:t>4</a:t>
                      </a:r>
                    </a:p>
                    <a:p>
                      <a:pPr algn="ctr"/>
                      <a:r>
                        <a:rPr lang="th-TH" sz="2800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/>
              <a:t>(Priority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dirty="0"/>
              <a:t>ถึงแม้ว่าลำดับการเข้ามาในคิวอาจจะเป็น </a:t>
            </a:r>
            <a:r>
              <a:rPr lang="en-US" sz="2800" dirty="0"/>
              <a:t>A,B,C,D </a:t>
            </a:r>
            <a:r>
              <a:rPr lang="th-TH" sz="2800" dirty="0"/>
              <a:t>แต่การใช้หลักการของการจัดลำดับความสำคัญ  จะจัดคิวออกมาในลักษณะดังนี้</a:t>
            </a:r>
          </a:p>
          <a:p>
            <a:endParaRPr lang="th-TH" sz="2800" dirty="0"/>
          </a:p>
          <a:p>
            <a:endParaRPr lang="th-TH" sz="2800" dirty="0"/>
          </a:p>
          <a:p>
            <a:pPr marL="0" indent="0">
              <a:buNone/>
            </a:pPr>
            <a:endParaRPr lang="th-TH" sz="2800" dirty="0"/>
          </a:p>
          <a:p>
            <a:r>
              <a:rPr lang="th-TH" sz="2800" dirty="0"/>
              <a:t>โปรเซส </a:t>
            </a:r>
            <a:r>
              <a:rPr lang="en-US" sz="2800" dirty="0"/>
              <a:t>B </a:t>
            </a:r>
            <a:r>
              <a:rPr lang="th-TH" sz="2800" dirty="0"/>
              <a:t>ต้องรอเวลาในการประมวลผล =  5 วินาที</a:t>
            </a:r>
          </a:p>
          <a:p>
            <a:r>
              <a:rPr lang="th-TH" sz="2800" dirty="0"/>
              <a:t>โปรเซส </a:t>
            </a:r>
            <a:r>
              <a:rPr lang="en-US" sz="2800" dirty="0"/>
              <a:t>A </a:t>
            </a:r>
            <a:r>
              <a:rPr lang="th-TH" sz="2800" dirty="0"/>
              <a:t>ต้องรอเวลาในการประมวลผล =  6 วินาที</a:t>
            </a:r>
          </a:p>
          <a:p>
            <a:r>
              <a:rPr lang="th-TH" sz="2800" dirty="0"/>
              <a:t>โปรเซส </a:t>
            </a:r>
            <a:r>
              <a:rPr lang="en-US" sz="2800" dirty="0"/>
              <a:t>C </a:t>
            </a:r>
            <a:r>
              <a:rPr lang="th-TH" sz="2800" dirty="0"/>
              <a:t>ต้องรอเวลาในการประมวลผล =  16 วินาที</a:t>
            </a:r>
          </a:p>
          <a:p>
            <a:r>
              <a:rPr lang="th-TH" sz="2800" dirty="0"/>
              <a:t>เวลาเฉลี่ยในการรอ = (0+5+6+16)/4 = 6.75  วินาที</a:t>
            </a:r>
          </a:p>
          <a:p>
            <a:r>
              <a:rPr lang="th-TH" sz="2800" dirty="0"/>
              <a:t>เวลาเฉลี่ยในการทำงานเสร็จ =(5+6+16+18)/</a:t>
            </a:r>
            <a:r>
              <a:rPr lang="th-TH" sz="2800" dirty="0" smtClean="0"/>
              <a:t>4=11.25</a:t>
            </a:r>
            <a:endParaRPr lang="th-TH" sz="2800" dirty="0"/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82931"/>
              </p:ext>
            </p:extLst>
          </p:nvPr>
        </p:nvGraphicFramePr>
        <p:xfrm>
          <a:off x="1079655" y="2204864"/>
          <a:ext cx="7195649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161"/>
                <a:gridCol w="792088"/>
                <a:gridCol w="3528392"/>
                <a:gridCol w="103900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D(5)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B(1)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A(10)</a:t>
                      </a:r>
                      <a:endParaRPr lang="th-TH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C(2)</a:t>
                      </a:r>
                      <a:endParaRPr lang="th-TH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9379" y="2734226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0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734294" y="2738192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5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3564611" y="2749991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6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7060926" y="2759560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16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8051526" y="2780928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18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555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เนื้อหา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การจัดเวลาซีพียู</a:t>
            </a:r>
          </a:p>
          <a:p>
            <a:r>
              <a:rPr lang="th-TH" sz="2800" dirty="0"/>
              <a:t>การจัดคิวในระยะสั้น</a:t>
            </a:r>
          </a:p>
          <a:p>
            <a:r>
              <a:rPr lang="th-TH" sz="2800" dirty="0"/>
              <a:t>การจัดคิวในระยะยาว</a:t>
            </a:r>
          </a:p>
          <a:p>
            <a:r>
              <a:rPr lang="th-TH" sz="2800" dirty="0"/>
              <a:t>ระบบหลายโปรเซสเซอร์</a:t>
            </a:r>
          </a:p>
          <a:p>
            <a:r>
              <a:rPr lang="th-TH" sz="2800" dirty="0"/>
              <a:t>การทำงานของระบบหลายโปรเซสเซอร์</a:t>
            </a:r>
          </a:p>
        </p:txBody>
      </p:sp>
    </p:spTree>
    <p:extLst>
      <p:ext uri="{BB962C8B-B14F-4D97-AF65-F5344CB8AC3E}">
        <p14:creationId xmlns:p14="http://schemas.microsoft.com/office/powerpoint/2010/main" val="2313369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/>
              <a:t>(Priority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คำถาม</a:t>
            </a:r>
          </a:p>
          <a:p>
            <a:pPr lvl="1"/>
            <a:r>
              <a:rPr lang="th-TH" sz="2800" dirty="0"/>
              <a:t>ถ้าเป็นการจัดคิวแบบ </a:t>
            </a:r>
            <a:r>
              <a:rPr lang="en-US" sz="2800" dirty="0"/>
              <a:t>FCFS </a:t>
            </a:r>
            <a:r>
              <a:rPr lang="th-TH" sz="2800" dirty="0"/>
              <a:t>เวลาเฉลี่ยในการรอและเวลาเฉลี่ยในการทำงานเสร็จเท่ากับเท่าใด</a:t>
            </a:r>
          </a:p>
          <a:p>
            <a:pPr lvl="1"/>
            <a:r>
              <a:rPr lang="th-TH" sz="2800" dirty="0"/>
              <a:t>ถ้าเป็นการจัดคิวแบบ </a:t>
            </a:r>
            <a:r>
              <a:rPr lang="en-US" sz="2800" dirty="0"/>
              <a:t>SJF</a:t>
            </a:r>
            <a:r>
              <a:rPr lang="th-TH" sz="2800" dirty="0"/>
              <a:t>เวลาเฉลี่ยในการรอและเวลาเฉลี่ยในการทำงานเสร็จเท่ากับเท่าใด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888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/>
              <a:t>(Priority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คำตอบ</a:t>
            </a:r>
            <a:r>
              <a:rPr lang="th-TH" sz="2800" dirty="0"/>
              <a:t> เวลาเฉลี่ยในการรอและเวลาเฉลี่ยในการทำงานเสร็จในการทำงานและแบบ</a:t>
            </a:r>
          </a:p>
          <a:p>
            <a:r>
              <a:rPr lang="en-US" sz="2800" dirty="0"/>
              <a:t>Priority 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เฉลี่ยในการรอ =6.75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เฉลี่ยในการทำงานเสร็จ =11.25</a:t>
            </a:r>
          </a:p>
          <a:p>
            <a:r>
              <a:rPr lang="en-US" sz="2800" dirty="0"/>
              <a:t>FCFS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เฉลี่ยในการรอ =8.5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เฉลี่ยในการทำงานเสร็จ =13</a:t>
            </a:r>
          </a:p>
          <a:p>
            <a:r>
              <a:rPr lang="en-US" sz="2800" dirty="0"/>
              <a:t>SJF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เฉลี่ยในการรอ =3</a:t>
            </a:r>
          </a:p>
          <a:p>
            <a:pPr lvl="1"/>
            <a:r>
              <a:rPr lang="th-TH" sz="2800" dirty="0" smtClean="0"/>
              <a:t>เวลา</a:t>
            </a:r>
            <a:r>
              <a:rPr lang="th-TH" sz="2800" dirty="0"/>
              <a:t>เฉลี่ยในการทำงานเสร็จ =</a:t>
            </a:r>
            <a:r>
              <a:rPr lang="th-TH" sz="2800" dirty="0" smtClean="0"/>
              <a:t>7.5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7477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/>
              <a:t>(Priority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ปัญหาที่สำคัญสำหรับการจัดคิวแบบนี้ </a:t>
            </a:r>
            <a:r>
              <a:rPr lang="th-TH" sz="2800" b="1" dirty="0" smtClean="0"/>
              <a:t> </a:t>
            </a:r>
            <a:r>
              <a:rPr lang="th-TH" sz="2800" dirty="0" smtClean="0"/>
              <a:t>ได้แก่ </a:t>
            </a:r>
          </a:p>
          <a:p>
            <a:r>
              <a:rPr lang="th-TH" sz="2800" dirty="0" smtClean="0"/>
              <a:t>โปรเซส</a:t>
            </a:r>
            <a:r>
              <a:rPr lang="th-TH" sz="2800" dirty="0"/>
              <a:t>ที่มีลำดับความสำคัญต่ำอาจจะไม่มีโอกาสได้ใช้ </a:t>
            </a:r>
            <a:r>
              <a:rPr lang="en-US" sz="2800" dirty="0"/>
              <a:t>CPU </a:t>
            </a:r>
            <a:r>
              <a:rPr lang="th-TH" sz="2800" dirty="0"/>
              <a:t>ถ้ามีโปรเซสที่มีลำดับความสำคัญสูงอยู่เป็นจำนวนมาก หรือมีโปรเซสที่มีลำดับความสำคัญสูงเข้ามาใหม่ตลอดเวลา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913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การจัดคิวแบบตามลำดับความสำคัญ </a:t>
            </a:r>
            <a:r>
              <a:rPr lang="en-US" sz="3600" b="1" dirty="0"/>
              <a:t>(Priority Queue)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วิธีการพิจารณากำหนดลำดับความสำคัญของโปรเซสต่าง ๆ อาจพิจารณาได้จากองค์ประกอบต่าง ๆ เช่น</a:t>
            </a:r>
          </a:p>
          <a:p>
            <a:pPr lvl="1"/>
            <a:r>
              <a:rPr lang="th-TH" sz="2800" b="1" dirty="0"/>
              <a:t>เจ้าของโปรเซส : </a:t>
            </a:r>
            <a:r>
              <a:rPr lang="th-TH" sz="2800" dirty="0"/>
              <a:t>โปรเซสที่มาจากผู้ใช้ทั่ว ๆ ไป จะมีลำดับความสำคัญต่ำกว่า   โปรเซสที่มาจากผู้ควบคุมระบบ</a:t>
            </a:r>
          </a:p>
          <a:p>
            <a:pPr lvl="1"/>
            <a:r>
              <a:rPr lang="th-TH" sz="2800" b="1" dirty="0"/>
              <a:t>ประเภทของโปรเซส : </a:t>
            </a:r>
            <a:r>
              <a:rPr lang="th-TH" sz="2800" dirty="0"/>
              <a:t>โปรเซสของงานในระบบแบตซ์ (</a:t>
            </a:r>
            <a:r>
              <a:rPr lang="en-US" sz="2800" dirty="0"/>
              <a:t>Batch mode) </a:t>
            </a:r>
            <a:r>
              <a:rPr lang="th-TH" sz="2800" dirty="0"/>
              <a:t>มักมีลำดับความสำคัญต่ำกว่าโปรเซสของงานแบบตอบโต้ (</a:t>
            </a:r>
            <a:r>
              <a:rPr lang="en-US" sz="2800" dirty="0"/>
              <a:t>Interactive mode)</a:t>
            </a:r>
          </a:p>
          <a:p>
            <a:pPr lvl="1"/>
            <a:r>
              <a:rPr lang="th-TH" sz="2800" b="1" dirty="0"/>
              <a:t>ผู้ใช้ที่ยินยอมจ่ายเงินเพิ่ม</a:t>
            </a:r>
          </a:p>
          <a:p>
            <a:pPr lvl="1"/>
            <a:r>
              <a:rPr lang="th-TH" sz="2800" b="1" dirty="0"/>
              <a:t>ระยะเวลาที่โปรเซสเข้ามาอยู่ในระบบ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20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การจัดคิวแบบงานที่เหลือเวลาน้อยทำก่อน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 smtClean="0"/>
              <a:t>Shortest-remaining-time -first </a:t>
            </a:r>
            <a:r>
              <a:rPr lang="en-US" sz="3600" b="1" dirty="0"/>
              <a:t>: </a:t>
            </a:r>
            <a:r>
              <a:rPr lang="en-US" sz="3600" b="1" dirty="0" smtClean="0"/>
              <a:t>SRTF)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วิธีการนี้จะคล้ายกับแบบ </a:t>
            </a:r>
            <a:r>
              <a:rPr lang="en-US" sz="2800" dirty="0"/>
              <a:t>SJF </a:t>
            </a:r>
            <a:r>
              <a:rPr lang="th-TH" sz="2800" dirty="0"/>
              <a:t>แต่ </a:t>
            </a:r>
            <a:r>
              <a:rPr lang="en-US" sz="2800" dirty="0"/>
              <a:t>SRTF </a:t>
            </a:r>
            <a:r>
              <a:rPr lang="th-TH" sz="2800" dirty="0"/>
              <a:t>จะนำเอาโปรเซสที่เหลือเวลาในการใช้ </a:t>
            </a:r>
            <a:r>
              <a:rPr lang="en-US" sz="2800" dirty="0"/>
              <a:t>CPU </a:t>
            </a:r>
            <a:r>
              <a:rPr lang="th-TH" sz="2800" dirty="0"/>
              <a:t>น้อยที่สุดมาอยู่ที่ต้นคิวเพื่อเข้าไปใช้งาน </a:t>
            </a:r>
            <a:r>
              <a:rPr lang="en-US" sz="2800" dirty="0"/>
              <a:t>CPU </a:t>
            </a:r>
            <a:r>
              <a:rPr lang="th-TH" sz="2800" dirty="0"/>
              <a:t>ก่อน</a:t>
            </a:r>
          </a:p>
          <a:p>
            <a:r>
              <a:rPr lang="th-TH" sz="2800" dirty="0" smtClean="0"/>
              <a:t>วิธีการ</a:t>
            </a:r>
            <a:r>
              <a:rPr lang="th-TH" sz="2800" dirty="0"/>
              <a:t>นี้จะทำให้ทั้งโปรเซสที่ต้องการเวลาในการใช้ </a:t>
            </a:r>
            <a:r>
              <a:rPr lang="en-US" sz="2800" dirty="0"/>
              <a:t>CPU </a:t>
            </a:r>
            <a:r>
              <a:rPr lang="th-TH" sz="2800" dirty="0"/>
              <a:t>น้อย และโปรเซสที่ต้องการเวลาในการใช้ </a:t>
            </a:r>
            <a:r>
              <a:rPr lang="en-US" sz="2800" dirty="0"/>
              <a:t>CPU </a:t>
            </a:r>
            <a:r>
              <a:rPr lang="th-TH" sz="2800" dirty="0"/>
              <a:t>มากแต่ใกล้จะจบสามารถออกจากระบบได้เร็วขึ้น</a:t>
            </a:r>
          </a:p>
          <a:p>
            <a:r>
              <a:rPr lang="th-TH" sz="2800" dirty="0" smtClean="0"/>
              <a:t>วิธีการ</a:t>
            </a:r>
            <a:r>
              <a:rPr lang="th-TH" sz="2800" dirty="0"/>
              <a:t>นี้นอกจากจะต้องทราบเวลาที่ต้องการใช้ </a:t>
            </a:r>
            <a:r>
              <a:rPr lang="en-US" sz="2800" dirty="0"/>
              <a:t>CPU </a:t>
            </a:r>
            <a:r>
              <a:rPr lang="th-TH" sz="2800" dirty="0"/>
              <a:t>แล้วยังต้องมีการบันทึกเวลาที่โปรเซสทำงานไปแล้วด้วย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32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</a:t>
            </a:r>
            <a:r>
              <a:rPr lang="th-TH" sz="3600" b="1" dirty="0" smtClean="0"/>
              <a:t>(</a:t>
            </a:r>
            <a:r>
              <a:rPr lang="en-US" sz="3600" b="1" dirty="0"/>
              <a:t>Round-Robin : RR</a:t>
            </a:r>
            <a:r>
              <a:rPr lang="en-US" sz="3600" b="1" dirty="0" smtClean="0"/>
              <a:t>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ใช้กับระบบงานคอมพิวเตอร์แบบแบ่งเวลา โดยมีลักษณะการจัดคิวเป็นแบบ </a:t>
            </a:r>
            <a:r>
              <a:rPr lang="en-US" sz="2800" dirty="0"/>
              <a:t>FCFS </a:t>
            </a:r>
            <a:r>
              <a:rPr lang="th-TH" sz="2800" dirty="0"/>
              <a:t>แต่ให้มีกรรมวิธีของการให้สิทธิในการครอบครอง </a:t>
            </a:r>
            <a:r>
              <a:rPr lang="en-US" sz="2800" dirty="0"/>
              <a:t>CPU </a:t>
            </a:r>
            <a:r>
              <a:rPr lang="th-TH" sz="2800" dirty="0"/>
              <a:t>ของแต่ละโปรเซส คือ </a:t>
            </a:r>
            <a:r>
              <a:rPr lang="th-TH" sz="2800" dirty="0" smtClean="0"/>
              <a:t>แต่</a:t>
            </a:r>
            <a:r>
              <a:rPr lang="th-TH" sz="2800" dirty="0"/>
              <a:t>ละโปรเซสที่เข้ามาในระบบจะถูกจำกัดเวลาการเข้าไปใช้ </a:t>
            </a:r>
            <a:r>
              <a:rPr lang="en-US" sz="2800" dirty="0"/>
              <a:t>CPU </a:t>
            </a:r>
            <a:r>
              <a:rPr lang="th-TH" sz="2800" dirty="0"/>
              <a:t>เท่า ๆ กัน </a:t>
            </a:r>
            <a:r>
              <a:rPr lang="th-TH" sz="2800" dirty="0" smtClean="0"/>
              <a:t>ซึ่ง</a:t>
            </a:r>
            <a:r>
              <a:rPr lang="th-TH" sz="2800" dirty="0"/>
              <a:t>เรียกช่วงเวลานี้ว่า </a:t>
            </a:r>
            <a:r>
              <a:rPr lang="th-TH" sz="2800" dirty="0" smtClean="0"/>
              <a:t>เวลาควอนตัม </a:t>
            </a:r>
            <a:r>
              <a:rPr lang="th-TH" sz="2800" dirty="0"/>
              <a:t>(</a:t>
            </a:r>
            <a:r>
              <a:rPr lang="en-US" sz="2800" dirty="0"/>
              <a:t>Quantum Time)</a:t>
            </a:r>
          </a:p>
          <a:p>
            <a:r>
              <a:rPr lang="th-TH" sz="2800" dirty="0" smtClean="0"/>
              <a:t>ตัว</a:t>
            </a:r>
            <a:r>
              <a:rPr lang="th-TH" sz="2800" dirty="0"/>
              <a:t>จัดเวลาระยะสั้นจะมีการให้ </a:t>
            </a:r>
            <a:r>
              <a:rPr lang="en-US" sz="2800" dirty="0"/>
              <a:t>CPU </a:t>
            </a:r>
            <a:r>
              <a:rPr lang="th-TH" sz="2800" dirty="0"/>
              <a:t>กับโปรเซสที่อยู่ในคิวแบบวนรอบ โดย</a:t>
            </a:r>
            <a:r>
              <a:rPr lang="th-TH" sz="2800" dirty="0" smtClean="0"/>
              <a:t>มีกฎเกณฑ์ว่า </a:t>
            </a:r>
            <a:r>
              <a:rPr lang="th-TH" sz="2800" dirty="0"/>
              <a:t>ถ้าโปรเซสใดไม่สามารถกระทำได้สำเร็จภายใน 1 </a:t>
            </a:r>
            <a:r>
              <a:rPr lang="th-TH" sz="2800" dirty="0" smtClean="0"/>
              <a:t>ควอนตัม </a:t>
            </a:r>
            <a:r>
              <a:rPr lang="th-TH" sz="2800" dirty="0"/>
              <a:t>โปรเซสจะต้องถูกนำกลับไปไว้ในคิวเช่นเดิม </a:t>
            </a:r>
          </a:p>
          <a:p>
            <a:r>
              <a:rPr lang="th-TH" sz="2800" dirty="0" smtClean="0"/>
              <a:t>สถานภาพ</a:t>
            </a:r>
            <a:r>
              <a:rPr lang="th-TH" sz="2800" dirty="0"/>
              <a:t>ต่าง ๆ ของโปรเซสที่ยังทำไม่เสร็จจะถูกบันทึกไว้ เมื่อถึงโอกาสได้</a:t>
            </a:r>
            <a:r>
              <a:rPr lang="th-TH" sz="2800" dirty="0" smtClean="0"/>
              <a:t>ครอบครอง </a:t>
            </a:r>
            <a:r>
              <a:rPr lang="en-US" sz="2800" dirty="0"/>
              <a:t>CPU </a:t>
            </a:r>
            <a:r>
              <a:rPr lang="th-TH" sz="2800" dirty="0"/>
              <a:t>อีก ก็จะได้เริ่มต้นรันต่อจากครั้งที่แล้วโดยไม่ต้องเริ่มใหม่ทั้งหมด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376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(</a:t>
            </a:r>
            <a:r>
              <a:rPr lang="en-US" sz="3600" b="1" dirty="0"/>
              <a:t>Round-Robin : RR)</a:t>
            </a:r>
            <a:endParaRPr lang="th-TH" sz="3600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104900" y="2286000"/>
            <a:ext cx="7391400" cy="3352800"/>
            <a:chOff x="480" y="1248"/>
            <a:chExt cx="4656" cy="2112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80" y="1248"/>
              <a:ext cx="624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เริ่ม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04" y="158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392" y="1920"/>
              <a:ext cx="624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พร้อม</a:t>
              </a: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216" y="1872"/>
              <a:ext cx="624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รัน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968" y="196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2016" y="22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400" y="2832"/>
              <a:ext cx="624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บล็อก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024" y="2400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 flipV="1">
              <a:off x="1776" y="2448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4512" y="1296"/>
              <a:ext cx="624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สิ้นสุด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3696" y="1536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3667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(</a:t>
            </a:r>
            <a:r>
              <a:rPr lang="en-US" sz="3600" b="1" dirty="0"/>
              <a:t>Round-Robin : RR)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000" dirty="0"/>
              <a:t>ตัวอย่างการจัดคิวแบบ </a:t>
            </a:r>
            <a:r>
              <a:rPr lang="en-US" sz="3000" dirty="0"/>
              <a:t>FCFS </a:t>
            </a:r>
            <a:r>
              <a:rPr lang="th-TH" sz="3000" dirty="0"/>
              <a:t>เมื่อมี 3 โปรเซส ( </a:t>
            </a:r>
            <a:r>
              <a:rPr lang="en-US" sz="3000" dirty="0"/>
              <a:t>A,B,C) </a:t>
            </a:r>
            <a:r>
              <a:rPr lang="th-TH" sz="3000" dirty="0"/>
              <a:t>ต้องการใช้ </a:t>
            </a:r>
            <a:r>
              <a:rPr lang="en-US" sz="3000" dirty="0"/>
              <a:t>CPU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th-TH" sz="3000" dirty="0"/>
              <a:t>เวลาเฉลี่ยในการรอ = (15+16)/3 = 10.33 วินาที</a:t>
            </a:r>
          </a:p>
          <a:p>
            <a:endParaRPr lang="th-TH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11803" y="1771649"/>
            <a:ext cx="7696200" cy="3276600"/>
            <a:chOff x="384" y="1392"/>
            <a:chExt cx="4752" cy="201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84" y="1392"/>
              <a:ext cx="72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โปรเซส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100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ลำดับการเข้าคิว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112" y="1392"/>
              <a:ext cx="100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เวลาที่ต้องการใช้ </a:t>
              </a:r>
            </a:p>
            <a:p>
              <a:pPr algn="ctr"/>
              <a:r>
                <a:rPr lang="en-US"/>
                <a:t>CPU (วินาที)</a:t>
              </a:r>
              <a:endParaRPr lang="th-TH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120" y="1392"/>
              <a:ext cx="96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เวลาที่รอ</a:t>
              </a:r>
            </a:p>
            <a:p>
              <a:pPr algn="ctr"/>
              <a:r>
                <a:rPr lang="th-TH"/>
                <a:t>อยู่ในคิว </a:t>
              </a:r>
              <a:r>
                <a:rPr lang="en-US"/>
                <a:t>(</a:t>
              </a:r>
              <a:r>
                <a:rPr lang="th-TH"/>
                <a:t>วินาที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80" y="1392"/>
              <a:ext cx="105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เวลาที่โปรเซส</a:t>
              </a:r>
            </a:p>
            <a:p>
              <a:pPr algn="ctr"/>
              <a:r>
                <a:rPr lang="th-TH"/>
                <a:t>ทำงานเสร็จ </a:t>
              </a:r>
              <a:r>
                <a:rPr lang="en-US"/>
                <a:t>(</a:t>
              </a:r>
              <a:r>
                <a:rPr lang="th-TH"/>
                <a:t>วินาที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84" y="2112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  <a:endParaRPr lang="th-TH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104" y="2112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112" y="2112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15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120" y="2112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0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080" y="2112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0+15=15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84" y="2544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B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104" y="2544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2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112" y="2544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120" y="2544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15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080" y="2544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1+15=16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84" y="2976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C</a:t>
              </a: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104" y="2976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3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112" y="2976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10</a:t>
              </a: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120" y="2976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16</a:t>
              </a: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4080" y="2976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10+16=26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9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(</a:t>
            </a:r>
            <a:r>
              <a:rPr lang="en-US" sz="3600" b="1" dirty="0"/>
              <a:t>Round-Robin : RR)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153400" cy="5256584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ตัวอย่าง</a:t>
            </a:r>
            <a:r>
              <a:rPr lang="th-TH" sz="2800" dirty="0"/>
              <a:t>การจัดคิวแบบ </a:t>
            </a:r>
            <a:r>
              <a:rPr lang="en-US" sz="2800" dirty="0"/>
              <a:t>RR </a:t>
            </a:r>
            <a:r>
              <a:rPr lang="th-TH" sz="2800" dirty="0"/>
              <a:t>เมื่อมี 3 โปรเซส (</a:t>
            </a:r>
            <a:r>
              <a:rPr lang="en-US" sz="2800" dirty="0"/>
              <a:t>A,B,C) </a:t>
            </a:r>
            <a:r>
              <a:rPr lang="th-TH" sz="2800" dirty="0"/>
              <a:t>ต้องการใช้ </a:t>
            </a:r>
            <a:r>
              <a:rPr lang="en-US" sz="2800" dirty="0"/>
              <a:t>CPU </a:t>
            </a:r>
            <a:r>
              <a:rPr lang="th-TH" sz="2800" dirty="0"/>
              <a:t>โดยมี</a:t>
            </a:r>
            <a:r>
              <a:rPr lang="th-TH" sz="2800" dirty="0" smtClean="0"/>
              <a:t>เวลาควอนตัมเป็น </a:t>
            </a:r>
            <a:r>
              <a:rPr lang="th-TH" sz="2800" dirty="0"/>
              <a:t>1 </a:t>
            </a:r>
            <a:r>
              <a:rPr lang="th-TH" sz="2800" dirty="0" smtClean="0"/>
              <a:t>วินาที</a:t>
            </a:r>
            <a:endParaRPr lang="th-TH" sz="2800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 smtClean="0"/>
              <a:t>เวลา</a:t>
            </a:r>
            <a:r>
              <a:rPr lang="th-TH" dirty="0"/>
              <a:t>เฉลี่ยในการรอ = (11+1+11)/3 = 7.67 </a:t>
            </a:r>
            <a:r>
              <a:rPr lang="th-TH" dirty="0" smtClean="0"/>
              <a:t>วินาที</a:t>
            </a:r>
            <a:endParaRPr lang="th-TH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09600" y="3170585"/>
            <a:ext cx="7696200" cy="2339110"/>
            <a:chOff x="384" y="1392"/>
            <a:chExt cx="4752" cy="201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84" y="1392"/>
              <a:ext cx="72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400" dirty="0"/>
                <a:t>โปรเซส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100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400" dirty="0"/>
                <a:t>ลำดับการเข้าคิว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112" y="1392"/>
              <a:ext cx="100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400" dirty="0"/>
                <a:t>เวลาที่ต้องการใช้ </a:t>
              </a:r>
            </a:p>
            <a:p>
              <a:pPr algn="ctr"/>
              <a:r>
                <a:rPr lang="en-US" sz="2400" dirty="0"/>
                <a:t>CPU (</a:t>
              </a:r>
              <a:r>
                <a:rPr lang="en-US" sz="2400" dirty="0" err="1"/>
                <a:t>วินาที</a:t>
              </a:r>
              <a:r>
                <a:rPr lang="en-US" sz="2400" dirty="0"/>
                <a:t>)</a:t>
              </a:r>
              <a:endParaRPr lang="th-TH" sz="2400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120" y="1392"/>
              <a:ext cx="96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400" dirty="0"/>
                <a:t>เวลาที่รอ</a:t>
              </a:r>
            </a:p>
            <a:p>
              <a:pPr algn="ctr"/>
              <a:r>
                <a:rPr lang="th-TH" sz="2400" dirty="0"/>
                <a:t>อยู่ในคิว </a:t>
              </a:r>
              <a:r>
                <a:rPr lang="en-US" sz="2400" dirty="0"/>
                <a:t>(</a:t>
              </a:r>
              <a:r>
                <a:rPr lang="th-TH" sz="2400" dirty="0"/>
                <a:t>วินาที</a:t>
              </a:r>
              <a:r>
                <a:rPr lang="en-US" sz="2400" dirty="0"/>
                <a:t>)</a:t>
              </a:r>
              <a:endParaRPr lang="th-TH" sz="2400" dirty="0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80" y="1392"/>
              <a:ext cx="105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400" dirty="0"/>
                <a:t>เวลาที่โปรเซส</a:t>
              </a:r>
            </a:p>
            <a:p>
              <a:pPr algn="ctr"/>
              <a:r>
                <a:rPr lang="th-TH" sz="2400" dirty="0"/>
                <a:t>ทำงานเสร็จ </a:t>
              </a:r>
              <a:r>
                <a:rPr lang="en-US" sz="2400" dirty="0"/>
                <a:t>(</a:t>
              </a:r>
              <a:r>
                <a:rPr lang="th-TH" sz="2400" dirty="0"/>
                <a:t>วินาที</a:t>
              </a:r>
              <a:r>
                <a:rPr lang="en-US" sz="2400" dirty="0"/>
                <a:t>)</a:t>
              </a:r>
              <a:endParaRPr lang="th-TH" sz="2400" dirty="0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84" y="2112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endParaRPr lang="th-TH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104" y="2112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112" y="2112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15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120" y="2112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11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080" y="2112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15+11=26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84" y="2544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B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104" y="2544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2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112" y="2544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120" y="2544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080" y="2544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1+1=2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84" y="2976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C</a:t>
              </a: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104" y="2976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3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112" y="2976"/>
              <a:ext cx="100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10</a:t>
              </a: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120" y="2976"/>
              <a:ext cx="96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11</a:t>
              </a: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4080" y="2976"/>
              <a:ext cx="10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/>
                <a:t>10+11=21</a:t>
              </a:r>
            </a:p>
          </p:txBody>
        </p:sp>
      </p:grpSp>
      <p:graphicFrame>
        <p:nvGraphicFramePr>
          <p:cNvPr id="25" name="Group 20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274890"/>
              </p:ext>
            </p:extLst>
          </p:nvPr>
        </p:nvGraphicFramePr>
        <p:xfrm>
          <a:off x="107504" y="2204864"/>
          <a:ext cx="8832850" cy="518160"/>
        </p:xfrm>
        <a:graphic>
          <a:graphicData uri="http://schemas.openxmlformats.org/drawingml/2006/table">
            <a:tbl>
              <a:tblPr/>
              <a:tblGrid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  <a:gridCol w="339725"/>
              </a:tblGrid>
              <a:tr h="475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ordia New" pitchFamily="34" charset="-34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Text Box 207"/>
          <p:cNvSpPr txBox="1">
            <a:spLocks noChangeArrowheads="1"/>
          </p:cNvSpPr>
          <p:nvPr/>
        </p:nvSpPr>
        <p:spPr bwMode="auto">
          <a:xfrm>
            <a:off x="1" y="2708920"/>
            <a:ext cx="9149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0   </a:t>
            </a:r>
            <a:r>
              <a:rPr lang="en-US" dirty="0"/>
              <a:t>1    2   </a:t>
            </a:r>
            <a:r>
              <a:rPr lang="en-US" dirty="0" smtClean="0"/>
              <a:t> 3    </a:t>
            </a:r>
            <a:r>
              <a:rPr lang="en-US" dirty="0"/>
              <a:t>4    5     6    7   </a:t>
            </a:r>
            <a:r>
              <a:rPr lang="en-US" dirty="0" smtClean="0"/>
              <a:t>8     9  </a:t>
            </a:r>
            <a:r>
              <a:rPr lang="en-US" dirty="0"/>
              <a:t>10   11  </a:t>
            </a:r>
            <a:r>
              <a:rPr lang="en-US" dirty="0" smtClean="0"/>
              <a:t>12  13  </a:t>
            </a:r>
            <a:r>
              <a:rPr lang="en-US" dirty="0"/>
              <a:t>14  </a:t>
            </a:r>
            <a:r>
              <a:rPr lang="en-US" dirty="0" smtClean="0"/>
              <a:t> 15 </a:t>
            </a:r>
            <a:r>
              <a:rPr lang="en-US" dirty="0"/>
              <a:t>16   17  18  19  20  21  22  </a:t>
            </a:r>
            <a:r>
              <a:rPr lang="en-US" dirty="0" smtClean="0"/>
              <a:t> 23  </a:t>
            </a:r>
            <a:r>
              <a:rPr lang="en-US" dirty="0"/>
              <a:t>24  25 26 </a:t>
            </a:r>
          </a:p>
        </p:txBody>
      </p:sp>
    </p:spTree>
    <p:extLst>
      <p:ext uri="{BB962C8B-B14F-4D97-AF65-F5344CB8AC3E}">
        <p14:creationId xmlns:p14="http://schemas.microsoft.com/office/powerpoint/2010/main" val="5614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(</a:t>
            </a:r>
            <a:r>
              <a:rPr lang="en-US" sz="3600" b="1" dirty="0"/>
              <a:t>Round-Robin : RR)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จากตัวอย่างจะเห็นว่าการทำงานแบบ </a:t>
            </a:r>
            <a:r>
              <a:rPr lang="en-US" sz="2800" dirty="0"/>
              <a:t>RR </a:t>
            </a:r>
            <a:r>
              <a:rPr lang="th-TH" sz="2800" dirty="0"/>
              <a:t>จะเป็นประโยชน์ต่อโปรเซส </a:t>
            </a:r>
            <a:r>
              <a:rPr lang="en-US" sz="2800" dirty="0"/>
              <a:t>B </a:t>
            </a:r>
            <a:r>
              <a:rPr lang="th-TH" sz="2800" dirty="0"/>
              <a:t>หรือโปรเซสที่ต้องการเวลาในการใช้ </a:t>
            </a:r>
            <a:r>
              <a:rPr lang="en-US" sz="2800" dirty="0"/>
              <a:t>CPU </a:t>
            </a:r>
            <a:r>
              <a:rPr lang="th-TH" sz="2800" dirty="0"/>
              <a:t>น้อยแต่เข้าคิวมาทีหลัง</a:t>
            </a:r>
          </a:p>
          <a:p>
            <a:r>
              <a:rPr lang="th-TH" sz="2800" dirty="0" smtClean="0"/>
              <a:t>ในทาง</a:t>
            </a:r>
            <a:r>
              <a:rPr lang="th-TH" sz="2800" dirty="0"/>
              <a:t>ตรงกันข้ามจะเกิดผลเสียต่อโปรเซส </a:t>
            </a:r>
            <a:r>
              <a:rPr lang="en-US" sz="2800" dirty="0"/>
              <a:t>A </a:t>
            </a:r>
            <a:r>
              <a:rPr lang="th-TH" sz="2800" dirty="0"/>
              <a:t>หรือโปรเซสที่ต้องการเวลาในการใช้ </a:t>
            </a:r>
            <a:r>
              <a:rPr lang="en-US" sz="2800" dirty="0"/>
              <a:t>CPU </a:t>
            </a:r>
            <a:r>
              <a:rPr lang="th-TH" sz="2800" dirty="0"/>
              <a:t>มากประสิทธิภาพของการวนรอบขึ้นอยู่กับการกำหนดขนาด</a:t>
            </a:r>
            <a:r>
              <a:rPr lang="th-TH" sz="2800" dirty="0" smtClean="0"/>
              <a:t>ของควอนตัมเป็น</a:t>
            </a:r>
            <a:r>
              <a:rPr lang="th-TH" sz="2800" dirty="0"/>
              <a:t>อย่างยิ่ง</a:t>
            </a:r>
          </a:p>
          <a:p>
            <a:r>
              <a:rPr lang="th-TH" sz="2800" dirty="0"/>
              <a:t>ถ้าขนาด</a:t>
            </a:r>
            <a:r>
              <a:rPr lang="th-TH" sz="2800" dirty="0" smtClean="0"/>
              <a:t>ของควอนตัมใหญ่</a:t>
            </a:r>
            <a:r>
              <a:rPr lang="th-TH" sz="2800" dirty="0"/>
              <a:t>หรือนานเกินไป ประสิทธิภาพของการวนรอบก็จะใกล้เคียงกับแบบมาก่อนได้ก่อน</a:t>
            </a:r>
          </a:p>
          <a:p>
            <a:r>
              <a:rPr lang="th-TH" sz="2800" dirty="0"/>
              <a:t>ถ้าขนาด</a:t>
            </a:r>
            <a:r>
              <a:rPr lang="th-TH" sz="2800" dirty="0" smtClean="0"/>
              <a:t>ของควอนตัมเล็ก</a:t>
            </a:r>
            <a:r>
              <a:rPr lang="th-TH" sz="2800" dirty="0"/>
              <a:t>เกินไป ระยะเวลาที่ใช้ในการทำงานของระบบ (</a:t>
            </a:r>
            <a:r>
              <a:rPr lang="en-US" sz="2800" dirty="0"/>
              <a:t>throughput) </a:t>
            </a:r>
            <a:r>
              <a:rPr lang="th-TH" sz="2800" dirty="0"/>
              <a:t>ก็จะช้าลง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070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การจัดเวลาซีพียู  (</a:t>
            </a:r>
            <a:r>
              <a:rPr lang="en-US" sz="3600" b="1" dirty="0"/>
              <a:t>CPU Scheduling)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การจัดเวลา </a:t>
            </a:r>
            <a:r>
              <a:rPr lang="en-US" sz="2800" dirty="0"/>
              <a:t>CPU </a:t>
            </a:r>
            <a:r>
              <a:rPr lang="th-TH" sz="2800" dirty="0"/>
              <a:t>เป็นหลักการทำงานหนึ่งของ </a:t>
            </a:r>
            <a:r>
              <a:rPr lang="en-US" sz="2800" dirty="0"/>
              <a:t>OS </a:t>
            </a:r>
            <a:r>
              <a:rPr lang="th-TH" sz="2800" dirty="0"/>
              <a:t>ที่ทำให้คอมพิวเตอร์มีความสามารถในการรันโปรแกรมได้หลาย ๆ โปรแกรมในเวลาเดียวกัน</a:t>
            </a:r>
          </a:p>
          <a:p>
            <a:r>
              <a:rPr lang="th-TH" sz="2800" dirty="0"/>
              <a:t>เหตุการณ์ที่ซีพียูเปลี่ยนจากการทำงานหนึ่งไปยังอีกงานหนึ่งเรียกว่า การเปลี่ยนสถานะ (</a:t>
            </a:r>
            <a:r>
              <a:rPr lang="en-US" sz="2800" dirty="0"/>
              <a:t>context switching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th-TH" sz="2800" b="1" dirty="0"/>
              <a:t>เป้าหมาย</a:t>
            </a:r>
          </a:p>
          <a:p>
            <a:pPr lvl="1"/>
            <a:r>
              <a:rPr lang="th-TH" sz="2800" dirty="0"/>
              <a:t>ใช้งานซีพียูได้อย่างเต็มประสิทธิภาพ</a:t>
            </a:r>
          </a:p>
          <a:p>
            <a:r>
              <a:rPr lang="th-TH" sz="2800" b="1" dirty="0"/>
              <a:t>สิ่งที่ต้องคำนึง</a:t>
            </a:r>
          </a:p>
          <a:p>
            <a:pPr lvl="1"/>
            <a:r>
              <a:rPr lang="th-TH" sz="2800" dirty="0"/>
              <a:t>ในระบบโปรเซสเซอร์เดียวซีพียูจะทำงานได้ครั้งละ 1 งาน</a:t>
            </a:r>
          </a:p>
          <a:p>
            <a:pPr lvl="1"/>
            <a:r>
              <a:rPr lang="th-TH" sz="2800" dirty="0"/>
              <a:t>ถ้ามีหลาย ๆ งานจะต้องเกิดการรอ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34812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การจัดคิวแบบวนรอบ (</a:t>
            </a:r>
            <a:r>
              <a:rPr lang="en-US" sz="3600" b="1" dirty="0"/>
              <a:t>Round-Robin : RR)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คำถาม เมื่อมี 3 โปรเซส ( </a:t>
            </a:r>
            <a:r>
              <a:rPr lang="en-US" sz="2800" dirty="0"/>
              <a:t>A,B,C) </a:t>
            </a:r>
            <a:r>
              <a:rPr lang="th-TH" sz="2800" dirty="0"/>
              <a:t>ต้องการใช้ </a:t>
            </a:r>
            <a:r>
              <a:rPr lang="en-US" sz="2800" dirty="0"/>
              <a:t>CPU </a:t>
            </a:r>
            <a:r>
              <a:rPr lang="th-TH" sz="2800" dirty="0"/>
              <a:t>แบบ </a:t>
            </a:r>
            <a:r>
              <a:rPr lang="en-US" sz="2800" dirty="0"/>
              <a:t>RR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ถ้าเวลาควอนตัมเป็น </a:t>
            </a:r>
            <a:r>
              <a:rPr lang="th-TH" sz="2800" dirty="0"/>
              <a:t>3 วินาที เวลาเฉลี่ยในการคอยเป็นเท่าใด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เวลาควอนตัมเป็น </a:t>
            </a:r>
            <a:r>
              <a:rPr lang="th-TH" sz="2800" dirty="0"/>
              <a:t>6 วินาที เวลาเฉลี่ยในการคอยเป็นเท่าใด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graphicFrame>
        <p:nvGraphicFramePr>
          <p:cNvPr id="17" name="ตาราง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76660"/>
              </p:ext>
            </p:extLst>
          </p:nvPr>
        </p:nvGraphicFramePr>
        <p:xfrm>
          <a:off x="1043608" y="2996952"/>
          <a:ext cx="6096000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โปรเซส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ลำดับการเข้าคิว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เวลาที่ต้องการใช้ </a:t>
                      </a:r>
                    </a:p>
                    <a:p>
                      <a:pPr algn="ctr"/>
                      <a:r>
                        <a:rPr lang="en-US" sz="2800" b="1" dirty="0" smtClean="0"/>
                        <a:t>CPU (</a:t>
                      </a:r>
                      <a:r>
                        <a:rPr lang="en-US" sz="2800" b="1" dirty="0" err="1" smtClean="0"/>
                        <a:t>วินาที</a:t>
                      </a:r>
                      <a:r>
                        <a:rPr lang="en-US" sz="2800" b="1" dirty="0" smtClean="0"/>
                        <a:t>)</a:t>
                      </a:r>
                      <a:endParaRPr lang="th-TH" sz="2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6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ตัวอย่าง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จงหาค่าเฉลี่ยทั้ง 3 วิธี คือ </a:t>
            </a:r>
            <a:r>
              <a:rPr lang="en-US" sz="2800" dirty="0"/>
              <a:t>FCFS, SJF </a:t>
            </a:r>
            <a:r>
              <a:rPr lang="th-TH" sz="2800" dirty="0"/>
              <a:t>และ </a:t>
            </a:r>
            <a:r>
              <a:rPr lang="en-US" sz="2800" dirty="0"/>
              <a:t>RR </a:t>
            </a:r>
            <a:r>
              <a:rPr lang="th-TH" sz="2800" dirty="0"/>
              <a:t>เวลาควอนตัม = 10</a:t>
            </a:r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26728"/>
              </p:ext>
            </p:extLst>
          </p:nvPr>
        </p:nvGraphicFramePr>
        <p:xfrm>
          <a:off x="1331640" y="213285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โปรเซส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เวลา</a:t>
                      </a:r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</a:p>
                    <a:p>
                      <a:pPr algn="ctr"/>
                      <a:r>
                        <a:rPr lang="en-US" sz="2800" dirty="0" smtClean="0"/>
                        <a:t>B</a:t>
                      </a:r>
                    </a:p>
                    <a:p>
                      <a:pPr algn="ctr"/>
                      <a:r>
                        <a:rPr lang="en-US" sz="2800" dirty="0" smtClean="0"/>
                        <a:t>C</a:t>
                      </a:r>
                    </a:p>
                    <a:p>
                      <a:pPr algn="ctr"/>
                      <a:r>
                        <a:rPr lang="en-US" sz="2800" dirty="0" smtClean="0"/>
                        <a:t>D</a:t>
                      </a:r>
                    </a:p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</a:p>
                    <a:p>
                      <a:pPr algn="ctr"/>
                      <a:r>
                        <a:rPr lang="en-US" sz="2800" dirty="0" smtClean="0"/>
                        <a:t>29</a:t>
                      </a:r>
                    </a:p>
                    <a:p>
                      <a:pPr algn="ctr"/>
                      <a:r>
                        <a:rPr lang="en-US" sz="2800" dirty="0" smtClean="0"/>
                        <a:t>3</a:t>
                      </a:r>
                    </a:p>
                    <a:p>
                      <a:pPr algn="ctr"/>
                      <a:r>
                        <a:rPr lang="en-US" sz="2800" dirty="0" smtClean="0"/>
                        <a:t>7</a:t>
                      </a:r>
                    </a:p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3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ผลลัพธ์ </a:t>
            </a:r>
            <a:r>
              <a:rPr lang="en-US" sz="3600" b="1" dirty="0" smtClean="0"/>
              <a:t>FCFS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b="1" dirty="0"/>
              <a:t>FCFS</a:t>
            </a:r>
          </a:p>
          <a:p>
            <a:r>
              <a:rPr lang="th-TH" sz="2800" dirty="0"/>
              <a:t>เวลาในการรอ    (0+10+39+42+49) / 5 = 28</a:t>
            </a:r>
          </a:p>
          <a:p>
            <a:r>
              <a:rPr lang="th-TH" sz="2800" dirty="0"/>
              <a:t>เวลาเฉลี่ยในการทำงานเสร็จ (10+39+42+49+61) / 5 =40.2</a:t>
            </a:r>
          </a:p>
          <a:p>
            <a:endParaRPr lang="th-TH" dirty="0"/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5884"/>
              </p:ext>
            </p:extLst>
          </p:nvPr>
        </p:nvGraphicFramePr>
        <p:xfrm>
          <a:off x="448824" y="1542688"/>
          <a:ext cx="8208911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3547112"/>
                <a:gridCol w="701360"/>
                <a:gridCol w="1152128"/>
                <a:gridCol w="1440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/>
                        <a:t>A (3)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/>
                        <a:t>B (29) 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/>
                        <a:t>C (3)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/>
                        <a:t>D (7)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/>
                        <a:t> E (12)</a:t>
                      </a:r>
                      <a:endParaRPr kumimoji="0" lang="th-TH" sz="2800" kern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38455" y="2060848"/>
            <a:ext cx="862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r>
              <a:rPr lang="en-US" dirty="0">
                <a:cs typeface="Cordia New" pitchFamily="34" charset="-34"/>
              </a:rPr>
              <a:t>  0                     10                                                            </a:t>
            </a:r>
            <a:r>
              <a:rPr lang="en-US" dirty="0" smtClean="0">
                <a:cs typeface="Cordia New" pitchFamily="34" charset="-34"/>
              </a:rPr>
              <a:t>39         42                </a:t>
            </a:r>
            <a:r>
              <a:rPr lang="en-US" dirty="0">
                <a:cs typeface="Cordia New" pitchFamily="34" charset="-34"/>
              </a:rPr>
              <a:t>49                      61</a:t>
            </a:r>
            <a:endParaRPr lang="th-TH" dirty="0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57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ผลลัพธ์ </a:t>
            </a:r>
            <a:r>
              <a:rPr lang="en-US" sz="3600" b="1" dirty="0" smtClean="0"/>
              <a:t>SJF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b="1" dirty="0"/>
              <a:t>SJF</a:t>
            </a:r>
          </a:p>
          <a:p>
            <a:r>
              <a:rPr lang="th-TH" sz="2800" dirty="0"/>
              <a:t>เวลาในการรอ   (0+3+10+20+32) / 5 = 13 </a:t>
            </a:r>
          </a:p>
          <a:p>
            <a:r>
              <a:rPr lang="th-TH" sz="2800" dirty="0"/>
              <a:t>เวลาเฉลี่ยในการทำงานเสร็จ (3+10+20+32+61)/5 =25.5</a:t>
            </a:r>
          </a:p>
          <a:p>
            <a:endParaRPr lang="th-TH" dirty="0"/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59611"/>
              </p:ext>
            </p:extLst>
          </p:nvPr>
        </p:nvGraphicFramePr>
        <p:xfrm>
          <a:off x="683568" y="1614696"/>
          <a:ext cx="813690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017"/>
                <a:gridCol w="1538035"/>
                <a:gridCol w="1581380"/>
                <a:gridCol w="1728192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C(3)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D(7)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(10)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E(12)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B(29)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85907" y="2132856"/>
            <a:ext cx="892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r>
              <a:rPr lang="en-US" sz="2800" dirty="0">
                <a:cs typeface="Cordia New" pitchFamily="34" charset="-34"/>
              </a:rPr>
              <a:t>  0     </a:t>
            </a:r>
            <a:r>
              <a:rPr lang="en-US" sz="2800" dirty="0" smtClean="0">
                <a:cs typeface="Cordia New" pitchFamily="34" charset="-34"/>
              </a:rPr>
              <a:t>     3                   10                       20                      32                                  </a:t>
            </a:r>
            <a:r>
              <a:rPr lang="en-US" sz="2800" dirty="0">
                <a:cs typeface="Cordia New" pitchFamily="34" charset="-34"/>
              </a:rPr>
              <a:t>61</a:t>
            </a:r>
            <a:endParaRPr lang="th-TH" sz="2800" dirty="0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68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ผลลัพธ์ </a:t>
            </a:r>
            <a:r>
              <a:rPr lang="en-US" sz="3600" b="1" dirty="0" smtClean="0"/>
              <a:t>RR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62942" y="2683391"/>
            <a:ext cx="4714875" cy="4023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b="1" dirty="0" smtClean="0">
                <a:cs typeface="Cordia New" pitchFamily="34" charset="-34"/>
              </a:rPr>
              <a:t>RR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th-TH" sz="2800" dirty="0" smtClean="0">
                <a:cs typeface="Cordia New" pitchFamily="34" charset="-34"/>
              </a:rPr>
              <a:t>เวลาในการรอ</a:t>
            </a:r>
            <a:r>
              <a:rPr lang="en-US" sz="2800" dirty="0" smtClean="0">
                <a:cs typeface="Cordia New" pitchFamily="34" charset="-34"/>
              </a:rPr>
              <a:t>   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A=0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B=10+20+2=32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C=20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D=10+10+3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E=30+10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r>
              <a:rPr lang="en-US" sz="2800" dirty="0" smtClean="0">
                <a:cs typeface="Cordia New" pitchFamily="34" charset="-34"/>
              </a:rPr>
              <a:t>(0+32+20+23+40) / 5 = 23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endParaRPr lang="en-US" sz="3600" dirty="0" smtClean="0">
              <a:cs typeface="Cordia New" pitchFamily="34" charset="-34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endParaRPr lang="en-US" sz="3600" b="1" dirty="0" smtClean="0">
              <a:cs typeface="Cordia New" pitchFamily="34" charset="-34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Cordia New" pitchFamily="34" charset="-34"/>
              <a:buNone/>
            </a:pPr>
            <a:endParaRPr lang="th-TH" sz="3600" b="1" dirty="0" smtClean="0">
              <a:cs typeface="Cordia New" pitchFamily="34" charset="-34"/>
            </a:endParaRPr>
          </a:p>
        </p:txBody>
      </p:sp>
      <p:sp>
        <p:nvSpPr>
          <p:cNvPr id="16" name="สี่เหลี่ยมผืนผ้า 29"/>
          <p:cNvSpPr>
            <a:spLocks noChangeArrowheads="1"/>
          </p:cNvSpPr>
          <p:nvPr/>
        </p:nvSpPr>
        <p:spPr bwMode="auto">
          <a:xfrm>
            <a:off x="5043072" y="3140968"/>
            <a:ext cx="3929063" cy="29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h-TH" dirty="0">
                <a:cs typeface="Cordia New" pitchFamily="34" charset="-34"/>
              </a:rPr>
              <a:t>เวลาเฉลี่ยในการทำงานเสร็จ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A=0+10=10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B=32+29=61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C=20+3=23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D=23+7=30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E=40+12=52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dirty="0">
                <a:cs typeface="Cordia New" pitchFamily="34" charset="-34"/>
              </a:rPr>
              <a:t>10+61+23+30+52=35.2</a:t>
            </a:r>
            <a:endParaRPr lang="th-TH" dirty="0"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h-TH" sz="3600" dirty="0">
                <a:cs typeface="Cordia New" pitchFamily="34" charset="-34"/>
              </a:rPr>
              <a:t> </a:t>
            </a:r>
            <a:endParaRPr lang="en-US" sz="3600" b="1" dirty="0">
              <a:cs typeface="Cordia New" pitchFamily="34" charset="-34"/>
            </a:endParaRPr>
          </a:p>
        </p:txBody>
      </p:sp>
      <p:graphicFrame>
        <p:nvGraphicFramePr>
          <p:cNvPr id="17" name="ตาราง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316843"/>
              </p:ext>
            </p:extLst>
          </p:nvPr>
        </p:nvGraphicFramePr>
        <p:xfrm>
          <a:off x="610366" y="1397000"/>
          <a:ext cx="836176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322"/>
                <a:gridCol w="1152128"/>
                <a:gridCol w="648072"/>
                <a:gridCol w="1008112"/>
                <a:gridCol w="1264471"/>
                <a:gridCol w="1255809"/>
                <a:gridCol w="720080"/>
                <a:gridCol w="1159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A (10)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B(10)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C(3)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D (7)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E (10)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B (10)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E (2)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Cordia New" pitchFamily="34" charset="-34"/>
                        </a:rPr>
                        <a:t>B(9)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38149" y="1979823"/>
            <a:ext cx="888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dia New" pitchFamily="34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dia New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dia New" pitchFamily="34" charset="-34"/>
              </a:defRPr>
            </a:lvl9pPr>
          </a:lstStyle>
          <a:p>
            <a:r>
              <a:rPr lang="en-US" dirty="0">
                <a:cs typeface="Cordia New" pitchFamily="34" charset="-34"/>
              </a:rPr>
              <a:t>  0                10                 20     </a:t>
            </a:r>
            <a:r>
              <a:rPr lang="en-US" dirty="0" smtClean="0">
                <a:cs typeface="Cordia New" pitchFamily="34" charset="-34"/>
              </a:rPr>
              <a:t>   23             </a:t>
            </a:r>
            <a:r>
              <a:rPr lang="en-US" dirty="0">
                <a:cs typeface="Cordia New" pitchFamily="34" charset="-34"/>
              </a:rPr>
              <a:t>30                     40                  </a:t>
            </a:r>
            <a:r>
              <a:rPr lang="en-US" dirty="0" smtClean="0">
                <a:cs typeface="Cordia New" pitchFamily="34" charset="-34"/>
              </a:rPr>
              <a:t>50         52                </a:t>
            </a:r>
            <a:r>
              <a:rPr lang="en-US" dirty="0">
                <a:cs typeface="Cordia New" pitchFamily="34" charset="-34"/>
              </a:rPr>
              <a:t>61</a:t>
            </a:r>
            <a:endParaRPr lang="th-TH" dirty="0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55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การจัดคิวแบบหลาย</a:t>
            </a:r>
            <a:r>
              <a:rPr lang="th-TH" sz="3600" b="1" dirty="0" smtClean="0"/>
              <a:t>ระดับ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การจัดคิวดังที่กล่าวมาแล้วทั้งสิ้นเป็นการจัดคิวภายในคิวเพียง 1 คิว เรียกว่าการจัดคิวแบบ 1 ระดับดังรูป</a:t>
            </a:r>
          </a:p>
          <a:p>
            <a:endParaRPr lang="th-TH" sz="2800" dirty="0" smtClean="0"/>
          </a:p>
          <a:p>
            <a:endParaRPr lang="th-TH" sz="2800" dirty="0"/>
          </a:p>
          <a:p>
            <a:endParaRPr lang="th-TH" sz="2800" dirty="0"/>
          </a:p>
          <a:p>
            <a:endParaRPr lang="th-TH" sz="2800" dirty="0"/>
          </a:p>
          <a:p>
            <a:r>
              <a:rPr lang="th-TH" sz="2800" dirty="0"/>
              <a:t>เพื่อให้การจัดคิวเป็นไปอย่างมีประสิทธิภาพมากขึ้น เราจึงจัดให้มีคิวหลาย ๆ คิวแทนที่จะมีเพียงคิวเดียว เรียกว่าเป็นการจัดคิวแบบหลายระดับ</a:t>
            </a:r>
            <a:endParaRPr lang="en-US" sz="2800" dirty="0"/>
          </a:p>
          <a:p>
            <a:endParaRPr lang="th-TH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143000" y="2438400"/>
            <a:ext cx="6477000" cy="1524000"/>
            <a:chOff x="1056" y="1824"/>
            <a:chExt cx="4080" cy="960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1056" y="1824"/>
              <a:ext cx="67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/>
                <a:t>CPU</a:t>
              </a:r>
              <a:endParaRPr lang="th-TH" sz="2800" dirty="0"/>
            </a:p>
          </p:txBody>
        </p:sp>
        <p:sp>
          <p:nvSpPr>
            <p:cNvPr id="6" name="Line 19"/>
            <p:cNvSpPr>
              <a:spLocks noChangeShapeType="1"/>
            </p:cNvSpPr>
            <p:nvPr/>
          </p:nvSpPr>
          <p:spPr bwMode="auto">
            <a:xfrm>
              <a:off x="1728" y="225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2256" y="2112"/>
              <a:ext cx="3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 dirty="0"/>
                <a:t>A</a:t>
              </a:r>
            </a:p>
          </p:txBody>
        </p:sp>
        <p:sp>
          <p:nvSpPr>
            <p:cNvPr id="8" name="Oval 21"/>
            <p:cNvSpPr>
              <a:spLocks noChangeArrowheads="1"/>
            </p:cNvSpPr>
            <p:nvPr/>
          </p:nvSpPr>
          <p:spPr bwMode="auto">
            <a:xfrm>
              <a:off x="3168" y="2112"/>
              <a:ext cx="3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B</a:t>
              </a:r>
            </a:p>
          </p:txBody>
        </p:sp>
        <p:sp>
          <p:nvSpPr>
            <p:cNvPr id="9" name="Oval 22"/>
            <p:cNvSpPr>
              <a:spLocks noChangeArrowheads="1"/>
            </p:cNvSpPr>
            <p:nvPr/>
          </p:nvSpPr>
          <p:spPr bwMode="auto">
            <a:xfrm>
              <a:off x="4080" y="2112"/>
              <a:ext cx="38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C</a:t>
              </a:r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4464" y="2256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2640" y="225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3552" y="2256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0873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การจัดคิวแบบหลายระดับ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การจัดคิวแบบหลายระดับนั้น แต่ละคิวไม่จำเป็นเป็นต้องเป็นประเภทเดียวกัน</a:t>
            </a:r>
          </a:p>
          <a:p>
            <a:r>
              <a:rPr lang="th-TH" sz="2800" dirty="0"/>
              <a:t>การคัดเลือกโปรเซสนั้นจะคัดเลือกจากคิวที่ 1 ก่อนจนกระทั่งโปรเซสภายในคิวที่ 1 ทำงานเสร็จทั้งหมด แล้วจึงคัดเลือกโปรเซสในคิวลำดับถัดไป</a:t>
            </a:r>
          </a:p>
          <a:p>
            <a:r>
              <a:rPr lang="th-TH" sz="2800" dirty="0"/>
              <a:t>โปรเซสที่มีความสำคัญมาก มักจะอยู่ในคิวระดับแรก โปรเซสที่มีลำดับความสำคัญน้อยลงไปก็จะอยู่ในคิวระดับหลัง</a:t>
            </a:r>
          </a:p>
          <a:p>
            <a:r>
              <a:rPr lang="th-TH" sz="2800" dirty="0"/>
              <a:t>โปรเซสประเภทเดียวกันมักอยู่ในคิวระดับเดียวกัน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9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การจัดคิวแบบหลายระดับ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678574" y="2057400"/>
            <a:ext cx="8362950" cy="3429000"/>
            <a:chOff x="457200" y="2514600"/>
            <a:chExt cx="8362950" cy="342900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7200" y="2514600"/>
              <a:ext cx="1600200" cy="3429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CPU</a:t>
              </a:r>
              <a:endParaRPr lang="th-TH" sz="2800"/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47800" y="2590800"/>
              <a:ext cx="6019800" cy="838200"/>
              <a:chOff x="864" y="1200"/>
              <a:chExt cx="3792" cy="528"/>
            </a:xfrm>
          </p:grpSpPr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A</a:t>
                </a:r>
                <a:r>
                  <a:rPr lang="en-US" sz="2800"/>
                  <a:t>n</a:t>
                </a:r>
                <a:endParaRPr lang="th-TH" sz="2800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Bn</a:t>
                </a:r>
              </a:p>
            </p:txBody>
          </p:sp>
          <p:sp>
            <p:nvSpPr>
              <p:cNvPr id="37" name="Oval 10"/>
              <p:cNvSpPr>
                <a:spLocks noChangeArrowheads="1"/>
              </p:cNvSpPr>
              <p:nvPr/>
            </p:nvSpPr>
            <p:spPr bwMode="auto">
              <a:xfrm>
                <a:off x="3600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Cn</a:t>
                </a:r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>
                <a:off x="3984" y="1536"/>
                <a:ext cx="67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>
                <a:off x="2160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 flipH="1">
                <a:off x="864" y="153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" name="Line 16"/>
              <p:cNvSpPr>
                <a:spLocks noChangeShapeType="1"/>
              </p:cNvSpPr>
              <p:nvPr/>
            </p:nvSpPr>
            <p:spPr bwMode="auto">
              <a:xfrm flipV="1">
                <a:off x="912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3" name="Line 17"/>
              <p:cNvSpPr>
                <a:spLocks noChangeShapeType="1"/>
              </p:cNvSpPr>
              <p:nvPr/>
            </p:nvSpPr>
            <p:spPr bwMode="auto">
              <a:xfrm>
                <a:off x="912" y="1200"/>
                <a:ext cx="33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224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447800" y="3810000"/>
              <a:ext cx="6019800" cy="838200"/>
              <a:chOff x="864" y="1200"/>
              <a:chExt cx="3792" cy="528"/>
            </a:xfrm>
          </p:grpSpPr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A</a:t>
                </a:r>
                <a:r>
                  <a:rPr lang="en-US" sz="2800"/>
                  <a:t>2</a:t>
                </a:r>
                <a:endParaRPr lang="th-TH" sz="2800"/>
              </a:p>
            </p:txBody>
          </p: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B2</a:t>
                </a:r>
              </a:p>
            </p:txBody>
          </p:sp>
          <p:sp>
            <p:nvSpPr>
              <p:cNvPr id="26" name="Oval 24"/>
              <p:cNvSpPr>
                <a:spLocks noChangeArrowheads="1"/>
              </p:cNvSpPr>
              <p:nvPr/>
            </p:nvSpPr>
            <p:spPr bwMode="auto">
              <a:xfrm>
                <a:off x="3600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C2</a:t>
                </a: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3984" y="1536"/>
                <a:ext cx="67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2160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H="1">
                <a:off x="864" y="153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V="1">
                <a:off x="912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912" y="1200"/>
                <a:ext cx="33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4224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447800" y="4953000"/>
              <a:ext cx="6019800" cy="838200"/>
              <a:chOff x="864" y="1200"/>
              <a:chExt cx="3792" cy="528"/>
            </a:xfrm>
          </p:grpSpPr>
          <p:sp>
            <p:nvSpPr>
              <p:cNvPr id="12" name="Line 33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3" name="Oval 34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A</a:t>
                </a:r>
                <a:r>
                  <a:rPr lang="en-US" sz="2800"/>
                  <a:t>1</a:t>
                </a:r>
                <a:endParaRPr lang="th-TH" sz="2800"/>
              </a:p>
            </p:txBody>
          </p:sp>
          <p:sp>
            <p:nvSpPr>
              <p:cNvPr id="14" name="Oval 35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B1</a:t>
                </a:r>
              </a:p>
            </p:txBody>
          </p:sp>
          <p:sp>
            <p:nvSpPr>
              <p:cNvPr id="15" name="Oval 36"/>
              <p:cNvSpPr>
                <a:spLocks noChangeArrowheads="1"/>
              </p:cNvSpPr>
              <p:nvPr/>
            </p:nvSpPr>
            <p:spPr bwMode="auto">
              <a:xfrm>
                <a:off x="3600" y="1392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C1</a:t>
                </a: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3984" y="1536"/>
                <a:ext cx="67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>
                <a:off x="2160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8" name="Line 39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5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9" name="Line 40"/>
              <p:cNvSpPr>
                <a:spLocks noChangeShapeType="1"/>
              </p:cNvSpPr>
              <p:nvPr/>
            </p:nvSpPr>
            <p:spPr bwMode="auto">
              <a:xfrm flipH="1">
                <a:off x="864" y="153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" name="Line 41"/>
              <p:cNvSpPr>
                <a:spLocks noChangeShapeType="1"/>
              </p:cNvSpPr>
              <p:nvPr/>
            </p:nvSpPr>
            <p:spPr bwMode="auto">
              <a:xfrm flipV="1">
                <a:off x="912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" name="Line 42"/>
              <p:cNvSpPr>
                <a:spLocks noChangeShapeType="1"/>
              </p:cNvSpPr>
              <p:nvPr/>
            </p:nvSpPr>
            <p:spPr bwMode="auto">
              <a:xfrm>
                <a:off x="912" y="1200"/>
                <a:ext cx="331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2" name="Line 43"/>
              <p:cNvSpPr>
                <a:spLocks noChangeShapeType="1"/>
              </p:cNvSpPr>
              <p:nvPr/>
            </p:nvSpPr>
            <p:spPr bwMode="auto">
              <a:xfrm>
                <a:off x="4224" y="1200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9" name="Rectangle 44"/>
            <p:cNvSpPr>
              <a:spLocks noChangeArrowheads="1"/>
            </p:cNvSpPr>
            <p:nvPr/>
          </p:nvSpPr>
          <p:spPr bwMode="auto">
            <a:xfrm>
              <a:off x="7543800" y="5257800"/>
              <a:ext cx="9906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คิวที่ 1</a:t>
              </a:r>
            </a:p>
            <a:p>
              <a:pPr algn="ctr"/>
              <a:r>
                <a:rPr lang="en-US" sz="2800"/>
                <a:t>Priority Queue</a:t>
              </a:r>
              <a:endParaRPr lang="th-TH" sz="2800"/>
            </a:p>
          </p:txBody>
        </p:sp>
        <p:sp>
          <p:nvSpPr>
            <p:cNvPr id="10" name="Rectangle 45"/>
            <p:cNvSpPr>
              <a:spLocks noChangeArrowheads="1"/>
            </p:cNvSpPr>
            <p:nvPr/>
          </p:nvSpPr>
          <p:spPr bwMode="auto">
            <a:xfrm>
              <a:off x="7543800" y="4038600"/>
              <a:ext cx="9906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คิวที่ 2</a:t>
              </a:r>
            </a:p>
            <a:p>
              <a:pPr algn="ctr"/>
              <a:r>
                <a:rPr lang="en-US" sz="2800"/>
                <a:t>FCFS Queue</a:t>
              </a:r>
              <a:endParaRPr lang="th-TH" sz="2800"/>
            </a:p>
          </p:txBody>
        </p:sp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7451725" y="2636838"/>
              <a:ext cx="13684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คิวที่</a:t>
              </a:r>
              <a:r>
                <a:rPr lang="th-TH" sz="2800">
                  <a:cs typeface="Cordia New" pitchFamily="34" charset="-34"/>
                </a:rPr>
                <a:t> </a:t>
              </a:r>
              <a:r>
                <a:rPr lang="en-US" sz="2800">
                  <a:cs typeface="Cordia New" pitchFamily="34" charset="-34"/>
                </a:rPr>
                <a:t>n</a:t>
              </a:r>
              <a:endParaRPr lang="th-TH" sz="2800">
                <a:cs typeface="Cordia New" pitchFamily="34" charset="-34"/>
              </a:endParaRPr>
            </a:p>
            <a:p>
              <a:pPr algn="ctr"/>
              <a:r>
                <a:rPr lang="en-US" sz="2800"/>
                <a:t>RR Queue</a:t>
              </a:r>
              <a:endParaRPr lang="th-TH" sz="2800"/>
            </a:p>
          </p:txBody>
        </p:sp>
      </p:grpSp>
    </p:spTree>
    <p:extLst>
      <p:ext uri="{BB962C8B-B14F-4D97-AF65-F5344CB8AC3E}">
        <p14:creationId xmlns:p14="http://schemas.microsoft.com/office/powerpoint/2010/main" val="40359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การจัดคิวแบบหลายระดับ</a:t>
            </a:r>
          </a:p>
        </p:txBody>
      </p:sp>
      <p:grpSp>
        <p:nvGrpSpPr>
          <p:cNvPr id="4" name="กลุ่ม 3"/>
          <p:cNvGrpSpPr/>
          <p:nvPr/>
        </p:nvGrpSpPr>
        <p:grpSpPr>
          <a:xfrm>
            <a:off x="1032641" y="1352550"/>
            <a:ext cx="6934200" cy="4876800"/>
            <a:chOff x="1028700" y="1733550"/>
            <a:chExt cx="6934200" cy="4876800"/>
          </a:xfrm>
          <a:noFill/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71700" y="1809750"/>
              <a:ext cx="4343400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algn="ctr"/>
              <a:r>
                <a:rPr lang="en-US" sz="3200" dirty="0">
                  <a:cs typeface="Cordia New" pitchFamily="34" charset="-34"/>
                </a:rPr>
                <a:t>System processes queue</a:t>
              </a:r>
              <a:endParaRPr lang="th-TH" sz="3200" dirty="0">
                <a:cs typeface="Cordia New" pitchFamily="34" charset="-34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1700" y="2952750"/>
              <a:ext cx="4343400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algn="ctr"/>
              <a:r>
                <a:rPr lang="en-US" sz="3200">
                  <a:cs typeface="Cordia New" pitchFamily="34" charset="-34"/>
                </a:rPr>
                <a:t>Interactive processes queue</a:t>
              </a:r>
              <a:endParaRPr lang="th-TH" sz="3200">
                <a:cs typeface="Cordia New" pitchFamily="34" charset="-34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71700" y="6153150"/>
              <a:ext cx="4343400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algn="ctr"/>
              <a:r>
                <a:rPr lang="en-US" sz="3200">
                  <a:cs typeface="Cordia New" pitchFamily="34" charset="-34"/>
                </a:rPr>
                <a:t>Student processes queue</a:t>
              </a:r>
              <a:endParaRPr lang="th-TH" sz="3200">
                <a:cs typeface="Cordia New" pitchFamily="34" charset="-34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71700" y="5086350"/>
              <a:ext cx="4343400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algn="ctr"/>
              <a:r>
                <a:rPr lang="en-US" sz="3200">
                  <a:cs typeface="Cordia New" pitchFamily="34" charset="-34"/>
                </a:rPr>
                <a:t>Batch 14 processes queue</a:t>
              </a:r>
              <a:endParaRPr lang="th-TH" sz="3200">
                <a:cs typeface="Cordia New" pitchFamily="34" charset="-34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171700" y="4019550"/>
              <a:ext cx="4343400" cy="457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flatTx/>
            </a:bodyPr>
            <a:lstStyle/>
            <a:p>
              <a:pPr algn="ctr"/>
              <a:r>
                <a:rPr lang="en-US" sz="3200">
                  <a:cs typeface="Cordia New" pitchFamily="34" charset="-34"/>
                </a:rPr>
                <a:t>Interactive processes queue</a:t>
              </a:r>
              <a:endParaRPr lang="th-TH" sz="3200">
                <a:cs typeface="Cordia New" pitchFamily="34" charset="-34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048500" y="17335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048500" y="28765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7048500" y="39433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7048500" y="50101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7048500" y="60769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028700" y="18859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028700" y="30289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1028700" y="40957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1028700" y="51625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1028700" y="6229350"/>
              <a:ext cx="914400" cy="304800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0743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การจัดคิวระยะ</a:t>
            </a:r>
            <a:r>
              <a:rPr lang="th-TH" sz="3600" b="1" dirty="0" smtClean="0"/>
              <a:t>ยาว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การจัดคิวระยะสั้นเป็นการจัดคิวในระดับโปรเซส </a:t>
            </a:r>
            <a:r>
              <a:rPr lang="th-TH" sz="2800" dirty="0"/>
              <a:t>โดยมีตัวจัดคิวระยะสั้นทำหน้าที่คัดเลือกโปรเซสที่อยู่ในคิวที่มีสถานะพร้อม ส่งเข้าไปอยู่ในสถานะรัน</a:t>
            </a:r>
          </a:p>
          <a:p>
            <a:r>
              <a:rPr lang="th-TH" sz="2800" b="1" dirty="0"/>
              <a:t>การจัดคิวระยะยาวเป็นการจัดคิวในระดับงาน </a:t>
            </a:r>
            <a:r>
              <a:rPr lang="th-TH" sz="2800" dirty="0"/>
              <a:t>ไม่ใช่ระดับโปรเซส</a:t>
            </a:r>
          </a:p>
          <a:p>
            <a:r>
              <a:rPr lang="th-TH" sz="2800" dirty="0" smtClean="0"/>
              <a:t>เมื่อ</a:t>
            </a:r>
            <a:r>
              <a:rPr lang="th-TH" sz="2800" dirty="0"/>
              <a:t>ผู้ใช้ส่งงานเข้ามาในระบบ งานเหล่านี้จะไปรออยู่ในคิวงานเมื่อระบบอยู่ในสภาพพร้อมที่จะรับโปรเซสใหม่ได้ เช่น มีหน่วยความจำเหลือมากพอ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8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การจัดเวลาซีพียู  </a:t>
            </a:r>
            <a:r>
              <a:rPr lang="en-US" sz="3600" b="1" dirty="0" smtClean="0"/>
              <a:t>(CPU </a:t>
            </a:r>
            <a:r>
              <a:rPr lang="en-US" sz="3600" b="1" dirty="0"/>
              <a:t>Scheduling) </a:t>
            </a:r>
            <a:endParaRPr lang="th-TH" sz="36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06839" y="1412776"/>
            <a:ext cx="3960812" cy="436403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Cordia New" pitchFamily="34" charset="-34"/>
              <a:buNone/>
            </a:pPr>
            <a:r>
              <a:rPr lang="th-TH" sz="2800" b="1" dirty="0" smtClean="0">
                <a:latin typeface="+mj-lt"/>
                <a:cs typeface="Cordia New" pitchFamily="34" charset="-34"/>
              </a:rPr>
              <a:t>ระบบหลายโปรแกรม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th-TH" sz="2800" dirty="0" smtClean="0">
                <a:latin typeface="+mj-lt"/>
                <a:cs typeface="Cordia New" pitchFamily="34" charset="-34"/>
              </a:rPr>
              <a:t>เสมือนกับหลายโปรแกรมดำเนินไปพร้อมกัน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th-TH" sz="2800" dirty="0" smtClean="0">
                <a:latin typeface="+mj-lt"/>
                <a:cs typeface="Cordia New" pitchFamily="34" charset="-34"/>
              </a:rPr>
              <a:t>จะไม่ยอมให้ซีพียูเกิดการรอ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th-TH" sz="2800" dirty="0" smtClean="0">
                <a:latin typeface="+mj-lt"/>
                <a:cs typeface="Cordia New" pitchFamily="34" charset="-34"/>
              </a:rPr>
              <a:t>โปรเซสใดมีการรอการใช้ อุปกรณ์ </a:t>
            </a:r>
            <a:r>
              <a:rPr lang="en-US" sz="2800" dirty="0" smtClean="0">
                <a:latin typeface="+mj-lt"/>
                <a:cs typeface="Cordia New" pitchFamily="34" charset="-34"/>
              </a:rPr>
              <a:t>I/O</a:t>
            </a:r>
            <a:r>
              <a:rPr lang="th-TH" sz="2800" dirty="0" smtClean="0">
                <a:latin typeface="+mj-lt"/>
                <a:cs typeface="Cordia New" pitchFamily="34" charset="-34"/>
              </a:rPr>
              <a:t> จะมีการนำออกไปจากซีพียู และนำโปรเซสใหม่เข้าไปใช้งานซีพียูแทน</a:t>
            </a:r>
            <a:endParaRPr lang="th-TH" sz="2800" dirty="0" smtClean="0">
              <a:latin typeface="+mj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552" y="1412776"/>
            <a:ext cx="4248150" cy="4392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lang="th-TH" b="1" dirty="0">
                <a:latin typeface="+mj-lt"/>
                <a:cs typeface="Cordia New" pitchFamily="34" charset="-34"/>
              </a:rPr>
              <a:t>ระบบโปรแกรมเดียว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/>
            </a:pPr>
            <a:r>
              <a:rPr lang="th-TH" dirty="0">
                <a:latin typeface="+mj-lt"/>
                <a:cs typeface="Cordia New" pitchFamily="34" charset="-34"/>
              </a:rPr>
              <a:t>ไม่ซับซ้อน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/>
            </a:pPr>
            <a:r>
              <a:rPr lang="th-TH" dirty="0" smtClean="0">
                <a:latin typeface="+mj-lt"/>
                <a:cs typeface="Cordia New" pitchFamily="34" charset="-34"/>
              </a:rPr>
              <a:t>ทำงาน</a:t>
            </a:r>
            <a:r>
              <a:rPr lang="th-TH" dirty="0">
                <a:latin typeface="+mj-lt"/>
                <a:cs typeface="Cordia New" pitchFamily="34" charset="-34"/>
              </a:rPr>
              <a:t>ทีละโปรแกรมจนเสร็จกระบวนการ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/>
            </a:pPr>
            <a:r>
              <a:rPr lang="th-TH" dirty="0">
                <a:latin typeface="+mj-lt"/>
                <a:cs typeface="Cordia New" pitchFamily="34" charset="-34"/>
              </a:rPr>
              <a:t>ทำงานตัวเองจนเสร็จ หรือจนกระทั่งมีการรออะไรบางอย่าง เช่น </a:t>
            </a:r>
            <a:r>
              <a:rPr lang="en-US" dirty="0">
                <a:latin typeface="+mj-lt"/>
                <a:cs typeface="Cordia New" pitchFamily="34" charset="-34"/>
              </a:rPr>
              <a:t>I/O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/>
            </a:pPr>
            <a:r>
              <a:rPr lang="th-TH" dirty="0">
                <a:latin typeface="+mj-lt"/>
                <a:cs typeface="Cordia New" pitchFamily="34" charset="-34"/>
              </a:rPr>
              <a:t>การรอนี้ทำให้ซีพียูเกิดการว่างงาน อยู่เฉย </a:t>
            </a:r>
            <a:r>
              <a:rPr lang="en-US" dirty="0">
                <a:latin typeface="+mj-lt"/>
                <a:cs typeface="Cordia New" pitchFamily="34" charset="-34"/>
              </a:rPr>
              <a:t>(idle)</a:t>
            </a:r>
          </a:p>
        </p:txBody>
      </p:sp>
    </p:spTree>
    <p:extLst>
      <p:ext uri="{BB962C8B-B14F-4D97-AF65-F5344CB8AC3E}">
        <p14:creationId xmlns:p14="http://schemas.microsoft.com/office/powerpoint/2010/main" val="31374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การจัดคิวระยะยาว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ตัว</a:t>
            </a:r>
            <a:r>
              <a:rPr lang="th-TH" sz="2800" dirty="0"/>
              <a:t>จัดคิวระยะยาวจะคัดเลือกงานที่อยู่ในคิวงานขึ้นมาพร้อมทั้งสร้างโปรเซสใหม่สำหรับงานนั้น ส่งให้กับตัวจัดคิวระยะสั้นทำงานต่อไป</a:t>
            </a:r>
          </a:p>
          <a:p>
            <a:r>
              <a:rPr lang="th-TH" sz="2800" dirty="0" smtClean="0"/>
              <a:t>ตัว</a:t>
            </a:r>
            <a:r>
              <a:rPr lang="th-TH" sz="2800" dirty="0"/>
              <a:t>จัดคิวระยะสั้นยังมีหน้าที่ยุติโปรเซสที่จบการทำงานแล้ว</a:t>
            </a:r>
          </a:p>
          <a:p>
            <a:r>
              <a:rPr lang="th-TH" sz="2800" b="1" dirty="0" smtClean="0"/>
              <a:t>คิว</a:t>
            </a:r>
            <a:r>
              <a:rPr lang="th-TH" sz="2800" b="1" dirty="0"/>
              <a:t>งาน</a:t>
            </a:r>
            <a:r>
              <a:rPr lang="th-TH" sz="2800" dirty="0"/>
              <a:t>จะต่างกับ</a:t>
            </a:r>
            <a:r>
              <a:rPr lang="th-TH" sz="2800" b="1" dirty="0"/>
              <a:t>คิวของโปรเซส</a:t>
            </a:r>
            <a:r>
              <a:rPr lang="th-TH" sz="2800" dirty="0"/>
              <a:t>เล็กน้อย คือ งานที่ถูกคัดเลือกขึ้นมาและสร้างเป็นโปรเซสใหม่แล้ว</a:t>
            </a:r>
            <a:r>
              <a:rPr lang="th-TH" sz="2800" b="1" dirty="0"/>
              <a:t>จะไม่มีการวนกลับมาเข้าคิวใหม่เหมือนกับโปรเซส</a:t>
            </a:r>
            <a:r>
              <a:rPr lang="th-TH" sz="2800" dirty="0"/>
              <a:t> </a:t>
            </a:r>
          </a:p>
          <a:p>
            <a:r>
              <a:rPr lang="th-TH" sz="2800" dirty="0" smtClean="0"/>
              <a:t>การ</a:t>
            </a:r>
            <a:r>
              <a:rPr lang="th-TH" sz="2800" dirty="0"/>
              <a:t>คัดเลือกงานเพื่อสร้างโปรเซสใหม่ มีวิธีการเหมือนกับการคัดเลือกโปรเซสที่อยู่ในคิว </a:t>
            </a:r>
            <a:r>
              <a:rPr lang="th-TH" sz="2800" b="1" u="sng" dirty="0"/>
              <a:t>ยกเว้นวิธีแบบ </a:t>
            </a:r>
            <a:r>
              <a:rPr lang="en-US" sz="2800" b="1" u="sng" dirty="0"/>
              <a:t>RR </a:t>
            </a:r>
            <a:r>
              <a:rPr lang="th-TH" sz="2800" b="1" u="sng" dirty="0"/>
              <a:t>ที่ไม่ได้ใช้กับคิวงาน</a:t>
            </a:r>
            <a:endParaRPr lang="en-US" sz="2800" b="1" u="sng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67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ระบบหลายโปรเซสเซอร์ </a:t>
            </a:r>
            <a:r>
              <a:rPr lang="th-TH" sz="3600" b="1" dirty="0" smtClean="0"/>
              <a:t>(</a:t>
            </a:r>
            <a:r>
              <a:rPr lang="en-US" sz="3600" b="1" dirty="0"/>
              <a:t>Multi-processor System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หมายถึง</a:t>
            </a:r>
            <a:r>
              <a:rPr lang="th-TH" sz="2800" dirty="0"/>
              <a:t>ระบบที่มี </a:t>
            </a:r>
            <a:r>
              <a:rPr lang="en-US" sz="2800" dirty="0"/>
              <a:t>CPU </a:t>
            </a:r>
            <a:r>
              <a:rPr lang="th-TH" sz="2800" dirty="0"/>
              <a:t>หลายตัวช่วยกันทำงาน</a:t>
            </a:r>
            <a:r>
              <a:rPr lang="th-TH" sz="2800" dirty="0">
                <a:cs typeface="Cordia New" pitchFamily="34" charset="-34"/>
              </a:rPr>
              <a:t> </a:t>
            </a:r>
            <a:r>
              <a:rPr lang="th-TH" sz="2800" dirty="0"/>
              <a:t>ดังนั้นโปรเซสเซอร์ในที่นี้หมายถึง </a:t>
            </a:r>
            <a:r>
              <a:rPr lang="en-US" sz="2800" dirty="0"/>
              <a:t>CPU </a:t>
            </a:r>
            <a:r>
              <a:rPr lang="th-TH" sz="2800" dirty="0"/>
              <a:t>นั่นเอง</a:t>
            </a:r>
          </a:p>
          <a:p>
            <a:r>
              <a:rPr lang="th-TH" sz="2800" dirty="0" smtClean="0"/>
              <a:t>การ</a:t>
            </a:r>
            <a:r>
              <a:rPr lang="th-TH" sz="2800" dirty="0"/>
              <a:t>จัดระบบคอมพิวเตอร์ตามการทำงานของโปรเซสเซอร์ เราสามารถแบ่งได้ 4 ประเภทดังนี้</a:t>
            </a:r>
          </a:p>
          <a:p>
            <a:pPr lvl="1"/>
            <a:r>
              <a:rPr lang="en-US" sz="2800" dirty="0" err="1"/>
              <a:t>คำสั่งเดี่ยวและข้อมูลเดี่ยว</a:t>
            </a:r>
            <a:r>
              <a:rPr lang="en-US" sz="2800" dirty="0"/>
              <a:t> ( Single Instruction Single Data : SISD )</a:t>
            </a:r>
          </a:p>
          <a:p>
            <a:pPr lvl="1"/>
            <a:r>
              <a:rPr lang="th-TH" sz="2800" dirty="0"/>
              <a:t>คำสั่งเดี่ยวและหลายชุดข้อมูล </a:t>
            </a:r>
            <a:r>
              <a:rPr lang="en-US" sz="2800" dirty="0"/>
              <a:t>( Single Instruction Multiple Data : SIMD )</a:t>
            </a:r>
          </a:p>
          <a:p>
            <a:pPr lvl="1"/>
            <a:r>
              <a:rPr lang="th-TH" sz="2800" dirty="0"/>
              <a:t>หลายชุดคำสั่งและข้อมูลเดี่ยว </a:t>
            </a:r>
            <a:r>
              <a:rPr lang="en-US" sz="2800" dirty="0"/>
              <a:t>( Multiple Instruction Single Data : MISD )</a:t>
            </a:r>
          </a:p>
          <a:p>
            <a:pPr lvl="1"/>
            <a:r>
              <a:rPr lang="th-TH" sz="2800" dirty="0"/>
              <a:t>หลายชุดคำสั่งและหลายชุดข้อมูล </a:t>
            </a:r>
            <a:r>
              <a:rPr lang="en-US" sz="2800" dirty="0" smtClean="0"/>
              <a:t>(Multiple </a:t>
            </a:r>
            <a:r>
              <a:rPr lang="en-US" sz="2800" dirty="0"/>
              <a:t>Instruction Multiple Data </a:t>
            </a:r>
            <a:r>
              <a:rPr lang="en-US" sz="2800" dirty="0" smtClean="0"/>
              <a:t>: </a:t>
            </a:r>
            <a:r>
              <a:rPr lang="en-US" sz="2800" dirty="0"/>
              <a:t>MIMD 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77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คำสั่งเดี่ยวและข้อมูล</a:t>
            </a:r>
            <a:r>
              <a:rPr lang="th-TH" sz="3600" b="1" dirty="0" smtClean="0"/>
              <a:t>เดี่ยว </a:t>
            </a:r>
            <a:br>
              <a:rPr lang="th-TH" sz="3600" b="1" dirty="0" smtClean="0"/>
            </a:br>
            <a:r>
              <a:rPr lang="th-TH" sz="3600" b="1" dirty="0" smtClean="0"/>
              <a:t>(</a:t>
            </a:r>
            <a:r>
              <a:rPr lang="en-US" sz="3600" b="1" dirty="0" smtClean="0"/>
              <a:t> Single </a:t>
            </a:r>
            <a:r>
              <a:rPr lang="en-US" sz="3600" b="1" dirty="0"/>
              <a:t>Instruction Single Data : SISD 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คอมพิวเตอร์</a:t>
            </a:r>
            <a:r>
              <a:rPr lang="th-TH" sz="2800" dirty="0"/>
              <a:t>ที่ใช้งานทั่วไปในปัจจุบันจะเป็นประเภท </a:t>
            </a:r>
            <a:r>
              <a:rPr lang="en-US" sz="2800" dirty="0"/>
              <a:t>SISD</a:t>
            </a:r>
          </a:p>
          <a:p>
            <a:r>
              <a:rPr lang="th-TH" sz="2800" dirty="0" smtClean="0"/>
              <a:t>ระบบ</a:t>
            </a:r>
            <a:r>
              <a:rPr lang="th-TH" sz="2800" dirty="0"/>
              <a:t>คอมพิวเตอร์ประเภทนี้มีโปรเซสเซอร์อยู่เพียงตัวเดียว </a:t>
            </a:r>
          </a:p>
          <a:p>
            <a:r>
              <a:rPr lang="th-TH" sz="2800" dirty="0" smtClean="0"/>
              <a:t>การ</a:t>
            </a:r>
            <a:r>
              <a:rPr lang="th-TH" sz="2800" dirty="0"/>
              <a:t>ทำงานของโปรเซสเซอร์ในระบบนี้จะทำงานได้ทีละ 1 คำสั่งและรับข้อมูลได้ 1 ชุด </a:t>
            </a:r>
          </a:p>
          <a:p>
            <a:r>
              <a:rPr lang="en-US" sz="2800" dirty="0" smtClean="0"/>
              <a:t>P </a:t>
            </a:r>
            <a:r>
              <a:rPr lang="en-US" sz="2800" dirty="0"/>
              <a:t>(Processor) </a:t>
            </a:r>
            <a:r>
              <a:rPr lang="th-TH" sz="2800" dirty="0"/>
              <a:t>แทนโปรเซสเซอร์  </a:t>
            </a:r>
            <a:r>
              <a:rPr lang="en-US" sz="2800" dirty="0"/>
              <a:t>I (Instruction) </a:t>
            </a:r>
            <a:r>
              <a:rPr lang="th-TH" sz="2800" dirty="0"/>
              <a:t>แทนคำสั่ง  </a:t>
            </a:r>
            <a:r>
              <a:rPr lang="en-US" sz="2800" dirty="0"/>
              <a:t>D (Data) </a:t>
            </a:r>
            <a:r>
              <a:rPr lang="th-TH" sz="2800" dirty="0"/>
              <a:t>แทนข้อมูล และ </a:t>
            </a:r>
            <a:r>
              <a:rPr lang="en-US" sz="2800" dirty="0"/>
              <a:t>O (Output) </a:t>
            </a:r>
            <a:r>
              <a:rPr lang="th-TH" sz="2800" dirty="0"/>
              <a:t>แทนผลลัพธ์</a:t>
            </a:r>
          </a:p>
          <a:p>
            <a:endParaRPr lang="th-TH" dirty="0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765166" y="3636451"/>
            <a:ext cx="3703638" cy="1960563"/>
            <a:chOff x="1685" y="2112"/>
            <a:chExt cx="2233" cy="124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544" y="2880"/>
              <a:ext cx="57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/>
                <a:t>P</a:t>
              </a:r>
              <a:endParaRPr lang="th-TH" sz="2800" dirty="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685" y="3024"/>
              <a:ext cx="2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722" y="2112"/>
              <a:ext cx="15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698" y="3024"/>
              <a:ext cx="22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872" y="307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832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120" y="307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4958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คำสั่งเดี่ยวและหลายชุดข้อมูล </a:t>
            </a:r>
            <a:br>
              <a:rPr lang="th-TH" sz="3600" b="1" dirty="0"/>
            </a:br>
            <a:r>
              <a:rPr lang="th-TH" sz="3600" b="1" dirty="0"/>
              <a:t>( </a:t>
            </a:r>
            <a:r>
              <a:rPr lang="en-US" sz="3600" b="1" dirty="0"/>
              <a:t>Single Instruction Multiple Data : SIMD 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การทำงานของระบบนี้เป็นการทำงานของโปรเซสเซอร์หลายตัวพร้อมกัน หรือที่เรียกว่าทำงานขนานกัน (</a:t>
            </a:r>
            <a:r>
              <a:rPr lang="en-US" sz="2800" dirty="0"/>
              <a:t>parallel processing) </a:t>
            </a:r>
            <a:r>
              <a:rPr lang="th-TH" sz="2800" dirty="0"/>
              <a:t>โปรเซสเซอร์ทุกตัวทำคำสั่งเดียวกันหมด แต่มีข้อมูลเป็นของตนเอง ดังนั้นผลลัพธ์ที่ได้จึงมีหลายชุด</a:t>
            </a:r>
          </a:p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528638" y="3122613"/>
            <a:ext cx="7339012" cy="2425700"/>
            <a:chOff x="528638" y="3122613"/>
            <a:chExt cx="7339012" cy="24257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408113" y="380523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P1</a:t>
              </a:r>
              <a:endParaRPr lang="th-TH" sz="2800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28638" y="40386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D1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589088" y="5029200"/>
              <a:ext cx="4953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O1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820738" y="410845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884363" y="3122613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87538" y="44958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36913" y="380523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P2</a:t>
              </a:r>
              <a:endParaRPr lang="th-TH" sz="2800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357438" y="40386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D2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17888" y="5029200"/>
              <a:ext cx="4953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O2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649538" y="410845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713163" y="3122613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716338" y="44958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065713" y="380523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P3</a:t>
              </a:r>
              <a:endParaRPr lang="th-TH" sz="280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186238" y="40386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D3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5246688" y="5029200"/>
              <a:ext cx="4953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O3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4478338" y="410845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5541963" y="3122613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545138" y="44958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6913563" y="380523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Pn</a:t>
              </a:r>
              <a:endParaRPr lang="th-TH" sz="2800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6396038" y="4191000"/>
              <a:ext cx="482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Dn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7227888" y="5029200"/>
              <a:ext cx="4953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On</a:t>
              </a: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6172200" y="411480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7467600" y="31242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7467600" y="44958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1887538" y="3124200"/>
              <a:ext cx="5580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9176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คำสั่งเดี่ยวและหลายชุดข้อมูล </a:t>
            </a:r>
            <a:br>
              <a:rPr lang="th-TH" sz="3600" b="1" dirty="0"/>
            </a:br>
            <a:r>
              <a:rPr lang="th-TH" sz="3600" b="1" dirty="0"/>
              <a:t>( </a:t>
            </a:r>
            <a:r>
              <a:rPr lang="en-US" sz="3600" b="1" dirty="0"/>
              <a:t>Single Instruction Multiple Data : SIMD 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SIMD </a:t>
            </a:r>
            <a:r>
              <a:rPr lang="th-TH" sz="2800" dirty="0"/>
              <a:t>มีประโยชน์ต่องานทางด้านการคำนวณที่ต้องการคำนวณแบบเดียวกันกับข้อมูลหลาย ๆ ชุดเช่น การบวกเมตริกซ์</a:t>
            </a:r>
          </a:p>
          <a:p>
            <a:r>
              <a:rPr lang="th-TH" sz="2800" dirty="0"/>
              <a:t>เช่น</a:t>
            </a:r>
          </a:p>
          <a:p>
            <a:endParaRPr lang="th-TH" dirty="0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981200" y="3352800"/>
            <a:ext cx="4648200" cy="2209800"/>
            <a:chOff x="1248" y="2112"/>
            <a:chExt cx="2928" cy="1392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248" y="2112"/>
              <a:ext cx="480" cy="1392"/>
              <a:chOff x="1248" y="2112"/>
              <a:chExt cx="480" cy="1392"/>
            </a:xfrm>
          </p:grpSpPr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0" cy="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X1</a:t>
                </a:r>
              </a:p>
              <a:p>
                <a:pPr algn="ctr"/>
                <a:r>
                  <a:rPr lang="th-TH" sz="2800"/>
                  <a:t>X2</a:t>
                </a:r>
              </a:p>
              <a:p>
                <a:pPr algn="ctr"/>
                <a:r>
                  <a:rPr lang="th-TH" sz="2800"/>
                  <a:t>X3</a:t>
                </a:r>
              </a:p>
              <a:p>
                <a:pPr algn="ctr"/>
                <a:r>
                  <a:rPr lang="th-TH" sz="2800"/>
                  <a:t>X4</a:t>
                </a:r>
              </a:p>
              <a:p>
                <a:pPr algn="ctr"/>
                <a:r>
                  <a:rPr lang="th-TH" sz="2800"/>
                  <a:t>X5</a:t>
                </a:r>
              </a:p>
            </p:txBody>
          </p:sp>
          <p:sp>
            <p:nvSpPr>
              <p:cNvPr id="17" name="Line 33"/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8" name="Line 34"/>
              <p:cNvSpPr>
                <a:spLocks noChangeShapeType="1"/>
              </p:cNvSpPr>
              <p:nvPr/>
            </p:nvSpPr>
            <p:spPr bwMode="auto">
              <a:xfrm>
                <a:off x="1392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2112" y="2112"/>
              <a:ext cx="480" cy="1392"/>
              <a:chOff x="2112" y="2112"/>
              <a:chExt cx="480" cy="139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480" cy="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Y1</a:t>
                </a:r>
              </a:p>
              <a:p>
                <a:pPr algn="ctr"/>
                <a:r>
                  <a:rPr lang="th-TH" sz="2800"/>
                  <a:t>Y2</a:t>
                </a:r>
              </a:p>
              <a:p>
                <a:pPr algn="ctr"/>
                <a:r>
                  <a:rPr lang="th-TH" sz="2800"/>
                  <a:t>Y3</a:t>
                </a:r>
              </a:p>
              <a:p>
                <a:pPr algn="ctr"/>
                <a:r>
                  <a:rPr lang="th-TH" sz="2800"/>
                  <a:t>Y4</a:t>
                </a:r>
              </a:p>
              <a:p>
                <a:pPr algn="ctr"/>
                <a:r>
                  <a:rPr lang="th-TH" sz="2800"/>
                  <a:t>Y5</a:t>
                </a:r>
              </a:p>
            </p:txBody>
          </p:sp>
          <p:sp>
            <p:nvSpPr>
              <p:cNvPr id="14" name="Line 37"/>
              <p:cNvSpPr>
                <a:spLocks noChangeShapeType="1"/>
              </p:cNvSpPr>
              <p:nvPr/>
            </p:nvSpPr>
            <p:spPr bwMode="auto">
              <a:xfrm>
                <a:off x="2256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5" name="Line 38"/>
              <p:cNvSpPr>
                <a:spLocks noChangeShapeType="1"/>
              </p:cNvSpPr>
              <p:nvPr/>
            </p:nvSpPr>
            <p:spPr bwMode="auto">
              <a:xfrm>
                <a:off x="2256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1814" y="2621"/>
              <a:ext cx="2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+</a:t>
              </a:r>
            </a:p>
          </p:txBody>
        </p: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456" y="2112"/>
              <a:ext cx="720" cy="1392"/>
              <a:chOff x="2112" y="2112"/>
              <a:chExt cx="480" cy="1392"/>
            </a:xfrm>
          </p:grpSpPr>
          <p:sp>
            <p:nvSpPr>
              <p:cNvPr id="10" name="Rectangle 42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480" cy="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X1+Y1</a:t>
                </a:r>
              </a:p>
              <a:p>
                <a:pPr algn="ctr"/>
                <a:r>
                  <a:rPr lang="th-TH" sz="2800"/>
                  <a:t>x2+Y2</a:t>
                </a:r>
              </a:p>
              <a:p>
                <a:pPr algn="ctr"/>
                <a:r>
                  <a:rPr lang="th-TH" sz="2800"/>
                  <a:t>x3+Y3</a:t>
                </a:r>
              </a:p>
              <a:p>
                <a:pPr algn="ctr"/>
                <a:r>
                  <a:rPr lang="th-TH" sz="2800"/>
                  <a:t>x4+Y4</a:t>
                </a:r>
              </a:p>
              <a:p>
                <a:pPr algn="ctr"/>
                <a:r>
                  <a:rPr lang="th-TH" sz="2800"/>
                  <a:t>x5+Y5</a:t>
                </a:r>
              </a:p>
            </p:txBody>
          </p:sp>
          <p:sp>
            <p:nvSpPr>
              <p:cNvPr id="11" name="Line 43"/>
              <p:cNvSpPr>
                <a:spLocks noChangeShapeType="1"/>
              </p:cNvSpPr>
              <p:nvPr/>
            </p:nvSpPr>
            <p:spPr bwMode="auto">
              <a:xfrm>
                <a:off x="2256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2" name="Line 44"/>
              <p:cNvSpPr>
                <a:spLocks noChangeShapeType="1"/>
              </p:cNvSpPr>
              <p:nvPr/>
            </p:nvSpPr>
            <p:spPr bwMode="auto">
              <a:xfrm>
                <a:off x="2256" y="35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9" name="Text Box 45"/>
            <p:cNvSpPr txBox="1">
              <a:spLocks noChangeArrowheads="1"/>
            </p:cNvSpPr>
            <p:nvPr/>
          </p:nvSpPr>
          <p:spPr bwMode="auto">
            <a:xfrm>
              <a:off x="2774" y="2669"/>
              <a:ext cx="2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1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หลายชุดคำสั่งและข้อมูลเดี่ยว </a:t>
            </a:r>
            <a:br>
              <a:rPr lang="th-TH" sz="3600" b="1" dirty="0"/>
            </a:br>
            <a:r>
              <a:rPr lang="th-TH" sz="3600" b="1" dirty="0"/>
              <a:t>(</a:t>
            </a:r>
            <a:r>
              <a:rPr lang="en-US" sz="3600" b="1" dirty="0"/>
              <a:t>Multiple Instruction Single Data : MISD 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</a:t>
            </a:r>
            <a:r>
              <a:rPr lang="th-TH" sz="2800" dirty="0"/>
              <a:t>ทำงานของระบบนี้เป็นการทำงานของโปรเซสเซอร์หลายตัวพร้อมกัน หรือที่เรียกว่าทำงานขนานกัน </a:t>
            </a:r>
            <a:r>
              <a:rPr lang="en-US" sz="2800" dirty="0"/>
              <a:t>(parallel processing)</a:t>
            </a:r>
            <a:endParaRPr lang="th-TH" sz="2800" dirty="0"/>
          </a:p>
          <a:p>
            <a:r>
              <a:rPr lang="th-TH" sz="2800" dirty="0" smtClean="0"/>
              <a:t>โดย</a:t>
            </a:r>
            <a:r>
              <a:rPr lang="th-TH" sz="2800" dirty="0"/>
              <a:t>โปรเซสเซอร์ทุกตัวจะมีคำสั่งของตนเอง แต่ทุกตัวจะใช้ข้อมูลชุดเดียวกัน</a:t>
            </a:r>
            <a:endParaRPr lang="en-US" sz="2800" dirty="0"/>
          </a:p>
          <a:p>
            <a:endParaRPr lang="th-TH" dirty="0"/>
          </a:p>
        </p:txBody>
      </p:sp>
      <p:grpSp>
        <p:nvGrpSpPr>
          <p:cNvPr id="4" name="Group 1060"/>
          <p:cNvGrpSpPr>
            <a:grpSpLocks/>
          </p:cNvGrpSpPr>
          <p:nvPr/>
        </p:nvGrpSpPr>
        <p:grpSpPr bwMode="auto">
          <a:xfrm>
            <a:off x="448472" y="3530601"/>
            <a:ext cx="8018463" cy="2957512"/>
            <a:chOff x="181" y="2112"/>
            <a:chExt cx="5051" cy="1863"/>
          </a:xfrm>
        </p:grpSpPr>
        <p:sp>
          <p:nvSpPr>
            <p:cNvPr id="5" name="Rectangle 1030"/>
            <p:cNvSpPr>
              <a:spLocks noChangeArrowheads="1"/>
            </p:cNvSpPr>
            <p:nvPr/>
          </p:nvSpPr>
          <p:spPr bwMode="auto">
            <a:xfrm>
              <a:off x="695" y="2877"/>
              <a:ext cx="601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P1</a:t>
              </a:r>
              <a:endParaRPr lang="th-TH" sz="2800"/>
            </a:p>
          </p:txBody>
        </p:sp>
        <p:sp>
          <p:nvSpPr>
            <p:cNvPr id="6" name="Text Box 1031"/>
            <p:cNvSpPr txBox="1">
              <a:spLocks noChangeArrowheads="1"/>
            </p:cNvSpPr>
            <p:nvPr/>
          </p:nvSpPr>
          <p:spPr bwMode="auto">
            <a:xfrm>
              <a:off x="181" y="3024"/>
              <a:ext cx="2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</a:t>
              </a:r>
            </a:p>
          </p:txBody>
        </p:sp>
        <p:sp>
          <p:nvSpPr>
            <p:cNvPr id="7" name="Text Box 1032"/>
            <p:cNvSpPr txBox="1">
              <a:spLocks noChangeArrowheads="1"/>
            </p:cNvSpPr>
            <p:nvPr/>
          </p:nvSpPr>
          <p:spPr bwMode="auto">
            <a:xfrm>
              <a:off x="1385" y="3072"/>
              <a:ext cx="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O1</a:t>
              </a:r>
            </a:p>
          </p:txBody>
        </p:sp>
        <p:sp>
          <p:nvSpPr>
            <p:cNvPr id="8" name="Line 1033"/>
            <p:cNvSpPr>
              <a:spLocks noChangeShapeType="1"/>
            </p:cNvSpPr>
            <p:nvPr/>
          </p:nvSpPr>
          <p:spPr bwMode="auto">
            <a:xfrm flipV="1">
              <a:off x="325" y="3068"/>
              <a:ext cx="38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Line 1034"/>
            <p:cNvSpPr>
              <a:spLocks noChangeShapeType="1"/>
            </p:cNvSpPr>
            <p:nvPr/>
          </p:nvSpPr>
          <p:spPr bwMode="auto">
            <a:xfrm>
              <a:off x="995" y="2447"/>
              <a:ext cx="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Rectangle 1036"/>
            <p:cNvSpPr>
              <a:spLocks noChangeArrowheads="1"/>
            </p:cNvSpPr>
            <p:nvPr/>
          </p:nvSpPr>
          <p:spPr bwMode="auto">
            <a:xfrm>
              <a:off x="1847" y="2877"/>
              <a:ext cx="601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P2</a:t>
              </a:r>
              <a:endParaRPr lang="th-TH" sz="2800"/>
            </a:p>
          </p:txBody>
        </p:sp>
        <p:sp>
          <p:nvSpPr>
            <p:cNvPr id="11" name="Text Box 1038"/>
            <p:cNvSpPr txBox="1">
              <a:spLocks noChangeArrowheads="1"/>
            </p:cNvSpPr>
            <p:nvPr/>
          </p:nvSpPr>
          <p:spPr bwMode="auto">
            <a:xfrm>
              <a:off x="2576" y="3072"/>
              <a:ext cx="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O2</a:t>
              </a:r>
            </a:p>
          </p:txBody>
        </p:sp>
        <p:sp>
          <p:nvSpPr>
            <p:cNvPr id="12" name="Line 1039"/>
            <p:cNvSpPr>
              <a:spLocks noChangeShapeType="1"/>
            </p:cNvSpPr>
            <p:nvPr/>
          </p:nvSpPr>
          <p:spPr bwMode="auto">
            <a:xfrm flipV="1">
              <a:off x="1344" y="3068"/>
              <a:ext cx="517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1040"/>
            <p:cNvSpPr>
              <a:spLocks noChangeShapeType="1"/>
            </p:cNvSpPr>
            <p:nvPr/>
          </p:nvSpPr>
          <p:spPr bwMode="auto">
            <a:xfrm>
              <a:off x="2147" y="2447"/>
              <a:ext cx="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Rectangle 1042"/>
            <p:cNvSpPr>
              <a:spLocks noChangeArrowheads="1"/>
            </p:cNvSpPr>
            <p:nvPr/>
          </p:nvSpPr>
          <p:spPr bwMode="auto">
            <a:xfrm>
              <a:off x="2999" y="2877"/>
              <a:ext cx="601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P3</a:t>
              </a:r>
              <a:endParaRPr lang="th-TH" sz="2800"/>
            </a:p>
          </p:txBody>
        </p:sp>
        <p:sp>
          <p:nvSpPr>
            <p:cNvPr id="15" name="Text Box 1044"/>
            <p:cNvSpPr txBox="1">
              <a:spLocks noChangeArrowheads="1"/>
            </p:cNvSpPr>
            <p:nvPr/>
          </p:nvSpPr>
          <p:spPr bwMode="auto">
            <a:xfrm>
              <a:off x="875" y="211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I1</a:t>
              </a:r>
            </a:p>
          </p:txBody>
        </p:sp>
        <p:sp>
          <p:nvSpPr>
            <p:cNvPr id="16" name="Text Box 1045"/>
            <p:cNvSpPr txBox="1">
              <a:spLocks noChangeArrowheads="1"/>
            </p:cNvSpPr>
            <p:nvPr/>
          </p:nvSpPr>
          <p:spPr bwMode="auto">
            <a:xfrm>
              <a:off x="3881" y="3072"/>
              <a:ext cx="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O3</a:t>
              </a:r>
            </a:p>
          </p:txBody>
        </p:sp>
        <p:sp>
          <p:nvSpPr>
            <p:cNvPr id="17" name="Line 1046"/>
            <p:cNvSpPr>
              <a:spLocks noChangeShapeType="1"/>
            </p:cNvSpPr>
            <p:nvPr/>
          </p:nvSpPr>
          <p:spPr bwMode="auto">
            <a:xfrm flipV="1">
              <a:off x="2448" y="3068"/>
              <a:ext cx="565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8" name="Line 1047"/>
            <p:cNvSpPr>
              <a:spLocks noChangeShapeType="1"/>
            </p:cNvSpPr>
            <p:nvPr/>
          </p:nvSpPr>
          <p:spPr bwMode="auto">
            <a:xfrm>
              <a:off x="3299" y="2447"/>
              <a:ext cx="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9" name="Rectangle 1049"/>
            <p:cNvSpPr>
              <a:spLocks noChangeArrowheads="1"/>
            </p:cNvSpPr>
            <p:nvPr/>
          </p:nvSpPr>
          <p:spPr bwMode="auto">
            <a:xfrm>
              <a:off x="4631" y="2877"/>
              <a:ext cx="601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Pn</a:t>
              </a:r>
              <a:endParaRPr lang="th-TH" sz="2800"/>
            </a:p>
          </p:txBody>
        </p:sp>
        <p:sp>
          <p:nvSpPr>
            <p:cNvPr id="20" name="Text Box 1051"/>
            <p:cNvSpPr txBox="1">
              <a:spLocks noChangeArrowheads="1"/>
            </p:cNvSpPr>
            <p:nvPr/>
          </p:nvSpPr>
          <p:spPr bwMode="auto">
            <a:xfrm>
              <a:off x="4745" y="3648"/>
              <a:ext cx="3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On</a:t>
              </a:r>
            </a:p>
          </p:txBody>
        </p:sp>
        <p:sp>
          <p:nvSpPr>
            <p:cNvPr id="21" name="Line 1052"/>
            <p:cNvSpPr>
              <a:spLocks noChangeShapeType="1"/>
            </p:cNvSpPr>
            <p:nvPr/>
          </p:nvSpPr>
          <p:spPr bwMode="auto">
            <a:xfrm flipV="1">
              <a:off x="4261" y="3068"/>
              <a:ext cx="38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" name="Line 1053"/>
            <p:cNvSpPr>
              <a:spLocks noChangeShapeType="1"/>
            </p:cNvSpPr>
            <p:nvPr/>
          </p:nvSpPr>
          <p:spPr bwMode="auto">
            <a:xfrm>
              <a:off x="4931" y="2447"/>
              <a:ext cx="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" name="Line 1054"/>
            <p:cNvSpPr>
              <a:spLocks noChangeShapeType="1"/>
            </p:cNvSpPr>
            <p:nvPr/>
          </p:nvSpPr>
          <p:spPr bwMode="auto">
            <a:xfrm>
              <a:off x="4933" y="3312"/>
              <a:ext cx="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" name="Line 1056"/>
            <p:cNvSpPr>
              <a:spLocks noChangeShapeType="1"/>
            </p:cNvSpPr>
            <p:nvPr/>
          </p:nvSpPr>
          <p:spPr bwMode="auto">
            <a:xfrm>
              <a:off x="3600" y="30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5" name="Text Box 1057"/>
            <p:cNvSpPr txBox="1">
              <a:spLocks noChangeArrowheads="1"/>
            </p:cNvSpPr>
            <p:nvPr/>
          </p:nvSpPr>
          <p:spPr bwMode="auto">
            <a:xfrm>
              <a:off x="2016" y="211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I2</a:t>
              </a:r>
            </a:p>
          </p:txBody>
        </p:sp>
        <p:sp>
          <p:nvSpPr>
            <p:cNvPr id="26" name="Text Box 1058"/>
            <p:cNvSpPr txBox="1">
              <a:spLocks noChangeArrowheads="1"/>
            </p:cNvSpPr>
            <p:nvPr/>
          </p:nvSpPr>
          <p:spPr bwMode="auto">
            <a:xfrm>
              <a:off x="3168" y="211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I3</a:t>
              </a:r>
            </a:p>
          </p:txBody>
        </p:sp>
        <p:sp>
          <p:nvSpPr>
            <p:cNvPr id="27" name="Text Box 1059"/>
            <p:cNvSpPr txBox="1">
              <a:spLocks noChangeArrowheads="1"/>
            </p:cNvSpPr>
            <p:nvPr/>
          </p:nvSpPr>
          <p:spPr bwMode="auto">
            <a:xfrm>
              <a:off x="4800" y="2112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</a:t>
              </a:r>
              <a:r>
                <a:rPr lang="en-US" sz="2800"/>
                <a:t>n</a:t>
              </a:r>
              <a:endParaRPr lang="th-TH" sz="2800"/>
            </a:p>
          </p:txBody>
        </p:sp>
      </p:grpSp>
    </p:spTree>
    <p:extLst>
      <p:ext uri="{BB962C8B-B14F-4D97-AF65-F5344CB8AC3E}">
        <p14:creationId xmlns:p14="http://schemas.microsoft.com/office/powerpoint/2010/main" val="165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หลายชุดคำสั่งและข้อมูลเดี่ยว</a:t>
            </a:r>
            <a:br>
              <a:rPr lang="th-TH" sz="3600" b="1" dirty="0"/>
            </a:br>
            <a:r>
              <a:rPr lang="th-TH" sz="3600" b="1" dirty="0" smtClean="0"/>
              <a:t>(</a:t>
            </a:r>
            <a:r>
              <a:rPr lang="en-US" sz="3600" b="1" dirty="0"/>
              <a:t>Multiple Instruction Single Data : MISD)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เมื่อ</a:t>
            </a:r>
            <a:r>
              <a:rPr lang="th-TH" sz="2800" dirty="0"/>
              <a:t>โปรเซสเซอร์ตัวแรกทำงานเสร็จ ผลลัพธ์ที่ได้จะเป็นข้อมูลของโปรเซสเซอร์ตัวต่อไป เช่นถ้าในระบบ </a:t>
            </a:r>
            <a:r>
              <a:rPr lang="en-US" sz="2800" dirty="0"/>
              <a:t>MISD </a:t>
            </a:r>
            <a:r>
              <a:rPr lang="th-TH" sz="2800" dirty="0"/>
              <a:t>หาค่าจากสมการนี้ </a:t>
            </a:r>
            <a:r>
              <a:rPr lang="en-US" sz="2800" dirty="0"/>
              <a:t>y = 2*X2+4 </a:t>
            </a:r>
            <a:r>
              <a:rPr lang="th-TH" sz="2800" dirty="0"/>
              <a:t>โดยที่ </a:t>
            </a:r>
            <a:r>
              <a:rPr lang="en-US" sz="2800" dirty="0"/>
              <a:t>x </a:t>
            </a:r>
            <a:r>
              <a:rPr lang="th-TH" sz="2800" dirty="0"/>
              <a:t>มีค่าระหว่าง 1 ถึง 5</a:t>
            </a:r>
          </a:p>
          <a:p>
            <a:r>
              <a:rPr lang="th-TH" sz="2800" dirty="0"/>
              <a:t>จากตัวอย่างพบว่ามี 3 คำสั่ง</a:t>
            </a:r>
          </a:p>
          <a:p>
            <a:pPr marL="0" indent="0">
              <a:buNone/>
            </a:pPr>
            <a:r>
              <a:rPr lang="th-TH" sz="2800" dirty="0" smtClean="0"/>
              <a:t>	หา</a:t>
            </a:r>
            <a:r>
              <a:rPr lang="th-TH" sz="2800" dirty="0"/>
              <a:t>ค่า </a:t>
            </a:r>
            <a:r>
              <a:rPr lang="en-US" sz="2800" dirty="0"/>
              <a:t>X </a:t>
            </a:r>
            <a:r>
              <a:rPr lang="th-TH" sz="2800" dirty="0"/>
              <a:t>ยกกำลัง 2</a:t>
            </a:r>
          </a:p>
          <a:p>
            <a:pPr marL="0" indent="0">
              <a:buNone/>
            </a:pPr>
            <a:r>
              <a:rPr lang="th-TH" sz="2800" dirty="0" smtClean="0"/>
              <a:t>	คูณ</a:t>
            </a:r>
            <a:r>
              <a:rPr lang="th-TH" sz="2800" dirty="0"/>
              <a:t>ผลลัพธ์จากข้อแรก ด้วย 2</a:t>
            </a:r>
          </a:p>
          <a:p>
            <a:pPr marL="0" indent="0">
              <a:buNone/>
            </a:pPr>
            <a:r>
              <a:rPr lang="th-TH" sz="2800" dirty="0" smtClean="0"/>
              <a:t>	เพิ่ม</a:t>
            </a:r>
            <a:r>
              <a:rPr lang="th-TH" sz="2800" dirty="0"/>
              <a:t>ค่าผลลัพธ์ที่ได้จากข้อ 2 ด้วย 4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83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/>
              <a:t>หลายชุดคำสั่งและหลายชุดข้อมูล </a:t>
            </a:r>
            <a:br>
              <a:rPr lang="th-TH" sz="3600" b="1" dirty="0"/>
            </a:br>
            <a:r>
              <a:rPr lang="th-TH" sz="3600" b="1" dirty="0"/>
              <a:t>(</a:t>
            </a:r>
            <a:r>
              <a:rPr lang="en-US" sz="3600" b="1" dirty="0"/>
              <a:t>Multiple Instruction Multiple Data : MIMD 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</a:t>
            </a:r>
            <a:r>
              <a:rPr lang="th-TH" sz="2800" dirty="0"/>
              <a:t>ทำงานของระบบนี้เป็นการทำงานของโปรเซสเซอร์หลายตัวพร้อมกันและโปรเซสเซอร์แต่ละตัวจะมีคำสั่งและข้อมูลเป็นของตนเอง</a:t>
            </a:r>
          </a:p>
          <a:p>
            <a:r>
              <a:rPr lang="th-TH" sz="2800" dirty="0" smtClean="0"/>
              <a:t>ดังนั้น</a:t>
            </a:r>
            <a:r>
              <a:rPr lang="th-TH" sz="2800" dirty="0"/>
              <a:t>ในการทำงานแต่ละโปรเซสเซอร์จะเป็นอิสระจากกัน</a:t>
            </a:r>
          </a:p>
          <a:p>
            <a:r>
              <a:rPr lang="th-TH" sz="2800" dirty="0" smtClean="0"/>
              <a:t>ตัวอย่าง</a:t>
            </a:r>
            <a:r>
              <a:rPr lang="th-TH" sz="2800" dirty="0"/>
              <a:t>ระบบคอมพิวเตอร์ประเภท </a:t>
            </a:r>
            <a:r>
              <a:rPr lang="en-US" sz="2800" dirty="0"/>
              <a:t>MIMD </a:t>
            </a:r>
            <a:r>
              <a:rPr lang="th-TH" sz="2800" dirty="0"/>
              <a:t>ที่เห็นได้ชัดเจนคือระบบเครือข่ายคอมพิวเตอร์ </a:t>
            </a:r>
            <a:r>
              <a:rPr lang="en-US" sz="2800" dirty="0"/>
              <a:t>(Computer Network)</a:t>
            </a:r>
          </a:p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770422" y="3859661"/>
            <a:ext cx="7786688" cy="2443163"/>
            <a:chOff x="762000" y="2819400"/>
            <a:chExt cx="7786688" cy="24431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636713" y="351948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P1</a:t>
              </a:r>
              <a:endParaRPr lang="th-TH" sz="2800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62000" y="37528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D1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828800" y="47434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O1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049338" y="382270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2133600" y="299085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116138" y="421005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465513" y="351948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P2</a:t>
              </a:r>
              <a:endParaRPr lang="th-TH" sz="2800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590800" y="37528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D2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657600" y="47434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O2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878138" y="382270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941763" y="28194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944938" y="421005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294313" y="3519488"/>
              <a:ext cx="954087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P3</a:t>
              </a:r>
              <a:endParaRPr lang="th-TH" sz="280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419600" y="37528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D3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770063" y="2838450"/>
              <a:ext cx="37941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I1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5486400" y="47434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O3</a:t>
              </a: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4706938" y="382270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5770563" y="28194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773738" y="421005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7086600" y="3505200"/>
              <a:ext cx="954088" cy="682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Pn</a:t>
              </a:r>
              <a:endParaRPr lang="th-TH" sz="2800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6477000" y="381000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Dn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8077200" y="4743450"/>
              <a:ext cx="471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On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6324600" y="3810000"/>
              <a:ext cx="60960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7924800" y="28194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7924800" y="4191000"/>
              <a:ext cx="0" cy="682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505200" y="2914650"/>
              <a:ext cx="379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I2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5334000" y="2990850"/>
              <a:ext cx="379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I3</a:t>
              </a: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7429500" y="2990850"/>
              <a:ext cx="379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99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แบบฝึกหัดบทที่ 3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>
                <a:cs typeface="Cordia New" pitchFamily="34" charset="-34"/>
              </a:rPr>
              <a:t>จงหาค่าเฉลี่ยในการรอและและทำงานเสร็จทั้ง </a:t>
            </a:r>
            <a:r>
              <a:rPr lang="th-TH" sz="2800" dirty="0" smtClean="0">
                <a:cs typeface="Cordia New" pitchFamily="34" charset="-34"/>
              </a:rPr>
              <a:t>4 </a:t>
            </a:r>
            <a:r>
              <a:rPr lang="th-TH" sz="2800" dirty="0">
                <a:cs typeface="Cordia New" pitchFamily="34" charset="-34"/>
              </a:rPr>
              <a:t>วิธี คือ </a:t>
            </a:r>
            <a:r>
              <a:rPr lang="en-US" sz="2800" dirty="0">
                <a:cs typeface="Cordia New" pitchFamily="34" charset="-34"/>
              </a:rPr>
              <a:t>FCFS, </a:t>
            </a:r>
            <a:r>
              <a:rPr lang="th-TH" sz="2800" dirty="0">
                <a:cs typeface="Cordia New" pitchFamily="34" charset="-34"/>
              </a:rPr>
              <a:t>ตามลำดับความสำคัญ</a:t>
            </a:r>
            <a:r>
              <a:rPr lang="en-US" sz="2800" dirty="0">
                <a:cs typeface="Cordia New" pitchFamily="34" charset="-34"/>
              </a:rPr>
              <a:t>, SJF </a:t>
            </a:r>
            <a:r>
              <a:rPr lang="th-TH" sz="2800" dirty="0">
                <a:cs typeface="Cordia New" pitchFamily="34" charset="-34"/>
              </a:rPr>
              <a:t>และ</a:t>
            </a:r>
            <a:r>
              <a:rPr lang="en-US" sz="2800" dirty="0">
                <a:cs typeface="Cordia New" pitchFamily="34" charset="-34"/>
              </a:rPr>
              <a:t> RR </a:t>
            </a:r>
            <a:r>
              <a:rPr lang="th-TH" sz="2800" dirty="0">
                <a:cs typeface="Cordia New" pitchFamily="34" charset="-34"/>
              </a:rPr>
              <a:t>เวลาควอนตัม </a:t>
            </a:r>
            <a:r>
              <a:rPr lang="en-US" sz="2800" dirty="0">
                <a:cs typeface="Cordia New" pitchFamily="34" charset="-34"/>
              </a:rPr>
              <a:t>= </a:t>
            </a:r>
            <a:r>
              <a:rPr lang="en-US" sz="2800" dirty="0" smtClean="0">
                <a:cs typeface="Cordia New" pitchFamily="34" charset="-34"/>
              </a:rPr>
              <a:t>2 </a:t>
            </a:r>
            <a:r>
              <a:rPr lang="th-TH" sz="2800" dirty="0" smtClean="0">
                <a:cs typeface="Cordia New" pitchFamily="34" charset="-34"/>
              </a:rPr>
              <a:t>วินาที</a:t>
            </a:r>
            <a:endParaRPr lang="th-TH" sz="2800" dirty="0">
              <a:cs typeface="Cordia New" pitchFamily="34" charset="-34"/>
            </a:endParaRPr>
          </a:p>
          <a:p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51923"/>
              </p:ext>
            </p:extLst>
          </p:nvPr>
        </p:nvGraphicFramePr>
        <p:xfrm>
          <a:off x="1187624" y="2348880"/>
          <a:ext cx="6307593" cy="37914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5465"/>
                <a:gridCol w="1574646"/>
                <a:gridCol w="1578741"/>
                <a:gridCol w="1578741"/>
              </a:tblGrid>
              <a:tr h="90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process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ลำดับคิว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ลำดับความสำคัญ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เวลาทำงาน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18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57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4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ข้อพิจารณาในการจัดเวลา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>
                <a:cs typeface="+mj-cs"/>
              </a:rPr>
              <a:t>การใช้สอยซีพียู(</a:t>
            </a:r>
            <a:r>
              <a:rPr lang="en-US" sz="2800" b="1" dirty="0">
                <a:cs typeface="+mj-cs"/>
              </a:rPr>
              <a:t>CPU Utilization) </a:t>
            </a:r>
            <a:endParaRPr lang="th-TH" sz="2800" b="1" dirty="0" smtClean="0">
              <a:cs typeface="+mj-cs"/>
            </a:endParaRPr>
          </a:p>
          <a:p>
            <a:pPr marL="274320" lvl="1" indent="0">
              <a:buNone/>
            </a:pPr>
            <a:r>
              <a:rPr lang="th-TH" sz="2800" dirty="0" smtClean="0">
                <a:cs typeface="+mj-cs"/>
              </a:rPr>
              <a:t>การ</a:t>
            </a:r>
            <a:r>
              <a:rPr lang="th-TH" sz="2800" dirty="0">
                <a:cs typeface="+mj-cs"/>
              </a:rPr>
              <a:t>ใช้ประโยชน์จากซีพียูอย่างสูงสุด โดยทำให้ซีพียูมีงานทำมากที่สุดเท่าที่จะทำได้  ซีพียูควรจะถูกใช้อยู่ระหว่าง 40-90 </a:t>
            </a:r>
            <a:r>
              <a:rPr lang="th-TH" sz="2800" dirty="0" smtClean="0">
                <a:cs typeface="+mj-cs"/>
              </a:rPr>
              <a:t>%</a:t>
            </a:r>
          </a:p>
          <a:p>
            <a:r>
              <a:rPr lang="th-TH" sz="2800" b="1" dirty="0" err="1">
                <a:cs typeface="+mj-cs"/>
              </a:rPr>
              <a:t>ทรูพุต</a:t>
            </a:r>
            <a:r>
              <a:rPr lang="th-TH" sz="2800" b="1" dirty="0">
                <a:cs typeface="+mj-cs"/>
              </a:rPr>
              <a:t> (</a:t>
            </a:r>
            <a:r>
              <a:rPr lang="en-US" sz="2800" b="1" dirty="0">
                <a:cs typeface="+mj-cs"/>
              </a:rPr>
              <a:t>Throughput) </a:t>
            </a:r>
            <a:endParaRPr lang="th-TH" sz="2800" b="1" dirty="0" smtClean="0">
              <a:cs typeface="+mj-cs"/>
            </a:endParaRPr>
          </a:p>
          <a:p>
            <a:pPr marL="274320" lvl="1" indent="0">
              <a:buNone/>
            </a:pPr>
            <a:r>
              <a:rPr lang="th-TH" sz="2800" dirty="0" smtClean="0">
                <a:cs typeface="+mj-cs"/>
              </a:rPr>
              <a:t>จำนวน</a:t>
            </a:r>
            <a:r>
              <a:rPr lang="th-TH" sz="2800" dirty="0">
                <a:cs typeface="+mj-cs"/>
              </a:rPr>
              <a:t>งานที่เสร็จต่อหน่วย</a:t>
            </a:r>
            <a:r>
              <a:rPr lang="th-TH" sz="2800" dirty="0" smtClean="0">
                <a:cs typeface="+mj-cs"/>
              </a:rPr>
              <a:t>เวลา</a:t>
            </a:r>
          </a:p>
          <a:p>
            <a:r>
              <a:rPr lang="th-TH" sz="2800" b="1" dirty="0">
                <a:cs typeface="+mj-cs"/>
              </a:rPr>
              <a:t>เวลาทั้งหมด (</a:t>
            </a:r>
            <a:r>
              <a:rPr lang="en-US" sz="2800" b="1" dirty="0">
                <a:cs typeface="+mj-cs"/>
              </a:rPr>
              <a:t>Turnaround Time) </a:t>
            </a:r>
            <a:endParaRPr lang="th-TH" sz="2800" b="1" dirty="0">
              <a:cs typeface="+mj-cs"/>
            </a:endParaRPr>
          </a:p>
          <a:p>
            <a:pPr marL="274320" lvl="1" indent="0">
              <a:buNone/>
            </a:pPr>
            <a:r>
              <a:rPr lang="th-TH" sz="2800" dirty="0" smtClean="0">
                <a:cs typeface="+mj-cs"/>
              </a:rPr>
              <a:t>ช่วงเวลา</a:t>
            </a:r>
            <a:r>
              <a:rPr lang="th-TH" sz="2800" dirty="0">
                <a:cs typeface="+mj-cs"/>
              </a:rPr>
              <a:t>ทั้งหมดที่ใช้ในการทำงานใดงานหนึ่งตั้งแต่เริ่มต้นเข้าไปในระบบ จนงานถูกทำจนเสร็จเรียบร้อย (รวมเวลาที่รอเข้าหน่วยความจำ เวลาที่คอยอยู่ในคิว เวลาที่ใช้ซีพียู และเวลาของอินพุต/เอาต์พุต)</a:t>
            </a:r>
          </a:p>
          <a:p>
            <a:pPr marL="274320" lvl="1" indent="0">
              <a:buNone/>
            </a:pPr>
            <a:endParaRPr lang="th-TH" sz="2800" dirty="0"/>
          </a:p>
          <a:p>
            <a:endParaRPr lang="en-US" sz="2800" b="1" dirty="0"/>
          </a:p>
          <a:p>
            <a:endParaRPr lang="th-TH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80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ข้อพิจารณาในการจัดเวลา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>
                <a:cs typeface="+mj-cs"/>
              </a:rPr>
              <a:t>เวลาตอบสนอง </a:t>
            </a:r>
            <a:r>
              <a:rPr lang="en-US" sz="2800" b="1" dirty="0" smtClean="0">
                <a:cs typeface="+mj-cs"/>
              </a:rPr>
              <a:t>(Response </a:t>
            </a:r>
            <a:r>
              <a:rPr lang="en-US" sz="2800" b="1" dirty="0">
                <a:cs typeface="+mj-cs"/>
              </a:rPr>
              <a:t>Time)  </a:t>
            </a:r>
            <a:endParaRPr lang="th-TH" sz="2800" b="1" dirty="0" smtClean="0">
              <a:cs typeface="+mj-cs"/>
            </a:endParaRPr>
          </a:p>
          <a:p>
            <a:pPr marL="274320" lvl="1" indent="0">
              <a:buNone/>
            </a:pPr>
            <a:r>
              <a:rPr lang="th-TH" sz="2800" dirty="0" smtClean="0">
                <a:cs typeface="+mj-cs"/>
              </a:rPr>
              <a:t>คือ</a:t>
            </a:r>
            <a:r>
              <a:rPr lang="th-TH" sz="2800" dirty="0">
                <a:cs typeface="+mj-cs"/>
              </a:rPr>
              <a:t>เวลาที่วัดระหว่างเวลาที่มีการร้องขอการกระทำใด  ๆ  ต่อระบบแล้วมีการตอบรับกลับออกมา (ความเร็วของเวลาตอบสนองจึงมักจะขึ้นอยู่กับอุปกรณ์อินพุต/เอาต์พุต)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3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การจัดคิวระยะ</a:t>
            </a:r>
            <a:r>
              <a:rPr lang="th-TH" sz="3600" b="1" dirty="0" smtClean="0"/>
              <a:t>สั้น</a:t>
            </a:r>
            <a:r>
              <a:rPr lang="en-US" sz="3600" b="1" dirty="0" smtClean="0"/>
              <a:t> (</a:t>
            </a:r>
            <a:r>
              <a:rPr lang="en-US" sz="3600" b="1" dirty="0" smtClean="0"/>
              <a:t>Short-term </a:t>
            </a:r>
            <a:r>
              <a:rPr lang="en-US" sz="3600" b="1" dirty="0"/>
              <a:t>scheduling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cs typeface="+mj-cs"/>
              </a:rPr>
              <a:t>ขั้นตอนนี้เป็นการคัดเลือกโปรเซสซึ่งรออยู่ในสถานะพร้อมที่เหมาะสมที่สุดให้เข้าไปอยู่ในสถานะรัน </a:t>
            </a:r>
            <a:r>
              <a:rPr lang="en-US" sz="2800" dirty="0">
                <a:cs typeface="+mj-cs"/>
              </a:rPr>
              <a:t>(</a:t>
            </a:r>
            <a:r>
              <a:rPr lang="th-TH" sz="2800" dirty="0" smtClean="0">
                <a:cs typeface="+mj-cs"/>
              </a:rPr>
              <a:t>ครอบครอง </a:t>
            </a:r>
            <a:r>
              <a:rPr lang="en-US" sz="2800" dirty="0">
                <a:cs typeface="+mj-cs"/>
              </a:rPr>
              <a:t>CPU)</a:t>
            </a:r>
          </a:p>
          <a:p>
            <a:r>
              <a:rPr lang="th-TH" sz="2800" dirty="0">
                <a:cs typeface="+mj-cs"/>
              </a:rPr>
              <a:t>การจัดคิวให้กับโปรเซสนั้นถือว่าเป็นหน้าที่ ของหน่วยจัดคิวในระยะสั้น </a:t>
            </a:r>
            <a:r>
              <a:rPr lang="en-US" sz="2800" dirty="0" smtClean="0">
                <a:cs typeface="+mj-cs"/>
              </a:rPr>
              <a:t>(Short-term Scheduler) </a:t>
            </a:r>
            <a:r>
              <a:rPr lang="th-TH" sz="2800" dirty="0">
                <a:cs typeface="+mj-cs"/>
              </a:rPr>
              <a:t>ซึ่งเป็นส่วนหนึ่งใน </a:t>
            </a:r>
            <a:r>
              <a:rPr lang="en-US" sz="2800" dirty="0">
                <a:cs typeface="+mj-cs"/>
              </a:rPr>
              <a:t>OS</a:t>
            </a:r>
          </a:p>
          <a:p>
            <a:r>
              <a:rPr lang="th-TH" sz="2800" dirty="0" smtClean="0">
                <a:cs typeface="+mj-cs"/>
              </a:rPr>
              <a:t>สำหรับ</a:t>
            </a:r>
            <a:r>
              <a:rPr lang="th-TH" sz="2800" dirty="0">
                <a:cs typeface="+mj-cs"/>
              </a:rPr>
              <a:t>การส่งโปรเซสที่ถูกเลือกแล้วให้เข้าไปอยู่ในสถานะรัน เป็นหน้าที่ของตัวส่ง </a:t>
            </a:r>
            <a:r>
              <a:rPr lang="en-US" sz="2800" dirty="0" smtClean="0">
                <a:cs typeface="+mj-cs"/>
              </a:rPr>
              <a:t>(Dispatcher</a:t>
            </a:r>
            <a:r>
              <a:rPr lang="en-US" sz="2800" dirty="0">
                <a:cs typeface="+mj-cs"/>
              </a:rPr>
              <a:t>) </a:t>
            </a:r>
            <a:r>
              <a:rPr lang="th-TH" sz="2800" dirty="0">
                <a:cs typeface="+mj-cs"/>
              </a:rPr>
              <a:t>ซึ่งเป็นส่วนหนึ่งใน </a:t>
            </a:r>
            <a:r>
              <a:rPr lang="en-US" sz="2800" dirty="0">
                <a:cs typeface="+mj-cs"/>
              </a:rPr>
              <a:t>OS</a:t>
            </a:r>
          </a:p>
          <a:p>
            <a:endParaRPr lang="th-TH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84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การจัดคิวระยะสั้น </a:t>
            </a:r>
            <a:r>
              <a:rPr lang="th-TH" sz="3600" b="1" dirty="0" smtClean="0"/>
              <a:t>(</a:t>
            </a:r>
            <a:r>
              <a:rPr lang="en-US" sz="3600" b="1" dirty="0"/>
              <a:t>Short-term scheduling)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การจัดคิวระยะสั้นมีดังนี้</a:t>
            </a:r>
          </a:p>
          <a:p>
            <a:pPr lvl="1"/>
            <a:r>
              <a:rPr lang="th-TH" sz="2800" dirty="0" smtClean="0"/>
              <a:t>การ</a:t>
            </a:r>
            <a:r>
              <a:rPr lang="th-TH" sz="2800" dirty="0"/>
              <a:t>จัดคิวแบบ </a:t>
            </a:r>
            <a:r>
              <a:rPr lang="en-US" sz="2800" dirty="0"/>
              <a:t>FCFS</a:t>
            </a:r>
          </a:p>
          <a:p>
            <a:pPr lvl="1"/>
            <a:r>
              <a:rPr lang="th-TH" sz="2800" dirty="0"/>
              <a:t>การจัดคิวแบบ </a:t>
            </a:r>
            <a:r>
              <a:rPr lang="en-US" sz="2800" dirty="0"/>
              <a:t>SJF </a:t>
            </a:r>
            <a:endParaRPr lang="en-US" sz="2800" dirty="0" smtClean="0"/>
          </a:p>
          <a:p>
            <a:pPr lvl="1"/>
            <a:r>
              <a:rPr lang="th-TH" sz="2800" dirty="0" smtClean="0"/>
              <a:t>การ</a:t>
            </a:r>
            <a:r>
              <a:rPr lang="th-TH" sz="2800" dirty="0"/>
              <a:t>จัดคิวแบบลำดับความสำคัญ</a:t>
            </a:r>
          </a:p>
          <a:p>
            <a:pPr lvl="1"/>
            <a:r>
              <a:rPr lang="th-TH" sz="2800" dirty="0" smtClean="0"/>
              <a:t>การจัดคิวแบบ </a:t>
            </a:r>
            <a:r>
              <a:rPr lang="en-US" sz="2800" dirty="0"/>
              <a:t>SRTF</a:t>
            </a:r>
          </a:p>
          <a:p>
            <a:pPr lvl="1"/>
            <a:r>
              <a:rPr lang="th-TH" sz="2800" dirty="0" smtClean="0"/>
              <a:t>การ</a:t>
            </a:r>
            <a:r>
              <a:rPr lang="th-TH" sz="2800" dirty="0"/>
              <a:t>จัดคิวแบบ </a:t>
            </a:r>
            <a:r>
              <a:rPr lang="en-US" sz="2800" dirty="0" smtClean="0"/>
              <a:t>RR</a:t>
            </a:r>
            <a:endParaRPr lang="th-TH" sz="2800" dirty="0" smtClean="0"/>
          </a:p>
          <a:p>
            <a:pPr lvl="1"/>
            <a:r>
              <a:rPr lang="th-TH" sz="2800" dirty="0" smtClean="0"/>
              <a:t>การจัดคิวแบบหลายระดับ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60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การจัดคิวแบบมาก่อนได้</a:t>
            </a:r>
            <a:r>
              <a:rPr lang="th-TH" sz="3600" b="1" dirty="0" smtClean="0"/>
              <a:t>ก่อน (</a:t>
            </a:r>
            <a:r>
              <a:rPr lang="en-US" sz="3600" b="1" dirty="0"/>
              <a:t>First-come-first-served : FCFS)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เป็นวิธีการที่ง่ายที่สุด</a:t>
            </a:r>
          </a:p>
          <a:p>
            <a:r>
              <a:rPr lang="th-TH" sz="2800" dirty="0" smtClean="0"/>
              <a:t>โปรเซส</a:t>
            </a:r>
            <a:r>
              <a:rPr lang="th-TH" sz="2800" dirty="0"/>
              <a:t>ใดเข้า</a:t>
            </a:r>
            <a:r>
              <a:rPr lang="th-TH" sz="2800" dirty="0" err="1"/>
              <a:t>มารอ</a:t>
            </a:r>
            <a:r>
              <a:rPr lang="th-TH" sz="2800" dirty="0"/>
              <a:t>ในคิวก่อนจะมีสิทธิครอบครอง </a:t>
            </a:r>
            <a:r>
              <a:rPr lang="en-US" sz="2800" dirty="0"/>
              <a:t>CPU </a:t>
            </a:r>
            <a:r>
              <a:rPr lang="th-TH" sz="2800" dirty="0"/>
              <a:t>ก่อน</a:t>
            </a:r>
          </a:p>
          <a:p>
            <a:r>
              <a:rPr lang="th-TH" sz="2800" dirty="0" smtClean="0"/>
              <a:t>โปรเซส</a:t>
            </a:r>
            <a:r>
              <a:rPr lang="th-TH" sz="2800" dirty="0"/>
              <a:t>ที่ได้ครอบครอง </a:t>
            </a:r>
            <a:r>
              <a:rPr lang="en-US" sz="2800" dirty="0"/>
              <a:t>CPU </a:t>
            </a:r>
            <a:r>
              <a:rPr lang="th-TH" sz="2800" dirty="0"/>
              <a:t>จะทำงานไปจนเสร็จ </a:t>
            </a:r>
            <a:r>
              <a:rPr lang="th-TH" sz="2800" b="1" u="sng" dirty="0"/>
              <a:t>ไม่มีระยะเวลาควอนตัม</a:t>
            </a:r>
          </a:p>
          <a:p>
            <a:r>
              <a:rPr lang="th-TH" sz="2800" dirty="0" smtClean="0"/>
              <a:t>ถ้า</a:t>
            </a:r>
            <a:r>
              <a:rPr lang="th-TH" sz="2800" dirty="0"/>
              <a:t>โปรเซสมีการเรียกใช้งานอุปกรณ์อินพุต/เอาท์พุต หรือรอเหตุการณ์บางอย่าง โปรเซสนั้นต้องปลดปล่อยซีพียู และออกจากสถานะรันไปอยู่ในสถานะ</a:t>
            </a:r>
            <a:r>
              <a:rPr lang="th-TH" sz="2800" dirty="0" err="1"/>
              <a:t>บล็อค</a:t>
            </a:r>
            <a:endParaRPr lang="th-TH" sz="2800" dirty="0"/>
          </a:p>
          <a:p>
            <a:r>
              <a:rPr lang="th-TH" sz="2800" dirty="0" smtClean="0"/>
              <a:t>เมื่อ</a:t>
            </a:r>
            <a:r>
              <a:rPr lang="th-TH" sz="2800" dirty="0"/>
              <a:t>การเรียกใช้อุปกรณ์อินพุต/เอาท์พุตเสร็จสิ้นลง หรือเกิดเหตุการณ์ที่กำลังรอ</a:t>
            </a:r>
            <a:r>
              <a:rPr lang="th-TH" sz="2800" dirty="0" smtClean="0"/>
              <a:t>อยู่โปรเซส</a:t>
            </a:r>
            <a:r>
              <a:rPr lang="th-TH" sz="2800" dirty="0"/>
              <a:t>นั้นจะกลับไปอยู่ต่อท้ายคิวของสถานะพร้อม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7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9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893</TotalTime>
  <Words>3539</Words>
  <Application>Microsoft Office PowerPoint</Application>
  <PresentationFormat>นำเสนอทางหน้าจอ (4:3)</PresentationFormat>
  <Paragraphs>577</Paragraphs>
  <Slides>48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48</vt:i4>
      </vt:variant>
    </vt:vector>
  </HeadingPairs>
  <TitlesOfParts>
    <vt:vector size="49" baseType="lpstr">
      <vt:lpstr>เริ่มต้น</vt:lpstr>
      <vt:lpstr>  บทที่ 3 การจัดเวลาซีพียู  </vt:lpstr>
      <vt:lpstr>เนื้อหา</vt:lpstr>
      <vt:lpstr>การจัดเวลาซีพียู  (CPU Scheduling)</vt:lpstr>
      <vt:lpstr>การจัดเวลาซีพียู  (CPU Scheduling) </vt:lpstr>
      <vt:lpstr>ข้อพิจารณาในการจัดเวลา</vt:lpstr>
      <vt:lpstr>ข้อพิจารณาในการจัดเวลา</vt:lpstr>
      <vt:lpstr>การจัดคิวระยะสั้น (Short-term scheduling)</vt:lpstr>
      <vt:lpstr>การจัดคิวระยะสั้น (Short-term scheduling) </vt:lpstr>
      <vt:lpstr>การจัดคิวแบบมาก่อนได้ก่อน (First-come-first-served : FCFS) </vt:lpstr>
      <vt:lpstr>การจัดคิวแบบมาก่อนได้ก่อน (First-come-first-served : FCFS) </vt:lpstr>
      <vt:lpstr>การจัดคิวแบบมาก่อนได้ก่อน (First-come-first-served : FCFS) </vt:lpstr>
      <vt:lpstr>การจัดคิวแบบมาก่อนได้ก่อน (First-come-first-served : FCFS) </vt:lpstr>
      <vt:lpstr>การจัดคิวแบบงานสั้นทำก่อน (Short-Job-first : SJF)</vt:lpstr>
      <vt:lpstr>การจัดคิวแบบงานสั้นทำก่อน (Short-Job-first : SJF)</vt:lpstr>
      <vt:lpstr>การจัดคิวแบบงานสั้นทำก่อน (Short-Job-first : SJF)</vt:lpstr>
      <vt:lpstr>การจัดคิวแบบงานสั้นทำก่อน (Short-Job-first : SJF)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การจัดคิวแบบตามลำดับความสำคัญ (Priority Queue)</vt:lpstr>
      <vt:lpstr>การจัดคิวแบบงานที่เหลือเวลาน้อยทำก่อน  (Shortest-remaining-time -first : SRTF)</vt:lpstr>
      <vt:lpstr>การจัดคิวแบบวนรอบ (Round-Robin : RR)</vt:lpstr>
      <vt:lpstr>การจัดคิวแบบวนรอบ (Round-Robin : RR)</vt:lpstr>
      <vt:lpstr>การจัดคิวแบบวนรอบ (Round-Robin : RR)</vt:lpstr>
      <vt:lpstr>การจัดคิวแบบวนรอบ (Round-Robin : RR)</vt:lpstr>
      <vt:lpstr>การจัดคิวแบบวนรอบ (Round-Robin : RR)</vt:lpstr>
      <vt:lpstr>การจัดคิวแบบวนรอบ (Round-Robin : RR)</vt:lpstr>
      <vt:lpstr>ตัวอย่าง</vt:lpstr>
      <vt:lpstr>ผลลัพธ์ FCFS</vt:lpstr>
      <vt:lpstr>ผลลัพธ์ SJF</vt:lpstr>
      <vt:lpstr>ผลลัพธ์ RR</vt:lpstr>
      <vt:lpstr>การจัดคิวแบบหลายระดับ</vt:lpstr>
      <vt:lpstr>การจัดคิวแบบหลายระดับ</vt:lpstr>
      <vt:lpstr>การจัดคิวแบบหลายระดับ</vt:lpstr>
      <vt:lpstr>การจัดคิวแบบหลายระดับ</vt:lpstr>
      <vt:lpstr>การจัดคิวระยะยาว</vt:lpstr>
      <vt:lpstr>การจัดคิวระยะยาว</vt:lpstr>
      <vt:lpstr>ระบบหลายโปรเซสเซอร์ (Multi-processor System)</vt:lpstr>
      <vt:lpstr>คำสั่งเดี่ยวและข้อมูลเดี่ยว  ( Single Instruction Single Data : SISD )</vt:lpstr>
      <vt:lpstr>คำสั่งเดี่ยวและหลายชุดข้อมูล  ( Single Instruction Multiple Data : SIMD )</vt:lpstr>
      <vt:lpstr>คำสั่งเดี่ยวและหลายชุดข้อมูล  ( Single Instruction Multiple Data : SIMD ) </vt:lpstr>
      <vt:lpstr>หลายชุดคำสั่งและข้อมูลเดี่ยว  (Multiple Instruction Single Data : MISD )</vt:lpstr>
      <vt:lpstr>หลายชุดคำสั่งและข้อมูลเดี่ยว (Multiple Instruction Single Data : MISD) </vt:lpstr>
      <vt:lpstr>หลายชุดคำสั่งและหลายชุดข้อมูล  (Multiple Instruction Multiple Data : MIMD )</vt:lpstr>
      <vt:lpstr>แบบฝึกหัดบทที่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ความรู้พื้นฐานเกี่ยวกับระบบปฏิบัติการ  </dc:title>
  <dc:creator>Purim</dc:creator>
  <cp:lastModifiedBy>user</cp:lastModifiedBy>
  <cp:revision>27</cp:revision>
  <cp:lastPrinted>2017-08-28T06:10:30Z</cp:lastPrinted>
  <dcterms:created xsi:type="dcterms:W3CDTF">2017-08-07T01:19:55Z</dcterms:created>
  <dcterms:modified xsi:type="dcterms:W3CDTF">2017-09-02T05:20:23Z</dcterms:modified>
</cp:coreProperties>
</file>