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40"/>
  </p:handout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6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25CFB-15B8-4BEA-9261-F680A420CC2B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04951-4B40-4B61-9741-04E9481BBFC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2726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F5F293D-20BF-487A-BFA7-792ABC73B8A5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สามเหลี่ยมหน้าจั่ว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F5F293D-20BF-487A-BFA7-792ABC73B8A5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5" name="ตัวเชื่อมต่อตรง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แทนเนื้อหา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28/08/60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28" name="ตัวเชื่อมต่อตรง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ตัวเชื่อมต่อตรง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ามเหลี่ยมหน้าจั่ว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R="0">
              <a:tabLst>
                <a:tab pos="1703388" algn="l"/>
              </a:tabLst>
            </a:pPr>
            <a:r>
              <a:rPr lang="th-TH" b="1" dirty="0">
                <a:latin typeface="Cordia New" pitchFamily="34" charset="-34"/>
              </a:rPr>
              <a:t>	บทที่ 2</a:t>
            </a:r>
            <a:r>
              <a:rPr lang="th-TH" b="1" dirty="0" smtClean="0">
                <a:latin typeface="Cordia New" pitchFamily="34" charset="-34"/>
              </a:rPr>
              <a:t/>
            </a:r>
            <a:br>
              <a:rPr lang="th-TH" b="1" dirty="0" smtClean="0">
                <a:latin typeface="Cordia New" pitchFamily="34" charset="-34"/>
              </a:rPr>
            </a:br>
            <a:r>
              <a:rPr lang="th-TH" b="1" dirty="0">
                <a:latin typeface="Cordia New" pitchFamily="34" charset="-34"/>
              </a:rPr>
              <a:t>การจัดการกับกระบวนการทำงานของระบบปฏิบัติการ</a:t>
            </a:r>
            <a:r>
              <a:rPr lang="th-TH" b="1" dirty="0" smtClean="0">
                <a:latin typeface="Cordia New" pitchFamily="34" charset="-34"/>
              </a:rPr>
              <a:t/>
            </a:r>
            <a:br>
              <a:rPr lang="th-TH" b="1" dirty="0" smtClean="0">
                <a:latin typeface="Cordia New" pitchFamily="34" charset="-34"/>
              </a:rPr>
            </a:br>
            <a:r>
              <a:rPr lang="th-TH" b="1" dirty="0">
                <a:latin typeface="Cordia New" pitchFamily="34" charset="-34"/>
              </a:rPr>
              <a:t/>
            </a:r>
            <a:br>
              <a:rPr lang="th-TH" b="1" dirty="0">
                <a:latin typeface="Cordia New" pitchFamily="34" charset="-34"/>
              </a:rPr>
            </a:b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rdia New" pitchFamily="34" charset="-34"/>
              </a:rPr>
              <a:t>(Operating System Process Management)</a:t>
            </a:r>
            <a:endParaRPr lang="th-TH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79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สถานะของ</a:t>
            </a:r>
            <a:r>
              <a:rPr lang="th-TH" sz="3600" b="1" dirty="0" smtClean="0"/>
              <a:t>โปรเซส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ในขณะ</a:t>
            </a:r>
            <a:r>
              <a:rPr lang="th-TH" sz="2800" dirty="0" err="1"/>
              <a:t>ที่เอ็ก</a:t>
            </a:r>
            <a:r>
              <a:rPr lang="th-TH" sz="2800" dirty="0"/>
              <a:t>ซิ</a:t>
            </a:r>
            <a:r>
              <a:rPr lang="th-TH" sz="2800" dirty="0" err="1"/>
              <a:t>คิวต์</a:t>
            </a:r>
            <a:r>
              <a:rPr lang="th-TH" sz="2800" dirty="0"/>
              <a:t>โปรเซสอยู่นั้น โปรเซสจะมีการเปลี่ยนแปลงสถานะอยู่ตลอดเวลาสามารถแบ่งสถานะดังนี้</a:t>
            </a:r>
          </a:p>
          <a:p>
            <a:pPr lvl="1"/>
            <a:r>
              <a:rPr lang="th-TH" sz="2800" b="1" dirty="0" smtClean="0"/>
              <a:t>สถานะ</a:t>
            </a:r>
            <a:r>
              <a:rPr lang="th-TH" sz="2800" b="1" dirty="0"/>
              <a:t>เริ่มต้น (</a:t>
            </a:r>
            <a:r>
              <a:rPr lang="en-US" sz="2800" b="1" dirty="0"/>
              <a:t>New) </a:t>
            </a:r>
            <a:r>
              <a:rPr lang="th-TH" sz="2800" dirty="0"/>
              <a:t>เป็นสถานะที่เริ่มต้นสร้างโปรเซส</a:t>
            </a:r>
          </a:p>
          <a:p>
            <a:pPr lvl="1"/>
            <a:r>
              <a:rPr lang="th-TH" sz="2800" b="1" dirty="0"/>
              <a:t>สถานะพร้อม (</a:t>
            </a:r>
            <a:r>
              <a:rPr lang="en-US" sz="2800" b="1" dirty="0"/>
              <a:t>Ready) </a:t>
            </a:r>
            <a:r>
              <a:rPr lang="th-TH" sz="2800" dirty="0"/>
              <a:t>เป็นสถานะที่พร้อมจะครอบครองซีพียู แต่ยัง	ไม่มีการรัน</a:t>
            </a:r>
          </a:p>
          <a:p>
            <a:pPr lvl="1"/>
            <a:r>
              <a:rPr lang="th-TH" sz="2800" b="1" dirty="0"/>
              <a:t>สถานะรัน (</a:t>
            </a:r>
            <a:r>
              <a:rPr lang="en-US" sz="2800" b="1" dirty="0"/>
              <a:t>Running)</a:t>
            </a:r>
            <a:r>
              <a:rPr lang="en-US" sz="2800" dirty="0"/>
              <a:t> </a:t>
            </a:r>
            <a:r>
              <a:rPr lang="th-TH" sz="2800" dirty="0"/>
              <a:t>เป็นสถานะที่โปรเซสเข้าครอบครองซีพียูและ</a:t>
            </a:r>
            <a:r>
              <a:rPr lang="th-TH" sz="2800" dirty="0" smtClean="0"/>
              <a:t>มี</a:t>
            </a:r>
            <a:r>
              <a:rPr lang="th-TH" sz="2800" dirty="0" err="1" smtClean="0"/>
              <a:t>การเอ็ก</a:t>
            </a:r>
            <a:r>
              <a:rPr lang="th-TH" sz="2800" dirty="0"/>
              <a:t>ซิ</a:t>
            </a:r>
            <a:r>
              <a:rPr lang="th-TH" sz="2800" dirty="0" err="1"/>
              <a:t>คิวต์</a:t>
            </a:r>
            <a:r>
              <a:rPr lang="th-TH" sz="2800" dirty="0"/>
              <a:t>คำสั่งในโปรแกรมของโปรเซส</a:t>
            </a:r>
          </a:p>
          <a:p>
            <a:pPr lvl="1"/>
            <a:r>
              <a:rPr lang="th-TH" sz="2800" b="1" dirty="0"/>
              <a:t>สถานะรอ (</a:t>
            </a:r>
            <a:r>
              <a:rPr lang="en-US" sz="2800" b="1" dirty="0"/>
              <a:t>Wait) </a:t>
            </a:r>
            <a:r>
              <a:rPr lang="th-TH" sz="2800" dirty="0"/>
              <a:t>เป็นสถานะที่โปรเซสกำลังรอเหตุการณ์บางอย่าง เช่น การรอสัญญาณ การจัดการอินพุต/เอาต์พุตดี</a:t>
            </a:r>
            <a:r>
              <a:rPr lang="th-TH" sz="2800" dirty="0" err="1"/>
              <a:t>ไวซ์</a:t>
            </a:r>
            <a:endParaRPr lang="th-TH" sz="2800" dirty="0"/>
          </a:p>
          <a:p>
            <a:pPr lvl="1"/>
            <a:endParaRPr lang="th-TH" sz="2500" dirty="0"/>
          </a:p>
        </p:txBody>
      </p:sp>
    </p:spTree>
    <p:extLst>
      <p:ext uri="{BB962C8B-B14F-4D97-AF65-F5344CB8AC3E}">
        <p14:creationId xmlns:p14="http://schemas.microsoft.com/office/powerpoint/2010/main" val="107903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สถานะของ</a:t>
            </a:r>
            <a:r>
              <a:rPr lang="th-TH" sz="3600" b="1" dirty="0" smtClean="0"/>
              <a:t>โปรเซส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สถานะบล็อก (</a:t>
            </a:r>
            <a:r>
              <a:rPr lang="en-US" sz="2800" b="1" dirty="0"/>
              <a:t>Block) </a:t>
            </a:r>
            <a:r>
              <a:rPr lang="th-TH" sz="2800" dirty="0"/>
              <a:t>เป็นสถานะที่โปรเซสต้องการใช้อุปกรณ์อินพุต/เอาต์พุต หรือเกิดอิน</a:t>
            </a:r>
            <a:r>
              <a:rPr lang="th-TH" sz="2800" dirty="0" err="1"/>
              <a:t>เทอร์รัพต์</a:t>
            </a:r>
            <a:r>
              <a:rPr lang="th-TH" sz="2800" dirty="0"/>
              <a:t>ระหว่างที่รันโปรเซส ซึ่งจะต้องรอให้มีการจัดการอุปกรณ์อินพุต/เอาต์พุต หรือจัดการอิน</a:t>
            </a:r>
            <a:r>
              <a:rPr lang="th-TH" sz="2800" dirty="0" err="1"/>
              <a:t>เทอร์รัพต์</a:t>
            </a:r>
            <a:r>
              <a:rPr lang="th-TH" sz="2800" dirty="0"/>
              <a:t>ให้เรียบร้อยก่อนจะกลับไปสถานะรันได้ต่อไป</a:t>
            </a:r>
          </a:p>
          <a:p>
            <a:r>
              <a:rPr lang="th-TH" sz="2800" b="1" dirty="0"/>
              <a:t>สถานะสิ้นสุด (</a:t>
            </a:r>
            <a:r>
              <a:rPr lang="en-US" sz="2800" b="1" dirty="0"/>
              <a:t>Terminate) </a:t>
            </a:r>
            <a:r>
              <a:rPr lang="th-TH" sz="2800" dirty="0"/>
              <a:t>เป็นสถานะที่หยุดนิ่งอันเกิดจากโปรเซส</a:t>
            </a:r>
            <a:r>
              <a:rPr lang="th-TH" sz="2800" dirty="0" err="1"/>
              <a:t>ถูกเอ็ก</a:t>
            </a:r>
            <a:r>
              <a:rPr lang="th-TH" sz="2800" dirty="0"/>
              <a:t>ซิ</a:t>
            </a:r>
            <a:r>
              <a:rPr lang="th-TH" sz="2800" dirty="0" err="1"/>
              <a:t>คิวต์</a:t>
            </a:r>
            <a:r>
              <a:rPr lang="th-TH" sz="2800" dirty="0"/>
              <a:t>หมดทุกคำสั่งในโปรแกรมแล้ว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977007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39763" y="1715748"/>
            <a:ext cx="8226425" cy="3658956"/>
            <a:chOff x="306" y="1056"/>
            <a:chExt cx="5182" cy="2304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336" y="1056"/>
              <a:ext cx="1104" cy="576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th-TH" sz="2400" dirty="0"/>
                <a:t>เริ่มต้น</a:t>
              </a:r>
              <a:endParaRPr lang="th-TH" sz="2400" dirty="0">
                <a:cs typeface="Cordia New" pitchFamily="34" charset="-34"/>
              </a:endParaRPr>
            </a:p>
            <a:p>
              <a:pPr algn="ctr"/>
              <a:r>
                <a:rPr lang="en-US" sz="2400" dirty="0">
                  <a:cs typeface="Cordia New" pitchFamily="34" charset="-34"/>
                </a:rPr>
                <a:t>new</a:t>
              </a:r>
              <a:endParaRPr lang="th-TH" sz="2400" dirty="0">
                <a:cs typeface="Cordia New" pitchFamily="34" charset="-34"/>
              </a:endParaRP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3120" y="1920"/>
              <a:ext cx="1104" cy="48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th-TH" sz="2400" dirty="0"/>
                <a:t>รัน</a:t>
              </a:r>
              <a:endParaRPr lang="th-TH" sz="2400" dirty="0">
                <a:cs typeface="Cordia New" pitchFamily="34" charset="-34"/>
              </a:endParaRPr>
            </a:p>
            <a:p>
              <a:pPr algn="ctr"/>
              <a:r>
                <a:rPr lang="en-US" sz="2400" dirty="0"/>
                <a:t>Running</a:t>
              </a:r>
              <a:endParaRPr lang="th-TH" sz="2400" dirty="0">
                <a:cs typeface="Cordia New" pitchFamily="34" charset="-34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2208" y="1056"/>
              <a:ext cx="1104" cy="48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 dirty="0" err="1" smtClean="0"/>
                <a:t>บล็อ</a:t>
              </a:r>
              <a:r>
                <a:rPr lang="th-TH" sz="2400" dirty="0" smtClean="0"/>
                <a:t>ค</a:t>
              </a:r>
              <a:endParaRPr lang="th-TH" sz="2400" dirty="0">
                <a:cs typeface="Cordia New" pitchFamily="34" charset="-34"/>
              </a:endParaRPr>
            </a:p>
            <a:p>
              <a:pPr algn="ctr"/>
              <a:r>
                <a:rPr lang="en-US" sz="2400" dirty="0">
                  <a:cs typeface="Cordia New" pitchFamily="34" charset="-34"/>
                </a:rPr>
                <a:t>Block</a:t>
              </a:r>
              <a:endParaRPr lang="th-TH" sz="2400" dirty="0">
                <a:cs typeface="Cordia New" pitchFamily="34" charset="-34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584" y="1968"/>
              <a:ext cx="1104" cy="48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th-TH" sz="2400" dirty="0"/>
                <a:t>พร้อม</a:t>
              </a:r>
              <a:endParaRPr lang="th-TH" sz="2400" dirty="0">
                <a:cs typeface="Cordia New" pitchFamily="34" charset="-34"/>
              </a:endParaRPr>
            </a:p>
            <a:p>
              <a:pPr algn="ctr"/>
              <a:r>
                <a:rPr lang="en-US" sz="2400" dirty="0">
                  <a:cs typeface="Cordia New" pitchFamily="34" charset="-34"/>
                </a:rPr>
                <a:t>Ready</a:t>
              </a:r>
              <a:endParaRPr lang="th-TH" sz="2400" dirty="0">
                <a:cs typeface="Cordia New" pitchFamily="34" charset="-34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2304" y="2880"/>
              <a:ext cx="1104" cy="48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th-TH" sz="2400" dirty="0"/>
                <a:t>รอ</a:t>
              </a:r>
              <a:endParaRPr lang="th-TH" sz="2400" dirty="0">
                <a:cs typeface="Cordia New" pitchFamily="34" charset="-34"/>
              </a:endParaRPr>
            </a:p>
            <a:p>
              <a:pPr algn="ctr"/>
              <a:r>
                <a:rPr lang="en-US" sz="2400" dirty="0"/>
                <a:t>Wait</a:t>
              </a:r>
              <a:endParaRPr lang="th-TH" sz="2400" dirty="0">
                <a:cs typeface="Cordia New" pitchFamily="34" charset="-34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4320" y="1056"/>
              <a:ext cx="1104" cy="62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th-TH" sz="2400" dirty="0"/>
                <a:t>สิ้นสุด</a:t>
              </a:r>
              <a:endParaRPr lang="th-TH" sz="2400" dirty="0">
                <a:cs typeface="Cordia New" pitchFamily="34" charset="-34"/>
              </a:endParaRPr>
            </a:p>
            <a:p>
              <a:pPr algn="ctr"/>
              <a:r>
                <a:rPr lang="en-US" sz="2400" dirty="0">
                  <a:cs typeface="Cordia New" pitchFamily="34" charset="-34"/>
                </a:rPr>
                <a:t>Terminate</a:t>
              </a:r>
              <a:endParaRPr lang="th-TH" sz="2400" dirty="0">
                <a:cs typeface="Cordia New" pitchFamily="34" charset="-34"/>
              </a:endParaRP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H="1" flipV="1">
              <a:off x="1008" y="1632"/>
              <a:ext cx="672" cy="384"/>
            </a:xfrm>
            <a:prstGeom prst="line">
              <a:avLst/>
            </a:prstGeom>
            <a:ln>
              <a:headEnd type="triangle" w="med" len="med"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th-TH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H="1">
              <a:off x="2208" y="1488"/>
              <a:ext cx="192" cy="48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th-TH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2688" y="2160"/>
              <a:ext cx="432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th-TH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H="1">
              <a:off x="3312" y="2400"/>
              <a:ext cx="576" cy="57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th-TH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H="1" flipV="1">
              <a:off x="1920" y="2448"/>
              <a:ext cx="384" cy="57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th-TH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V="1">
              <a:off x="4032" y="1632"/>
              <a:ext cx="384" cy="33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th-TH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H="1" flipV="1">
              <a:off x="3264" y="1440"/>
              <a:ext cx="288" cy="48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th-TH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306" y="1728"/>
              <a:ext cx="1134" cy="3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r>
                <a:rPr lang="th-TH" sz="2800" dirty="0"/>
                <a:t>ยอมรับให้ทำงาน</a:t>
              </a: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841" y="2582"/>
              <a:ext cx="1309" cy="5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r>
                <a:rPr lang="th-TH" sz="2800" dirty="0"/>
                <a:t>อินพุต/เอาท์พุต</a:t>
              </a:r>
            </a:p>
            <a:p>
              <a:r>
                <a:rPr lang="th-TH" sz="2800" dirty="0"/>
                <a:t>หรืออี</a:t>
              </a:r>
              <a:r>
                <a:rPr lang="th-TH" sz="2800" dirty="0" err="1"/>
                <a:t>เวนต์</a:t>
              </a:r>
              <a:r>
                <a:rPr lang="th-TH" sz="2800" dirty="0"/>
                <a:t>เสร็จแล้ว</a:t>
              </a:r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3628" y="2544"/>
              <a:ext cx="1194" cy="5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 dirty="0"/>
                <a:t>รออินพุต/เอาต์พุต</a:t>
              </a:r>
            </a:p>
            <a:p>
              <a:pPr algn="ctr"/>
              <a:r>
                <a:rPr lang="th-TH" sz="2800" dirty="0"/>
                <a:t>หรืออี</a:t>
              </a:r>
              <a:r>
                <a:rPr lang="th-TH" sz="2800" dirty="0" err="1"/>
                <a:t>เวนต์</a:t>
              </a:r>
              <a:endParaRPr lang="th-TH" sz="2800" dirty="0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4225" y="1756"/>
              <a:ext cx="1263" cy="3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r>
                <a:rPr lang="th-TH" sz="2800" dirty="0"/>
                <a:t>ทำงานเสร็จสิ้นแล้ว</a:t>
              </a:r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2411" y="1584"/>
              <a:ext cx="860" cy="3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r>
                <a:rPr lang="th-TH" sz="2800"/>
                <a:t>อินเทอร์รัพต์</a:t>
              </a:r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2136" y="2409"/>
              <a:ext cx="1402" cy="3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r>
                <a:rPr lang="th-TH" sz="2800"/>
                <a:t>Scheduler dispatch</a:t>
              </a:r>
            </a:p>
          </p:txBody>
        </p:sp>
      </p:grpSp>
      <p:sp>
        <p:nvSpPr>
          <p:cNvPr id="27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สถานะของ</a:t>
            </a:r>
            <a:r>
              <a:rPr lang="th-TH" sz="3600" b="1" dirty="0" smtClean="0"/>
              <a:t>โปรเซส</a:t>
            </a:r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val="4110651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ขั้นตอนการเปลี่ยนสถานะของ</a:t>
            </a:r>
            <a:r>
              <a:rPr lang="th-TH" sz="3600" b="1" dirty="0" smtClean="0"/>
              <a:t>โปรเซส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เมื่อผู้ใช้ต้องการส่งงานให้เครื่องคอมพิวเตอร์ทำงาน </a:t>
            </a:r>
            <a:r>
              <a:rPr lang="en-US" sz="2800" dirty="0"/>
              <a:t>OS </a:t>
            </a:r>
            <a:r>
              <a:rPr lang="th-TH" sz="2800" dirty="0"/>
              <a:t>จะเป็นผู้ที่รับทราบความต้องการนี้ และจะเตรียมสร้างโปรเซสให้กับงานใหม่ที่ถูกส่งเข้ามา</a:t>
            </a:r>
          </a:p>
          <a:p>
            <a:r>
              <a:rPr lang="en-US" sz="2800" dirty="0"/>
              <a:t>OS </a:t>
            </a:r>
            <a:r>
              <a:rPr lang="th-TH" sz="2800" dirty="0"/>
              <a:t>จะต้องพิจารณาว่าเนื้อที่หน่วยความจำหลักของระบบมีเพียงพอหรือไม่</a:t>
            </a:r>
          </a:p>
          <a:p>
            <a:pPr lvl="1"/>
            <a:r>
              <a:rPr lang="th-TH" sz="2800" dirty="0"/>
              <a:t>ถ้าเพียงพอก็จะทำการสร้างโปรเซสใหม่โดยเก็บไว้ในหน่วยความจำหลัก</a:t>
            </a:r>
          </a:p>
          <a:p>
            <a:pPr lvl="1"/>
            <a:r>
              <a:rPr lang="th-TH" sz="2800" dirty="0"/>
              <a:t>ถ้าไม่เพียงพอก็จะต้องรอจนกว่าจะมีโปรเซสอื่นจบลงและมีเนื้อที่ในหน่วยความจำเหลือมากพอ</a:t>
            </a:r>
          </a:p>
          <a:p>
            <a:r>
              <a:rPr lang="th-TH" sz="2800" dirty="0"/>
              <a:t>เมื่อโปรเซสถูกสร้างขึ้นมาใหม่จะอยู่ในสถานะพร้อมก่อน ยังไม่สามารถเข้าไปใช้งาน </a:t>
            </a:r>
            <a:r>
              <a:rPr lang="en-US" sz="2800" dirty="0"/>
              <a:t>CPU </a:t>
            </a:r>
            <a:r>
              <a:rPr lang="th-TH" sz="2800" dirty="0"/>
              <a:t>ได้</a:t>
            </a:r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2846405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ขั้นตอนการเปลี่ยนสถานะของ</a:t>
            </a:r>
            <a:r>
              <a:rPr lang="th-TH" sz="3600" b="1" dirty="0" smtClean="0"/>
              <a:t>โปรเซส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สาเหตุที่โปรเซสไม่สามารถเข้าใช้งาน </a:t>
            </a:r>
            <a:r>
              <a:rPr lang="en-US" sz="2800" dirty="0"/>
              <a:t>CPU </a:t>
            </a:r>
            <a:r>
              <a:rPr lang="th-TH" sz="2800" dirty="0"/>
              <a:t>ได้ทันที</a:t>
            </a:r>
          </a:p>
          <a:p>
            <a:pPr lvl="1"/>
            <a:r>
              <a:rPr lang="th-TH" sz="2800" dirty="0" smtClean="0"/>
              <a:t>เนื่องจาก</a:t>
            </a:r>
            <a:r>
              <a:rPr lang="th-TH" sz="2800" dirty="0"/>
              <a:t>ระบบคอมพิวเตอร์ในปัจจุบันเป็นระบบที่มีผู้ใช้หลายคนในเวลาเดียวกัน </a:t>
            </a:r>
          </a:p>
          <a:p>
            <a:pPr lvl="1"/>
            <a:r>
              <a:rPr lang="th-TH" sz="2800" dirty="0"/>
              <a:t>ทำให้มีโปรเซสมากมายเกิดขึ้น ซึ่งโปรเซสเหล่านี้ต้องการใช้ </a:t>
            </a:r>
            <a:r>
              <a:rPr lang="en-US" sz="2800" dirty="0"/>
              <a:t>CPU </a:t>
            </a:r>
            <a:r>
              <a:rPr lang="th-TH" sz="2800" dirty="0"/>
              <a:t>ทั้งสิ้น</a:t>
            </a:r>
          </a:p>
          <a:p>
            <a:pPr lvl="1"/>
            <a:r>
              <a:rPr lang="th-TH" sz="2800" dirty="0"/>
              <a:t>ต้องมีการจัดคิวและแจ้งสถานะพร้อมให้กับโปรเซสไว้ก่อน</a:t>
            </a:r>
          </a:p>
          <a:p>
            <a:pPr lvl="1"/>
            <a:r>
              <a:rPr lang="th-TH" sz="2800" dirty="0"/>
              <a:t>เมื่อโปรเซสที่ใช้งาน </a:t>
            </a:r>
            <a:r>
              <a:rPr lang="en-US" sz="2800" dirty="0"/>
              <a:t>CPU </a:t>
            </a:r>
            <a:r>
              <a:rPr lang="th-TH" sz="2800" dirty="0"/>
              <a:t>ทำงานเสร็จสิ้นหรือถูกยกเลิก ทำให้ </a:t>
            </a:r>
            <a:r>
              <a:rPr lang="en-US" sz="2800" dirty="0"/>
              <a:t>CPU </a:t>
            </a:r>
            <a:r>
              <a:rPr lang="th-TH" sz="2800" dirty="0"/>
              <a:t>จะว่าง โปรเซสต่อไปที่อยู่ในคิวก็จะเลื่อนเข้าไปใช้ </a:t>
            </a:r>
            <a:r>
              <a:rPr lang="en-US" sz="2800" dirty="0"/>
              <a:t>CPU (</a:t>
            </a:r>
            <a:r>
              <a:rPr lang="th-TH" sz="2800" dirty="0"/>
              <a:t>เปลี่ยนสถานะจากพร้อมเป็นสถานะรัน) </a:t>
            </a:r>
          </a:p>
          <a:p>
            <a:pPr lvl="1"/>
            <a:r>
              <a:rPr lang="th-TH" sz="2800" dirty="0"/>
              <a:t>เหตุการณ์ทั้งหมดผู้ที่ทำหน้าที่ควบคุมการทำงานคือ </a:t>
            </a:r>
            <a:r>
              <a:rPr lang="en-US" sz="2800" dirty="0"/>
              <a:t>OS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34011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ขั้นตอนการเปลี่ยนสถานะของ</a:t>
            </a:r>
            <a:r>
              <a:rPr lang="th-TH" sz="3600" b="1" dirty="0" smtClean="0"/>
              <a:t>โปรเซส</a:t>
            </a:r>
            <a:endParaRPr lang="th-TH" sz="3600" b="1" dirty="0"/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57200" y="1981200"/>
            <a:ext cx="8077200" cy="2057400"/>
            <a:chOff x="336" y="1056"/>
            <a:chExt cx="5088" cy="1296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336" y="1056"/>
              <a:ext cx="1104" cy="48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th-TH" sz="2800"/>
                <a:t>เริ่มต้น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3120" y="1824"/>
              <a:ext cx="1104" cy="48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th-TH" sz="2800"/>
                <a:t>รัน</a:t>
              </a: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1584" y="1872"/>
              <a:ext cx="1104" cy="48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th-TH" sz="2800"/>
                <a:t>พร้อม</a:t>
              </a:r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auto">
            <a:xfrm>
              <a:off x="4320" y="1104"/>
              <a:ext cx="1104" cy="48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th-TH" sz="2800"/>
                <a:t>สิ้นสุด</a:t>
              </a:r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 flipH="1" flipV="1">
              <a:off x="1008" y="1536"/>
              <a:ext cx="672" cy="432"/>
            </a:xfrm>
            <a:prstGeom prst="line">
              <a:avLst/>
            </a:prstGeom>
            <a:ln>
              <a:headEnd type="triangle" w="med" len="med"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2688" y="2064"/>
              <a:ext cx="432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 flipV="1">
              <a:off x="4032" y="1488"/>
              <a:ext cx="432" cy="38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1271147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ขั้นตอนการเปลี่ยนสถานะของ</a:t>
            </a:r>
            <a:r>
              <a:rPr lang="th-TH" sz="3600" b="1" dirty="0" smtClean="0"/>
              <a:t>โปรเซส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กรณีที่โปรเซสใดใช้เวลารันเป็นเวลานานก็จะครอบครองซีพียูเป็นเวลานาน</a:t>
            </a:r>
          </a:p>
          <a:p>
            <a:r>
              <a:rPr lang="th-TH" sz="2800" dirty="0"/>
              <a:t>ทำให้โปรเซสอื่น ๆ เสียเวลาในการรอนานเกินไป</a:t>
            </a:r>
          </a:p>
          <a:p>
            <a:r>
              <a:rPr lang="th-TH" sz="2800" dirty="0"/>
              <a:t>เพื่อแก้ปัญหานี้ </a:t>
            </a:r>
            <a:r>
              <a:rPr lang="en-US" sz="2800" dirty="0"/>
              <a:t>OS </a:t>
            </a:r>
            <a:r>
              <a:rPr lang="th-TH" sz="2800" dirty="0"/>
              <a:t>จะกำหนดเวลาในการอยู่ใน</a:t>
            </a:r>
            <a:r>
              <a:rPr lang="th-TH" sz="2800" dirty="0" err="1"/>
              <a:t>สถานะการ</a:t>
            </a:r>
            <a:r>
              <a:rPr lang="th-TH" sz="2800" dirty="0"/>
              <a:t>รันของทุกโปรเซสไว้ เรียกว่า </a:t>
            </a:r>
            <a:r>
              <a:rPr lang="th-TH" sz="2800" b="1" dirty="0"/>
              <a:t>“เวลา</a:t>
            </a:r>
            <a:r>
              <a:rPr lang="th-TH" sz="2800" b="1" dirty="0" err="1"/>
              <a:t>ควันตัม</a:t>
            </a:r>
            <a:r>
              <a:rPr lang="th-TH" sz="2800" b="1" dirty="0"/>
              <a:t> (</a:t>
            </a:r>
            <a:r>
              <a:rPr lang="en-US" sz="2800" b="1" dirty="0"/>
              <a:t>Quantum time)” </a:t>
            </a:r>
          </a:p>
          <a:p>
            <a:r>
              <a:rPr lang="th-TH" sz="2800" dirty="0"/>
              <a:t>ถ้าโปรเซสใดใช้เวลาครอบครอง </a:t>
            </a:r>
            <a:r>
              <a:rPr lang="en-US" sz="2800" dirty="0"/>
              <a:t>CPU </a:t>
            </a:r>
            <a:r>
              <a:rPr lang="th-TH" sz="2800" dirty="0"/>
              <a:t>เกินกว่าเวลา</a:t>
            </a:r>
            <a:r>
              <a:rPr lang="th-TH" sz="2800" dirty="0" err="1"/>
              <a:t>ควันตัม</a:t>
            </a:r>
            <a:r>
              <a:rPr lang="th-TH" sz="2800" dirty="0"/>
              <a:t> ระบบปฏิบัติการจะย้ายโปรเซสนั้นไปต่อคิวใหม่และเปลี่ยนเป็นสถานะพร้อม และนำโปรเซสที่อยู่ในคิวต่อไปมารัน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33987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ขั้นตอนการเปลี่ยนสถานะของ</a:t>
            </a:r>
            <a:r>
              <a:rPr lang="th-TH" sz="3600" b="1" dirty="0" smtClean="0"/>
              <a:t>โปรเซส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ภายในระยะเวลา</a:t>
            </a:r>
            <a:r>
              <a:rPr lang="th-TH" sz="2800" dirty="0" err="1"/>
              <a:t>ควันตัม</a:t>
            </a:r>
            <a:r>
              <a:rPr lang="th-TH" sz="2800" dirty="0"/>
              <a:t> ถ้าโปรเซสจบลง โปรเซสก็จะออกจากระบบ ทรัพยากรต่าง ๆ ที่โปรเซสครอบครองก็จะถูกส่งคืนให้กับระบบ</a:t>
            </a:r>
          </a:p>
          <a:p>
            <a:endParaRPr lang="th-TH" dirty="0"/>
          </a:p>
        </p:txBody>
      </p:sp>
      <p:grpSp>
        <p:nvGrpSpPr>
          <p:cNvPr id="24" name="กลุ่ม 23"/>
          <p:cNvGrpSpPr/>
          <p:nvPr/>
        </p:nvGrpSpPr>
        <p:grpSpPr>
          <a:xfrm>
            <a:off x="381000" y="3124200"/>
            <a:ext cx="8077200" cy="2057400"/>
            <a:chOff x="381000" y="3124200"/>
            <a:chExt cx="8077200" cy="2057400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1000" y="3124200"/>
              <a:ext cx="8077200" cy="2057400"/>
              <a:chOff x="336" y="1056"/>
              <a:chExt cx="5088" cy="1296"/>
            </a:xfrm>
          </p:grpSpPr>
          <p:sp>
            <p:nvSpPr>
              <p:cNvPr id="28" name="Oval 7"/>
              <p:cNvSpPr>
                <a:spLocks noChangeArrowheads="1"/>
              </p:cNvSpPr>
              <p:nvPr/>
            </p:nvSpPr>
            <p:spPr bwMode="auto">
              <a:xfrm>
                <a:off x="336" y="1056"/>
                <a:ext cx="1104" cy="48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th-TH" sz="2800"/>
                  <a:t>เริ่มต้น</a:t>
                </a:r>
              </a:p>
            </p:txBody>
          </p:sp>
          <p:sp>
            <p:nvSpPr>
              <p:cNvPr id="29" name="Oval 8"/>
              <p:cNvSpPr>
                <a:spLocks noChangeArrowheads="1"/>
              </p:cNvSpPr>
              <p:nvPr/>
            </p:nvSpPr>
            <p:spPr bwMode="auto">
              <a:xfrm>
                <a:off x="3120" y="1824"/>
                <a:ext cx="1104" cy="48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th-TH" sz="2800"/>
                  <a:t>รัน</a:t>
                </a:r>
              </a:p>
            </p:txBody>
          </p:sp>
          <p:sp>
            <p:nvSpPr>
              <p:cNvPr id="30" name="Oval 9"/>
              <p:cNvSpPr>
                <a:spLocks noChangeArrowheads="1"/>
              </p:cNvSpPr>
              <p:nvPr/>
            </p:nvSpPr>
            <p:spPr bwMode="auto">
              <a:xfrm>
                <a:off x="1584" y="1872"/>
                <a:ext cx="1104" cy="48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th-TH" sz="2800"/>
                  <a:t>พร้อม</a:t>
                </a:r>
              </a:p>
            </p:txBody>
          </p:sp>
          <p:sp>
            <p:nvSpPr>
              <p:cNvPr id="31" name="Oval 10"/>
              <p:cNvSpPr>
                <a:spLocks noChangeArrowheads="1"/>
              </p:cNvSpPr>
              <p:nvPr/>
            </p:nvSpPr>
            <p:spPr bwMode="auto">
              <a:xfrm>
                <a:off x="4320" y="1104"/>
                <a:ext cx="1104" cy="48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th-TH" sz="2800"/>
                  <a:t>สิ้นสุด</a:t>
                </a:r>
              </a:p>
            </p:txBody>
          </p:sp>
          <p:sp>
            <p:nvSpPr>
              <p:cNvPr id="32" name="Line 11"/>
              <p:cNvSpPr>
                <a:spLocks noChangeShapeType="1"/>
              </p:cNvSpPr>
              <p:nvPr/>
            </p:nvSpPr>
            <p:spPr bwMode="auto">
              <a:xfrm flipH="1" flipV="1">
                <a:off x="1008" y="1536"/>
                <a:ext cx="672" cy="432"/>
              </a:xfrm>
              <a:prstGeom prst="line">
                <a:avLst/>
              </a:prstGeom>
              <a:ln>
                <a:headEnd type="triangle" w="med" len="med"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endParaRPr lang="th-TH"/>
              </a:p>
            </p:txBody>
          </p:sp>
          <p:sp>
            <p:nvSpPr>
              <p:cNvPr id="33" name="Line 12"/>
              <p:cNvSpPr>
                <a:spLocks noChangeShapeType="1"/>
              </p:cNvSpPr>
              <p:nvPr/>
            </p:nvSpPr>
            <p:spPr bwMode="auto">
              <a:xfrm>
                <a:off x="2688" y="2064"/>
                <a:ext cx="432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endParaRPr lang="th-TH"/>
              </a:p>
            </p:txBody>
          </p:sp>
          <p:sp>
            <p:nvSpPr>
              <p:cNvPr id="34" name="Line 13"/>
              <p:cNvSpPr>
                <a:spLocks noChangeShapeType="1"/>
              </p:cNvSpPr>
              <p:nvPr/>
            </p:nvSpPr>
            <p:spPr bwMode="auto">
              <a:xfrm flipV="1">
                <a:off x="4032" y="1488"/>
                <a:ext cx="432" cy="384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endParaRPr lang="th-TH"/>
              </a:p>
            </p:txBody>
          </p:sp>
        </p:grpSp>
        <p:sp>
          <p:nvSpPr>
            <p:cNvPr id="26" name="AutoShape 15"/>
            <p:cNvSpPr>
              <a:spLocks noChangeArrowheads="1"/>
            </p:cNvSpPr>
            <p:nvPr/>
          </p:nvSpPr>
          <p:spPr bwMode="auto">
            <a:xfrm rot="10648277">
              <a:off x="2743200" y="4038600"/>
              <a:ext cx="2895600" cy="304800"/>
            </a:xfrm>
            <a:prstGeom prst="curvedUpArrow">
              <a:avLst>
                <a:gd name="adj1" fmla="val 190000"/>
                <a:gd name="adj2" fmla="val 380000"/>
                <a:gd name="adj3" fmla="val 33333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3238500" y="3581400"/>
              <a:ext cx="2232025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th-TH" dirty="0">
                  <a:cs typeface="Cordia New" pitchFamily="34" charset="-34"/>
                </a:rPr>
                <a:t>เกินเวลาควอนตัม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5427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ขั้นตอนการเปลี่ยนสถานะของ</a:t>
            </a:r>
            <a:r>
              <a:rPr lang="th-TH" sz="3600" b="1" dirty="0" smtClean="0"/>
              <a:t>โปรเซส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กรณีที่โปรเซสกำลังอยู่ในสถานะรัน มีความต้องการใช้อุปกรณ์อินพุต/เอาท์พุต หรืออาจจะเกิดอิน</a:t>
            </a:r>
            <a:r>
              <a:rPr lang="th-TH" sz="2800" dirty="0" err="1"/>
              <a:t>เทอร์รัพต์</a:t>
            </a:r>
            <a:r>
              <a:rPr lang="th-TH" sz="2800" dirty="0"/>
              <a:t> (</a:t>
            </a:r>
            <a:r>
              <a:rPr lang="en-US" sz="2800" dirty="0"/>
              <a:t>Interrupt) </a:t>
            </a:r>
            <a:r>
              <a:rPr lang="th-TH" sz="2800" dirty="0"/>
              <a:t>ขึ้น</a:t>
            </a:r>
          </a:p>
          <a:p>
            <a:r>
              <a:rPr lang="en-US" sz="2800" dirty="0"/>
              <a:t>OS </a:t>
            </a:r>
            <a:r>
              <a:rPr lang="th-TH" sz="2800" dirty="0"/>
              <a:t>ก็จะย้ายโปรเซสจากสถานะรันไปอยู่ในสถานะบล็อก และดึงโปรเซสที่อยู่ในคิวต่อไปมารัน</a:t>
            </a:r>
          </a:p>
          <a:p>
            <a:endParaRPr lang="th-TH" dirty="0"/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381000" y="3886200"/>
            <a:ext cx="8077200" cy="2209800"/>
            <a:chOff x="240" y="2448"/>
            <a:chExt cx="5088" cy="1392"/>
          </a:xfrm>
        </p:grpSpPr>
        <p:sp>
          <p:nvSpPr>
            <p:cNvPr id="5" name="Oval 16"/>
            <p:cNvSpPr>
              <a:spLocks noChangeArrowheads="1"/>
            </p:cNvSpPr>
            <p:nvPr/>
          </p:nvSpPr>
          <p:spPr bwMode="auto">
            <a:xfrm>
              <a:off x="240" y="2544"/>
              <a:ext cx="1104" cy="48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th-TH" sz="2800"/>
                <a:t>เริ่มต้น</a:t>
              </a:r>
            </a:p>
          </p:txBody>
        </p:sp>
        <p:sp>
          <p:nvSpPr>
            <p:cNvPr id="6" name="Oval 17"/>
            <p:cNvSpPr>
              <a:spLocks noChangeArrowheads="1"/>
            </p:cNvSpPr>
            <p:nvPr/>
          </p:nvSpPr>
          <p:spPr bwMode="auto">
            <a:xfrm>
              <a:off x="3024" y="3312"/>
              <a:ext cx="1104" cy="48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th-TH" sz="2800"/>
                <a:t>รัน</a:t>
              </a:r>
            </a:p>
          </p:txBody>
        </p:sp>
        <p:sp>
          <p:nvSpPr>
            <p:cNvPr id="7" name="Oval 18"/>
            <p:cNvSpPr>
              <a:spLocks noChangeArrowheads="1"/>
            </p:cNvSpPr>
            <p:nvPr/>
          </p:nvSpPr>
          <p:spPr bwMode="auto">
            <a:xfrm>
              <a:off x="1488" y="3360"/>
              <a:ext cx="1104" cy="48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th-TH" sz="2800" dirty="0"/>
                <a:t>พร้อม</a:t>
              </a:r>
            </a:p>
          </p:txBody>
        </p:sp>
        <p:sp>
          <p:nvSpPr>
            <p:cNvPr id="8" name="Oval 19"/>
            <p:cNvSpPr>
              <a:spLocks noChangeArrowheads="1"/>
            </p:cNvSpPr>
            <p:nvPr/>
          </p:nvSpPr>
          <p:spPr bwMode="auto">
            <a:xfrm>
              <a:off x="4224" y="2592"/>
              <a:ext cx="1104" cy="48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th-TH" sz="2800"/>
                <a:t>สิ้นสุด</a:t>
              </a:r>
            </a:p>
          </p:txBody>
        </p:sp>
        <p:sp>
          <p:nvSpPr>
            <p:cNvPr id="9" name="Line 20"/>
            <p:cNvSpPr>
              <a:spLocks noChangeShapeType="1"/>
            </p:cNvSpPr>
            <p:nvPr/>
          </p:nvSpPr>
          <p:spPr bwMode="auto">
            <a:xfrm flipH="1" flipV="1">
              <a:off x="912" y="3024"/>
              <a:ext cx="672" cy="432"/>
            </a:xfrm>
            <a:prstGeom prst="line">
              <a:avLst/>
            </a:prstGeom>
            <a:ln>
              <a:headEnd type="triangle" w="med" len="med"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10" name="Line 21"/>
            <p:cNvSpPr>
              <a:spLocks noChangeShapeType="1"/>
            </p:cNvSpPr>
            <p:nvPr/>
          </p:nvSpPr>
          <p:spPr bwMode="auto">
            <a:xfrm>
              <a:off x="2592" y="3552"/>
              <a:ext cx="432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11" name="Line 22"/>
            <p:cNvSpPr>
              <a:spLocks noChangeShapeType="1"/>
            </p:cNvSpPr>
            <p:nvPr/>
          </p:nvSpPr>
          <p:spPr bwMode="auto">
            <a:xfrm flipV="1">
              <a:off x="3936" y="2976"/>
              <a:ext cx="432" cy="38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12" name="Oval 23"/>
            <p:cNvSpPr>
              <a:spLocks noChangeArrowheads="1"/>
            </p:cNvSpPr>
            <p:nvPr/>
          </p:nvSpPr>
          <p:spPr bwMode="auto">
            <a:xfrm>
              <a:off x="2160" y="2448"/>
              <a:ext cx="1104" cy="48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th-TH" sz="2800" b="1"/>
                <a:t>บล็อก</a:t>
              </a:r>
            </a:p>
          </p:txBody>
        </p:sp>
        <p:sp>
          <p:nvSpPr>
            <p:cNvPr id="13" name="Line 24"/>
            <p:cNvSpPr>
              <a:spLocks noChangeShapeType="1"/>
            </p:cNvSpPr>
            <p:nvPr/>
          </p:nvSpPr>
          <p:spPr bwMode="auto">
            <a:xfrm flipH="1" flipV="1">
              <a:off x="3120" y="2832"/>
              <a:ext cx="384" cy="48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14" name="Line 25"/>
            <p:cNvSpPr>
              <a:spLocks noChangeShapeType="1"/>
            </p:cNvSpPr>
            <p:nvPr/>
          </p:nvSpPr>
          <p:spPr bwMode="auto">
            <a:xfrm flipH="1">
              <a:off x="1920" y="2832"/>
              <a:ext cx="336" cy="528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438538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ขั้นตอนการเปลี่ยนสถานะของ</a:t>
            </a:r>
            <a:r>
              <a:rPr lang="th-TH" sz="3600" b="1" dirty="0" smtClean="0"/>
              <a:t>โปรเซส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กรณีที่ระบบมีงานมากเกินไป </a:t>
            </a:r>
            <a:r>
              <a:rPr lang="en-US" dirty="0"/>
              <a:t>OS </a:t>
            </a:r>
            <a:r>
              <a:rPr lang="th-TH" dirty="0"/>
              <a:t>ไม่สามารถตอบสนองการทำงานของโปรเซสทั้งหมดได้ </a:t>
            </a:r>
          </a:p>
          <a:p>
            <a:r>
              <a:rPr lang="en-US" dirty="0"/>
              <a:t>OS </a:t>
            </a:r>
            <a:r>
              <a:rPr lang="th-TH" dirty="0"/>
              <a:t>จะนำเอาโปรเซสบางโปรเซสไปเก็บไว้ในสถานะรอชั่วคราวก่อน รอจนจำนวนโปรเซสในระบบลดลงมาอยู่ในระดับปกติ จึงค่อยย้ายโปรเซสเหล่านั้นกลับมาทำงาน</a:t>
            </a:r>
          </a:p>
          <a:p>
            <a:endParaRPr lang="th-TH" dirty="0"/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1655060" y="3657600"/>
            <a:ext cx="5334000" cy="2057400"/>
            <a:chOff x="1392" y="2736"/>
            <a:chExt cx="3360" cy="1296"/>
          </a:xfrm>
        </p:grpSpPr>
        <p:sp>
          <p:nvSpPr>
            <p:cNvPr id="5" name="Oval 8"/>
            <p:cNvSpPr>
              <a:spLocks noChangeArrowheads="1"/>
            </p:cNvSpPr>
            <p:nvPr/>
          </p:nvSpPr>
          <p:spPr bwMode="auto">
            <a:xfrm>
              <a:off x="2880" y="2928"/>
              <a:ext cx="1008" cy="38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th-TH" sz="2800"/>
                <a:t>รัน</a:t>
              </a:r>
            </a:p>
          </p:txBody>
        </p:sp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1392" y="2928"/>
              <a:ext cx="1008" cy="38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th-TH" sz="2800"/>
                <a:t>พร้อม</a:t>
              </a: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3840" y="3504"/>
              <a:ext cx="912" cy="336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th-TH" sz="2800"/>
                <a:t>รอ</a:t>
              </a:r>
            </a:p>
          </p:txBody>
        </p:sp>
        <p:sp>
          <p:nvSpPr>
            <p:cNvPr id="8" name="Oval 14"/>
            <p:cNvSpPr>
              <a:spLocks noChangeArrowheads="1"/>
            </p:cNvSpPr>
            <p:nvPr/>
          </p:nvSpPr>
          <p:spPr bwMode="auto">
            <a:xfrm>
              <a:off x="2112" y="3504"/>
              <a:ext cx="1056" cy="38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th-TH" sz="2800"/>
                <a:t>บล็อก</a:t>
              </a:r>
            </a:p>
          </p:txBody>
        </p:sp>
        <p:sp>
          <p:nvSpPr>
            <p:cNvPr id="9" name="Line 17"/>
            <p:cNvSpPr>
              <a:spLocks noChangeShapeType="1"/>
            </p:cNvSpPr>
            <p:nvPr/>
          </p:nvSpPr>
          <p:spPr bwMode="auto">
            <a:xfrm>
              <a:off x="2400" y="3120"/>
              <a:ext cx="48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10" name="Line 18"/>
            <p:cNvSpPr>
              <a:spLocks noChangeShapeType="1"/>
            </p:cNvSpPr>
            <p:nvPr/>
          </p:nvSpPr>
          <p:spPr bwMode="auto">
            <a:xfrm>
              <a:off x="2400" y="3216"/>
              <a:ext cx="480" cy="0"/>
            </a:xfrm>
            <a:prstGeom prst="line">
              <a:avLst/>
            </a:prstGeom>
            <a:ln>
              <a:headEnd type="triangle" w="med" len="med"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11" name="Line 19"/>
            <p:cNvSpPr>
              <a:spLocks noChangeShapeType="1"/>
            </p:cNvSpPr>
            <p:nvPr/>
          </p:nvSpPr>
          <p:spPr bwMode="auto">
            <a:xfrm>
              <a:off x="3168" y="3648"/>
              <a:ext cx="672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12" name="Line 20"/>
            <p:cNvSpPr>
              <a:spLocks noChangeShapeType="1"/>
            </p:cNvSpPr>
            <p:nvPr/>
          </p:nvSpPr>
          <p:spPr bwMode="auto">
            <a:xfrm flipH="1">
              <a:off x="3168" y="3744"/>
              <a:ext cx="72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13" name="Line 21"/>
            <p:cNvSpPr>
              <a:spLocks noChangeShapeType="1"/>
            </p:cNvSpPr>
            <p:nvPr/>
          </p:nvSpPr>
          <p:spPr bwMode="auto">
            <a:xfrm>
              <a:off x="3840" y="3216"/>
              <a:ext cx="288" cy="288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14" name="Line 22"/>
            <p:cNvSpPr>
              <a:spLocks noChangeShapeType="1"/>
            </p:cNvSpPr>
            <p:nvPr/>
          </p:nvSpPr>
          <p:spPr bwMode="auto">
            <a:xfrm flipH="1" flipV="1">
              <a:off x="1728" y="3312"/>
              <a:ext cx="384" cy="33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15" name="Line 23"/>
            <p:cNvSpPr>
              <a:spLocks noChangeShapeType="1"/>
            </p:cNvSpPr>
            <p:nvPr/>
          </p:nvSpPr>
          <p:spPr bwMode="auto">
            <a:xfrm flipH="1">
              <a:off x="2880" y="3264"/>
              <a:ext cx="240" cy="24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16" name="Line 25"/>
            <p:cNvSpPr>
              <a:spLocks noChangeShapeType="1"/>
            </p:cNvSpPr>
            <p:nvPr/>
          </p:nvSpPr>
          <p:spPr bwMode="auto">
            <a:xfrm flipV="1">
              <a:off x="4416" y="2736"/>
              <a:ext cx="0" cy="76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17" name="Line 26"/>
            <p:cNvSpPr>
              <a:spLocks noChangeShapeType="1"/>
            </p:cNvSpPr>
            <p:nvPr/>
          </p:nvSpPr>
          <p:spPr bwMode="auto">
            <a:xfrm flipH="1">
              <a:off x="1920" y="2736"/>
              <a:ext cx="2496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18" name="Line 27"/>
            <p:cNvSpPr>
              <a:spLocks noChangeShapeType="1"/>
            </p:cNvSpPr>
            <p:nvPr/>
          </p:nvSpPr>
          <p:spPr bwMode="auto">
            <a:xfrm>
              <a:off x="1920" y="2736"/>
              <a:ext cx="0" cy="192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19" name="Line 28"/>
            <p:cNvSpPr>
              <a:spLocks noChangeShapeType="1"/>
            </p:cNvSpPr>
            <p:nvPr/>
          </p:nvSpPr>
          <p:spPr bwMode="auto">
            <a:xfrm>
              <a:off x="1584" y="3264"/>
              <a:ext cx="0" cy="76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20" name="Line 29"/>
            <p:cNvSpPr>
              <a:spLocks noChangeShapeType="1"/>
            </p:cNvSpPr>
            <p:nvPr/>
          </p:nvSpPr>
          <p:spPr bwMode="auto">
            <a:xfrm>
              <a:off x="1584" y="4032"/>
              <a:ext cx="2688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21" name="Line 30"/>
            <p:cNvSpPr>
              <a:spLocks noChangeShapeType="1"/>
            </p:cNvSpPr>
            <p:nvPr/>
          </p:nvSpPr>
          <p:spPr bwMode="auto">
            <a:xfrm flipV="1">
              <a:off x="4272" y="3840"/>
              <a:ext cx="0" cy="192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3807472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การจัดการโปรเซส  </a:t>
            </a:r>
            <a:r>
              <a:rPr lang="en-US" sz="3600" b="1" dirty="0"/>
              <a:t>Process </a:t>
            </a:r>
            <a:r>
              <a:rPr lang="en-US" sz="3600" b="1" dirty="0" smtClean="0"/>
              <a:t>Management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โปรเซส หมายถึง โปรแกรมที่</a:t>
            </a:r>
            <a:r>
              <a:rPr lang="th-TH" sz="2800" dirty="0" err="1"/>
              <a:t>กำลังเอ็ก</a:t>
            </a:r>
            <a:r>
              <a:rPr lang="th-TH" sz="2800" dirty="0"/>
              <a:t>ซิ</a:t>
            </a:r>
            <a:r>
              <a:rPr lang="th-TH" sz="2800" dirty="0" err="1"/>
              <a:t>คิวต์</a:t>
            </a:r>
            <a:r>
              <a:rPr lang="th-TH" sz="2800" dirty="0"/>
              <a:t>(ทำงาน)อยู่</a:t>
            </a:r>
          </a:p>
          <a:p>
            <a:pPr lvl="1"/>
            <a:r>
              <a:rPr lang="th-TH" sz="2800" dirty="0" smtClean="0"/>
              <a:t>ในขณะ</a:t>
            </a:r>
            <a:r>
              <a:rPr lang="th-TH" sz="2800" dirty="0"/>
              <a:t>ที่โปรเซส</a:t>
            </a:r>
            <a:r>
              <a:rPr lang="th-TH" sz="2800" dirty="0" err="1"/>
              <a:t>กำลังเอ็ก</a:t>
            </a:r>
            <a:r>
              <a:rPr lang="th-TH" sz="2800" dirty="0"/>
              <a:t>ซิ</a:t>
            </a:r>
            <a:r>
              <a:rPr lang="th-TH" sz="2800" dirty="0" err="1"/>
              <a:t>คิวต์</a:t>
            </a:r>
            <a:r>
              <a:rPr lang="th-TH" sz="2800" dirty="0"/>
              <a:t>อยู่นั้นจะมีการใช้ทรัพยากร (</a:t>
            </a:r>
            <a:r>
              <a:rPr lang="en-US" sz="2800" dirty="0"/>
              <a:t>Resource) </a:t>
            </a:r>
            <a:r>
              <a:rPr lang="th-TH" sz="2800" dirty="0"/>
              <a:t>ของระบบ เช่น </a:t>
            </a:r>
            <a:r>
              <a:rPr lang="en-US" sz="2800" dirty="0" smtClean="0"/>
              <a:t>CPU </a:t>
            </a:r>
            <a:r>
              <a:rPr lang="th-TH" sz="2800" dirty="0" smtClean="0"/>
              <a:t>หน่วยความจำ</a:t>
            </a:r>
            <a:r>
              <a:rPr lang="th-TH" sz="2800" dirty="0"/>
              <a:t> </a:t>
            </a:r>
            <a:r>
              <a:rPr lang="th-TH" sz="2800" dirty="0" smtClean="0"/>
              <a:t>ไฟล์ อุปกรณ์อินพุต</a:t>
            </a:r>
            <a:r>
              <a:rPr lang="th-TH" sz="2800" dirty="0"/>
              <a:t>/เอาต์พุต</a:t>
            </a:r>
          </a:p>
          <a:p>
            <a:pPr lvl="1"/>
            <a:r>
              <a:rPr lang="th-TH" sz="2800" dirty="0" smtClean="0"/>
              <a:t>ใน</a:t>
            </a:r>
            <a:r>
              <a:rPr lang="th-TH" sz="2800" dirty="0"/>
              <a:t>ระบบ </a:t>
            </a:r>
            <a:r>
              <a:rPr lang="en-US" sz="2800" dirty="0"/>
              <a:t>Multiprogramming </a:t>
            </a:r>
            <a:r>
              <a:rPr lang="th-TH" sz="2800" dirty="0"/>
              <a:t>อาจประกอบด้วยโปรเซส</a:t>
            </a:r>
            <a:r>
              <a:rPr lang="th-TH" sz="2800" dirty="0" smtClean="0"/>
              <a:t>มากมาย</a:t>
            </a:r>
            <a:r>
              <a:rPr lang="en-US" sz="2800" dirty="0" smtClean="0"/>
              <a:t> OS </a:t>
            </a:r>
            <a:r>
              <a:rPr lang="th-TH" sz="2800" dirty="0"/>
              <a:t>จึงมีหน้าที่ในการจัดการโปรเซสในระบบทั้งหมด ไม่ว่าจะเป็นการสร้าง ลบ การจัดเวลา การจัดจังหวะและการติดต่อสื่อสารภายในโปรเซส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417125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ลำดับชั้นของโปรเซส (</a:t>
            </a:r>
            <a:r>
              <a:rPr lang="en-US" sz="3600" b="1" dirty="0"/>
              <a:t>Process Hierarchy</a:t>
            </a:r>
            <a:r>
              <a:rPr lang="en-US" sz="3600" b="1" dirty="0" smtClean="0"/>
              <a:t>)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เมื่อผู้ใช้ส่งงานให้กับระบบรัน </a:t>
            </a:r>
            <a:r>
              <a:rPr lang="en-US" sz="2800" dirty="0"/>
              <a:t>OS </a:t>
            </a:r>
            <a:r>
              <a:rPr lang="th-TH" sz="2800" dirty="0"/>
              <a:t>จะทำการสร้างโปรเซสสำหรับงานนั้นขึ้นมา</a:t>
            </a:r>
          </a:p>
          <a:p>
            <a:r>
              <a:rPr lang="th-TH" sz="2800" dirty="0"/>
              <a:t>การทำงานของ </a:t>
            </a:r>
            <a:r>
              <a:rPr lang="en-US" sz="2800" dirty="0"/>
              <a:t>OS </a:t>
            </a:r>
            <a:r>
              <a:rPr lang="th-TH" sz="2800" dirty="0"/>
              <a:t>ก็ถือว่าเป็นงานของระบบดังนั้นจะมีการสร้างโปรเซสขึ้นเหมือนกัน</a:t>
            </a:r>
          </a:p>
          <a:p>
            <a:r>
              <a:rPr lang="th-TH" sz="2800" dirty="0"/>
              <a:t>นอกจากนั้นโปรเซสที่ถูกสร้างขึ้นก็สามารถสร้างโปรเซสย่อยได้</a:t>
            </a:r>
          </a:p>
          <a:p>
            <a:r>
              <a:rPr lang="th-TH" sz="2800" dirty="0"/>
              <a:t>โปรเซสที่ให้กำเนิด เราเรียกว่าโปรเซสแม่ (</a:t>
            </a:r>
            <a:r>
              <a:rPr lang="en-US" sz="2800" dirty="0"/>
              <a:t>parent process)</a:t>
            </a:r>
          </a:p>
          <a:p>
            <a:r>
              <a:rPr lang="th-TH" sz="2800" dirty="0"/>
              <a:t>โปรเซสย่อยที่เกิดขึ้น เราเรียกว่าโปรเซสลูก (</a:t>
            </a:r>
            <a:r>
              <a:rPr lang="en-US" sz="2800" dirty="0"/>
              <a:t>child process)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693118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ลำดับชั้นของโปรเซส (</a:t>
            </a:r>
            <a:r>
              <a:rPr lang="en-US" sz="3600" b="1" dirty="0"/>
              <a:t>Process Hierarchy</a:t>
            </a:r>
            <a:r>
              <a:rPr lang="en-US" sz="3600" b="1" dirty="0" smtClean="0"/>
              <a:t>)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โดยทั่วไป เมื่อโปรเซสแม่จบลง โปรเซสต่าง ๆ ที่อยู่ภายใต้ตัวมันก็จะจบลงตามไปด้วย</a:t>
            </a:r>
          </a:p>
          <a:p>
            <a:r>
              <a:rPr lang="th-TH" sz="2800" dirty="0"/>
              <a:t>แต่ </a:t>
            </a:r>
            <a:r>
              <a:rPr lang="en-US" sz="2800" dirty="0"/>
              <a:t>OS </a:t>
            </a:r>
            <a:r>
              <a:rPr lang="th-TH" sz="2800" dirty="0"/>
              <a:t>บางตัวยอมให้โปรเซสแม่จบลง โดยที่โปรเซสลูกไม่ต้องจบลงตามไปด้วย ในกรณีนี้โปรเซสลูกก็จะไม่มีโปรเซสแม่</a:t>
            </a:r>
          </a:p>
          <a:p>
            <a:endParaRPr lang="th-TH" dirty="0"/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828800" y="3543300"/>
            <a:ext cx="6096000" cy="2362200"/>
            <a:chOff x="1296" y="2448"/>
            <a:chExt cx="3840" cy="1488"/>
          </a:xfrm>
        </p:grpSpPr>
        <p:sp>
          <p:nvSpPr>
            <p:cNvPr id="5" name="Oval 6"/>
            <p:cNvSpPr>
              <a:spLocks noChangeArrowheads="1"/>
            </p:cNvSpPr>
            <p:nvPr/>
          </p:nvSpPr>
          <p:spPr bwMode="auto">
            <a:xfrm>
              <a:off x="2544" y="2448"/>
              <a:ext cx="576" cy="38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800" b="1"/>
                <a:t>A</a:t>
              </a:r>
              <a:endParaRPr lang="th-TH" sz="2800" b="1"/>
            </a:p>
          </p:txBody>
        </p:sp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1680" y="2928"/>
              <a:ext cx="576" cy="38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800"/>
                <a:t>B</a:t>
              </a:r>
              <a:endParaRPr lang="th-TH" sz="2800"/>
            </a:p>
          </p:txBody>
        </p:sp>
        <p:sp>
          <p:nvSpPr>
            <p:cNvPr id="7" name="Oval 8"/>
            <p:cNvSpPr>
              <a:spLocks noChangeArrowheads="1"/>
            </p:cNvSpPr>
            <p:nvPr/>
          </p:nvSpPr>
          <p:spPr bwMode="auto">
            <a:xfrm>
              <a:off x="2544" y="2976"/>
              <a:ext cx="576" cy="38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800"/>
                <a:t>C</a:t>
              </a:r>
              <a:endParaRPr lang="th-TH" sz="2800"/>
            </a:p>
          </p:txBody>
        </p:sp>
        <p:sp>
          <p:nvSpPr>
            <p:cNvPr id="8" name="Oval 9"/>
            <p:cNvSpPr>
              <a:spLocks noChangeArrowheads="1"/>
            </p:cNvSpPr>
            <p:nvPr/>
          </p:nvSpPr>
          <p:spPr bwMode="auto">
            <a:xfrm>
              <a:off x="3456" y="2976"/>
              <a:ext cx="576" cy="38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800"/>
                <a:t>D</a:t>
              </a:r>
              <a:endParaRPr lang="th-TH" sz="2800"/>
            </a:p>
          </p:txBody>
        </p:sp>
        <p:sp>
          <p:nvSpPr>
            <p:cNvPr id="9" name="Oval 10"/>
            <p:cNvSpPr>
              <a:spLocks noChangeArrowheads="1"/>
            </p:cNvSpPr>
            <p:nvPr/>
          </p:nvSpPr>
          <p:spPr bwMode="auto">
            <a:xfrm>
              <a:off x="1296" y="3552"/>
              <a:ext cx="576" cy="38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800"/>
                <a:t>E</a:t>
              </a:r>
              <a:endParaRPr lang="th-TH" sz="2800"/>
            </a:p>
          </p:txBody>
        </p:sp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3024" y="3552"/>
              <a:ext cx="576" cy="38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800"/>
                <a:t>F</a:t>
              </a:r>
              <a:endParaRPr lang="th-TH" sz="2800"/>
            </a:p>
          </p:txBody>
        </p:sp>
        <p:sp>
          <p:nvSpPr>
            <p:cNvPr id="11" name="Oval 12"/>
            <p:cNvSpPr>
              <a:spLocks noChangeArrowheads="1"/>
            </p:cNvSpPr>
            <p:nvPr/>
          </p:nvSpPr>
          <p:spPr bwMode="auto">
            <a:xfrm>
              <a:off x="3792" y="3552"/>
              <a:ext cx="576" cy="38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800"/>
                <a:t>G</a:t>
              </a:r>
              <a:endParaRPr lang="th-TH" sz="2800"/>
            </a:p>
          </p:txBody>
        </p:sp>
        <p:sp>
          <p:nvSpPr>
            <p:cNvPr id="12" name="Oval 13"/>
            <p:cNvSpPr>
              <a:spLocks noChangeArrowheads="1"/>
            </p:cNvSpPr>
            <p:nvPr/>
          </p:nvSpPr>
          <p:spPr bwMode="auto">
            <a:xfrm>
              <a:off x="4560" y="3504"/>
              <a:ext cx="576" cy="38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800"/>
                <a:t>H</a:t>
              </a:r>
              <a:endParaRPr lang="th-TH" sz="2800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 flipH="1">
              <a:off x="2160" y="2736"/>
              <a:ext cx="432" cy="192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2880" y="2832"/>
              <a:ext cx="0" cy="14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3072" y="2688"/>
              <a:ext cx="432" cy="33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 flipH="1">
              <a:off x="1584" y="3264"/>
              <a:ext cx="144" cy="24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 flipH="1">
              <a:off x="3264" y="3312"/>
              <a:ext cx="288" cy="24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3840" y="3360"/>
              <a:ext cx="48" cy="192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4032" y="3216"/>
              <a:ext cx="624" cy="33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2966068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ลำดับชั้นของโปรเซส (</a:t>
            </a:r>
            <a:r>
              <a:rPr lang="en-US" sz="3600" b="1" dirty="0"/>
              <a:t>Process Hierarchy</a:t>
            </a:r>
            <a:r>
              <a:rPr lang="en-US" sz="3600" b="1" dirty="0" smtClean="0"/>
              <a:t>)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จากตัวอย่างในรูป โปรเซส </a:t>
            </a:r>
            <a:r>
              <a:rPr lang="en-US" sz="2800" dirty="0"/>
              <a:t>A </a:t>
            </a:r>
            <a:r>
              <a:rPr lang="th-TH" sz="2800" dirty="0"/>
              <a:t>จะมีโปรเซสลูก 3 โปรเซสคือ </a:t>
            </a:r>
            <a:r>
              <a:rPr lang="en-US" sz="2800" dirty="0"/>
              <a:t>B,C </a:t>
            </a:r>
            <a:r>
              <a:rPr lang="th-TH" sz="2800" dirty="0"/>
              <a:t>และ </a:t>
            </a:r>
            <a:r>
              <a:rPr lang="en-US" sz="2800" dirty="0"/>
              <a:t>D</a:t>
            </a:r>
          </a:p>
          <a:p>
            <a:r>
              <a:rPr lang="th-TH" sz="2800" dirty="0"/>
              <a:t>ถึงแม้ว่าโปรเซส </a:t>
            </a:r>
            <a:r>
              <a:rPr lang="en-US" sz="2800" dirty="0"/>
              <a:t>A </a:t>
            </a:r>
            <a:r>
              <a:rPr lang="th-TH" sz="2800" dirty="0"/>
              <a:t>เป็นโปรเซสแม่ของโปรเซส </a:t>
            </a:r>
            <a:r>
              <a:rPr lang="en-US" sz="2800" dirty="0"/>
              <a:t>B,C </a:t>
            </a:r>
            <a:r>
              <a:rPr lang="th-TH" sz="2800" dirty="0"/>
              <a:t>และ </a:t>
            </a:r>
            <a:r>
              <a:rPr lang="en-US" sz="2800" dirty="0"/>
              <a:t>D </a:t>
            </a:r>
            <a:r>
              <a:rPr lang="th-TH" sz="2800" dirty="0"/>
              <a:t>แต่โปรเซส </a:t>
            </a:r>
            <a:r>
              <a:rPr lang="en-US" sz="2800" dirty="0"/>
              <a:t>A </a:t>
            </a:r>
            <a:r>
              <a:rPr lang="th-TH" sz="2800" dirty="0"/>
              <a:t>ไม่ได้เป็นผู้ที่สร้างโปรเซส </a:t>
            </a:r>
            <a:r>
              <a:rPr lang="en-US" sz="2800" dirty="0"/>
              <a:t>B,C </a:t>
            </a:r>
            <a:r>
              <a:rPr lang="th-TH" sz="2800" dirty="0"/>
              <a:t>และ </a:t>
            </a:r>
            <a:r>
              <a:rPr lang="en-US" sz="2800" dirty="0"/>
              <a:t>D </a:t>
            </a:r>
          </a:p>
          <a:p>
            <a:r>
              <a:rPr lang="th-TH" sz="2800" dirty="0"/>
              <a:t>ผู้ที่สร้างโปรเซสทั้งหมดได้แก่ </a:t>
            </a:r>
            <a:r>
              <a:rPr lang="en-US" sz="2800" dirty="0"/>
              <a:t>OS </a:t>
            </a:r>
            <a:r>
              <a:rPr lang="th-TH" sz="2800" dirty="0"/>
              <a:t>ซึ่ง </a:t>
            </a:r>
            <a:r>
              <a:rPr lang="en-US" sz="2800" dirty="0"/>
              <a:t>OS </a:t>
            </a:r>
            <a:r>
              <a:rPr lang="th-TH" sz="2800" dirty="0"/>
              <a:t>จะมีโปรเซสหนึ่งทำหน้าที่สร้างและยุติโปรเซส คือ “ตัวจัดคิวระยะยาว”</a:t>
            </a:r>
          </a:p>
          <a:p>
            <a:r>
              <a:rPr lang="th-TH" sz="2800" dirty="0"/>
              <a:t>คำถาม</a:t>
            </a:r>
          </a:p>
          <a:p>
            <a:pPr lvl="1"/>
            <a:r>
              <a:rPr lang="th-TH" sz="2800" dirty="0"/>
              <a:t>โปรเซส  </a:t>
            </a:r>
            <a:r>
              <a:rPr lang="en-US" sz="2800" dirty="0"/>
              <a:t>F,G,H </a:t>
            </a:r>
            <a:r>
              <a:rPr lang="th-TH" sz="2800" dirty="0"/>
              <a:t>นั้นถูกสร้างโดยโปรเซส </a:t>
            </a:r>
            <a:r>
              <a:rPr lang="en-US" sz="2800" dirty="0"/>
              <a:t>D </a:t>
            </a:r>
            <a:r>
              <a:rPr lang="th-TH" sz="2800" dirty="0"/>
              <a:t>ใช่หรือไม่</a:t>
            </a:r>
          </a:p>
          <a:p>
            <a:pPr lvl="1"/>
            <a:r>
              <a:rPr lang="th-TH" sz="2800" dirty="0"/>
              <a:t>ใครเป็นผู้ที่สร้างโปรเซส </a:t>
            </a:r>
            <a:r>
              <a:rPr lang="en-US" sz="2800" dirty="0"/>
              <a:t>A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998471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โปรเซสสื่อประสาน (</a:t>
            </a:r>
            <a:r>
              <a:rPr lang="en-US" sz="3600" b="1" dirty="0"/>
              <a:t>Cooperating Processes</a:t>
            </a:r>
            <a:r>
              <a:rPr lang="en-US" sz="3600" b="1" dirty="0" smtClean="0"/>
              <a:t>)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โปรเซส</a:t>
            </a:r>
            <a:r>
              <a:rPr lang="th-TH" sz="2800" dirty="0" err="1"/>
              <a:t>ที่เอ็ก</a:t>
            </a:r>
            <a:r>
              <a:rPr lang="th-TH" sz="2800" dirty="0"/>
              <a:t>ซิ</a:t>
            </a:r>
            <a:r>
              <a:rPr lang="th-TH" sz="2800" dirty="0" err="1"/>
              <a:t>คิวต์</a:t>
            </a:r>
            <a:r>
              <a:rPr lang="th-TH" sz="2800" dirty="0"/>
              <a:t>ในระบบนั้นมี 2 แบบ</a:t>
            </a:r>
          </a:p>
          <a:p>
            <a:pPr lvl="1"/>
            <a:r>
              <a:rPr lang="th-TH" sz="2800" dirty="0"/>
              <a:t>โปรเซสที่เป็นอิสระ ( </a:t>
            </a:r>
            <a:r>
              <a:rPr lang="en-US" sz="2800" dirty="0"/>
              <a:t>Independent Processes) </a:t>
            </a:r>
            <a:r>
              <a:rPr lang="th-TH" sz="2800" dirty="0"/>
              <a:t>หมายถึงโปรเซสที่ไม่มีผลกระทบหรือไม่ได้รับผลกระทบจากโปรเซสอื่น</a:t>
            </a:r>
          </a:p>
          <a:p>
            <a:pPr lvl="1"/>
            <a:r>
              <a:rPr lang="th-TH" sz="2800" dirty="0"/>
              <a:t>โปรเซสสื่อประสาน (</a:t>
            </a:r>
            <a:r>
              <a:rPr lang="en-US" sz="2800" dirty="0"/>
              <a:t>Cooperating Processes) </a:t>
            </a:r>
            <a:r>
              <a:rPr lang="th-TH" sz="2800" dirty="0"/>
              <a:t>หมายถึงโปรเซสที่มีผลกระทบหรือได้รับผลกระทบจากโปรเซสอื่น</a:t>
            </a:r>
          </a:p>
          <a:p>
            <a:r>
              <a:rPr lang="th-TH" sz="2800" dirty="0"/>
              <a:t>เหตุผลที่ทำให้เกิดการประสานงานระหว่างโปรเซส</a:t>
            </a:r>
          </a:p>
          <a:p>
            <a:pPr lvl="1"/>
            <a:r>
              <a:rPr lang="th-TH" sz="2800" dirty="0"/>
              <a:t>ต้องการใช้ข้อมูลร่วมกัน</a:t>
            </a:r>
          </a:p>
          <a:p>
            <a:pPr lvl="1"/>
            <a:r>
              <a:rPr lang="th-TH" sz="2800" dirty="0"/>
              <a:t>ต้องการเพิ่มความเร็วในการคำนวณ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6567582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การติดต่อระหว่างโปรเซส (</a:t>
            </a:r>
            <a:r>
              <a:rPr lang="en-US" sz="3600" b="1" dirty="0" err="1"/>
              <a:t>Interprocess</a:t>
            </a:r>
            <a:r>
              <a:rPr lang="en-US" sz="3600" b="1" dirty="0"/>
              <a:t> communication)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h-TH" sz="2800" dirty="0" smtClean="0"/>
          </a:p>
          <a:p>
            <a:endParaRPr lang="th-TH" sz="2800" dirty="0"/>
          </a:p>
          <a:p>
            <a:endParaRPr lang="th-TH" sz="2800" dirty="0" smtClean="0"/>
          </a:p>
          <a:p>
            <a:endParaRPr lang="th-TH" sz="2800" dirty="0"/>
          </a:p>
          <a:p>
            <a:endParaRPr lang="th-TH" sz="2800" dirty="0" smtClean="0"/>
          </a:p>
          <a:p>
            <a:r>
              <a:rPr lang="th-TH" sz="2800" dirty="0" smtClean="0"/>
              <a:t>เมื่อ</a:t>
            </a:r>
            <a:r>
              <a:rPr lang="th-TH" sz="2800" dirty="0"/>
              <a:t>โปรเซส </a:t>
            </a:r>
            <a:r>
              <a:rPr lang="en-US" sz="2800" dirty="0"/>
              <a:t>A </a:t>
            </a:r>
            <a:r>
              <a:rPr lang="th-TH" sz="2800" dirty="0"/>
              <a:t>ต้องการติดต่อกับโปรเซส </a:t>
            </a:r>
            <a:r>
              <a:rPr lang="en-US" sz="2800" dirty="0"/>
              <a:t>B </a:t>
            </a:r>
          </a:p>
          <a:p>
            <a:pPr lvl="1"/>
            <a:r>
              <a:rPr lang="th-TH" sz="2800" dirty="0"/>
              <a:t>โปรเซส </a:t>
            </a:r>
            <a:r>
              <a:rPr lang="en-US" sz="2800" dirty="0"/>
              <a:t>A </a:t>
            </a:r>
            <a:r>
              <a:rPr lang="th-TH" sz="2800" dirty="0"/>
              <a:t>และ </a:t>
            </a:r>
            <a:r>
              <a:rPr lang="en-US" sz="2800" dirty="0"/>
              <a:t>B </a:t>
            </a:r>
            <a:r>
              <a:rPr lang="th-TH" sz="2800" dirty="0"/>
              <a:t>จะต้องจองเนื้อที่ในหน่วยความจำในส่วนที่ว่างเอาไว้</a:t>
            </a:r>
          </a:p>
          <a:p>
            <a:pPr lvl="1"/>
            <a:r>
              <a:rPr lang="th-TH" sz="2800" dirty="0"/>
              <a:t>ทั้ง 2 โปรเซสต้องรู้ว่าหน่วยความจำร่วมนี้อยู่ที่ใด</a:t>
            </a:r>
          </a:p>
          <a:p>
            <a:pPr lvl="1"/>
            <a:r>
              <a:rPr lang="th-TH" sz="2800" dirty="0"/>
              <a:t>เมื่อโปรเซส </a:t>
            </a:r>
            <a:r>
              <a:rPr lang="en-US" sz="2800" dirty="0"/>
              <a:t>A </a:t>
            </a:r>
            <a:r>
              <a:rPr lang="th-TH" sz="2800" dirty="0"/>
              <a:t>ส่งข้อมูลให้โปรเซส </a:t>
            </a:r>
            <a:r>
              <a:rPr lang="en-US" sz="2800" dirty="0"/>
              <a:t>B </a:t>
            </a:r>
            <a:r>
              <a:rPr lang="th-TH" sz="2800" dirty="0"/>
              <a:t>ข้อมูลจะถูกส่งไปไว้ในหน่วยความจำร่วม</a:t>
            </a:r>
          </a:p>
          <a:p>
            <a:endParaRPr lang="th-TH" sz="2800" dirty="0"/>
          </a:p>
        </p:txBody>
      </p:sp>
      <p:grpSp>
        <p:nvGrpSpPr>
          <p:cNvPr id="4" name="กลุ่ม 3"/>
          <p:cNvGrpSpPr/>
          <p:nvPr/>
        </p:nvGrpSpPr>
        <p:grpSpPr>
          <a:xfrm>
            <a:off x="1371600" y="1598147"/>
            <a:ext cx="5791200" cy="1602253"/>
            <a:chOff x="1371600" y="1598147"/>
            <a:chExt cx="5791200" cy="1602253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3505200" y="1828800"/>
              <a:ext cx="1524000" cy="13716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th-TH" sz="2800"/>
                <a:t>หน่วย</a:t>
              </a:r>
            </a:p>
            <a:p>
              <a:pPr algn="ctr"/>
              <a:r>
                <a:rPr lang="th-TH" sz="2800"/>
                <a:t>ความจำร่วม</a:t>
              </a: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371600" y="1905000"/>
              <a:ext cx="838200" cy="12192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th-TH" sz="2800"/>
                <a:t>โปรเซส</a:t>
              </a:r>
            </a:p>
            <a:p>
              <a:pPr algn="ctr"/>
              <a:r>
                <a:rPr lang="th-TH" sz="2800"/>
                <a:t> </a:t>
              </a:r>
              <a:r>
                <a:rPr lang="en-US" sz="2800"/>
                <a:t>A</a:t>
              </a:r>
              <a:endParaRPr lang="th-TH" sz="2800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6324600" y="1828800"/>
              <a:ext cx="838200" cy="12192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th-TH" sz="2800"/>
                <a:t>โปรเซส</a:t>
              </a:r>
            </a:p>
            <a:p>
              <a:pPr algn="ctr"/>
              <a:r>
                <a:rPr lang="th-TH" sz="2800"/>
                <a:t> </a:t>
              </a:r>
              <a:r>
                <a:rPr lang="en-US" sz="2800"/>
                <a:t>B</a:t>
              </a:r>
              <a:endParaRPr lang="th-TH" sz="2800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209800" y="2133600"/>
              <a:ext cx="129540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H="1">
              <a:off x="2209800" y="2895600"/>
              <a:ext cx="129540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5029200" y="2133600"/>
              <a:ext cx="129540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 flipH="1">
              <a:off x="5029200" y="2895600"/>
              <a:ext cx="121920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2357842" y="1598147"/>
              <a:ext cx="1032655" cy="5232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ส่งข้อมูล</a:t>
              </a:r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5094630" y="1598147"/>
              <a:ext cx="1045479" cy="5232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รับข้อมูล</a:t>
              </a: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2281580" y="2360147"/>
              <a:ext cx="1045479" cy="5232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รับข้อมูล</a:t>
              </a: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5177242" y="2360147"/>
              <a:ext cx="1032655" cy="5232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 dirty="0"/>
                <a:t>ส่งข้อมูล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05154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การติดต่อระหว่างโปรเซส (</a:t>
            </a:r>
            <a:r>
              <a:rPr lang="en-US" sz="3600" b="1" dirty="0" err="1"/>
              <a:t>Interprocess</a:t>
            </a:r>
            <a:r>
              <a:rPr lang="en-US" sz="3600" b="1" dirty="0"/>
              <a:t> communication</a:t>
            </a:r>
            <a:r>
              <a:rPr lang="en-US" sz="3600" b="1" dirty="0" smtClean="0"/>
              <a:t>)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เมื่อโปรเซสต้องการใช้ข้อมูลของโปรเซสอื่น โปรเซสที่ถูกร้องขอจะส่งข้อมูลไปให้ การที่โปรเซสต่าง ๆ มีการติดต่อกันเช่นนี้ เราเรียกว่า </a:t>
            </a:r>
            <a:r>
              <a:rPr lang="th-TH" sz="2800" b="1" u="sng" dirty="0"/>
              <a:t>การติดต่อระหว่างโปรเซส</a:t>
            </a:r>
          </a:p>
          <a:p>
            <a:r>
              <a:rPr lang="th-TH" sz="2800" dirty="0"/>
              <a:t>โดยทั่วไปการติดต่อระหว่างโปรเซสนั้นจะใช้วิธีการคือ </a:t>
            </a:r>
            <a:r>
              <a:rPr lang="th-TH" sz="2800" b="1" u="sng" dirty="0"/>
              <a:t>การใช้หน่วยความจำร่วม (</a:t>
            </a:r>
            <a:r>
              <a:rPr lang="en-US" sz="2800" b="1" u="sng" dirty="0"/>
              <a:t>Shared memory)</a:t>
            </a:r>
          </a:p>
          <a:p>
            <a:r>
              <a:rPr lang="th-TH" sz="2800" dirty="0"/>
              <a:t>กลไกการรับส่งข้อมูลผ่านทางหน่วยความจำร่วมนี้ </a:t>
            </a:r>
            <a:r>
              <a:rPr lang="en-US" sz="2800" dirty="0"/>
              <a:t>OS </a:t>
            </a:r>
            <a:r>
              <a:rPr lang="th-TH" sz="2800" dirty="0"/>
              <a:t>จะไม่ช่วยจัดการให้โปรเซสที่ต้องการติดต่อกันจะต้องจัดการเอาเอง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749873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การติดต่อระหว่างโปรเซส (</a:t>
            </a:r>
            <a:r>
              <a:rPr lang="en-US" sz="3600" b="1" dirty="0" err="1"/>
              <a:t>Interprocess</a:t>
            </a:r>
            <a:r>
              <a:rPr lang="en-US" sz="3600" b="1" dirty="0"/>
              <a:t> communication</a:t>
            </a:r>
            <a:r>
              <a:rPr lang="en-US" sz="3600" b="1" dirty="0" smtClean="0"/>
              <a:t>)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เมื่อโปรเซส </a:t>
            </a:r>
            <a:r>
              <a:rPr lang="en-US" sz="2800" dirty="0"/>
              <a:t>A </a:t>
            </a:r>
            <a:r>
              <a:rPr lang="th-TH" sz="2800" dirty="0"/>
              <a:t>ต้องการติดต่อกับโปรเซส </a:t>
            </a:r>
            <a:r>
              <a:rPr lang="en-US" sz="2800" dirty="0"/>
              <a:t>B </a:t>
            </a:r>
          </a:p>
          <a:p>
            <a:pPr lvl="1"/>
            <a:r>
              <a:rPr lang="th-TH" sz="2800" dirty="0"/>
              <a:t>โปรเซส </a:t>
            </a:r>
            <a:r>
              <a:rPr lang="en-US" sz="2800" dirty="0"/>
              <a:t>B </a:t>
            </a:r>
            <a:r>
              <a:rPr lang="th-TH" sz="2800" dirty="0"/>
              <a:t>จะตรวจสอบได้เองว่าโปรเซส </a:t>
            </a:r>
            <a:r>
              <a:rPr lang="en-US" sz="2800" dirty="0"/>
              <a:t>A </a:t>
            </a:r>
            <a:r>
              <a:rPr lang="th-TH" sz="2800" dirty="0"/>
              <a:t>นำข้อมูลไปวางไว้แล้วหรือยัง</a:t>
            </a:r>
          </a:p>
          <a:p>
            <a:pPr lvl="1"/>
            <a:r>
              <a:rPr lang="th-TH" sz="2800" dirty="0"/>
              <a:t>ถ้าโปรเซส </a:t>
            </a:r>
            <a:r>
              <a:rPr lang="en-US" sz="2800" dirty="0"/>
              <a:t>A </a:t>
            </a:r>
            <a:r>
              <a:rPr lang="th-TH" sz="2800" dirty="0"/>
              <a:t>ยังไม่ส่งข้อมูลมา โปรเซส </a:t>
            </a:r>
            <a:r>
              <a:rPr lang="en-US" sz="2800" dirty="0"/>
              <a:t>B </a:t>
            </a:r>
            <a:r>
              <a:rPr lang="th-TH" sz="2800" dirty="0"/>
              <a:t>ก็จะยังไม่ดึงเอาข้อมูลมาใช้</a:t>
            </a:r>
          </a:p>
          <a:p>
            <a:pPr lvl="1"/>
            <a:r>
              <a:rPr lang="th-TH" sz="2800" dirty="0"/>
              <a:t>นอกจากนั้นโปรเซส </a:t>
            </a:r>
            <a:r>
              <a:rPr lang="en-US" sz="2800" dirty="0"/>
              <a:t>B </a:t>
            </a:r>
            <a:r>
              <a:rPr lang="th-TH" sz="2800" dirty="0"/>
              <a:t>ยังต้องสามารถตรวจสอบได้ว่าข้อมูลที่อยู่ในหน่วยความจำร่วมนั้นเป็นข้อมูลเก่าที่เคยนำมาใช้แล้วหรือยัง</a:t>
            </a:r>
          </a:p>
          <a:p>
            <a:pPr lvl="1"/>
            <a:r>
              <a:rPr lang="th-TH" sz="2800" dirty="0"/>
              <a:t>สำหรับโปรเซส </a:t>
            </a:r>
            <a:r>
              <a:rPr lang="en-US" sz="2800" dirty="0"/>
              <a:t>A </a:t>
            </a:r>
            <a:r>
              <a:rPr lang="th-TH" sz="2800" dirty="0"/>
              <a:t>ถ้าจะส่งข้อมูลชุดใหม่ให้ โปรเซส </a:t>
            </a:r>
            <a:r>
              <a:rPr lang="en-US" sz="2800" dirty="0"/>
              <a:t>A </a:t>
            </a:r>
            <a:r>
              <a:rPr lang="th-TH" sz="2800" dirty="0"/>
              <a:t>จะต้องตรวจสอบก่อนว่าข้อมูลชุดเดิมที่อยู่ในหน่วยความจำร่วมนั้นถูกนำไปใช้หรือยัง ถ้าถูกนำไปใช้แล้วก็จะนำข้อมูลชุดใหม่ทับลงไป</a:t>
            </a:r>
          </a:p>
          <a:p>
            <a:pPr lvl="1"/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6686178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การติดต่อระหว่างโปรเซส (</a:t>
            </a:r>
            <a:r>
              <a:rPr lang="en-US" sz="3600" b="1" dirty="0" err="1"/>
              <a:t>Interprocess</a:t>
            </a:r>
            <a:r>
              <a:rPr lang="en-US" sz="3600" b="1" dirty="0"/>
              <a:t> communication</a:t>
            </a:r>
            <a:r>
              <a:rPr lang="en-US" sz="3600" b="1" dirty="0" smtClean="0"/>
              <a:t>)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นอกจากการใช้หน่วยความจำร่วมแล้วยังมีวิธีอื่นที่มีความสะดวกมากกว่าและเป็นมาตรฐาน คือการใช้พอร์ท (</a:t>
            </a:r>
            <a:r>
              <a:rPr lang="en-US" sz="2800" dirty="0"/>
              <a:t>Port)</a:t>
            </a:r>
          </a:p>
          <a:p>
            <a:r>
              <a:rPr lang="th-TH" sz="2800" b="1" dirty="0"/>
              <a:t>พอร์ท</a:t>
            </a:r>
            <a:r>
              <a:rPr lang="th-TH" sz="2800" dirty="0"/>
              <a:t> คือพื้นที่ในหน่วยความจำส่วนหนึ่งที่ </a:t>
            </a:r>
            <a:r>
              <a:rPr lang="en-US" sz="2800" dirty="0"/>
              <a:t>OS </a:t>
            </a:r>
            <a:r>
              <a:rPr lang="th-TH" sz="2800" dirty="0"/>
              <a:t>จัดไว้เพื่อให้โปรเซสต่าง ๆ ใช้ร่วมกันได้</a:t>
            </a:r>
          </a:p>
          <a:p>
            <a:r>
              <a:rPr lang="th-TH" sz="2800" dirty="0"/>
              <a:t>โดย </a:t>
            </a:r>
            <a:r>
              <a:rPr lang="en-US" sz="2800" dirty="0"/>
              <a:t>OS </a:t>
            </a:r>
            <a:r>
              <a:rPr lang="th-TH" sz="2800" dirty="0"/>
              <a:t>จะทำหน้าที่เป็นผู้ให้จังหวะในการรับส่งข้อมูลให้กับแต่ละโปรเซส เช่น</a:t>
            </a:r>
          </a:p>
          <a:p>
            <a:pPr lvl="1"/>
            <a:r>
              <a:rPr lang="th-TH" sz="2800" dirty="0"/>
              <a:t>ถ้าโปรเซส </a:t>
            </a:r>
            <a:r>
              <a:rPr lang="en-US" sz="2800" dirty="0"/>
              <a:t>A </a:t>
            </a:r>
            <a:r>
              <a:rPr lang="th-TH" sz="2800" dirty="0"/>
              <a:t>ต้องการใช้ข้อมูลจากโปรเซส </a:t>
            </a:r>
            <a:r>
              <a:rPr lang="en-US" sz="2800" dirty="0"/>
              <a:t>B OS </a:t>
            </a:r>
            <a:r>
              <a:rPr lang="th-TH" sz="2800" dirty="0"/>
              <a:t>จะเป็นผู้ค้นหาข้อมูล </a:t>
            </a:r>
            <a:r>
              <a:rPr lang="en-US" sz="2800" dirty="0"/>
              <a:t>B </a:t>
            </a:r>
            <a:r>
              <a:rPr lang="th-TH" sz="2800" dirty="0"/>
              <a:t>จากพอร์ท ถ้าพบก็จะให้โปรเซส </a:t>
            </a:r>
            <a:r>
              <a:rPr lang="en-US" sz="2800" dirty="0"/>
              <a:t>A </a:t>
            </a:r>
            <a:r>
              <a:rPr lang="th-TH" sz="2800" dirty="0"/>
              <a:t>รับข้อมูลไป แต่ถ้าไม่พบก็จะให้โปรเซสนั้นหยุดรอจนกว่าจะมีข้อมูลถูกส่งมาไว้ที่พอร์ท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9178918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โครงสร้างของ</a:t>
            </a:r>
            <a:r>
              <a:rPr lang="th-TH" sz="3600" b="1" dirty="0" smtClean="0"/>
              <a:t>พอร์ท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พอร์ทในปัจจุบันมี 3 แบบ</a:t>
            </a:r>
          </a:p>
          <a:p>
            <a:pPr lvl="1"/>
            <a:r>
              <a:rPr lang="th-TH" sz="2800" b="1" dirty="0"/>
              <a:t>พอร์ทแบบคิว </a:t>
            </a:r>
            <a:r>
              <a:rPr lang="th-TH" sz="2800" dirty="0"/>
              <a:t>โครงสร้างของพอร์ทแบบนี้ข้อมูลชุดใดที่ถูกส่งเข้าพอร์ทก่อนจะถูกดึงออกไปก่อน ข้อมูลชุดใดที่ถูกส่งเข้าพอร์ททีหลังจะถูกดึงออกไปทีหลัง</a:t>
            </a:r>
          </a:p>
          <a:p>
            <a:pPr lvl="1"/>
            <a:endParaRPr lang="th-TH" sz="2800" dirty="0" smtClean="0"/>
          </a:p>
          <a:p>
            <a:pPr lvl="1"/>
            <a:endParaRPr lang="th-TH" sz="2800" dirty="0"/>
          </a:p>
          <a:p>
            <a:pPr lvl="1"/>
            <a:r>
              <a:rPr lang="th-TH" sz="2800" b="1" dirty="0"/>
              <a:t>พอร์ทแบบ</a:t>
            </a:r>
            <a:r>
              <a:rPr lang="th-TH" sz="2800" b="1" dirty="0" err="1"/>
              <a:t>ไปป์</a:t>
            </a:r>
            <a:r>
              <a:rPr lang="th-TH" sz="2800" b="1" dirty="0"/>
              <a:t> </a:t>
            </a:r>
            <a:r>
              <a:rPr lang="th-TH" sz="2800" dirty="0"/>
              <a:t>มีลักษณะการทำงานเหมือนพอร์ทแบบคิว แต่</a:t>
            </a:r>
            <a:r>
              <a:rPr lang="th-TH" sz="2800" dirty="0" err="1"/>
              <a:t>ไปป์</a:t>
            </a:r>
            <a:r>
              <a:rPr lang="th-TH" sz="2800" dirty="0"/>
              <a:t>มีความยาวของพอร์ทไม่จำกัด ในขณะที่พอร์ทแบบคิวมีความยาวของพอร์ทคงที่</a:t>
            </a:r>
          </a:p>
          <a:p>
            <a:pPr lvl="1"/>
            <a:r>
              <a:rPr lang="th-TH" sz="2800" b="1" dirty="0"/>
              <a:t>พอร์ทแบบ</a:t>
            </a:r>
            <a:r>
              <a:rPr lang="th-TH" sz="2800" b="1" dirty="0" err="1"/>
              <a:t>แสต๊ก</a:t>
            </a:r>
            <a:r>
              <a:rPr lang="th-TH" sz="2800" b="1" dirty="0"/>
              <a:t> </a:t>
            </a:r>
            <a:r>
              <a:rPr lang="th-TH" sz="2800" dirty="0"/>
              <a:t>มีกลไกการทำงานโดยข้อมูลชุดใดที่ถูกส่งเข้าพอร์ทก่อนจะถูกดึงออกไปใช้ทีหลังก่อน ข้อมูลชุดใดที่ถูกส่งเข้าพอร์ททีหลังจะถูกดึงออกไปใช้ก่อน</a:t>
            </a:r>
          </a:p>
          <a:p>
            <a:endParaRPr lang="th-TH" sz="2800" dirty="0"/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07975" y="3036891"/>
            <a:ext cx="8016875" cy="533400"/>
            <a:chOff x="76" y="2112"/>
            <a:chExt cx="5050" cy="336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392" y="2112"/>
              <a:ext cx="2496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1392" y="2112"/>
              <a:ext cx="0" cy="33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1824" y="21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2304" y="21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736" y="21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3120" y="21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3504" y="21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3888" y="2112"/>
              <a:ext cx="0" cy="33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 flipH="1">
              <a:off x="1272" y="225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 flipH="1">
              <a:off x="3805" y="2256"/>
              <a:ext cx="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4080" y="2112"/>
              <a:ext cx="10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r>
                <a:rPr lang="th-TH" dirty="0"/>
                <a:t>ส่งข้อมูลเข้าพอร์ท</a:t>
              </a: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76" y="2112"/>
              <a:ext cx="11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r>
                <a:rPr lang="th-TH" dirty="0"/>
                <a:t>ข้อมูลออกจากพอร์ท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00438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การเข้าจังหวะของโปรเซส (</a:t>
            </a:r>
            <a:r>
              <a:rPr lang="en-US" sz="3600" b="1" dirty="0"/>
              <a:t>Process Synchronization</a:t>
            </a:r>
            <a:r>
              <a:rPr lang="en-US" sz="3600" b="1" dirty="0" smtClean="0"/>
              <a:t>)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ในการใช้ทรัพยากรโดยเฉพาะอย่างยิ่งข้อมูลอาจก่อให้เกิดปัญหาที่ทำให้การทำงานไม่ถูกต้อง</a:t>
            </a:r>
          </a:p>
          <a:p>
            <a:r>
              <a:rPr lang="th-TH" sz="2800" dirty="0"/>
              <a:t>ตัวอย่าง</a:t>
            </a:r>
          </a:p>
          <a:p>
            <a:pPr lvl="1"/>
            <a:r>
              <a:rPr lang="th-TH" sz="2800" dirty="0"/>
              <a:t>เริ่มต้นค่า </a:t>
            </a:r>
            <a:r>
              <a:rPr lang="en-US" sz="2800" dirty="0"/>
              <a:t>X = 10</a:t>
            </a:r>
          </a:p>
          <a:p>
            <a:pPr lvl="1"/>
            <a:r>
              <a:rPr lang="th-TH" sz="2800" dirty="0"/>
              <a:t>โปรเซสที่ 1 มีการเพิ่มค่า </a:t>
            </a:r>
            <a:r>
              <a:rPr lang="en-US" sz="2800" dirty="0"/>
              <a:t>X </a:t>
            </a:r>
            <a:r>
              <a:rPr lang="th-TH" sz="2800" dirty="0"/>
              <a:t>จากเดิม 10</a:t>
            </a:r>
          </a:p>
          <a:p>
            <a:pPr lvl="1"/>
            <a:r>
              <a:rPr lang="th-TH" sz="2800" dirty="0"/>
              <a:t>โปรเซสที่ 2 มีการลบค่า </a:t>
            </a:r>
            <a:r>
              <a:rPr lang="en-US" sz="2800" dirty="0"/>
              <a:t>X </a:t>
            </a:r>
            <a:r>
              <a:rPr lang="th-TH" sz="2800" dirty="0"/>
              <a:t>ลง 10</a:t>
            </a:r>
          </a:p>
          <a:p>
            <a:pPr lvl="1"/>
            <a:r>
              <a:rPr lang="th-TH" sz="2800" dirty="0"/>
              <a:t>ผลจากการทำงานจะเป็นดังนี้  (10+10-10) = 10</a:t>
            </a:r>
          </a:p>
          <a:p>
            <a:endParaRPr lang="th-TH" sz="2800" dirty="0"/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4180448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องค์ประกอบของ</a:t>
            </a:r>
            <a:r>
              <a:rPr lang="th-TH" sz="3600" b="1" dirty="0" smtClean="0"/>
              <a:t>โปรเซส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โปรเซสที่สมบูรณ์มีองค์ประกอบดังนี้</a:t>
            </a:r>
          </a:p>
          <a:p>
            <a:pPr lvl="1"/>
            <a:r>
              <a:rPr lang="th-TH" sz="2800" b="1" dirty="0"/>
              <a:t>1. ชื่อและหมายเลขโปรเซส (</a:t>
            </a:r>
            <a:r>
              <a:rPr lang="en-US" sz="2800" b="1" dirty="0"/>
              <a:t>Process ID) </a:t>
            </a:r>
            <a:r>
              <a:rPr lang="th-TH" sz="2800" dirty="0"/>
              <a:t>เป็นหมายเลขประจำโปรเซสเพื่อกำหนดลำดับ</a:t>
            </a:r>
            <a:r>
              <a:rPr lang="th-TH" sz="2800" dirty="0" err="1"/>
              <a:t>การเอ็ก</a:t>
            </a:r>
            <a:r>
              <a:rPr lang="th-TH" sz="2800" dirty="0"/>
              <a:t>ซี</a:t>
            </a:r>
            <a:r>
              <a:rPr lang="th-TH" sz="2800" dirty="0" err="1"/>
              <a:t>คิวต์</a:t>
            </a:r>
            <a:endParaRPr lang="th-TH" sz="2800" dirty="0"/>
          </a:p>
          <a:p>
            <a:pPr lvl="1"/>
            <a:r>
              <a:rPr lang="th-TH" sz="2800" b="1" dirty="0"/>
              <a:t>2. โค้ดโปรแกรม (</a:t>
            </a:r>
            <a:r>
              <a:rPr lang="en-US" sz="2800" b="1" dirty="0"/>
              <a:t>Program code) </a:t>
            </a:r>
            <a:r>
              <a:rPr lang="th-TH" sz="2800" dirty="0"/>
              <a:t>เป็นโค้ดคำสั่งที่เป็นภาษาเครื่องที่</a:t>
            </a:r>
            <a:r>
              <a:rPr lang="th-TH" sz="2800" dirty="0" err="1"/>
              <a:t>สามารถเอ็ก</a:t>
            </a:r>
            <a:r>
              <a:rPr lang="th-TH" sz="2800" dirty="0"/>
              <a:t>ซิ</a:t>
            </a:r>
            <a:r>
              <a:rPr lang="th-TH" sz="2800" dirty="0" err="1"/>
              <a:t>คิวต์</a:t>
            </a:r>
            <a:r>
              <a:rPr lang="th-TH" sz="2800" dirty="0"/>
              <a:t>ได้ทันที</a:t>
            </a:r>
          </a:p>
          <a:p>
            <a:pPr lvl="1"/>
            <a:r>
              <a:rPr lang="th-TH" sz="2800" b="1" dirty="0"/>
              <a:t>3. ข้อมูล (</a:t>
            </a:r>
            <a:r>
              <a:rPr lang="en-US" sz="2800" b="1" dirty="0"/>
              <a:t>Data) </a:t>
            </a:r>
            <a:r>
              <a:rPr lang="th-TH" sz="2800" dirty="0"/>
              <a:t>เป็นข้อมูลของโปรเซสหนึ่ง หรืออาจใช้ร่วมกับโปรเซสอื่น ๆ ก็ได้</a:t>
            </a:r>
          </a:p>
          <a:p>
            <a:pPr lvl="1"/>
            <a:r>
              <a:rPr lang="th-TH" sz="2800" b="1" dirty="0"/>
              <a:t>4. บล็อกควบคุมโปรเซส (</a:t>
            </a:r>
            <a:r>
              <a:rPr lang="en-US" sz="2800" b="1" dirty="0"/>
              <a:t>Process Control Block : PCB) </a:t>
            </a:r>
            <a:r>
              <a:rPr lang="th-TH" sz="2800" dirty="0"/>
              <a:t>เป็นเนื้อที่ของหน่วยความจำที่ระบบปฏิบัติการกำหนดไว้เพื่อเก็บข้อมูลสำคัญของโปรเซสไว้ </a:t>
            </a:r>
          </a:p>
        </p:txBody>
      </p:sp>
    </p:spTree>
    <p:extLst>
      <p:ext uri="{BB962C8B-B14F-4D97-AF65-F5344CB8AC3E}">
        <p14:creationId xmlns:p14="http://schemas.microsoft.com/office/powerpoint/2010/main" val="24374758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การเข้าจังหวะของโปรเซส (</a:t>
            </a:r>
            <a:r>
              <a:rPr lang="en-US" sz="3600" b="1" dirty="0"/>
              <a:t>Process Synchronization</a:t>
            </a:r>
            <a:r>
              <a:rPr lang="en-US" sz="3600" b="1" dirty="0" smtClean="0"/>
              <a:t>)</a:t>
            </a:r>
            <a:endParaRPr lang="th-TH" sz="3600" b="1" dirty="0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914400" y="1842293"/>
            <a:ext cx="6553200" cy="4332288"/>
            <a:chOff x="576" y="960"/>
            <a:chExt cx="4128" cy="2729"/>
          </a:xfrm>
        </p:grpSpPr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576" y="960"/>
              <a:ext cx="4128" cy="2230"/>
              <a:chOff x="576" y="1152"/>
              <a:chExt cx="4128" cy="2230"/>
            </a:xfrm>
          </p:grpSpPr>
          <p:sp>
            <p:nvSpPr>
              <p:cNvPr id="11" name="Rectangle 5"/>
              <p:cNvSpPr>
                <a:spLocks noChangeArrowheads="1"/>
              </p:cNvSpPr>
              <p:nvPr/>
            </p:nvSpPr>
            <p:spPr bwMode="auto">
              <a:xfrm>
                <a:off x="576" y="1152"/>
                <a:ext cx="91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th-TH" sz="2800"/>
                  <a:t>10</a:t>
                </a:r>
              </a:p>
            </p:txBody>
          </p:sp>
          <p:sp>
            <p:nvSpPr>
              <p:cNvPr id="12" name="Oval 6"/>
              <p:cNvSpPr>
                <a:spLocks noChangeArrowheads="1"/>
              </p:cNvSpPr>
              <p:nvPr/>
            </p:nvSpPr>
            <p:spPr bwMode="auto">
              <a:xfrm>
                <a:off x="1296" y="2256"/>
                <a:ext cx="864" cy="72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th-TH" sz="2800" dirty="0"/>
                  <a:t>X=X+10</a:t>
                </a:r>
              </a:p>
            </p:txBody>
          </p:sp>
          <p:sp>
            <p:nvSpPr>
              <p:cNvPr id="13" name="Line 7"/>
              <p:cNvSpPr>
                <a:spLocks noChangeShapeType="1"/>
              </p:cNvSpPr>
              <p:nvPr/>
            </p:nvSpPr>
            <p:spPr bwMode="auto">
              <a:xfrm>
                <a:off x="1056" y="1488"/>
                <a:ext cx="576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th-TH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2208" y="1152"/>
                <a:ext cx="91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th-TH" sz="2800"/>
                  <a:t>20</a:t>
                </a:r>
              </a:p>
            </p:txBody>
          </p:sp>
          <p:sp>
            <p:nvSpPr>
              <p:cNvPr id="15" name="Line 9"/>
              <p:cNvSpPr>
                <a:spLocks noChangeShapeType="1"/>
              </p:cNvSpPr>
              <p:nvPr/>
            </p:nvSpPr>
            <p:spPr bwMode="auto">
              <a:xfrm flipV="1">
                <a:off x="1488" y="1296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th-TH"/>
              </a:p>
            </p:txBody>
          </p:sp>
          <p:sp>
            <p:nvSpPr>
              <p:cNvPr id="16" name="Line 10"/>
              <p:cNvSpPr>
                <a:spLocks noChangeShapeType="1"/>
              </p:cNvSpPr>
              <p:nvPr/>
            </p:nvSpPr>
            <p:spPr bwMode="auto">
              <a:xfrm flipV="1">
                <a:off x="1920" y="1488"/>
                <a:ext cx="672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th-TH"/>
              </a:p>
            </p:txBody>
          </p:sp>
          <p:sp>
            <p:nvSpPr>
              <p:cNvPr id="17" name="Oval 11"/>
              <p:cNvSpPr>
                <a:spLocks noChangeArrowheads="1"/>
              </p:cNvSpPr>
              <p:nvPr/>
            </p:nvSpPr>
            <p:spPr bwMode="auto">
              <a:xfrm>
                <a:off x="3072" y="2256"/>
                <a:ext cx="864" cy="72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th-TH" sz="2800"/>
                  <a:t>X=X-10</a:t>
                </a:r>
              </a:p>
            </p:txBody>
          </p:sp>
          <p:sp>
            <p:nvSpPr>
              <p:cNvPr id="18" name="Line 12"/>
              <p:cNvSpPr>
                <a:spLocks noChangeShapeType="1"/>
              </p:cNvSpPr>
              <p:nvPr/>
            </p:nvSpPr>
            <p:spPr bwMode="auto">
              <a:xfrm>
                <a:off x="2880" y="1488"/>
                <a:ext cx="48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th-TH"/>
              </a:p>
            </p:txBody>
          </p:sp>
          <p:sp>
            <p:nvSpPr>
              <p:cNvPr id="19" name="Rectangle 13"/>
              <p:cNvSpPr>
                <a:spLocks noChangeArrowheads="1"/>
              </p:cNvSpPr>
              <p:nvPr/>
            </p:nvSpPr>
            <p:spPr bwMode="auto">
              <a:xfrm>
                <a:off x="3792" y="1200"/>
                <a:ext cx="91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th-TH" sz="2800"/>
                  <a:t>10</a:t>
                </a:r>
              </a:p>
            </p:txBody>
          </p:sp>
          <p:sp>
            <p:nvSpPr>
              <p:cNvPr id="20" name="Line 14"/>
              <p:cNvSpPr>
                <a:spLocks noChangeShapeType="1"/>
              </p:cNvSpPr>
              <p:nvPr/>
            </p:nvSpPr>
            <p:spPr bwMode="auto">
              <a:xfrm flipV="1">
                <a:off x="3792" y="1536"/>
                <a:ext cx="432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th-TH"/>
              </a:p>
            </p:txBody>
          </p:sp>
          <p:sp>
            <p:nvSpPr>
              <p:cNvPr id="21" name="Line 15"/>
              <p:cNvSpPr>
                <a:spLocks noChangeShapeType="1"/>
              </p:cNvSpPr>
              <p:nvPr/>
            </p:nvSpPr>
            <p:spPr bwMode="auto">
              <a:xfrm>
                <a:off x="3120" y="1344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th-TH"/>
              </a:p>
            </p:txBody>
          </p:sp>
          <p:sp>
            <p:nvSpPr>
              <p:cNvPr id="22" name="Text Box 16"/>
              <p:cNvSpPr txBox="1">
                <a:spLocks noChangeArrowheads="1"/>
              </p:cNvSpPr>
              <p:nvPr/>
            </p:nvSpPr>
            <p:spPr bwMode="auto">
              <a:xfrm>
                <a:off x="1337" y="3052"/>
                <a:ext cx="82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th-TH" sz="2800"/>
                  <a:t>โปรเซสที่ 1</a:t>
                </a:r>
              </a:p>
            </p:txBody>
          </p:sp>
          <p:sp>
            <p:nvSpPr>
              <p:cNvPr id="23" name="Text Box 17"/>
              <p:cNvSpPr txBox="1">
                <a:spLocks noChangeArrowheads="1"/>
              </p:cNvSpPr>
              <p:nvPr/>
            </p:nvSpPr>
            <p:spPr bwMode="auto">
              <a:xfrm>
                <a:off x="3116" y="3023"/>
                <a:ext cx="82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th-TH" sz="2800" dirty="0"/>
                  <a:t>โปรเซสที่ 2</a:t>
                </a:r>
              </a:p>
            </p:txBody>
          </p:sp>
        </p:grpSp>
        <p:sp>
          <p:nvSpPr>
            <p:cNvPr id="6" name="Text Box 19"/>
            <p:cNvSpPr txBox="1">
              <a:spLocks noChangeArrowheads="1"/>
            </p:cNvSpPr>
            <p:nvPr/>
          </p:nvSpPr>
          <p:spPr bwMode="auto">
            <a:xfrm>
              <a:off x="1466" y="3359"/>
              <a:ext cx="258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 dirty="0"/>
                <a:t>โปรเซสที่ </a:t>
              </a:r>
              <a:r>
                <a:rPr lang="th-TH" sz="2800" dirty="0">
                  <a:cs typeface="Cordia New" pitchFamily="34" charset="-34"/>
                </a:rPr>
                <a:t>1 </a:t>
              </a:r>
              <a:r>
                <a:rPr lang="th-TH" sz="2800" dirty="0"/>
                <a:t>ทำงานเสร็จก่อนโปรเซสที่ </a:t>
              </a:r>
              <a:r>
                <a:rPr lang="th-TH" sz="2800" dirty="0">
                  <a:cs typeface="Cordia New" pitchFamily="34" charset="-34"/>
                </a:rPr>
                <a:t>2</a:t>
              </a:r>
              <a:endParaRPr lang="th-TH" sz="2800" dirty="0"/>
            </a:p>
          </p:txBody>
        </p:sp>
        <p:sp>
          <p:nvSpPr>
            <p:cNvPr id="7" name="Text Box 20"/>
            <p:cNvSpPr txBox="1">
              <a:spLocks noChangeArrowheads="1"/>
            </p:cNvSpPr>
            <p:nvPr/>
          </p:nvSpPr>
          <p:spPr bwMode="auto">
            <a:xfrm>
              <a:off x="1381" y="1516"/>
              <a:ext cx="46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en-US" sz="2800" dirty="0"/>
                <a:t>X=10</a:t>
              </a:r>
              <a:endParaRPr lang="th-TH" sz="2800" dirty="0"/>
            </a:p>
          </p:txBody>
        </p:sp>
        <p:sp>
          <p:nvSpPr>
            <p:cNvPr id="8" name="Text Box 21"/>
            <p:cNvSpPr txBox="1">
              <a:spLocks noChangeArrowheads="1"/>
            </p:cNvSpPr>
            <p:nvPr/>
          </p:nvSpPr>
          <p:spPr bwMode="auto">
            <a:xfrm>
              <a:off x="2358" y="1516"/>
              <a:ext cx="46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en-US" sz="2800" dirty="0"/>
                <a:t>X=20</a:t>
              </a:r>
              <a:endParaRPr lang="th-TH" sz="2800" dirty="0"/>
            </a:p>
          </p:txBody>
        </p:sp>
        <p:sp>
          <p:nvSpPr>
            <p:cNvPr id="9" name="Text Box 22"/>
            <p:cNvSpPr txBox="1">
              <a:spLocks noChangeArrowheads="1"/>
            </p:cNvSpPr>
            <p:nvPr/>
          </p:nvSpPr>
          <p:spPr bwMode="auto">
            <a:xfrm>
              <a:off x="3162" y="1516"/>
              <a:ext cx="46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en-US" sz="2800" dirty="0"/>
                <a:t>X=20</a:t>
              </a:r>
              <a:endParaRPr lang="th-TH" sz="2800" dirty="0"/>
            </a:p>
          </p:txBody>
        </p:sp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4074" y="1516"/>
              <a:ext cx="46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en-US" sz="2800" dirty="0"/>
                <a:t>X=10</a:t>
              </a:r>
              <a:endParaRPr lang="th-TH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133651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การเข้าจังหวะของโปรเซส (</a:t>
            </a:r>
            <a:r>
              <a:rPr lang="en-US" sz="3600" b="1" dirty="0"/>
              <a:t>Process Synchronization)</a:t>
            </a:r>
            <a:endParaRPr lang="th-TH" sz="3600" dirty="0"/>
          </a:p>
        </p:txBody>
      </p:sp>
      <p:grpSp>
        <p:nvGrpSpPr>
          <p:cNvPr id="24" name="Group 24"/>
          <p:cNvGrpSpPr>
            <a:grpSpLocks/>
          </p:cNvGrpSpPr>
          <p:nvPr/>
        </p:nvGrpSpPr>
        <p:grpSpPr bwMode="auto">
          <a:xfrm>
            <a:off x="914400" y="1842293"/>
            <a:ext cx="6553200" cy="4332288"/>
            <a:chOff x="576" y="960"/>
            <a:chExt cx="4128" cy="2729"/>
          </a:xfrm>
        </p:grpSpPr>
        <p:grpSp>
          <p:nvGrpSpPr>
            <p:cNvPr id="25" name="Group 18"/>
            <p:cNvGrpSpPr>
              <a:grpSpLocks/>
            </p:cNvGrpSpPr>
            <p:nvPr/>
          </p:nvGrpSpPr>
          <p:grpSpPr bwMode="auto">
            <a:xfrm>
              <a:off x="576" y="960"/>
              <a:ext cx="4128" cy="2230"/>
              <a:chOff x="576" y="1152"/>
              <a:chExt cx="4128" cy="2230"/>
            </a:xfrm>
          </p:grpSpPr>
          <p:sp>
            <p:nvSpPr>
              <p:cNvPr id="31" name="Rectangle 5"/>
              <p:cNvSpPr>
                <a:spLocks noChangeArrowheads="1"/>
              </p:cNvSpPr>
              <p:nvPr/>
            </p:nvSpPr>
            <p:spPr bwMode="auto">
              <a:xfrm>
                <a:off x="576" y="1152"/>
                <a:ext cx="91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th-TH" sz="2800"/>
                  <a:t>10</a:t>
                </a:r>
              </a:p>
            </p:txBody>
          </p:sp>
          <p:sp>
            <p:nvSpPr>
              <p:cNvPr id="32" name="Oval 6"/>
              <p:cNvSpPr>
                <a:spLocks noChangeArrowheads="1"/>
              </p:cNvSpPr>
              <p:nvPr/>
            </p:nvSpPr>
            <p:spPr bwMode="auto">
              <a:xfrm>
                <a:off x="1296" y="2256"/>
                <a:ext cx="864" cy="72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th-TH" sz="2800" dirty="0" smtClean="0"/>
                  <a:t>X=X-10</a:t>
                </a:r>
                <a:endParaRPr lang="th-TH" sz="2800" dirty="0"/>
              </a:p>
            </p:txBody>
          </p:sp>
          <p:sp>
            <p:nvSpPr>
              <p:cNvPr id="33" name="Line 7"/>
              <p:cNvSpPr>
                <a:spLocks noChangeShapeType="1"/>
              </p:cNvSpPr>
              <p:nvPr/>
            </p:nvSpPr>
            <p:spPr bwMode="auto">
              <a:xfrm>
                <a:off x="1056" y="1488"/>
                <a:ext cx="576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th-TH"/>
              </a:p>
            </p:txBody>
          </p:sp>
          <p:sp>
            <p:nvSpPr>
              <p:cNvPr id="34" name="Rectangle 8"/>
              <p:cNvSpPr>
                <a:spLocks noChangeArrowheads="1"/>
              </p:cNvSpPr>
              <p:nvPr/>
            </p:nvSpPr>
            <p:spPr bwMode="auto">
              <a:xfrm>
                <a:off x="2208" y="1152"/>
                <a:ext cx="91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th-TH" sz="2800" dirty="0" smtClean="0"/>
                  <a:t>0</a:t>
                </a:r>
                <a:endParaRPr lang="th-TH" sz="2800" dirty="0"/>
              </a:p>
            </p:txBody>
          </p:sp>
          <p:sp>
            <p:nvSpPr>
              <p:cNvPr id="35" name="Line 9"/>
              <p:cNvSpPr>
                <a:spLocks noChangeShapeType="1"/>
              </p:cNvSpPr>
              <p:nvPr/>
            </p:nvSpPr>
            <p:spPr bwMode="auto">
              <a:xfrm flipV="1">
                <a:off x="1488" y="1296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th-TH"/>
              </a:p>
            </p:txBody>
          </p:sp>
          <p:sp>
            <p:nvSpPr>
              <p:cNvPr id="36" name="Line 10"/>
              <p:cNvSpPr>
                <a:spLocks noChangeShapeType="1"/>
              </p:cNvSpPr>
              <p:nvPr/>
            </p:nvSpPr>
            <p:spPr bwMode="auto">
              <a:xfrm flipV="1">
                <a:off x="1920" y="1488"/>
                <a:ext cx="672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th-TH"/>
              </a:p>
            </p:txBody>
          </p:sp>
          <p:sp>
            <p:nvSpPr>
              <p:cNvPr id="37" name="Oval 11"/>
              <p:cNvSpPr>
                <a:spLocks noChangeArrowheads="1"/>
              </p:cNvSpPr>
              <p:nvPr/>
            </p:nvSpPr>
            <p:spPr bwMode="auto">
              <a:xfrm>
                <a:off x="3072" y="2256"/>
                <a:ext cx="864" cy="72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th-TH" sz="2800" dirty="0" smtClean="0"/>
                  <a:t>X=X+10</a:t>
                </a:r>
                <a:endParaRPr lang="th-TH" sz="2800" dirty="0"/>
              </a:p>
            </p:txBody>
          </p:sp>
          <p:sp>
            <p:nvSpPr>
              <p:cNvPr id="38" name="Line 12"/>
              <p:cNvSpPr>
                <a:spLocks noChangeShapeType="1"/>
              </p:cNvSpPr>
              <p:nvPr/>
            </p:nvSpPr>
            <p:spPr bwMode="auto">
              <a:xfrm>
                <a:off x="2880" y="1488"/>
                <a:ext cx="48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th-TH"/>
              </a:p>
            </p:txBody>
          </p:sp>
          <p:sp>
            <p:nvSpPr>
              <p:cNvPr id="39" name="Rectangle 13"/>
              <p:cNvSpPr>
                <a:spLocks noChangeArrowheads="1"/>
              </p:cNvSpPr>
              <p:nvPr/>
            </p:nvSpPr>
            <p:spPr bwMode="auto">
              <a:xfrm>
                <a:off x="3792" y="1200"/>
                <a:ext cx="91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th-TH" sz="2800"/>
                  <a:t>10</a:t>
                </a:r>
              </a:p>
            </p:txBody>
          </p:sp>
          <p:sp>
            <p:nvSpPr>
              <p:cNvPr id="40" name="Line 14"/>
              <p:cNvSpPr>
                <a:spLocks noChangeShapeType="1"/>
              </p:cNvSpPr>
              <p:nvPr/>
            </p:nvSpPr>
            <p:spPr bwMode="auto">
              <a:xfrm flipV="1">
                <a:off x="3792" y="1536"/>
                <a:ext cx="432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th-TH"/>
              </a:p>
            </p:txBody>
          </p:sp>
          <p:sp>
            <p:nvSpPr>
              <p:cNvPr id="41" name="Line 15"/>
              <p:cNvSpPr>
                <a:spLocks noChangeShapeType="1"/>
              </p:cNvSpPr>
              <p:nvPr/>
            </p:nvSpPr>
            <p:spPr bwMode="auto">
              <a:xfrm>
                <a:off x="3120" y="1344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th-TH"/>
              </a:p>
            </p:txBody>
          </p:sp>
          <p:sp>
            <p:nvSpPr>
              <p:cNvPr id="42" name="Text Box 16"/>
              <p:cNvSpPr txBox="1">
                <a:spLocks noChangeArrowheads="1"/>
              </p:cNvSpPr>
              <p:nvPr/>
            </p:nvSpPr>
            <p:spPr bwMode="auto">
              <a:xfrm>
                <a:off x="1337" y="3052"/>
                <a:ext cx="82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th-TH" sz="2800" dirty="0"/>
                  <a:t>โปรเซสที่ </a:t>
                </a:r>
                <a:r>
                  <a:rPr lang="th-TH" sz="2800" dirty="0" smtClean="0"/>
                  <a:t>2</a:t>
                </a:r>
                <a:endParaRPr lang="th-TH" sz="2800" dirty="0"/>
              </a:p>
            </p:txBody>
          </p:sp>
          <p:sp>
            <p:nvSpPr>
              <p:cNvPr id="43" name="Text Box 17"/>
              <p:cNvSpPr txBox="1">
                <a:spLocks noChangeArrowheads="1"/>
              </p:cNvSpPr>
              <p:nvPr/>
            </p:nvSpPr>
            <p:spPr bwMode="auto">
              <a:xfrm>
                <a:off x="3116" y="3023"/>
                <a:ext cx="82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th-TH" sz="2800" dirty="0"/>
                  <a:t>โปรเซสที่ </a:t>
                </a:r>
                <a:r>
                  <a:rPr lang="th-TH" sz="2800" dirty="0" smtClean="0"/>
                  <a:t>1</a:t>
                </a:r>
                <a:endParaRPr lang="th-TH" sz="2800" dirty="0"/>
              </a:p>
            </p:txBody>
          </p:sp>
        </p:grpSp>
        <p:sp>
          <p:nvSpPr>
            <p:cNvPr id="26" name="Text Box 19"/>
            <p:cNvSpPr txBox="1">
              <a:spLocks noChangeArrowheads="1"/>
            </p:cNvSpPr>
            <p:nvPr/>
          </p:nvSpPr>
          <p:spPr bwMode="auto">
            <a:xfrm>
              <a:off x="1466" y="3359"/>
              <a:ext cx="258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 dirty="0"/>
                <a:t>โปรเซสที่ </a:t>
              </a:r>
              <a:r>
                <a:rPr lang="th-TH" sz="2800" dirty="0" smtClean="0">
                  <a:cs typeface="Cordia New" pitchFamily="34" charset="-34"/>
                </a:rPr>
                <a:t>2 </a:t>
              </a:r>
              <a:r>
                <a:rPr lang="th-TH" sz="2800" dirty="0"/>
                <a:t>ทำงานเสร็จก่อนโปรเซส</a:t>
              </a:r>
              <a:r>
                <a:rPr lang="th-TH" sz="2800" dirty="0" smtClean="0"/>
                <a:t>ที่ 1</a:t>
              </a:r>
              <a:endParaRPr lang="th-TH" sz="2800" dirty="0"/>
            </a:p>
          </p:txBody>
        </p:sp>
        <p:sp>
          <p:nvSpPr>
            <p:cNvPr id="27" name="Text Box 20"/>
            <p:cNvSpPr txBox="1">
              <a:spLocks noChangeArrowheads="1"/>
            </p:cNvSpPr>
            <p:nvPr/>
          </p:nvSpPr>
          <p:spPr bwMode="auto">
            <a:xfrm>
              <a:off x="1381" y="1516"/>
              <a:ext cx="46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en-US" sz="2800" dirty="0"/>
                <a:t>X=10</a:t>
              </a:r>
              <a:endParaRPr lang="th-TH" sz="2800" dirty="0"/>
            </a:p>
          </p:txBody>
        </p:sp>
        <p:sp>
          <p:nvSpPr>
            <p:cNvPr id="28" name="Text Box 21"/>
            <p:cNvSpPr txBox="1">
              <a:spLocks noChangeArrowheads="1"/>
            </p:cNvSpPr>
            <p:nvPr/>
          </p:nvSpPr>
          <p:spPr bwMode="auto">
            <a:xfrm>
              <a:off x="2398" y="1515"/>
              <a:ext cx="3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en-US" sz="2800" dirty="0" smtClean="0"/>
                <a:t>X=0</a:t>
              </a:r>
              <a:endParaRPr lang="th-TH" sz="2800" dirty="0"/>
            </a:p>
          </p:txBody>
        </p:sp>
        <p:sp>
          <p:nvSpPr>
            <p:cNvPr id="29" name="Text Box 22"/>
            <p:cNvSpPr txBox="1">
              <a:spLocks noChangeArrowheads="1"/>
            </p:cNvSpPr>
            <p:nvPr/>
          </p:nvSpPr>
          <p:spPr bwMode="auto">
            <a:xfrm>
              <a:off x="3202" y="1515"/>
              <a:ext cx="3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en-US" sz="2800" dirty="0" smtClean="0"/>
                <a:t>X=0</a:t>
              </a:r>
              <a:endParaRPr lang="th-TH" sz="2800" dirty="0"/>
            </a:p>
          </p:txBody>
        </p:sp>
        <p:sp>
          <p:nvSpPr>
            <p:cNvPr id="30" name="Text Box 23"/>
            <p:cNvSpPr txBox="1">
              <a:spLocks noChangeArrowheads="1"/>
            </p:cNvSpPr>
            <p:nvPr/>
          </p:nvSpPr>
          <p:spPr bwMode="auto">
            <a:xfrm>
              <a:off x="4074" y="1516"/>
              <a:ext cx="46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en-US" sz="2800" dirty="0"/>
                <a:t>X=10</a:t>
              </a:r>
              <a:endParaRPr lang="th-TH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225661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การเข้าจังหวะของโปรเซส (</a:t>
            </a:r>
            <a:r>
              <a:rPr lang="en-US" sz="3600" b="1" dirty="0"/>
              <a:t>Process Synchronization</a:t>
            </a:r>
            <a:r>
              <a:rPr lang="en-US" sz="3600" b="1" dirty="0" smtClean="0"/>
              <a:t>)</a:t>
            </a:r>
            <a:endParaRPr lang="th-TH" sz="3600" b="1" dirty="0"/>
          </a:p>
        </p:txBody>
      </p:sp>
      <p:grpSp>
        <p:nvGrpSpPr>
          <p:cNvPr id="4" name="กลุ่ม 4"/>
          <p:cNvGrpSpPr>
            <a:grpSpLocks/>
          </p:cNvGrpSpPr>
          <p:nvPr/>
        </p:nvGrpSpPr>
        <p:grpSpPr bwMode="auto">
          <a:xfrm>
            <a:off x="609600" y="1638300"/>
            <a:ext cx="7848600" cy="4713288"/>
            <a:chOff x="609600" y="1295400"/>
            <a:chExt cx="7848600" cy="4713288"/>
          </a:xfrm>
        </p:grpSpPr>
        <p:sp>
          <p:nvSpPr>
            <p:cNvPr id="5" name="Oval 12"/>
            <p:cNvSpPr>
              <a:spLocks noChangeArrowheads="1"/>
            </p:cNvSpPr>
            <p:nvPr/>
          </p:nvSpPr>
          <p:spPr bwMode="auto">
            <a:xfrm>
              <a:off x="3505200" y="1295400"/>
              <a:ext cx="1371600" cy="1143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th-TH" sz="2800"/>
                <a:t>X=X+10</a:t>
              </a:r>
            </a:p>
          </p:txBody>
        </p:sp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609600" y="1828800"/>
              <a:ext cx="7848600" cy="4179888"/>
              <a:chOff x="384" y="1152"/>
              <a:chExt cx="4944" cy="2633"/>
            </a:xfrm>
          </p:grpSpPr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384" y="1920"/>
                <a:ext cx="91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th-TH" sz="2800"/>
                  <a:t>10</a:t>
                </a:r>
              </a:p>
            </p:txBody>
          </p:sp>
          <p:sp>
            <p:nvSpPr>
              <p:cNvPr id="8" name="Oval 7"/>
              <p:cNvSpPr>
                <a:spLocks noChangeArrowheads="1"/>
              </p:cNvSpPr>
              <p:nvPr/>
            </p:nvSpPr>
            <p:spPr bwMode="auto">
              <a:xfrm>
                <a:off x="2256" y="2544"/>
                <a:ext cx="864" cy="72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th-TH" sz="2800"/>
                  <a:t>X=X-10</a:t>
                </a:r>
              </a:p>
            </p:txBody>
          </p:sp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 flipV="1">
                <a:off x="720" y="1152"/>
                <a:ext cx="1488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th-TH"/>
              </a:p>
            </p:txBody>
          </p:sp>
          <p:sp>
            <p:nvSpPr>
              <p:cNvPr id="10" name="Line 11"/>
              <p:cNvSpPr>
                <a:spLocks noChangeShapeType="1"/>
              </p:cNvSpPr>
              <p:nvPr/>
            </p:nvSpPr>
            <p:spPr bwMode="auto">
              <a:xfrm>
                <a:off x="720" y="2256"/>
                <a:ext cx="1584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th-TH"/>
              </a:p>
            </p:txBody>
          </p:sp>
          <p:sp>
            <p:nvSpPr>
              <p:cNvPr id="11" name="Line 13"/>
              <p:cNvSpPr>
                <a:spLocks noChangeShapeType="1"/>
              </p:cNvSpPr>
              <p:nvPr/>
            </p:nvSpPr>
            <p:spPr bwMode="auto">
              <a:xfrm flipV="1">
                <a:off x="3168" y="2256"/>
                <a:ext cx="1632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th-TH"/>
              </a:p>
            </p:txBody>
          </p:sp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4416" y="1920"/>
                <a:ext cx="91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th-TH" sz="2800"/>
                  <a:t>0 หรือ 20</a:t>
                </a:r>
              </a:p>
            </p:txBody>
          </p:sp>
          <p:sp>
            <p:nvSpPr>
              <p:cNvPr id="13" name="Line 15"/>
              <p:cNvSpPr>
                <a:spLocks noChangeShapeType="1"/>
              </p:cNvSpPr>
              <p:nvPr/>
            </p:nvSpPr>
            <p:spPr bwMode="auto">
              <a:xfrm>
                <a:off x="3120" y="1200"/>
                <a:ext cx="1728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th-TH"/>
              </a:p>
            </p:txBody>
          </p:sp>
          <p:sp>
            <p:nvSpPr>
              <p:cNvPr id="14" name="Line 16"/>
              <p:cNvSpPr>
                <a:spLocks noChangeShapeType="1"/>
              </p:cNvSpPr>
              <p:nvPr/>
            </p:nvSpPr>
            <p:spPr bwMode="auto">
              <a:xfrm>
                <a:off x="1296" y="2112"/>
                <a:ext cx="3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th-TH"/>
              </a:p>
            </p:txBody>
          </p:sp>
          <p:sp>
            <p:nvSpPr>
              <p:cNvPr id="15" name="Text Box 17"/>
              <p:cNvSpPr txBox="1">
                <a:spLocks noChangeArrowheads="1"/>
              </p:cNvSpPr>
              <p:nvPr/>
            </p:nvSpPr>
            <p:spPr bwMode="auto">
              <a:xfrm>
                <a:off x="2300" y="1583"/>
                <a:ext cx="82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th-TH" sz="2800"/>
                  <a:t>โปรเซสที่ 1</a:t>
                </a:r>
              </a:p>
            </p:txBody>
          </p:sp>
          <p:sp>
            <p:nvSpPr>
              <p:cNvPr id="16" name="Text Box 18"/>
              <p:cNvSpPr txBox="1">
                <a:spLocks noChangeArrowheads="1"/>
              </p:cNvSpPr>
              <p:nvPr/>
            </p:nvSpPr>
            <p:spPr bwMode="auto">
              <a:xfrm>
                <a:off x="2348" y="2255"/>
                <a:ext cx="82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th-TH" sz="2800"/>
                  <a:t>โปรเซสที่ 2</a:t>
                </a:r>
              </a:p>
            </p:txBody>
          </p:sp>
          <p:sp>
            <p:nvSpPr>
              <p:cNvPr id="17" name="Text Box 19"/>
              <p:cNvSpPr txBox="1">
                <a:spLocks noChangeArrowheads="1"/>
              </p:cNvSpPr>
              <p:nvPr/>
            </p:nvSpPr>
            <p:spPr bwMode="auto">
              <a:xfrm>
                <a:off x="1186" y="3455"/>
                <a:ext cx="2992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th-TH" sz="2800"/>
                  <a:t>โปรเซสที่ 1 และโปรเซสที่ 2 ทำงานใกล้เคียงกัน</a:t>
                </a:r>
              </a:p>
            </p:txBody>
          </p:sp>
          <p:sp>
            <p:nvSpPr>
              <p:cNvPr id="18" name="Text Box 20"/>
              <p:cNvSpPr txBox="1">
                <a:spLocks noChangeArrowheads="1"/>
              </p:cNvSpPr>
              <p:nvPr/>
            </p:nvSpPr>
            <p:spPr bwMode="auto">
              <a:xfrm>
                <a:off x="1338" y="1440"/>
                <a:ext cx="46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en-US" sz="2800"/>
                  <a:t>X=10</a:t>
                </a:r>
                <a:endParaRPr lang="th-TH" sz="2800"/>
              </a:p>
            </p:txBody>
          </p:sp>
          <p:sp>
            <p:nvSpPr>
              <p:cNvPr id="19" name="Text Box 21"/>
              <p:cNvSpPr txBox="1">
                <a:spLocks noChangeArrowheads="1"/>
              </p:cNvSpPr>
              <p:nvPr/>
            </p:nvSpPr>
            <p:spPr bwMode="auto">
              <a:xfrm>
                <a:off x="1157" y="2448"/>
                <a:ext cx="46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en-US" sz="2800"/>
                  <a:t>X=10</a:t>
                </a:r>
                <a:endParaRPr lang="th-TH" sz="2800"/>
              </a:p>
            </p:txBody>
          </p:sp>
          <p:sp>
            <p:nvSpPr>
              <p:cNvPr id="20" name="Text Box 22"/>
              <p:cNvSpPr txBox="1">
                <a:spLocks noChangeArrowheads="1"/>
              </p:cNvSpPr>
              <p:nvPr/>
            </p:nvSpPr>
            <p:spPr bwMode="auto">
              <a:xfrm>
                <a:off x="3502" y="2352"/>
                <a:ext cx="38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en-US" sz="2800"/>
                  <a:t>X=0</a:t>
                </a:r>
                <a:endParaRPr lang="th-TH" sz="2800"/>
              </a:p>
            </p:txBody>
          </p:sp>
          <p:sp>
            <p:nvSpPr>
              <p:cNvPr id="21" name="Text Box 23"/>
              <p:cNvSpPr txBox="1">
                <a:spLocks noChangeArrowheads="1"/>
              </p:cNvSpPr>
              <p:nvPr/>
            </p:nvSpPr>
            <p:spPr bwMode="auto">
              <a:xfrm>
                <a:off x="3498" y="1440"/>
                <a:ext cx="46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rdia New" pitchFamily="34" charset="-34"/>
                  </a:defRPr>
                </a:lvl9pPr>
              </a:lstStyle>
              <a:p>
                <a:pPr algn="ctr"/>
                <a:r>
                  <a:rPr lang="en-US" sz="2800"/>
                  <a:t>X=20</a:t>
                </a:r>
                <a:endParaRPr lang="th-TH" sz="28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039942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การเข้าจังหวะของโปรเซส (</a:t>
            </a:r>
            <a:r>
              <a:rPr lang="en-US" sz="3600" b="1" dirty="0"/>
              <a:t>Process Synchronization</a:t>
            </a:r>
            <a:r>
              <a:rPr lang="en-US" sz="3600" b="1" dirty="0" smtClean="0"/>
              <a:t>)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จากรูปจะเห็นว่าถ้าโปรเซสที่ 1 และ 2  มีการทำงานที่เป็นอิสระอาจทำให้ผลลัพธ์เกิดความผิดพลาดขึ้น</a:t>
            </a:r>
          </a:p>
          <a:p>
            <a:r>
              <a:rPr lang="th-TH" sz="2800" dirty="0"/>
              <a:t>ดังนั้นเพื่อป้องกันความผิดพลาดที่เกิดขึ้น จะต้องมีการจัดจังหวะการทำงานให้กับแต่ละโปรเซสสำหรับการใช้ข้อมูลร่วมกัน</a:t>
            </a:r>
          </a:p>
          <a:p>
            <a:r>
              <a:rPr lang="th-TH" sz="2800" dirty="0"/>
              <a:t>จากตัวอย่างควรกำหนดว่าเมื่อโปรเซสใดได้เข้ามาครอบครองข้อมูล โปรเซสอื่น ๆ ที่ต้องการใช้ข้อมูลตัวเดียวกันจะต้องหยุดรอให้โปรเซสแรกใช้งานให้เสร็จก่อน</a:t>
            </a:r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6624794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การเข้าจังหวะของโปรเซส (</a:t>
            </a:r>
            <a:r>
              <a:rPr lang="en-US" sz="3600" b="1" dirty="0"/>
              <a:t>Process Synchronization</a:t>
            </a:r>
            <a:r>
              <a:rPr lang="en-US" sz="3600" b="1" dirty="0" smtClean="0"/>
              <a:t>)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/>
              <a:t>การป้องกันโปรเซสอื่น ๆ เข้ามาใช้ทรัพยากรซึ่งมีโปรเซสหนึ่งครอบครองอยู่แล้วเรียกว่า การไม่เกิดร่วม (</a:t>
            </a:r>
            <a:r>
              <a:rPr lang="en-US" sz="2800" dirty="0"/>
              <a:t>Mutual exclusion)</a:t>
            </a:r>
          </a:p>
          <a:p>
            <a:r>
              <a:rPr lang="th-TH" sz="2800" dirty="0"/>
              <a:t>ในช่วงเวลาที่โปรเซสเข้าไปครอบครองทรัพยากรแบบการไม่เกิดร่วมนี้เรียกว่า โปรเซสนั้นอยู่ในย่านวิกฤต (</a:t>
            </a:r>
            <a:r>
              <a:rPr lang="en-US" sz="2800" dirty="0"/>
              <a:t>Critical region </a:t>
            </a:r>
            <a:r>
              <a:rPr lang="th-TH" sz="2800" dirty="0"/>
              <a:t>หรือ </a:t>
            </a:r>
            <a:r>
              <a:rPr lang="en-US" sz="2800" dirty="0"/>
              <a:t>Critical Section)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6092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ปัญหาการทำงานของ</a:t>
            </a:r>
            <a:r>
              <a:rPr lang="th-TH" sz="3600" b="1" dirty="0" smtClean="0"/>
              <a:t>โปรเซส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b="1" dirty="0"/>
              <a:t>ปัญหาที่ 1 : การอดตาย (</a:t>
            </a:r>
            <a:r>
              <a:rPr lang="en-US" sz="2800" b="1" dirty="0"/>
              <a:t>Starvation) </a:t>
            </a:r>
            <a:r>
              <a:rPr lang="th-TH" sz="2800" b="1" dirty="0"/>
              <a:t>หรือ การเลื่อนไหลไปอย่างไม่มีวันสิ้นสุด (</a:t>
            </a:r>
            <a:r>
              <a:rPr lang="en-US" sz="2800" b="1" dirty="0"/>
              <a:t>Infinite postponement)</a:t>
            </a:r>
          </a:p>
          <a:p>
            <a:pPr lvl="1"/>
            <a:r>
              <a:rPr lang="th-TH" sz="2800" dirty="0"/>
              <a:t>ถ้าโปรเซส </a:t>
            </a:r>
            <a:r>
              <a:rPr lang="en-US" sz="2800" dirty="0"/>
              <a:t>A </a:t>
            </a:r>
            <a:r>
              <a:rPr lang="th-TH" sz="2800" dirty="0"/>
              <a:t>และ </a:t>
            </a:r>
            <a:r>
              <a:rPr lang="en-US" sz="2800" dirty="0"/>
              <a:t>B </a:t>
            </a:r>
            <a:r>
              <a:rPr lang="th-TH" sz="2800" dirty="0"/>
              <a:t>ต้องการใช้เครื่องพิมพ์พร้อมกัน โปรเซสที่จะได้ใช้ก่อนก็คือโปรเซสที่มีลำดับความสำคัญสูงกว่า</a:t>
            </a:r>
          </a:p>
          <a:p>
            <a:pPr lvl="1"/>
            <a:r>
              <a:rPr lang="th-TH" sz="2800" dirty="0"/>
              <a:t>เช่น ถ้า โปรเซส </a:t>
            </a:r>
            <a:r>
              <a:rPr lang="en-US" sz="2800" dirty="0"/>
              <a:t>B </a:t>
            </a:r>
            <a:r>
              <a:rPr lang="th-TH" sz="2800" dirty="0"/>
              <a:t>มีลำดับความสำคัญสูงกว่า </a:t>
            </a:r>
            <a:r>
              <a:rPr lang="en-US" sz="2800" dirty="0"/>
              <a:t>A </a:t>
            </a:r>
            <a:r>
              <a:rPr lang="th-TH" sz="2800" dirty="0"/>
              <a:t>โปรเซส </a:t>
            </a:r>
            <a:r>
              <a:rPr lang="en-US" sz="2800" dirty="0"/>
              <a:t>B </a:t>
            </a:r>
            <a:r>
              <a:rPr lang="th-TH" sz="2800" dirty="0"/>
              <a:t>ก็จะได้ใช้เครื่องพิมพ์ ส่วนโปรเซส </a:t>
            </a:r>
            <a:r>
              <a:rPr lang="en-US" sz="2800" dirty="0"/>
              <a:t>A </a:t>
            </a:r>
            <a:r>
              <a:rPr lang="th-TH" sz="2800" dirty="0"/>
              <a:t>ต้องรอ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931089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ปัญหาการทำงานของ</a:t>
            </a:r>
            <a:r>
              <a:rPr lang="th-TH" sz="3600" b="1" dirty="0" smtClean="0"/>
              <a:t>โปรเซส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th-TH" sz="2800" dirty="0"/>
              <a:t>ในขณะที่โปรเซส </a:t>
            </a:r>
            <a:r>
              <a:rPr lang="en-US" sz="2800" dirty="0"/>
              <a:t>A </a:t>
            </a:r>
            <a:r>
              <a:rPr lang="th-TH" sz="2800" dirty="0"/>
              <a:t>กำลังรอ ปรากฏว่ามีโปรเซสอื่น ๆ ที่มีลำดับความสำคัญสูงกว่าโปรเซส </a:t>
            </a:r>
            <a:r>
              <a:rPr lang="en-US" sz="2800" dirty="0"/>
              <a:t>A </a:t>
            </a:r>
            <a:r>
              <a:rPr lang="th-TH" sz="2800" dirty="0"/>
              <a:t>ต้องการใช้เครื่องพิมพ์</a:t>
            </a:r>
          </a:p>
          <a:p>
            <a:pPr lvl="1"/>
            <a:r>
              <a:rPr lang="th-TH" sz="2800" dirty="0"/>
              <a:t>สิ่งที่เกิดขึ้นกับโปรเซส </a:t>
            </a:r>
            <a:r>
              <a:rPr lang="en-US" sz="2800" dirty="0"/>
              <a:t>A </a:t>
            </a:r>
            <a:r>
              <a:rPr lang="th-TH" sz="2800" dirty="0"/>
              <a:t>คือ โปรเซส </a:t>
            </a:r>
            <a:r>
              <a:rPr lang="en-US" sz="2800" dirty="0"/>
              <a:t>A </a:t>
            </a:r>
            <a:r>
              <a:rPr lang="th-TH" sz="2800" dirty="0"/>
              <a:t>จะถูกโปรเซสอื่นแซงตลอดเวลา เราเรียกเหตุการณ์ที่เกิดขึ้นนี้ว่า   </a:t>
            </a:r>
            <a:r>
              <a:rPr lang="th-TH" sz="2800" b="1" dirty="0"/>
              <a:t>“การอดตายของโปรเซส (</a:t>
            </a:r>
            <a:r>
              <a:rPr lang="en-US" sz="2800" b="1" dirty="0"/>
              <a:t>Starvation) </a:t>
            </a:r>
            <a:r>
              <a:rPr lang="th-TH" sz="2800" b="1" dirty="0"/>
              <a:t>หรือ การเลื่อนไหลไปอย่างไม่มีวันสิ้นสุด (</a:t>
            </a:r>
            <a:r>
              <a:rPr lang="en-US" sz="2800" b="1" dirty="0"/>
              <a:t>Infinite postponement)”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540490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ปัญหาการทำงานของ</a:t>
            </a:r>
            <a:r>
              <a:rPr lang="th-TH" sz="3600" b="1" dirty="0" smtClean="0"/>
              <a:t>โปรเซส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b="1" dirty="0"/>
              <a:t>ปัญหาที่ 2 : วงจรอับ หรือ การติดตาย (</a:t>
            </a:r>
            <a:r>
              <a:rPr lang="en-US" sz="2800" b="1" dirty="0"/>
              <a:t>Deadlock)</a:t>
            </a:r>
          </a:p>
          <a:p>
            <a:endParaRPr lang="th-TH" dirty="0"/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044575" y="2133600"/>
            <a:ext cx="6346825" cy="3429000"/>
            <a:chOff x="658" y="1344"/>
            <a:chExt cx="3998" cy="216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016" y="1344"/>
              <a:ext cx="1392" cy="48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th-TH" sz="2800"/>
                <a:t>ทรัพยากร </a:t>
              </a:r>
              <a:r>
                <a:rPr lang="en-US" sz="2800"/>
                <a:t>A</a:t>
              </a:r>
              <a:endParaRPr lang="th-TH" sz="2800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064" y="3024"/>
              <a:ext cx="1392" cy="48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th-TH" sz="2800"/>
                <a:t>ทรัพยากร </a:t>
              </a:r>
              <a:r>
                <a:rPr lang="en-US" sz="2800"/>
                <a:t>B</a:t>
              </a:r>
              <a:endParaRPr lang="th-TH" sz="2800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720" y="2112"/>
              <a:ext cx="912" cy="62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th-TH" sz="2800"/>
                <a:t>โปรเซส </a:t>
              </a:r>
              <a:r>
                <a:rPr lang="en-US" sz="2800"/>
                <a:t>1</a:t>
              </a:r>
              <a:endParaRPr lang="th-TH" sz="2800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3744" y="2112"/>
              <a:ext cx="912" cy="624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th-TH" sz="2800"/>
                <a:t>โปรเซส </a:t>
              </a:r>
              <a:r>
                <a:rPr lang="en-US" sz="2800"/>
                <a:t>2</a:t>
              </a:r>
              <a:endParaRPr lang="th-TH" sz="2800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1248" y="1632"/>
              <a:ext cx="720" cy="48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248" y="2736"/>
              <a:ext cx="768" cy="528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H="1">
              <a:off x="3456" y="2736"/>
              <a:ext cx="672" cy="57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H="1" flipV="1">
              <a:off x="3456" y="1584"/>
              <a:ext cx="720" cy="528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th-TH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658" y="1660"/>
              <a:ext cx="803" cy="3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ครอบครอง</a:t>
              </a: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3021" y="2687"/>
              <a:ext cx="803" cy="3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ครอบครอง</a:t>
              </a: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909" y="2928"/>
              <a:ext cx="602" cy="3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ต้องการ</a:t>
              </a: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3693" y="1536"/>
              <a:ext cx="602" cy="3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rdia New" pitchFamily="34" charset="-34"/>
                </a:defRPr>
              </a:lvl9pPr>
            </a:lstStyle>
            <a:p>
              <a:pPr algn="ctr"/>
              <a:r>
                <a:rPr lang="th-TH" sz="2800"/>
                <a:t>ต้องการ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00970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แบบฝึกหัดบทที่ 2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th-TH" sz="2800" dirty="0"/>
              <a:t>สถานะของโปรเซสมีอะไรบ้าง จงอธิบาย</a:t>
            </a:r>
          </a:p>
          <a:p>
            <a:pPr marL="514350" indent="-514350">
              <a:buFont typeface="+mj-lt"/>
              <a:buAutoNum type="arabicParenR"/>
            </a:pPr>
            <a:r>
              <a:rPr lang="th-TH" sz="2800" dirty="0"/>
              <a:t>เวลา </a:t>
            </a:r>
            <a:r>
              <a:rPr lang="en-US" sz="2800" dirty="0"/>
              <a:t>Quantum Time </a:t>
            </a:r>
            <a:r>
              <a:rPr lang="th-TH" sz="2800" dirty="0"/>
              <a:t>คืออะไร</a:t>
            </a:r>
          </a:p>
          <a:p>
            <a:pPr marL="514350" indent="-514350">
              <a:buFont typeface="+mj-lt"/>
              <a:buAutoNum type="arabicParenR"/>
            </a:pPr>
            <a:r>
              <a:rPr lang="th-TH" sz="2800" dirty="0"/>
              <a:t>ปัญหา </a:t>
            </a:r>
            <a:r>
              <a:rPr lang="en-US" sz="2800" dirty="0" err="1"/>
              <a:t>DeadLock</a:t>
            </a:r>
            <a:r>
              <a:rPr lang="en-US" sz="2800" dirty="0"/>
              <a:t> </a:t>
            </a:r>
            <a:r>
              <a:rPr lang="th-TH" sz="2800" dirty="0"/>
              <a:t>เกิดขึ้นได้อย่างไร</a:t>
            </a:r>
          </a:p>
          <a:p>
            <a:pPr marL="514350" indent="-514350">
              <a:buFont typeface="+mj-lt"/>
              <a:buAutoNum type="arabicParenR"/>
            </a:pPr>
            <a:r>
              <a:rPr lang="th-TH" sz="2800" dirty="0"/>
              <a:t>สถานะ </a:t>
            </a:r>
            <a:r>
              <a:rPr lang="en-US" sz="2800" dirty="0"/>
              <a:t>Block </a:t>
            </a:r>
            <a:r>
              <a:rPr lang="th-TH" sz="2800" dirty="0"/>
              <a:t>เกิดขึ้นได้อย่างไร</a:t>
            </a:r>
          </a:p>
          <a:p>
            <a:pPr marL="514350" indent="-514350">
              <a:buFont typeface="+mj-lt"/>
              <a:buAutoNum type="arabicParenR"/>
            </a:pPr>
            <a:r>
              <a:rPr lang="th-TH" sz="2800" dirty="0"/>
              <a:t>การติดต่อกันระหว่าง </a:t>
            </a:r>
            <a:r>
              <a:rPr lang="en-US" sz="2800" dirty="0"/>
              <a:t>Process </a:t>
            </a:r>
            <a:r>
              <a:rPr lang="th-TH" sz="2800" dirty="0"/>
              <a:t>เป็นหน้าที่ของ</a:t>
            </a:r>
            <a:r>
              <a:rPr lang="th-TH" sz="2800" dirty="0" err="1"/>
              <a:t>โคร</a:t>
            </a:r>
            <a:endParaRPr lang="th-TH" sz="2800" dirty="0"/>
          </a:p>
          <a:p>
            <a:pPr marL="514350" indent="-514350">
              <a:buFont typeface="+mj-lt"/>
              <a:buAutoNum type="arabicParenR"/>
            </a:pPr>
            <a:r>
              <a:rPr lang="th-TH" sz="2800" dirty="0"/>
              <a:t>พอร์ท มีกี่แบบอะไรบ้าง</a:t>
            </a:r>
          </a:p>
          <a:p>
            <a:pPr marL="514350" indent="-514350">
              <a:buFont typeface="+mj-lt"/>
              <a:buAutoNum type="arabicParenR"/>
            </a:pPr>
            <a:r>
              <a:rPr lang="th-TH" sz="2800" dirty="0"/>
              <a:t>จงยกตัวอย่าง พอร์ท</a:t>
            </a:r>
            <a:r>
              <a:rPr lang="th-TH" sz="2800" dirty="0" err="1"/>
              <a:t>แบบสเต็ก</a:t>
            </a:r>
            <a:endParaRPr lang="th-TH" sz="2800" dirty="0"/>
          </a:p>
          <a:p>
            <a:pPr marL="514350" indent="-514350">
              <a:buFont typeface="+mj-lt"/>
              <a:buAutoNum type="arabicParenR"/>
            </a:pPr>
            <a:r>
              <a:rPr lang="en-US" sz="2800" dirty="0"/>
              <a:t>Mutual exclusion </a:t>
            </a:r>
            <a:r>
              <a:rPr lang="th-TH" sz="2800" dirty="0"/>
              <a:t>เกิดขึ้นได้อย่างไร</a:t>
            </a:r>
          </a:p>
          <a:p>
            <a:pPr marL="514350" indent="-514350">
              <a:buFont typeface="+mj-lt"/>
              <a:buAutoNum type="arabicParenR"/>
            </a:pPr>
            <a:r>
              <a:rPr lang="th-TH" sz="2800" dirty="0"/>
              <a:t>ปัญหาการอดตาย เกิดขึ้นได้อย่างไร</a:t>
            </a:r>
          </a:p>
          <a:p>
            <a:pPr marL="514350" indent="-514350">
              <a:buFont typeface="+mj-lt"/>
              <a:buAutoNum type="arabicParenR"/>
            </a:pPr>
            <a:r>
              <a:rPr lang="th-TH" sz="2800" dirty="0"/>
              <a:t>องค์ประกอบของโปรเซส มีอะไรบ้าง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8598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องค์ประกอบของ</a:t>
            </a:r>
            <a:r>
              <a:rPr lang="th-TH" sz="3600" b="1" dirty="0" smtClean="0"/>
              <a:t>โปรเซส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b="1" dirty="0" smtClean="0"/>
              <a:t>5</a:t>
            </a:r>
            <a:r>
              <a:rPr lang="en-US" sz="2800" b="1" dirty="0"/>
              <a:t>. PSW (Program Status Word) </a:t>
            </a:r>
            <a:r>
              <a:rPr lang="th-TH" sz="2800" dirty="0"/>
              <a:t>เป็นตัวควบคุมลำดับการ </a:t>
            </a:r>
            <a:r>
              <a:rPr lang="th-TH" sz="2800" dirty="0" err="1"/>
              <a:t>เอ็ก</a:t>
            </a:r>
            <a:r>
              <a:rPr lang="th-TH" sz="2800" dirty="0"/>
              <a:t>ซิ</a:t>
            </a:r>
            <a:r>
              <a:rPr lang="th-TH" sz="2800" dirty="0" err="1"/>
              <a:t>คิวต์</a:t>
            </a:r>
            <a:r>
              <a:rPr lang="th-TH" sz="2800" dirty="0"/>
              <a:t>คำสั่งของโปรเซส และเก็บข้อมูลเกี่ยวกับสถานะของโปรเซส ที่อยู่ของคำสั่งที่</a:t>
            </a:r>
            <a:r>
              <a:rPr lang="th-TH" sz="2800" dirty="0" err="1"/>
              <a:t>จะเอ็ก</a:t>
            </a:r>
            <a:r>
              <a:rPr lang="th-TH" sz="2800" dirty="0"/>
              <a:t>ซิ</a:t>
            </a:r>
            <a:r>
              <a:rPr lang="th-TH" sz="2800" dirty="0" err="1"/>
              <a:t>คิวต์</a:t>
            </a:r>
            <a:r>
              <a:rPr lang="th-TH" sz="2800" dirty="0" smtClean="0"/>
              <a:t>ต่อไป</a:t>
            </a:r>
          </a:p>
          <a:p>
            <a:pPr lvl="1"/>
            <a:r>
              <a:rPr lang="th-TH" sz="2800" b="1" dirty="0"/>
              <a:t>6. คุณสมบัติของ</a:t>
            </a:r>
            <a:r>
              <a:rPr lang="th-TH" sz="2800" b="1" dirty="0" smtClean="0"/>
              <a:t>โปรเซส </a:t>
            </a:r>
            <a:r>
              <a:rPr lang="th-TH" sz="2800" dirty="0" smtClean="0"/>
              <a:t>ลำดับ</a:t>
            </a:r>
            <a:r>
              <a:rPr lang="th-TH" sz="2800" dirty="0"/>
              <a:t>ความสำคัญของโปรเซส (</a:t>
            </a:r>
            <a:r>
              <a:rPr lang="en-US" sz="2800" dirty="0" smtClean="0"/>
              <a:t>Priority)</a:t>
            </a:r>
            <a:r>
              <a:rPr lang="th-TH" sz="2800" dirty="0" smtClean="0"/>
              <a:t> อำนาจ</a:t>
            </a:r>
            <a:r>
              <a:rPr lang="th-TH" sz="2800" dirty="0"/>
              <a:t>หน้าที่ของโปรเซส (</a:t>
            </a:r>
            <a:r>
              <a:rPr lang="en-US" sz="2800" dirty="0" smtClean="0"/>
              <a:t>Authority)</a:t>
            </a:r>
            <a:r>
              <a:rPr lang="th-TH" sz="2800" dirty="0" smtClean="0"/>
              <a:t> และ คุณสมบัติ</a:t>
            </a:r>
            <a:r>
              <a:rPr lang="th-TH" sz="2800" dirty="0"/>
              <a:t>อื่น ๆ</a:t>
            </a:r>
          </a:p>
          <a:p>
            <a:pPr lvl="1"/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61296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องค์ประกอบของ</a:t>
            </a:r>
            <a:r>
              <a:rPr lang="th-TH" sz="3600" b="1" dirty="0" smtClean="0"/>
              <a:t>โปรเซส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/>
              <a:t>บล็อกควบคุมโปรเซส (</a:t>
            </a:r>
            <a:r>
              <a:rPr lang="en-US" sz="2800" b="1" dirty="0"/>
              <a:t>Process Control Block : PCB) </a:t>
            </a:r>
            <a:r>
              <a:rPr lang="en-US" sz="2800" dirty="0"/>
              <a:t>OS </a:t>
            </a:r>
            <a:r>
              <a:rPr lang="th-TH" sz="2800" dirty="0"/>
              <a:t>จะกำหนดเนื้อที่บางส่วนในหน่วยความจำเพื่อทำเป็น </a:t>
            </a:r>
            <a:r>
              <a:rPr lang="en-US" sz="2800" dirty="0"/>
              <a:t>PCB </a:t>
            </a:r>
          </a:p>
          <a:p>
            <a:endParaRPr lang="th-TH" sz="2800" dirty="0"/>
          </a:p>
        </p:txBody>
      </p:sp>
      <p:graphicFrame>
        <p:nvGraphicFramePr>
          <p:cNvPr id="14" name="ตาราง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308216"/>
              </p:ext>
            </p:extLst>
          </p:nvPr>
        </p:nvGraphicFramePr>
        <p:xfrm>
          <a:off x="2843808" y="2636912"/>
          <a:ext cx="3960440" cy="280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220"/>
                <a:gridCol w="19802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err="1" smtClean="0">
                          <a:latin typeface="+mj-lt"/>
                        </a:rPr>
                        <a:t>พอยเตอร์</a:t>
                      </a:r>
                      <a:endParaRPr lang="th-TH" sz="2400" b="1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+mj-lt"/>
                        </a:rPr>
                        <a:t>สถานะโปรเซส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+mj-lt"/>
                        </a:rPr>
                        <a:t>หมายเลขโปรเซส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+mj-lt"/>
                        </a:rPr>
                        <a:t>รีจิสเตอร์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+mj-lt"/>
                        </a:rPr>
                        <a:t>ข้อมูลการจัดเวลา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+mj-lt"/>
                        </a:rPr>
                        <a:t>ข้อมูลหน่วยความจำ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+mj-lt"/>
                        </a:rPr>
                        <a:t>ข้อมูล</a:t>
                      </a:r>
                      <a:r>
                        <a:rPr lang="th-TH" sz="2400" b="1" dirty="0" err="1" smtClean="0">
                          <a:latin typeface="+mj-lt"/>
                        </a:rPr>
                        <a:t>แอ็กเคาต์</a:t>
                      </a:r>
                      <a:endParaRPr lang="th-TH" sz="2400" b="1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+mj-lt"/>
                        </a:rPr>
                        <a:t>ข้อมูลสถานะ </a:t>
                      </a:r>
                      <a:r>
                        <a:rPr lang="en-US" sz="2400" b="1" dirty="0" smtClean="0">
                          <a:latin typeface="+mj-lt"/>
                        </a:rPr>
                        <a:t>I/O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/>
                        <a:t>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078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บล็อกควบคุม</a:t>
            </a:r>
            <a:r>
              <a:rPr lang="th-TH" sz="3600" b="1" dirty="0" smtClean="0"/>
              <a:t>โปรเซส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1"/>
            <a:r>
              <a:rPr lang="th-TH" sz="2800" b="1" dirty="0" err="1" smtClean="0"/>
              <a:t>พอย</a:t>
            </a:r>
            <a:r>
              <a:rPr lang="th-TH" sz="2800" b="1" dirty="0" err="1"/>
              <a:t>เตอร์</a:t>
            </a:r>
            <a:r>
              <a:rPr lang="th-TH" sz="2800" b="1" dirty="0"/>
              <a:t>(</a:t>
            </a:r>
            <a:r>
              <a:rPr lang="en-US" sz="2800" b="1" dirty="0"/>
              <a:t>Pointer) </a:t>
            </a:r>
            <a:r>
              <a:rPr lang="th-TH" sz="2800" dirty="0"/>
              <a:t>สำหรับชี้ตำแหน่งของโปรเซสที่อยู่ในหน่วยความจำ และตำแหน่งของทรัพยากรที่โปรเซสครอบครองอยู่ </a:t>
            </a:r>
          </a:p>
          <a:p>
            <a:pPr lvl="1"/>
            <a:r>
              <a:rPr lang="th-TH" sz="2800" b="1" dirty="0" smtClean="0"/>
              <a:t>สถานะ</a:t>
            </a:r>
            <a:r>
              <a:rPr lang="th-TH" sz="2800" b="1" dirty="0"/>
              <a:t>ของโปรเซส(</a:t>
            </a:r>
            <a:r>
              <a:rPr lang="en-US" sz="2800" b="1" dirty="0"/>
              <a:t>Process Status) </a:t>
            </a:r>
            <a:r>
              <a:rPr lang="th-TH" sz="2800" dirty="0"/>
              <a:t>แสดงสถานะของโปรเซสที่เป็นอยู่ในปัจจุบัน </a:t>
            </a:r>
            <a:endParaRPr lang="th-TH" sz="2800" dirty="0" smtClean="0"/>
          </a:p>
          <a:p>
            <a:pPr lvl="1"/>
            <a:r>
              <a:rPr lang="th-TH" sz="2800" b="1" dirty="0" smtClean="0"/>
              <a:t>หมายเลข</a:t>
            </a:r>
            <a:r>
              <a:rPr lang="th-TH" sz="2800" b="1" dirty="0"/>
              <a:t>โปรเซส(</a:t>
            </a:r>
            <a:r>
              <a:rPr lang="en-US" sz="2800" b="1" dirty="0"/>
              <a:t>Process ID) </a:t>
            </a:r>
            <a:r>
              <a:rPr lang="th-TH" sz="2800" dirty="0"/>
              <a:t>เป็นหมายเลขประจำตัวของโปรเซส </a:t>
            </a:r>
          </a:p>
          <a:p>
            <a:pPr lvl="1"/>
            <a:r>
              <a:rPr lang="th-TH" sz="2800" b="1" dirty="0" smtClean="0"/>
              <a:t>ตัวนับ</a:t>
            </a:r>
            <a:r>
              <a:rPr lang="th-TH" sz="2800" b="1" dirty="0"/>
              <a:t>จำนวน(</a:t>
            </a:r>
            <a:r>
              <a:rPr lang="en-US" sz="2800" b="1" dirty="0"/>
              <a:t>Program Counter) </a:t>
            </a:r>
            <a:r>
              <a:rPr lang="th-TH" sz="2800" dirty="0"/>
              <a:t>เป็นตัวนับที่แสดงที่อยู่ของคำสั่งต่อไปที่จะถูกประมวลผล </a:t>
            </a:r>
          </a:p>
          <a:p>
            <a:pPr lvl="1"/>
            <a:r>
              <a:rPr lang="th-TH" sz="2800" b="1" dirty="0" smtClean="0"/>
              <a:t>รีจิสเตอร์</a:t>
            </a:r>
            <a:r>
              <a:rPr lang="th-TH" sz="2800" b="1" dirty="0"/>
              <a:t>(</a:t>
            </a:r>
            <a:r>
              <a:rPr lang="en-US" sz="2800" b="1" dirty="0"/>
              <a:t>Register) </a:t>
            </a:r>
            <a:r>
              <a:rPr lang="th-TH" sz="2800" dirty="0"/>
              <a:t>ทำหน้าที่เก็บข้อมูลสถานะระบบเมื่อ</a:t>
            </a:r>
            <a:r>
              <a:rPr lang="th-TH" sz="2800" dirty="0" smtClean="0"/>
              <a:t>มีอิน</a:t>
            </a:r>
            <a:r>
              <a:rPr lang="th-TH" sz="2800" dirty="0" err="1" smtClean="0"/>
              <a:t>เทอร์รัพ</a:t>
            </a:r>
            <a:r>
              <a:rPr lang="th-TH" sz="2800" dirty="0" smtClean="0"/>
              <a:t>เกิดขึ้นเพื่อให้</a:t>
            </a:r>
            <a:r>
              <a:rPr lang="th-TH" sz="2800" dirty="0"/>
              <a:t>โปรแกรมสามารถทำงาน</a:t>
            </a:r>
            <a:r>
              <a:rPr lang="th-TH" sz="2800" dirty="0" smtClean="0"/>
              <a:t>ต่อได้</a:t>
            </a:r>
            <a:r>
              <a:rPr lang="th-TH" sz="2800" dirty="0"/>
              <a:t>เมื่อกลับมาทำงานอีกครั้ง รีจิสเตอร์จะมีค่าและประเภทที่เปลี่ยนแปลง</a:t>
            </a:r>
            <a:r>
              <a:rPr lang="th-TH" sz="2800" dirty="0" smtClean="0"/>
              <a:t>ได้ ขึ้นอยู่</a:t>
            </a:r>
            <a:r>
              <a:rPr lang="th-TH" sz="2800" dirty="0"/>
              <a:t>กับสถาปัตยกรรมของ</a:t>
            </a:r>
            <a:r>
              <a:rPr lang="th-TH" sz="2800" dirty="0" smtClean="0"/>
              <a:t>คอมพิวเตอร์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851893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บล็อกควบคุมโปรเซส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th-TH" sz="2800" b="1" dirty="0"/>
              <a:t>ข้อมูลการจัดการเวลาซีพียู(</a:t>
            </a:r>
            <a:r>
              <a:rPr lang="en-US" sz="2800" b="1" dirty="0"/>
              <a:t>CPU Scheduling Information) </a:t>
            </a:r>
            <a:r>
              <a:rPr lang="th-TH" sz="2800" dirty="0"/>
              <a:t>เป็นข้อมูลที่ประกอบด้วยลำดับความสำคัญของโปรเซสที่ถูกกำหนดโดยระบบปฏิบัติการเมื่อโปรเซสถูกสร้างขึ้นมา สามารถเปลี่ยนค่าไปได้ ซึ่ง</a:t>
            </a:r>
            <a:r>
              <a:rPr lang="th-TH" sz="2800" b="1" u="sng" dirty="0"/>
              <a:t>โปรเซสใดที่มีความสำคัญมากระบบปฏิบัติการจะให้สิทธิมากกว่าโปรเซสอื่น </a:t>
            </a:r>
            <a:r>
              <a:rPr lang="th-TH" sz="2800" dirty="0"/>
              <a:t>เช่นให้เวลาซีพียูนานกว่า เป็นต้น </a:t>
            </a:r>
          </a:p>
          <a:p>
            <a:pPr lvl="1"/>
            <a:r>
              <a:rPr lang="th-TH" sz="2800" b="1" dirty="0"/>
              <a:t>ข้อมูลการจัดการหน่วยความจำ(</a:t>
            </a:r>
            <a:r>
              <a:rPr lang="en-US" sz="2800" b="1" dirty="0"/>
              <a:t>Memory Management Information) </a:t>
            </a:r>
            <a:r>
              <a:rPr lang="th-TH" sz="2800" dirty="0"/>
              <a:t>เป็นข้อมูลเกี่ยวกับหน่วยความจำที่ระบบปฏิบัติการกำหนดไว้ เช่นขนาด</a:t>
            </a:r>
            <a:r>
              <a:rPr lang="th-TH" sz="2800" dirty="0" smtClean="0"/>
              <a:t>หน่วยความจำ ค่า</a:t>
            </a:r>
            <a:r>
              <a:rPr lang="th-TH" sz="2800" dirty="0"/>
              <a:t>ของ</a:t>
            </a:r>
            <a:r>
              <a:rPr lang="th-TH" sz="2800" dirty="0" smtClean="0"/>
              <a:t>รีจิสเตอร์  </a:t>
            </a:r>
            <a:r>
              <a:rPr lang="en-US" sz="2800" dirty="0"/>
              <a:t>Page table </a:t>
            </a:r>
            <a:r>
              <a:rPr lang="th-TH" sz="2800" dirty="0"/>
              <a:t>และ </a:t>
            </a:r>
            <a:r>
              <a:rPr lang="en-US" sz="2800" dirty="0"/>
              <a:t>Segment table </a:t>
            </a:r>
            <a:r>
              <a:rPr lang="th-TH" sz="2800" dirty="0"/>
              <a:t>เป็นต้น </a:t>
            </a:r>
          </a:p>
          <a:p>
            <a:pPr lvl="1"/>
            <a:r>
              <a:rPr lang="th-TH" sz="2800" b="1" dirty="0"/>
              <a:t>ข้อมูล</a:t>
            </a:r>
            <a:r>
              <a:rPr lang="th-TH" sz="2800" b="1" dirty="0" err="1"/>
              <a:t>แอ็กเคาต์</a:t>
            </a:r>
            <a:r>
              <a:rPr lang="th-TH" sz="2800" b="1" dirty="0"/>
              <a:t>(</a:t>
            </a:r>
            <a:r>
              <a:rPr lang="en-US" sz="2800" b="1" dirty="0"/>
              <a:t>Account Information) </a:t>
            </a:r>
            <a:r>
              <a:rPr lang="th-TH" sz="2800" dirty="0"/>
              <a:t>เป็นข้อมูลที่อาจประกอบด้วยจำนวน </a:t>
            </a:r>
            <a:r>
              <a:rPr lang="en-US" sz="2800" dirty="0" smtClean="0"/>
              <a:t>CPU  </a:t>
            </a:r>
            <a:r>
              <a:rPr lang="th-TH" sz="2800" dirty="0"/>
              <a:t>เวลาที่</a:t>
            </a:r>
            <a:r>
              <a:rPr lang="th-TH" sz="2800" dirty="0" smtClean="0"/>
              <a:t>กำหนด  หมาย</a:t>
            </a:r>
            <a:r>
              <a:rPr lang="th-TH" sz="2800" dirty="0"/>
              <a:t>เลข</a:t>
            </a:r>
            <a:r>
              <a:rPr lang="th-TH" sz="2800" dirty="0" err="1"/>
              <a:t>แอ็ก</a:t>
            </a:r>
            <a:r>
              <a:rPr lang="th-TH" sz="2800" dirty="0" err="1" smtClean="0"/>
              <a:t>เคาต์</a:t>
            </a:r>
            <a:r>
              <a:rPr lang="th-TH" sz="2800" dirty="0" smtClean="0"/>
              <a:t>  </a:t>
            </a:r>
            <a:r>
              <a:rPr lang="th-TH" sz="2800" dirty="0"/>
              <a:t>หมายเลขโปรเซส และอื่นๆ </a:t>
            </a:r>
          </a:p>
          <a:p>
            <a:pPr lvl="1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01865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บล็อกควบคุม</a:t>
            </a:r>
            <a:r>
              <a:rPr lang="th-TH" sz="3600" b="1" dirty="0" smtClean="0"/>
              <a:t>โปรเซส</a:t>
            </a:r>
            <a:endParaRPr lang="th-TH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b="1" dirty="0"/>
              <a:t>ข้อมูลสถานะอินพุต/เอาต์พุต(</a:t>
            </a:r>
            <a:r>
              <a:rPr lang="en-US" sz="2800" b="1" dirty="0"/>
              <a:t>I/O Status Information) </a:t>
            </a:r>
            <a:r>
              <a:rPr lang="th-TH" sz="2800" dirty="0"/>
              <a:t>เป็นข้อมูลแสดงรายการของอุปกรณ์อินพุต/เอาต์พุตที่โปรเซสนี้ใช้ เป็นต้น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89575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/>
              <a:t>คุณสมบัติของโปรเซส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b="1" dirty="0"/>
              <a:t>ลำดับความสำคัญของโปรเซส (</a:t>
            </a:r>
            <a:r>
              <a:rPr lang="en-US" sz="2800" b="1" dirty="0"/>
              <a:t>Priority) </a:t>
            </a:r>
            <a:r>
              <a:rPr lang="th-TH" sz="2800" dirty="0"/>
              <a:t>โดยเมื่อโปรเซสถูกสร้างขึ้นมา ลำดับความสำคัญของโปรเซสจะถูกกำหนดโดยระบบปฏิบัติทันที สามารถเปลี่ยนค่าไปได้ ซึ่งโปรเซสใดที่มีความสำคัญมากระบบปฏิบัติการจะให้สิทธิมากกว่าโปรเซสอื่น </a:t>
            </a:r>
          </a:p>
          <a:p>
            <a:r>
              <a:rPr lang="th-TH" sz="2800" b="1" dirty="0"/>
              <a:t>อำนาจหน้าที่ของโปรเซส (</a:t>
            </a:r>
            <a:r>
              <a:rPr lang="en-US" sz="2800" b="1" dirty="0"/>
              <a:t>Authority) </a:t>
            </a:r>
            <a:r>
              <a:rPr lang="th-TH" sz="2800" dirty="0"/>
              <a:t>เป็นการบอกอำนาจหน้าที่ของโปรเซสนั้นว่าสามารถทำอะไรได้บ้าง ใช้อุปกรณ์อะไรได้บ้าง เป็นต้น </a:t>
            </a:r>
          </a:p>
          <a:p>
            <a:r>
              <a:rPr lang="th-TH" sz="2800" b="1" dirty="0"/>
              <a:t>คุณสมบัติ</a:t>
            </a:r>
            <a:r>
              <a:rPr lang="th-TH" sz="2800" b="1" dirty="0" smtClean="0"/>
              <a:t>อื่น ๆ </a:t>
            </a:r>
            <a:r>
              <a:rPr lang="th-TH" sz="2800" dirty="0"/>
              <a:t>ที่ระบบปฏิบัติการกำหนดให้มี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64189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ริ่มต้น">
  <a:themeElements>
    <a:clrScheme name="กำหนดเอง 9">
      <a:dk1>
        <a:sysClr val="windowText" lastClr="000000"/>
      </a:dk1>
      <a:lt1>
        <a:sysClr val="window" lastClr="FFFFFF"/>
      </a:lt1>
      <a:dk2>
        <a:srgbClr val="000000"/>
      </a:dk2>
      <a:lt2>
        <a:srgbClr val="C6E7FC"/>
      </a:lt2>
      <a:accent1>
        <a:srgbClr val="000000"/>
      </a:accent1>
      <a:accent2>
        <a:srgbClr val="000000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0000"/>
      </a:hlink>
      <a:folHlink>
        <a:srgbClr val="5EAEFF"/>
      </a:folHlink>
    </a:clrScheme>
    <a:fontScheme name="กำหนดเอง 3">
      <a:majorFont>
        <a:latin typeface="Angsana New"/>
        <a:ea typeface=""/>
        <a:cs typeface="Angsana New"/>
      </a:majorFont>
      <a:minorFont>
        <a:latin typeface="Angsana New"/>
        <a:ea typeface=""/>
        <a:cs typeface="Angsana New"/>
      </a:minorFont>
    </a:fontScheme>
    <a:fmtScheme name="เริ่มต้น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824</TotalTime>
  <Words>2654</Words>
  <Application>Microsoft Office PowerPoint</Application>
  <PresentationFormat>นำเสนอทางหน้าจอ (4:3)</PresentationFormat>
  <Paragraphs>272</Paragraphs>
  <Slides>38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38</vt:i4>
      </vt:variant>
    </vt:vector>
  </HeadingPairs>
  <TitlesOfParts>
    <vt:vector size="39" baseType="lpstr">
      <vt:lpstr>เริ่มต้น</vt:lpstr>
      <vt:lpstr> บทที่ 2 การจัดการกับกระบวนการทำงานของระบบปฏิบัติการ  </vt:lpstr>
      <vt:lpstr>การจัดการโปรเซส  Process Management</vt:lpstr>
      <vt:lpstr>องค์ประกอบของโปรเซส</vt:lpstr>
      <vt:lpstr>องค์ประกอบของโปรเซส</vt:lpstr>
      <vt:lpstr>องค์ประกอบของโปรเซส</vt:lpstr>
      <vt:lpstr>บล็อกควบคุมโปรเซส</vt:lpstr>
      <vt:lpstr>บล็อกควบคุมโปรเซส</vt:lpstr>
      <vt:lpstr>บล็อกควบคุมโปรเซส</vt:lpstr>
      <vt:lpstr>คุณสมบัติของโปรเซส</vt:lpstr>
      <vt:lpstr>สถานะของโปรเซส</vt:lpstr>
      <vt:lpstr>สถานะของโปรเซส</vt:lpstr>
      <vt:lpstr>สถานะของโปรเซส</vt:lpstr>
      <vt:lpstr>ขั้นตอนการเปลี่ยนสถานะของโปรเซส</vt:lpstr>
      <vt:lpstr>ขั้นตอนการเปลี่ยนสถานะของโปรเซส</vt:lpstr>
      <vt:lpstr>ขั้นตอนการเปลี่ยนสถานะของโปรเซส</vt:lpstr>
      <vt:lpstr>ขั้นตอนการเปลี่ยนสถานะของโปรเซส</vt:lpstr>
      <vt:lpstr>ขั้นตอนการเปลี่ยนสถานะของโปรเซส</vt:lpstr>
      <vt:lpstr>ขั้นตอนการเปลี่ยนสถานะของโปรเซส</vt:lpstr>
      <vt:lpstr>ขั้นตอนการเปลี่ยนสถานะของโปรเซส</vt:lpstr>
      <vt:lpstr>ลำดับชั้นของโปรเซส (Process Hierarchy)</vt:lpstr>
      <vt:lpstr>ลำดับชั้นของโปรเซส (Process Hierarchy)</vt:lpstr>
      <vt:lpstr>ลำดับชั้นของโปรเซส (Process Hierarchy)</vt:lpstr>
      <vt:lpstr>โปรเซสสื่อประสาน (Cooperating Processes)</vt:lpstr>
      <vt:lpstr>การติดต่อระหว่างโปรเซส (Interprocess communication)</vt:lpstr>
      <vt:lpstr>การติดต่อระหว่างโปรเซส (Interprocess communication)</vt:lpstr>
      <vt:lpstr>การติดต่อระหว่างโปรเซส (Interprocess communication)</vt:lpstr>
      <vt:lpstr>การติดต่อระหว่างโปรเซส (Interprocess communication)</vt:lpstr>
      <vt:lpstr>โครงสร้างของพอร์ท</vt:lpstr>
      <vt:lpstr>การเข้าจังหวะของโปรเซส (Process Synchronization)</vt:lpstr>
      <vt:lpstr>การเข้าจังหวะของโปรเซส (Process Synchronization)</vt:lpstr>
      <vt:lpstr>การเข้าจังหวะของโปรเซส (Process Synchronization)</vt:lpstr>
      <vt:lpstr>การเข้าจังหวะของโปรเซส (Process Synchronization)</vt:lpstr>
      <vt:lpstr>การเข้าจังหวะของโปรเซส (Process Synchronization)</vt:lpstr>
      <vt:lpstr>การเข้าจังหวะของโปรเซส (Process Synchronization)</vt:lpstr>
      <vt:lpstr>ปัญหาการทำงานของโปรเซส</vt:lpstr>
      <vt:lpstr>ปัญหาการทำงานของโปรเซส</vt:lpstr>
      <vt:lpstr>ปัญหาการทำงานของโปรเซส</vt:lpstr>
      <vt:lpstr>แบบฝึกหัดบทที่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 ความรู้พื้นฐานเกี่ยวกับระบบปฏิบัติการ  </dc:title>
  <dc:creator>Purim</dc:creator>
  <cp:lastModifiedBy>user</cp:lastModifiedBy>
  <cp:revision>20</cp:revision>
  <cp:lastPrinted>2017-08-28T06:10:30Z</cp:lastPrinted>
  <dcterms:created xsi:type="dcterms:W3CDTF">2017-08-07T01:19:55Z</dcterms:created>
  <dcterms:modified xsi:type="dcterms:W3CDTF">2017-08-28T09:00:09Z</dcterms:modified>
</cp:coreProperties>
</file>