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532E1-C304-4537-B363-F3CB2BB6C137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1CAF9-59D8-42FB-8185-41837D343B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40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24/08/61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>
              <a:tabLst>
                <a:tab pos="1703388" algn="l"/>
              </a:tabLst>
            </a:pPr>
            <a:r>
              <a:rPr lang="th-TH" b="1" dirty="0" smtClean="0">
                <a:latin typeface="Cordia New" pitchFamily="34" charset="-34"/>
              </a:rPr>
              <a:t>บทที่ 1</a:t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>ความรู้พื้นฐานเกี่ยวกับ</a:t>
            </a:r>
            <a:r>
              <a:rPr lang="th-TH" b="1" dirty="0" smtClean="0">
                <a:latin typeface="Cordia New" pitchFamily="34" charset="-34"/>
              </a:rPr>
              <a:t>ระบบปฏิบัติการ</a:t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3200" b="1" dirty="0">
                <a:solidFill>
                  <a:schemeClr val="tx1"/>
                </a:solidFill>
                <a:latin typeface="Cordia New" pitchFamily="34" charset="-34"/>
              </a:rPr>
              <a:t>(</a:t>
            </a:r>
            <a:r>
              <a:rPr lang="th-TH" sz="3200" b="1" dirty="0" err="1">
                <a:solidFill>
                  <a:schemeClr val="tx1"/>
                </a:solidFill>
                <a:latin typeface="Cordia New" pitchFamily="34" charset="-34"/>
              </a:rPr>
              <a:t>Introduction</a:t>
            </a:r>
            <a:r>
              <a:rPr lang="th-TH" sz="3200" b="1" dirty="0">
                <a:solidFill>
                  <a:schemeClr val="tx1"/>
                </a:solidFill>
                <a:latin typeface="Cordia New" pitchFamily="34" charset="-34"/>
              </a:rPr>
              <a:t> </a:t>
            </a:r>
            <a:r>
              <a:rPr lang="th-TH" sz="3200" b="1" dirty="0" err="1">
                <a:solidFill>
                  <a:schemeClr val="tx1"/>
                </a:solidFill>
                <a:latin typeface="Cordia New" pitchFamily="34" charset="-34"/>
              </a:rPr>
              <a:t>to</a:t>
            </a:r>
            <a:r>
              <a:rPr lang="th-TH" sz="3200" b="1" dirty="0">
                <a:solidFill>
                  <a:schemeClr val="tx1"/>
                </a:solidFill>
                <a:latin typeface="Cordia New" pitchFamily="34" charset="-34"/>
              </a:rPr>
              <a:t> </a:t>
            </a:r>
            <a:r>
              <a:rPr lang="th-TH" sz="3200" b="1" dirty="0" err="1">
                <a:solidFill>
                  <a:schemeClr val="tx1"/>
                </a:solidFill>
                <a:latin typeface="Cordia New" pitchFamily="34" charset="-34"/>
              </a:rPr>
              <a:t>Operating</a:t>
            </a:r>
            <a:r>
              <a:rPr lang="th-TH" sz="3200" b="1" dirty="0">
                <a:solidFill>
                  <a:schemeClr val="tx1"/>
                </a:solidFill>
                <a:latin typeface="Cordia New" pitchFamily="34" charset="-34"/>
              </a:rPr>
              <a:t> </a:t>
            </a:r>
            <a:r>
              <a:rPr lang="th-TH" sz="3200" b="1" dirty="0" err="1">
                <a:solidFill>
                  <a:schemeClr val="tx1"/>
                </a:solidFill>
                <a:latin typeface="Cordia New" pitchFamily="34" charset="-34"/>
              </a:rPr>
              <a:t>System</a:t>
            </a:r>
            <a:r>
              <a:rPr lang="th-TH" sz="3200" b="1" dirty="0">
                <a:solidFill>
                  <a:schemeClr val="tx1"/>
                </a:solidFill>
                <a:latin typeface="Cordia New" pitchFamily="34" charset="-34"/>
              </a:rPr>
              <a:t>)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ส่วนประกอบของระบบคอมพิวเตอร์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ระบบปฏิบัติการคือส่วนประกอบที่สำคัญของระบบคอมพิวเตอร์ </a:t>
            </a:r>
          </a:p>
          <a:p>
            <a:r>
              <a:rPr lang="th-TH" sz="2800" dirty="0"/>
              <a:t>ถ้าเราแบ่งส่วนประกอบของระบบ</a:t>
            </a:r>
            <a:r>
              <a:rPr lang="th-TH" sz="2800" dirty="0" smtClean="0"/>
              <a:t>คอมพิวเตอร์ จะแบ่งได้เป็น  </a:t>
            </a:r>
            <a:endParaRPr lang="th-TH" sz="2800" dirty="0"/>
          </a:p>
          <a:p>
            <a:pPr lvl="1"/>
            <a:r>
              <a:rPr lang="th-TH" sz="2800" dirty="0"/>
              <a:t>ส่วนของเครื่อง </a:t>
            </a:r>
          </a:p>
          <a:p>
            <a:pPr lvl="1"/>
            <a:r>
              <a:rPr lang="th-TH" sz="2800" dirty="0"/>
              <a:t>ระบบปฏิบัติการ </a:t>
            </a:r>
          </a:p>
          <a:p>
            <a:pPr lvl="1"/>
            <a:r>
              <a:rPr lang="th-TH" sz="2800" dirty="0"/>
              <a:t>โปรแกรมประยุกต์และผู้ใช้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29056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ส่วนประกอบของระบบคอมพิวเตอร์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7478" r="7574" b="5096"/>
          <a:stretch>
            <a:fillRect/>
          </a:stretch>
        </p:blipFill>
        <p:spPr>
          <a:xfrm>
            <a:off x="1120304" y="1196752"/>
            <a:ext cx="6332016" cy="50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7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ส่วนประกอบของระบบคอมพิวเตอร์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ส่วนของเครื่อง </a:t>
            </a:r>
            <a:r>
              <a:rPr lang="th-TH" sz="2800" dirty="0"/>
              <a:t>ประกอบด้วย </a:t>
            </a:r>
            <a:r>
              <a:rPr lang="en-US" sz="2800" dirty="0" smtClean="0"/>
              <a:t>CPU </a:t>
            </a:r>
            <a:r>
              <a:rPr lang="th-TH" sz="2800" dirty="0"/>
              <a:t>หน่วยความจำ </a:t>
            </a:r>
            <a:r>
              <a:rPr lang="th-TH" sz="2800" dirty="0" smtClean="0"/>
              <a:t>อุปกรณ์</a:t>
            </a:r>
            <a:r>
              <a:rPr lang="th-TH" sz="2800" dirty="0"/>
              <a:t>รับและแสดงผล ซึ่งสิ่งเหล่านี้ถือว่าเป็น </a:t>
            </a:r>
            <a:r>
              <a:rPr lang="th-TH" sz="2800" b="1" dirty="0">
                <a:solidFill>
                  <a:srgbClr val="FF0000"/>
                </a:solidFill>
              </a:rPr>
              <a:t>ทรัพยากรคอมพิวเตอร์ </a:t>
            </a:r>
          </a:p>
          <a:p>
            <a:r>
              <a:rPr lang="th-TH" sz="2800" b="1" dirty="0"/>
              <a:t>โปรแกรมประยุกต์ </a:t>
            </a:r>
            <a:r>
              <a:rPr lang="th-TH" sz="2800" dirty="0"/>
              <a:t>(ตัวแปลภาษา ระบบฐานข้อมูล,โปรแกรมทางธุรกิจ เป็นต้น) </a:t>
            </a:r>
            <a:r>
              <a:rPr lang="th-TH" sz="2800" b="1" dirty="0">
                <a:solidFill>
                  <a:srgbClr val="FF0000"/>
                </a:solidFill>
              </a:rPr>
              <a:t>เป็นตัวกำหนดการใช้ทรัพยากรคอมพิวเตอร์</a:t>
            </a:r>
            <a:r>
              <a:rPr lang="th-TH" sz="2800" dirty="0"/>
              <a:t>ในการแก้ปัญหาของผู้ใช้ ซึ่งอาจจะมีผู้ใช้ หลายคนใช้คอมพิวเตอร์ทำงานหลาย ๆ อย่างในเวลาเดียวกัน </a:t>
            </a:r>
          </a:p>
          <a:p>
            <a:r>
              <a:rPr lang="th-TH" sz="2800" b="1" dirty="0"/>
              <a:t>ระบบปฏิบัติการ</a:t>
            </a:r>
            <a:r>
              <a:rPr lang="th-TH" sz="2800" dirty="0"/>
              <a:t>จะต้องควบคุม และประสานงานระหว่างโปรแกรมประยุกต์ ของผู้ใช้เหล่านี้รวมทั้งจัดสรรทรัพยากรให้อย่างเหมาะสม</a:t>
            </a:r>
          </a:p>
          <a:p>
            <a:r>
              <a:rPr lang="th-TH" sz="2800" dirty="0"/>
              <a:t>ดังนั้นเราจะกล่าวได้ว่า ระบบปฏิบัติการคือโปรแกรมโปรแกรมหนึ่งซึ่งทำงานอยู่ตลอดเวลา เพื่ออำนวยความสะดวกแก่ผู้ใช้และจัดสรรทรัพยากรให้แก่ผู้ใช้ได้เหมาะสม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1615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หน้าที่ของระบบปฏิบัติการ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1. ติดต่อกับผู้ใช้ (</a:t>
            </a:r>
            <a:r>
              <a:rPr lang="en-US" sz="2800" b="1" dirty="0"/>
              <a:t>User interface) </a:t>
            </a:r>
          </a:p>
          <a:p>
            <a:pPr lvl="1"/>
            <a:r>
              <a:rPr lang="th-TH" sz="2800" dirty="0" smtClean="0"/>
              <a:t>ผู้ใช้</a:t>
            </a:r>
            <a:r>
              <a:rPr lang="th-TH" sz="2800" dirty="0"/>
              <a:t>สามารถติดต่อหรือควบคุมการทำงานของเครื่องผ่านทางระบบปฏิบัติการได้ ซึ่งผู้ใช้จะพิมพ์คำสั่งหรือ เลือกสัญลักษณ์ตามที่ต้องการ เพื่อให้ระบบปฏิบัติการจัดการกับเครื่องคอมพิวเตอร์ตามต้องการเช่น การสั่ง </a:t>
            </a:r>
            <a:r>
              <a:rPr lang="en-US" sz="2800" dirty="0"/>
              <a:t>copy </a:t>
            </a:r>
            <a:r>
              <a:rPr lang="th-TH" sz="2800" dirty="0"/>
              <a:t>แฟ้มข้อมูล </a:t>
            </a:r>
          </a:p>
          <a:p>
            <a:pPr lvl="1"/>
            <a:r>
              <a:rPr lang="th-TH" sz="2800" dirty="0" smtClean="0"/>
              <a:t>นอกจากนี้</a:t>
            </a:r>
            <a:r>
              <a:rPr lang="th-TH" sz="2800" dirty="0"/>
              <a:t>ผู้ใช้ยังสามารถติดต่อกับ ระบบปฏิบัติการได้โดยผ่านทาง </a:t>
            </a:r>
            <a:r>
              <a:rPr lang="en-US" sz="2800" dirty="0"/>
              <a:t>system call </a:t>
            </a:r>
            <a:r>
              <a:rPr lang="th-TH" sz="2800" dirty="0"/>
              <a:t>ซึ่งเป็นการเรียกใช้โปรแกรมย่อยต่าง ๆ ของระบบปฏิบัติการ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5708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หน้าที่ของระบบปฏิบัติการ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2. ควบคุมดูแลอุปกรณ์และการทำงานของเครื่องคอมพิวเตอร์ </a:t>
            </a:r>
          </a:p>
          <a:p>
            <a:pPr lvl="1"/>
            <a:r>
              <a:rPr lang="th-TH" sz="2800" dirty="0" smtClean="0"/>
              <a:t>เนื่องจาก</a:t>
            </a:r>
            <a:r>
              <a:rPr lang="th-TH" sz="2800" dirty="0"/>
              <a:t>โปรแกรมของผู้ใช้จะต้องเกี่ยวข้องกับอุปกรณ์คอมพิวเตอร์หลายส่วน ซึ่งผู้ใช้อาจไม่จำเป็นต้อง มีความเข้าใจถึงหลักการทำงานของเครื่อง </a:t>
            </a:r>
          </a:p>
          <a:p>
            <a:pPr lvl="1"/>
            <a:r>
              <a:rPr lang="th-TH" sz="2800" dirty="0" smtClean="0"/>
              <a:t>ดังนี้</a:t>
            </a:r>
            <a:r>
              <a:rPr lang="th-TH" sz="2800" dirty="0"/>
              <a:t>ระบบปฏิบัติการจึงต้องมีหน้าที่ควบคุมดูแลการทำงานของอุปกรณ์ต่าง ๆ เพื่อให้การทำงานของระบบเป็นไปได้อย่างถูกต้อง และสอดคล้องกัน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89304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หน้าที่ของระบบปฏิบัติการ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/>
              <a:t>3</a:t>
            </a:r>
            <a:r>
              <a:rPr lang="th-TH" sz="2800" b="1" dirty="0"/>
              <a:t>. จัดสรรทรัพยากรต่าง ๆ ในระบบ </a:t>
            </a:r>
          </a:p>
          <a:p>
            <a:r>
              <a:rPr lang="th-TH" sz="2800" dirty="0" smtClean="0"/>
              <a:t>ทรัพยากร </a:t>
            </a:r>
            <a:r>
              <a:rPr lang="th-TH" sz="2800" dirty="0"/>
              <a:t>คือสิ่งที่ถูกใช้ไปเพื่อให้โปรแกรมสามารถดำเนินไปได้ เช่น </a:t>
            </a:r>
            <a:r>
              <a:rPr lang="en-US" sz="2800" dirty="0"/>
              <a:t>CPU </a:t>
            </a:r>
            <a:r>
              <a:rPr lang="th-TH" sz="2800" dirty="0"/>
              <a:t>หน่วยความจำ ดิสก์ เป็นต้น สาเหตุที่ต้องมีการจัดสรรทรัพยากรคือ	</a:t>
            </a:r>
          </a:p>
          <a:p>
            <a:pPr lvl="1"/>
            <a:r>
              <a:rPr lang="th-TH" sz="2800" b="1" dirty="0" smtClean="0"/>
              <a:t>ทรัพยากร</a:t>
            </a:r>
            <a:r>
              <a:rPr lang="th-TH" sz="2800" b="1" dirty="0"/>
              <a:t>ของระบบมีจำกัด </a:t>
            </a:r>
            <a:r>
              <a:rPr lang="th-TH" sz="2800" dirty="0"/>
              <a:t>เราต้องจัดสรรให้โปรแกรมของผู้ใช้ทุกคนได้ใช้ทรัพยากร อย่างเหมาะสม </a:t>
            </a:r>
          </a:p>
          <a:p>
            <a:pPr lvl="1"/>
            <a:r>
              <a:rPr lang="th-TH" sz="2800" b="1" dirty="0" smtClean="0"/>
              <a:t>มี</a:t>
            </a:r>
            <a:r>
              <a:rPr lang="th-TH" sz="2800" b="1" dirty="0"/>
              <a:t>ทรัพยากรอยู่หลายประเภท </a:t>
            </a:r>
            <a:r>
              <a:rPr lang="th-TH" sz="2800" dirty="0"/>
              <a:t>บางโปรแกรมอาจต้องการใช้ทรัพยากรหลายอย่างพร้อมกัน ระบบปฏิบัติการจึงต้องมีการเตรียมทรัพยากรต่าง ๆ ตามความต้องการของแต่ละโปรแกรม </a:t>
            </a:r>
          </a:p>
          <a:p>
            <a:pPr lvl="1"/>
            <a:r>
              <a:rPr lang="th-TH" sz="2800" b="1" dirty="0" smtClean="0"/>
              <a:t>ทรัพยากร</a:t>
            </a:r>
            <a:r>
              <a:rPr lang="th-TH" sz="2800" b="1" dirty="0"/>
              <a:t>หลักที่ระบบปฏิบัติการจัดสรร</a:t>
            </a:r>
            <a:r>
              <a:rPr lang="th-TH" sz="2800" dirty="0" smtClean="0"/>
              <a:t>ได้แก่ โปรเซสเซอร์  </a:t>
            </a:r>
            <a:r>
              <a:rPr lang="th-TH" sz="2800" dirty="0"/>
              <a:t>หน่วยความจำ  อุปกรณ์อินพุต-เอาท์พุต ข้อมูล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48403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รุ่นที่ 0 (</a:t>
            </a:r>
            <a:r>
              <a:rPr lang="en-US" sz="2800" b="1" dirty="0"/>
              <a:t>The </a:t>
            </a:r>
            <a:r>
              <a:rPr lang="en-US" sz="2800" b="1" dirty="0" err="1"/>
              <a:t>Zeroth</a:t>
            </a:r>
            <a:r>
              <a:rPr lang="en-US" sz="2800" b="1" dirty="0"/>
              <a:t> </a:t>
            </a:r>
            <a:r>
              <a:rPr lang="en-US" sz="2800" b="1" dirty="0" err="1"/>
              <a:t>genaration</a:t>
            </a:r>
            <a:r>
              <a:rPr lang="en-US" sz="2800" b="1" dirty="0"/>
              <a:t>) </a:t>
            </a:r>
            <a:r>
              <a:rPr lang="th-TH" sz="2800" b="1" dirty="0"/>
              <a:t>ยังไม่มีระบบปฏิบัติการ (ค.ศ. 1940) </a:t>
            </a:r>
          </a:p>
          <a:p>
            <a:pPr lvl="1"/>
            <a:r>
              <a:rPr lang="th-TH" sz="2800" dirty="0" smtClean="0"/>
              <a:t>ระบบ</a:t>
            </a:r>
            <a:r>
              <a:rPr lang="th-TH" sz="2800" dirty="0"/>
              <a:t>คอมพิวเตอร์ในยุคแรก ๆ เช่น </a:t>
            </a:r>
            <a:r>
              <a:rPr lang="en-US" sz="2800" dirty="0"/>
              <a:t>ENIAC </a:t>
            </a:r>
            <a:r>
              <a:rPr lang="th-TH" sz="2800" dirty="0"/>
              <a:t>นั้นยังไม่มีระบบปฏิบัติการ การสั่งงานจะทำด้วยมือทุก ขั้นตอน เริ่มแรกโปรแกรมเมอร์จะโหลดโปรแกรมจาก </a:t>
            </a:r>
            <a:r>
              <a:rPr lang="en-US" sz="2800" dirty="0"/>
              <a:t>Tape </a:t>
            </a:r>
            <a:r>
              <a:rPr lang="th-TH" sz="2800" dirty="0"/>
              <a:t>กระดาษ หรือบัตรเจาะรูเข้าสู่หน่วยความจำของเครื่อง โดยการกดปุ่มจาก </a:t>
            </a:r>
            <a:r>
              <a:rPr lang="en-US" sz="2800" dirty="0"/>
              <a:t>Console </a:t>
            </a:r>
            <a:r>
              <a:rPr lang="th-TH" sz="2800" dirty="0"/>
              <a:t>จากนั้นก็สั่งให้เริ่มทำงานโดยกดปุ่มเช่นกัน ในขณะที่โปรแกรมกำลังทำงานโปรแกรมเมอร์หรือ</a:t>
            </a:r>
            <a:r>
              <a:rPr lang="th-TH" sz="2800" dirty="0" err="1"/>
              <a:t>โอเปอร์เรเตอร์</a:t>
            </a:r>
            <a:r>
              <a:rPr lang="th-TH" sz="2800" dirty="0"/>
              <a:t>จะต้องคอยดูอยู่ตลอดเวลา หากเกิด </a:t>
            </a:r>
            <a:r>
              <a:rPr lang="en-US" sz="2800" dirty="0"/>
              <a:t>Error </a:t>
            </a:r>
            <a:r>
              <a:rPr lang="th-TH" sz="2800" dirty="0"/>
              <a:t>ขึ้น จะต้องหยุดการทำงานและจำค่าของรีจิสเตอร์ และแก้ไขโปรแกรมโดยตรงจาก </a:t>
            </a:r>
            <a:r>
              <a:rPr lang="en-US" sz="2800" dirty="0"/>
              <a:t>Console Output </a:t>
            </a:r>
            <a:r>
              <a:rPr lang="th-TH" sz="2800" dirty="0"/>
              <a:t>จะถูกบันทึกลงใน </a:t>
            </a:r>
            <a:r>
              <a:rPr lang="en-US" sz="2800" dirty="0"/>
              <a:t>Tape </a:t>
            </a:r>
            <a:r>
              <a:rPr lang="th-TH" sz="2800" dirty="0"/>
              <a:t>กระดาษหรือบัตรเจาะรู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5927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รุ่นที่ 1 (</a:t>
            </a:r>
            <a:r>
              <a:rPr lang="en-US" sz="2800" b="1" dirty="0"/>
              <a:t>the first generation) </a:t>
            </a:r>
            <a:r>
              <a:rPr lang="th-TH" sz="2800" b="1" dirty="0"/>
              <a:t>ระบบประมวลผลแบบกลุ่ม (ค.ศ. 1950)</a:t>
            </a:r>
          </a:p>
          <a:p>
            <a:pPr lvl="1"/>
            <a:r>
              <a:rPr lang="th-TH" sz="2800" dirty="0" smtClean="0"/>
              <a:t>ก่อนที่</a:t>
            </a:r>
            <a:r>
              <a:rPr lang="th-TH" sz="2800" dirty="0"/>
              <a:t>จะเริ่มมีการพัฒนาระบบปฏิบัติการขึ้นมา การใช้งานเครื่องคอมพิวเตอร์นั้น ต้องสูญเสียเวลามากในช่วงที่งาน (</a:t>
            </a:r>
            <a:r>
              <a:rPr lang="en-US" sz="2800" dirty="0"/>
              <a:t>Job)</a:t>
            </a:r>
            <a:r>
              <a:rPr lang="th-TH" sz="2800" dirty="0"/>
              <a:t>หนึ่งเสร็จสิ้นลงและเริ่มต้นรันงานต่อไป </a:t>
            </a:r>
          </a:p>
          <a:p>
            <a:pPr lvl="1"/>
            <a:r>
              <a:rPr lang="th-TH" sz="2800" dirty="0" smtClean="0"/>
              <a:t>ถ้า</a:t>
            </a:r>
            <a:r>
              <a:rPr lang="th-TH" sz="2800" dirty="0"/>
              <a:t>เรามีงานหลายๆ งานรอที่จะให้คอมพิวเตอร์รัน เราก็จะต้องเสียเวลาเป็นอันมาก และนอกจากนี้เราต้องทำงานเช่นนี้ซ้ำอยู่หลายครั้ง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44678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รุ่นที่ 1 (</a:t>
            </a:r>
            <a:r>
              <a:rPr lang="en-US" sz="2800" b="1" dirty="0"/>
              <a:t>the first generation) </a:t>
            </a:r>
            <a:r>
              <a:rPr lang="th-TH" sz="2800" b="1" dirty="0"/>
              <a:t>ระบบประมวลผลแบบกลุ่ม (ค.ศ. 1950)</a:t>
            </a:r>
          </a:p>
          <a:p>
            <a:pPr lvl="1"/>
            <a:r>
              <a:rPr lang="th-TH" sz="2800" dirty="0" smtClean="0"/>
              <a:t>ด้วย</a:t>
            </a:r>
            <a:r>
              <a:rPr lang="th-TH" sz="2800" dirty="0"/>
              <a:t>เหตุนี้ระบบปฏิบัติการจึงถูกสร้างขึ้นมาเพื่อทำงานชิ้นนี้แทนมนุษย์ซึ่งเรียกว่าเป็น ระบบประมวลผลแบบกลุ่ม (</a:t>
            </a:r>
            <a:r>
              <a:rPr lang="en-US" sz="2800" dirty="0"/>
              <a:t>batch processing systems) </a:t>
            </a:r>
            <a:r>
              <a:rPr lang="th-TH" sz="2800" dirty="0"/>
              <a:t>นั่นคือ </a:t>
            </a:r>
          </a:p>
          <a:p>
            <a:pPr lvl="1"/>
            <a:r>
              <a:rPr lang="th-TH" sz="2800" dirty="0" smtClean="0"/>
              <a:t>มี</a:t>
            </a:r>
            <a:r>
              <a:rPr lang="th-TH" sz="2800" dirty="0"/>
              <a:t>การรวบรวมงานของผู้ใช้เข้าเป็นกลุ่ม หรือเรียกว่า แบตซ์ (</a:t>
            </a:r>
            <a:r>
              <a:rPr lang="en-US" sz="2800" dirty="0"/>
              <a:t>batch) </a:t>
            </a:r>
            <a:r>
              <a:rPr lang="th-TH" sz="2800" dirty="0"/>
              <a:t>แล้วส่งไปประมวลผลพร้อมกัน เมื่อโปรแกรมหนึ่ง ทำงานเสร็จ ระบบปฏิบัติการก็จะทำงานต่อไปเข้ามาประมวลผลต่อ </a:t>
            </a:r>
          </a:p>
          <a:p>
            <a:pPr lvl="1"/>
            <a:r>
              <a:rPr lang="th-TH" sz="2800" dirty="0" smtClean="0"/>
              <a:t>แต่</a:t>
            </a:r>
            <a:r>
              <a:rPr lang="th-TH" sz="2800" dirty="0"/>
              <a:t>ก็จะมีปัญหางานที่ประมวลผล ในลำดับต้น ๆ เป็นงานที่ใช้เวลานาน งานที่อยู่ท้าย ๆ ต้องรอเป็นเวลานาน </a:t>
            </a:r>
          </a:p>
          <a:p>
            <a:pPr lvl="1"/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895814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รุ่นที่ 2 (</a:t>
            </a:r>
            <a:r>
              <a:rPr lang="en-US" sz="2800" b="1" dirty="0"/>
              <a:t>the second </a:t>
            </a:r>
            <a:r>
              <a:rPr lang="en-US" sz="2800" b="1" dirty="0" err="1"/>
              <a:t>generaiton</a:t>
            </a:r>
            <a:r>
              <a:rPr lang="en-US" sz="2800" b="1" dirty="0"/>
              <a:t>) </a:t>
            </a:r>
            <a:r>
              <a:rPr lang="th-TH" sz="2800" b="1" dirty="0" err="1"/>
              <a:t>ระบบมัล</a:t>
            </a:r>
            <a:r>
              <a:rPr lang="th-TH" sz="2800" b="1" dirty="0"/>
              <a:t>ติโปรแกรมมิ่ง (ค.ศ. 1960) </a:t>
            </a:r>
          </a:p>
          <a:p>
            <a:pPr lvl="1"/>
            <a:r>
              <a:rPr lang="th-TH" sz="2800" dirty="0" smtClean="0"/>
              <a:t>ใน</a:t>
            </a:r>
            <a:r>
              <a:rPr lang="th-TH" sz="2800" dirty="0"/>
              <a:t>ยุคนี้ </a:t>
            </a:r>
            <a:r>
              <a:rPr lang="en-US" sz="2800" dirty="0"/>
              <a:t>OS </a:t>
            </a:r>
            <a:r>
              <a:rPr lang="th-TH" sz="2800" dirty="0"/>
              <a:t>สามารถที่จะทำงานใน</a:t>
            </a:r>
            <a:r>
              <a:rPr lang="th-TH" sz="2800" dirty="0" err="1"/>
              <a:t>ลักษณะมัล</a:t>
            </a:r>
            <a:r>
              <a:rPr lang="th-TH" sz="2800" dirty="0"/>
              <a:t>ติโปรแกรมมิ่ง(</a:t>
            </a:r>
            <a:r>
              <a:rPr lang="en-US" sz="2800" dirty="0"/>
              <a:t>Multiprogramming) </a:t>
            </a:r>
            <a:r>
              <a:rPr lang="th-TH" sz="2800" dirty="0"/>
              <a:t>และเป็นจุดเริ่มต้นของ</a:t>
            </a:r>
            <a:r>
              <a:rPr lang="th-TH" sz="2800" dirty="0" err="1"/>
              <a:t>ระบบมัล</a:t>
            </a:r>
            <a:r>
              <a:rPr lang="th-TH" sz="2800" dirty="0"/>
              <a:t>ติโปรเซส</a:t>
            </a:r>
            <a:r>
              <a:rPr lang="th-TH" sz="2800" dirty="0" err="1"/>
              <a:t>ซิ่ง</a:t>
            </a:r>
            <a:r>
              <a:rPr lang="th-TH" sz="2800" dirty="0"/>
              <a:t> (</a:t>
            </a:r>
            <a:r>
              <a:rPr lang="en-US" sz="2800" dirty="0"/>
              <a:t>Multiprocessing) </a:t>
            </a:r>
          </a:p>
          <a:p>
            <a:pPr lvl="1"/>
            <a:r>
              <a:rPr lang="th-TH" sz="2800" dirty="0" err="1" smtClean="0"/>
              <a:t>ระบบมัล</a:t>
            </a:r>
            <a:r>
              <a:rPr lang="th-TH" sz="2800" dirty="0"/>
              <a:t>ติโปรแกรมมิ่ง มีการเก็บโปรแกรมหลาย ๆ โปรแกรมเข้าไว้ในหน่วยความจำพร้อมกัน มีการใช้ทรัพยากรร่วมกัน เช่นให้โปรแกรมผลัดเปลี่ยนกันเข้าใช้ </a:t>
            </a:r>
            <a:r>
              <a:rPr lang="en-US" sz="2800" dirty="0"/>
              <a:t>CPU </a:t>
            </a:r>
            <a:r>
              <a:rPr lang="th-TH" sz="2800" dirty="0"/>
              <a:t>ที่ละโปรแกรมในช่วงเวลาสั้น ๆ จึงทำให้หลาย ๆ โปรแกรมได้ประมวลผลในเวลาที่ใกล้เคียงกัน 	</a:t>
            </a:r>
          </a:p>
          <a:p>
            <a:pPr lvl="1"/>
            <a:r>
              <a:rPr lang="th-TH" sz="2800" dirty="0" smtClean="0"/>
              <a:t>แต่</a:t>
            </a:r>
            <a:r>
              <a:rPr lang="th-TH" sz="2800" dirty="0"/>
              <a:t>ก็ยังมีปัญหาผู้ใช้ไม่สามารถนำโปรแกรมประยุกต์จากเครื่องที่ต่างกันมาใช้ร่วมกันได้ เนื่องจากระบบปฏิบัติการของแต่ละเครื่องมีความแตกต่างกัน ผู้ใช้จะต้องเสียเวลาในการเขียนโปรแกรมใหม่เมื่อเปลี่ยนเครื่อง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9871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ระบบปฏิบัติการเป็นโปรแกรมที่ทำหน้าที่เป็นผู้ประสานระหว่างผู้ใช้คอมพิวเตอร์ และเครื่องคอมพิวเตอร์ </a:t>
            </a:r>
          </a:p>
          <a:p>
            <a:r>
              <a:rPr lang="th-TH" sz="2800" b="1" dirty="0"/>
              <a:t>จุดประสงค์ของ</a:t>
            </a:r>
            <a:r>
              <a:rPr lang="th-TH" sz="2800" b="1" dirty="0" smtClean="0"/>
              <a:t>ระบบปฏิบัติการ</a:t>
            </a:r>
          </a:p>
          <a:p>
            <a:pPr lvl="1"/>
            <a:r>
              <a:rPr lang="th-TH" sz="2800" dirty="0" smtClean="0"/>
              <a:t>คือ</a:t>
            </a:r>
            <a:r>
              <a:rPr lang="th-TH" sz="2800" dirty="0"/>
              <a:t>การจัดเตรียมสิ่งที่จำเป็นในการประมวลผลแก่ผู้ใช้ เพื่อให้ความสะดวกสบาย แก่ผู้ใช้และมีการใช้ทรัพยากรต่างๆ อย่างมีประสิทธิภาพ </a:t>
            </a:r>
          </a:p>
          <a:p>
            <a:pPr marL="0" indent="0"/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8689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ระบบ </a:t>
            </a:r>
            <a:r>
              <a:rPr lang="en-US" sz="2800" b="1" dirty="0"/>
              <a:t>real-time </a:t>
            </a:r>
            <a:r>
              <a:rPr lang="th-TH" sz="2800" b="1" dirty="0"/>
              <a:t>ก็เกิดขึ้นในช่วงนี้เช่นกัน </a:t>
            </a:r>
          </a:p>
          <a:p>
            <a:pPr lvl="1"/>
            <a:r>
              <a:rPr lang="th-TH" sz="2800" dirty="0"/>
              <a:t>ระบบ </a:t>
            </a:r>
            <a:r>
              <a:rPr lang="en-US" sz="2800" dirty="0"/>
              <a:t>real-time </a:t>
            </a:r>
          </a:p>
          <a:p>
            <a:pPr lvl="1"/>
            <a:r>
              <a:rPr lang="th-TH" sz="2800" dirty="0"/>
              <a:t>คือระบบที่สามารถให้การตอบสนองจากระบบอย่างทันทีทันใดเมื่อรับอินพุตเข้าไปแล้ว </a:t>
            </a:r>
          </a:p>
          <a:p>
            <a:pPr lvl="1"/>
            <a:r>
              <a:rPr lang="th-TH" sz="2800" dirty="0"/>
              <a:t>ในทางอุดมคติ </a:t>
            </a:r>
            <a:r>
              <a:rPr lang="en-US" sz="2800" dirty="0"/>
              <a:t>real-time </a:t>
            </a:r>
            <a:r>
              <a:rPr lang="th-TH" sz="2800" dirty="0"/>
              <a:t>คือระบบที่ไม่เสียเวลาในการประมวลผลหรือเวลาในการประมวลผลเป็นศูนย์ แต่ในทางปฏิบัติเราไม่สามารถผลิตเครื่องคอมพิวเตอร์ในลักษณะนี้ได้ ทำได้แค่ลดเวลาการประมวลผลของเครื่องให้น้อยที่สุดเท่าที่จะทำได้ </a:t>
            </a:r>
          </a:p>
          <a:p>
            <a:pPr lvl="1"/>
            <a:r>
              <a:rPr lang="th-TH" sz="2800" dirty="0"/>
              <a:t>ส่วนมากจะนำไปใช้ในการควบคุมกระบวนการต่างๆ ในงานอุตสาหกรรม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58654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รุ่นที่ 3 (</a:t>
            </a:r>
            <a:r>
              <a:rPr lang="en-US" sz="2800" b="1" dirty="0"/>
              <a:t>the third generation) </a:t>
            </a:r>
            <a:r>
              <a:rPr lang="th-TH" sz="2800" b="1" dirty="0"/>
              <a:t>ระบบปฏิบัติการเอนกประสงค์ (กลาง ค.ศ. 1960 ถึงกลาง ค.ศ. 1970) </a:t>
            </a:r>
          </a:p>
          <a:p>
            <a:pPr lvl="1"/>
            <a:r>
              <a:rPr lang="en-US" sz="2800" dirty="0"/>
              <a:t>OS </a:t>
            </a:r>
            <a:r>
              <a:rPr lang="th-TH" sz="2800" dirty="0"/>
              <a:t>ในยุคนี้ถูกออกแบบมาให้สามารถใช้ได้กับคอมพิวเตอร์หลาย ๆ แบบในรุ่นเดียวกัน และใช้ได้กับงาน หลาย ๆ ประเภท ไม่ได้เจาะจงลงไปที่ลักษณะงานใดงานหนึ่ง ทั้งนี้เป็นเพราะเหตุผลทางการค้า ผู้เขียนโปรแกรม </a:t>
            </a:r>
            <a:r>
              <a:rPr lang="en-US" sz="2800" dirty="0"/>
              <a:t>OS </a:t>
            </a:r>
            <a:r>
              <a:rPr lang="th-TH" sz="2800" dirty="0"/>
              <a:t>ต้องการยอดขายให้</a:t>
            </a:r>
            <a:r>
              <a:rPr lang="th-TH" sz="2800" dirty="0" err="1"/>
              <a:t>ได้มาก</a:t>
            </a:r>
            <a:r>
              <a:rPr lang="th-TH" sz="2800" dirty="0"/>
              <a:t> จึงเขียน </a:t>
            </a:r>
            <a:r>
              <a:rPr lang="en-US" sz="2800" dirty="0"/>
              <a:t>OS </a:t>
            </a:r>
            <a:r>
              <a:rPr lang="th-TH" sz="2800" dirty="0"/>
              <a:t>ให้ใครก็ได้สามารถใช้ </a:t>
            </a:r>
            <a:r>
              <a:rPr lang="en-US" sz="2800" dirty="0"/>
              <a:t>OS </a:t>
            </a:r>
            <a:r>
              <a:rPr lang="th-TH" sz="2800" dirty="0"/>
              <a:t>ของเขาได้ และใช้กับงานหลายประเภทได้ ส่งผลให้ </a:t>
            </a:r>
            <a:r>
              <a:rPr lang="en-US" sz="2800" dirty="0"/>
              <a:t>OS </a:t>
            </a:r>
            <a:r>
              <a:rPr lang="th-TH" sz="2800" dirty="0"/>
              <a:t>มีขนาดใหญ่ ทำงานช้าลงและแพงขึ้น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493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รุ่นที่ 4 (</a:t>
            </a:r>
            <a:r>
              <a:rPr lang="en-US" sz="2800" b="1" dirty="0"/>
              <a:t>the forth generation) </a:t>
            </a:r>
            <a:r>
              <a:rPr lang="th-TH" sz="2800" b="1" dirty="0"/>
              <a:t>ระบบเครือข่ายคอมพิวเตอร์ (กลาง ค.ศ. 1970 ถึงปัจจุบัน) </a:t>
            </a:r>
          </a:p>
          <a:p>
            <a:pPr lvl="1"/>
            <a:r>
              <a:rPr lang="th-TH" sz="2800" dirty="0"/>
              <a:t>เทคนิคการเขียนโปรกรม </a:t>
            </a:r>
            <a:r>
              <a:rPr lang="en-US" sz="2800" dirty="0"/>
              <a:t>OS </a:t>
            </a:r>
            <a:r>
              <a:rPr lang="th-TH" sz="2800" dirty="0"/>
              <a:t>ในรุ่นที่ 3 เริ่มถึงจุดอิ่มตัว ในยุคนี้ </a:t>
            </a:r>
            <a:r>
              <a:rPr lang="en-US" sz="2800" dirty="0"/>
              <a:t>OS </a:t>
            </a:r>
            <a:r>
              <a:rPr lang="th-TH" sz="2800" dirty="0"/>
              <a:t>จึงถูกพัฒนาให้มีความสามารถในงานพิเศษอื่นๆ เพิ่มขึ้น ระบบเครือข่ายคอมพิวเตอร์ (</a:t>
            </a:r>
            <a:r>
              <a:rPr lang="en-US" sz="2800" dirty="0"/>
              <a:t>computer network) </a:t>
            </a:r>
            <a:r>
              <a:rPr lang="th-TH" sz="2800" dirty="0"/>
              <a:t>ระบบนี้ผู้ใช้สามารถใช้งานคอมพิวเตอร์ติดต่อกับเครื่องคอมพิวเตอร์ ของผู้อื่นโดยผ่านทางเทอร์มินอลชนิดต่าง ๆ ซึ่งต้องเชื่อมโยงกันเป็นเครือข่ายและกระจายไปตามจุดต่าง ๆ เช่นภายในอาคารสำนักงานภายในจังหวัด และทั่วโลก ซึ่งทำให้สามารถใช้สารสนเทศร่วมกันได้โดยไม่ต้องคำนึงถึงระยะทาง และชนิดของคอมพิวเตอร์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1648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แนวคิดเรื่องเครื่องคอมพิวเตอร์เสมือน (</a:t>
            </a:r>
            <a:r>
              <a:rPr lang="en-US" sz="2800" dirty="0"/>
              <a:t>virtual machine) </a:t>
            </a:r>
            <a:r>
              <a:rPr lang="th-TH" sz="2800" dirty="0"/>
              <a:t>เริ่มนำมาใช้งานอย่างกว้างขวาง </a:t>
            </a:r>
          </a:p>
          <a:p>
            <a:r>
              <a:rPr lang="th-TH" sz="2800" b="1" dirty="0"/>
              <a:t>เครื่องคอมพิวเตอร์เสมือน </a:t>
            </a:r>
            <a:r>
              <a:rPr lang="th-TH" sz="2800" dirty="0"/>
              <a:t>หมายถึง การแปลงเครื่องคอมพิวเตอร์ที่เรามีอยู่ให้กลายเป็นเครื่องคอมพิวเตอร์เครื่องอื่น โดยที่ผู้ใช้ไม่จำเป็นต้องยุ่งยากเกี่ยวกับรายละเอียดทางด้านฮาร์ดแวร์ของระบบคอมพิวเตอร์อีกต่อไป </a:t>
            </a:r>
          </a:p>
          <a:p>
            <a:r>
              <a:rPr lang="th-TH" sz="2800" dirty="0"/>
              <a:t>ผู้ใช้สามารถสร้างเครื่องคอมพิวเตอร์เสมือนได้โดยการใช้ </a:t>
            </a:r>
            <a:r>
              <a:rPr lang="en-US" sz="2800" dirty="0"/>
              <a:t>OS </a:t>
            </a:r>
          </a:p>
          <a:p>
            <a:r>
              <a:rPr lang="th-TH" sz="2800" dirty="0"/>
              <a:t>ระบบเครื่องคอมพิวเตอร์เสมือนจะมี </a:t>
            </a:r>
            <a:r>
              <a:rPr lang="en-US" sz="2800" dirty="0"/>
              <a:t>OS </a:t>
            </a:r>
            <a:r>
              <a:rPr lang="th-TH" sz="2800" dirty="0"/>
              <a:t>อีกตัวหนึ่งติดต่อกับผู้ใช้ และทำงานอยู่บน </a:t>
            </a:r>
            <a:r>
              <a:rPr lang="en-US" sz="2800" dirty="0"/>
              <a:t>OS </a:t>
            </a:r>
            <a:r>
              <a:rPr lang="th-TH" sz="2800" dirty="0"/>
              <a:t>ของเครื่อง ซึ่ง </a:t>
            </a:r>
            <a:r>
              <a:rPr lang="en-US" sz="2800" dirty="0"/>
              <a:t>OS </a:t>
            </a:r>
            <a:r>
              <a:rPr lang="th-TH" sz="2800" dirty="0"/>
              <a:t>ตัวที่ 2 นี้จะเป็น </a:t>
            </a:r>
            <a:r>
              <a:rPr lang="en-US" sz="2800" dirty="0"/>
              <a:t>OS </a:t>
            </a:r>
            <a:r>
              <a:rPr lang="th-TH" sz="2800" dirty="0"/>
              <a:t>ที่ถูกสร้างขึ้นให้เหมือนกับ </a:t>
            </a:r>
            <a:r>
              <a:rPr lang="en-US" sz="2800" dirty="0"/>
              <a:t>OS </a:t>
            </a:r>
            <a:r>
              <a:rPr lang="th-TH" sz="2800" dirty="0"/>
              <a:t>ของเครื่องอื่นที่เราต้องการให้ระบบคอมพิวเตอร์ของเราเป็น </a:t>
            </a:r>
          </a:p>
          <a:p>
            <a:r>
              <a:rPr lang="th-TH" sz="2800" dirty="0"/>
              <a:t>ดังนั้นคอมพิวเตอร์และ </a:t>
            </a:r>
            <a:r>
              <a:rPr lang="en-US" sz="2800" dirty="0"/>
              <a:t>OS </a:t>
            </a:r>
            <a:r>
              <a:rPr lang="th-TH" sz="2800" dirty="0"/>
              <a:t>ตัวแรกจะเปรียบเสมือนเป็นเครื่องคอมพิวเตอร์เครื่องใหม่ในสายตาของผู้ใช้ </a:t>
            </a:r>
          </a:p>
        </p:txBody>
      </p:sp>
    </p:spTree>
    <p:extLst>
      <p:ext uri="{BB962C8B-B14F-4D97-AF65-F5344CB8AC3E}">
        <p14:creationId xmlns:p14="http://schemas.microsoft.com/office/powerpoint/2010/main" val="31551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วิวัฒนาการของระบบปฏิบัติการ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971550" y="1628775"/>
            <a:ext cx="7056438" cy="3024188"/>
            <a:chOff x="1872" y="11305"/>
            <a:chExt cx="8431" cy="316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872" y="11305"/>
              <a:ext cx="5398" cy="3095"/>
              <a:chOff x="1872" y="11305"/>
              <a:chExt cx="5398" cy="3095"/>
            </a:xfrm>
          </p:grpSpPr>
          <p:pic>
            <p:nvPicPr>
              <p:cNvPr id="7" name="Picture 6" descr="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11520"/>
                <a:ext cx="2400" cy="2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7" descr="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52" y="11305"/>
                <a:ext cx="2518" cy="3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" name="Picture 8" descr="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" y="11449"/>
              <a:ext cx="2527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47813" y="5589588"/>
            <a:ext cx="6408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การทำงานระบบเครื่องคอมพิวเตอร์เสมือน(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virtual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machine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51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th-TH" sz="4000" dirty="0"/>
              <a:t>สรุประบบต่าง ๆ ภายในคอมพิวเตอร์</a:t>
            </a:r>
            <a:br>
              <a:rPr lang="th-TH" sz="4000" dirty="0"/>
            </a:br>
            <a:r>
              <a:rPr lang="th-TH" sz="4000" dirty="0"/>
              <a:t>ตั้งแต่อดีตถึงปัจจุบัน</a:t>
            </a:r>
          </a:p>
        </p:txBody>
      </p:sp>
    </p:spTree>
    <p:extLst>
      <p:ext uri="{BB962C8B-B14F-4D97-AF65-F5344CB8AC3E}">
        <p14:creationId xmlns:p14="http://schemas.microsoft.com/office/powerpoint/2010/main" val="14176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latin typeface="Cordia New" pitchFamily="34" charset="-34"/>
              </a:rPr>
              <a:t>1. ระบบที่ไม่มีระบบปฏิบัติการ (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Non operating system</a:t>
            </a:r>
            <a:r>
              <a:rPr lang="th-TH" sz="3600" b="1" dirty="0">
                <a:latin typeface="Cordia New" pitchFamily="34" charset="-34"/>
              </a:rPr>
              <a:t>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ยุคแรก ๆ คอมพิวเตอร์มีแต่เครื่องเปล่า ๆ ผู้ใช้ต้องเขียนโปรแกรมสั่งงาน ตรวจสอบการทำงาน ป้อนข้อมูล และควบคุมเอง ทำให้ระยะแรกใช้กันอยู่ในวงจำกัด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124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sz="3600" b="1" dirty="0">
                <a:latin typeface="Cordia New" pitchFamily="34" charset="-34"/>
              </a:rPr>
              <a:t>. ระบบงาน</a:t>
            </a:r>
            <a:r>
              <a:rPr lang="th-TH" sz="3600" b="1" dirty="0" err="1">
                <a:latin typeface="Cordia New" pitchFamily="34" charset="-34"/>
              </a:rPr>
              <a:t>แบ็ตซ์</a:t>
            </a:r>
            <a:r>
              <a:rPr lang="th-TH" sz="3600" b="1" dirty="0">
                <a:latin typeface="Cordia New" pitchFamily="34" charset="-34"/>
              </a:rPr>
              <a:t> (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Batch system</a:t>
            </a:r>
            <a:r>
              <a:rPr lang="th-TH" sz="3600" b="1" dirty="0">
                <a:latin typeface="Cordia New" pitchFamily="34" charset="-34"/>
              </a:rPr>
              <a:t>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ในอดีต คอมพิวเตอร์จะทำงานได้ครั้งละ 1 งาน การสั่งงานคอมพิวเตอร์ให้มีมีประสิทธิภาพยิ่งขึ้น ทำได้โดยการรวมงานที่คล้ายกัน เป็นกลุ่ม แล้วส่งให้เครื่อง ประมวลผล โดยผู้ทำหน้าที่รวมงาน จะรับงานจากนักพัฒนาโปรแกรม มาจัดเรียงตามความสำคัญ และตามลักษณะของโปรแกรม จัดเป็นกลุ่มงาน แล้วส่งให้ คอมพิวเตอร์ประมวลผล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9740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latin typeface="Cordia New" pitchFamily="34" charset="-34"/>
              </a:rPr>
              <a:t>3. ระบบบัฟเฟอร์ (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Buffering system</a:t>
            </a:r>
            <a:r>
              <a:rPr lang="th-TH" sz="3600" b="1" dirty="0">
                <a:latin typeface="Cordia New" pitchFamily="34" charset="-34"/>
              </a:rPr>
              <a:t>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การทำงานเพื่อขยายขีดความสามารถของระบบ ทำให้หน่วยรับ-แสดงผลสามารถทำงานไปพร้อม ๆ กับการประมวลผลของซีพียู ในขณะที่ประมวลผลคำสั่งที่ ถูกโหลดเข้าซีพียูนั้น จะมีการโหลดข้อมูลเข้าไปเก็บในหน่วยความจำก่อน เมื่อถึงเวลาประมวลผลจะสามารถทำงานได้ทันที และโหลดข้อมูลต่อไปเข้ามาแทนที่ หน่วยความจำที่ทำหน้าที่เก็บข้อมูลที่เตรียมพร้อมนี้เรียกว่า </a:t>
            </a:r>
            <a:r>
              <a:rPr lang="th-TH" sz="2800" b="1" dirty="0"/>
              <a:t>บัฟเฟอร์ (</a:t>
            </a:r>
            <a:r>
              <a:rPr lang="en-US" sz="2800" b="1" dirty="0"/>
              <a:t>buffer) </a:t>
            </a:r>
          </a:p>
          <a:p>
            <a:endParaRPr lang="th-TH" sz="2800" dirty="0"/>
          </a:p>
        </p:txBody>
      </p:sp>
      <p:grpSp>
        <p:nvGrpSpPr>
          <p:cNvPr id="9" name="กลุ่ม 8"/>
          <p:cNvGrpSpPr/>
          <p:nvPr/>
        </p:nvGrpSpPr>
        <p:grpSpPr>
          <a:xfrm>
            <a:off x="1076524" y="4004221"/>
            <a:ext cx="7426325" cy="1479550"/>
            <a:chOff x="1076524" y="4004221"/>
            <a:chExt cx="7426325" cy="1479550"/>
          </a:xfrm>
        </p:grpSpPr>
        <p:pic>
          <p:nvPicPr>
            <p:cNvPr id="4" name="Picture 4" descr="j019640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6524" y="4004221"/>
              <a:ext cx="1211262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j028575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7474" y="4220121"/>
              <a:ext cx="1824037" cy="1120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printer2"/>
            <p:cNvSpPr>
              <a:spLocks noEditPoints="1" noChangeArrowheads="1"/>
            </p:cNvSpPr>
            <p:nvPr/>
          </p:nvSpPr>
          <p:spPr bwMode="auto">
            <a:xfrm>
              <a:off x="6693099" y="4578896"/>
              <a:ext cx="1809750" cy="90487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w 21600"/>
                <a:gd name="T17" fmla="*/ 2147483647 h 21600"/>
                <a:gd name="T18" fmla="*/ 0 w 21600"/>
                <a:gd name="T19" fmla="*/ 2147483647 h 21600"/>
                <a:gd name="T20" fmla="*/ 0 w 21600"/>
                <a:gd name="T21" fmla="*/ 2147483647 h 21600"/>
                <a:gd name="T22" fmla="*/ 2147483647 w 21600"/>
                <a:gd name="T23" fmla="*/ 0 h 216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1397 w 21600"/>
                <a:gd name="T37" fmla="*/ 23298 h 21600"/>
                <a:gd name="T38" fmla="*/ 20266 w 21600"/>
                <a:gd name="T39" fmla="*/ 31137 h 216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600" h="21600" extrusionOk="0">
                  <a:moveTo>
                    <a:pt x="10673" y="0"/>
                  </a:moveTo>
                  <a:lnTo>
                    <a:pt x="19186" y="0"/>
                  </a:lnTo>
                  <a:lnTo>
                    <a:pt x="21600" y="4703"/>
                  </a:lnTo>
                  <a:lnTo>
                    <a:pt x="21600" y="10800"/>
                  </a:lnTo>
                  <a:lnTo>
                    <a:pt x="21600" y="16548"/>
                  </a:lnTo>
                  <a:lnTo>
                    <a:pt x="18042" y="16548"/>
                  </a:lnTo>
                  <a:lnTo>
                    <a:pt x="18042" y="21600"/>
                  </a:lnTo>
                  <a:lnTo>
                    <a:pt x="10673" y="21600"/>
                  </a:lnTo>
                  <a:lnTo>
                    <a:pt x="3176" y="21600"/>
                  </a:lnTo>
                  <a:lnTo>
                    <a:pt x="3176" y="16548"/>
                  </a:lnTo>
                  <a:lnTo>
                    <a:pt x="0" y="16548"/>
                  </a:lnTo>
                  <a:lnTo>
                    <a:pt x="0" y="10800"/>
                  </a:lnTo>
                  <a:lnTo>
                    <a:pt x="0" y="4703"/>
                  </a:lnTo>
                  <a:lnTo>
                    <a:pt x="2414" y="0"/>
                  </a:lnTo>
                  <a:lnTo>
                    <a:pt x="10673" y="0"/>
                  </a:lnTo>
                  <a:close/>
                </a:path>
                <a:path w="21600" h="21600" extrusionOk="0">
                  <a:moveTo>
                    <a:pt x="0" y="4703"/>
                  </a:moveTo>
                  <a:lnTo>
                    <a:pt x="3558" y="4703"/>
                  </a:lnTo>
                  <a:lnTo>
                    <a:pt x="17026" y="4703"/>
                  </a:lnTo>
                  <a:lnTo>
                    <a:pt x="21600" y="4703"/>
                  </a:lnTo>
                  <a:lnTo>
                    <a:pt x="0" y="4703"/>
                  </a:lnTo>
                  <a:moveTo>
                    <a:pt x="16518" y="4703"/>
                  </a:moveTo>
                  <a:lnTo>
                    <a:pt x="16518" y="10452"/>
                  </a:lnTo>
                  <a:lnTo>
                    <a:pt x="0" y="10452"/>
                  </a:lnTo>
                  <a:moveTo>
                    <a:pt x="4320" y="16548"/>
                  </a:moveTo>
                  <a:lnTo>
                    <a:pt x="4320" y="17419"/>
                  </a:lnTo>
                  <a:lnTo>
                    <a:pt x="4320" y="20555"/>
                  </a:lnTo>
                  <a:lnTo>
                    <a:pt x="4320" y="21600"/>
                  </a:lnTo>
                  <a:lnTo>
                    <a:pt x="4320" y="16548"/>
                  </a:lnTo>
                  <a:moveTo>
                    <a:pt x="16899" y="16548"/>
                  </a:moveTo>
                  <a:lnTo>
                    <a:pt x="16899" y="17419"/>
                  </a:lnTo>
                  <a:lnTo>
                    <a:pt x="16899" y="20555"/>
                  </a:lnTo>
                  <a:lnTo>
                    <a:pt x="16899" y="21600"/>
                  </a:lnTo>
                  <a:lnTo>
                    <a:pt x="16899" y="16548"/>
                  </a:lnTo>
                  <a:moveTo>
                    <a:pt x="15247" y="14981"/>
                  </a:moveTo>
                  <a:lnTo>
                    <a:pt x="15247" y="10452"/>
                  </a:lnTo>
                  <a:lnTo>
                    <a:pt x="16899" y="16548"/>
                  </a:lnTo>
                  <a:lnTo>
                    <a:pt x="18042" y="16548"/>
                  </a:lnTo>
                  <a:lnTo>
                    <a:pt x="16518" y="10452"/>
                  </a:lnTo>
                  <a:moveTo>
                    <a:pt x="15247" y="14981"/>
                  </a:moveTo>
                  <a:lnTo>
                    <a:pt x="15247" y="14981"/>
                  </a:lnTo>
                  <a:lnTo>
                    <a:pt x="16772" y="17942"/>
                  </a:lnTo>
                  <a:lnTo>
                    <a:pt x="4447" y="17942"/>
                  </a:lnTo>
                  <a:lnTo>
                    <a:pt x="5972" y="14981"/>
                  </a:lnTo>
                  <a:lnTo>
                    <a:pt x="5972" y="10452"/>
                  </a:lnTo>
                  <a:lnTo>
                    <a:pt x="4320" y="16548"/>
                  </a:lnTo>
                  <a:lnTo>
                    <a:pt x="3176" y="16548"/>
                  </a:lnTo>
                  <a:lnTo>
                    <a:pt x="4701" y="10452"/>
                  </a:lnTo>
                  <a:moveTo>
                    <a:pt x="20202" y="5574"/>
                  </a:moveTo>
                  <a:lnTo>
                    <a:pt x="20711" y="5574"/>
                  </a:lnTo>
                  <a:lnTo>
                    <a:pt x="20711" y="7839"/>
                  </a:lnTo>
                  <a:lnTo>
                    <a:pt x="20202" y="7839"/>
                  </a:lnTo>
                  <a:lnTo>
                    <a:pt x="20202" y="5574"/>
                  </a:lnTo>
                  <a:moveTo>
                    <a:pt x="5972" y="14981"/>
                  </a:moveTo>
                  <a:lnTo>
                    <a:pt x="7496" y="14981"/>
                  </a:lnTo>
                  <a:lnTo>
                    <a:pt x="13341" y="14981"/>
                  </a:lnTo>
                  <a:lnTo>
                    <a:pt x="15247" y="1498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5181799" y="5012283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57611" y="4867821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0068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4. </a:t>
            </a:r>
            <a:r>
              <a:rPr lang="th-TH" sz="3600" b="1" dirty="0" err="1"/>
              <a:t>ระบบส</a:t>
            </a:r>
            <a:r>
              <a:rPr lang="th-TH" sz="3600" b="1" dirty="0"/>
              <a:t>พู</a:t>
            </a:r>
            <a:r>
              <a:rPr lang="th-TH" sz="3600" b="1" dirty="0" err="1"/>
              <a:t>ลลิ่ง</a:t>
            </a:r>
            <a:r>
              <a:rPr lang="th-TH" sz="3600" b="1" dirty="0"/>
              <a:t> (</a:t>
            </a:r>
            <a:r>
              <a:rPr lang="en-US" sz="3600" b="1" dirty="0"/>
              <a:t>Spooling)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Simultaneous Peripheral Operating On-Line </a:t>
            </a:r>
            <a:r>
              <a:rPr lang="th-TH" sz="2800" dirty="0"/>
              <a:t>เป็น </a:t>
            </a:r>
            <a:r>
              <a:rPr lang="en-US" sz="2800" dirty="0"/>
              <a:t>multiprogramming </a:t>
            </a:r>
            <a:r>
              <a:rPr lang="th-TH" sz="2800" dirty="0"/>
              <a:t>พื้นฐาน ทำให้ซีพียูทำงานเต็มประสิทธิภาพ เพราะทำให้สามารถทำงานได้ 2 งานพร้อมกัน งานแรกคือประมวลผลในส่วนของซีพียู งานที่สองคือการรับ-แสดงผลข้อมูล ซึ่งต่างกับ </a:t>
            </a:r>
            <a:r>
              <a:rPr lang="en-US" sz="2800" dirty="0"/>
              <a:t>buffer </a:t>
            </a:r>
            <a:r>
              <a:rPr lang="th-TH" sz="2800" dirty="0"/>
              <a:t>ที่ซีพียู และหน่วยรับ-แสดงผลทำงานร่วมกัน และ </a:t>
            </a:r>
            <a:r>
              <a:rPr lang="en-US" sz="2800" dirty="0"/>
              <a:t>spooling </a:t>
            </a:r>
            <a:r>
              <a:rPr lang="th-TH" sz="2800" dirty="0"/>
              <a:t>มี </a:t>
            </a:r>
            <a:r>
              <a:rPr lang="en-US" sz="2800" dirty="0"/>
              <a:t>job pool </a:t>
            </a:r>
            <a:r>
              <a:rPr lang="th-TH" sz="2800" dirty="0"/>
              <a:t>ทำให้สามารถเลือกการประมวลผลตามลำดับก่อนหลังได้ โดยคำนึงถึง </a:t>
            </a:r>
            <a:r>
              <a:rPr lang="en-US" sz="2800" dirty="0"/>
              <a:t>priority </a:t>
            </a:r>
            <a:r>
              <a:rPr lang="th-TH" sz="2800" dirty="0"/>
              <a:t>เป็นสำคัญ </a:t>
            </a:r>
          </a:p>
          <a:p>
            <a:endParaRPr lang="th-TH" sz="2800" dirty="0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8761413" y="5854378"/>
            <a:ext cx="3667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D0BD6AF8-2F0F-40C6-8F31-CA3963BDDF4D}" type="slidenum">
              <a:rPr lang="en-US" sz="1000" smtClean="0"/>
              <a:pPr eaLnBrk="1" hangingPunct="1"/>
              <a:t>29</a:t>
            </a:fld>
            <a:endParaRPr lang="th-TH" sz="1000" smtClean="0"/>
          </a:p>
        </p:txBody>
      </p:sp>
      <p:pic>
        <p:nvPicPr>
          <p:cNvPr id="5" name="Picture 4" descr="j01964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4855840"/>
            <a:ext cx="9255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j02857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5057453"/>
            <a:ext cx="13716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inter2"/>
          <p:cNvSpPr>
            <a:spLocks noEditPoints="1" noChangeArrowheads="1"/>
          </p:cNvSpPr>
          <p:nvPr/>
        </p:nvSpPr>
        <p:spPr bwMode="auto">
          <a:xfrm>
            <a:off x="7200900" y="5084440"/>
            <a:ext cx="1581150" cy="6762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w 21600"/>
              <a:gd name="T21" fmla="*/ 2147483647 h 21600"/>
              <a:gd name="T22" fmla="*/ 2147483647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848100" y="3789040"/>
            <a:ext cx="990600" cy="685800"/>
          </a:xfrm>
          <a:prstGeom prst="flowChartMagneticDisk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247900" y="531304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694363" y="5467028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3965575" y="45510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4541838" y="4578028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254500" y="455104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830763" y="4530403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0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 smtClean="0"/>
              <a:t>ระบบปฏิบัติการ</a:t>
            </a:r>
            <a:r>
              <a:rPr lang="th-TH" sz="3600" b="1" dirty="0"/>
              <a:t>ที่</a:t>
            </a:r>
            <a:r>
              <a:rPr lang="th-TH" sz="3600" b="1" dirty="0" smtClean="0"/>
              <a:t>แท้จริงคืออะไร</a:t>
            </a:r>
            <a:r>
              <a:rPr lang="en-US" sz="3600" b="1" dirty="0" smtClean="0"/>
              <a:t>?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ระบบปฏิบัติการหรือ </a:t>
            </a:r>
            <a:r>
              <a:rPr lang="en-US" sz="2800" b="1" dirty="0"/>
              <a:t>OS </a:t>
            </a:r>
            <a:r>
              <a:rPr lang="th-TH" sz="2800" b="1" dirty="0"/>
              <a:t>เป็นได้ทั้ง</a:t>
            </a:r>
          </a:p>
          <a:p>
            <a:pPr lvl="1"/>
            <a:r>
              <a:rPr lang="th-TH" sz="2800" dirty="0" smtClean="0"/>
              <a:t>ซอฟต์แวร์ </a:t>
            </a:r>
            <a:endParaRPr lang="th-TH" sz="2800" dirty="0"/>
          </a:p>
          <a:p>
            <a:pPr lvl="1"/>
            <a:r>
              <a:rPr lang="th-TH" sz="2800" dirty="0"/>
              <a:t>ฮาร์ดแวร์ </a:t>
            </a:r>
          </a:p>
          <a:p>
            <a:pPr lvl="1"/>
            <a:r>
              <a:rPr lang="th-TH" sz="2800" dirty="0" err="1"/>
              <a:t>เฟิร์มแวร์</a:t>
            </a:r>
            <a:r>
              <a:rPr lang="th-TH" sz="2800" dirty="0"/>
              <a:t>(</a:t>
            </a:r>
            <a:r>
              <a:rPr lang="en-US" sz="2800" dirty="0"/>
              <a:t>Firmware) </a:t>
            </a:r>
          </a:p>
          <a:p>
            <a:pPr lvl="1"/>
            <a:r>
              <a:rPr lang="th-TH" sz="2800" dirty="0" smtClean="0"/>
              <a:t>ผสมผสานกัน</a:t>
            </a:r>
            <a:endParaRPr lang="th-TH" sz="2800" dirty="0"/>
          </a:p>
          <a:p>
            <a:r>
              <a:rPr lang="th-TH" sz="2800" b="1" dirty="0"/>
              <a:t>เป้าหมายการทำงานของ </a:t>
            </a:r>
            <a:r>
              <a:rPr lang="en-US" sz="2800" b="1" dirty="0"/>
              <a:t>OS </a:t>
            </a:r>
          </a:p>
          <a:p>
            <a:pPr lvl="1"/>
            <a:r>
              <a:rPr lang="th-TH" sz="2800" dirty="0"/>
              <a:t>คือสามารถให้ผู้ใช้คอมพิวเตอร์ใช้งานคอมพิวเตอร์ได้โดยผู้ใช้ไม่จำเป็นต้องทราบกลไกการทำงานของฮาร์ดแวร์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064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5. </a:t>
            </a:r>
            <a:r>
              <a:rPr lang="th-TH" sz="3600" b="1" dirty="0" err="1"/>
              <a:t>ระบบมัล</a:t>
            </a:r>
            <a:r>
              <a:rPr lang="th-TH" sz="3600" b="1" dirty="0"/>
              <a:t>ติโปรแกรมมิ่ง (</a:t>
            </a:r>
            <a:r>
              <a:rPr lang="en-US" sz="3600" b="1" dirty="0"/>
              <a:t>Multiprogramming)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latin typeface="Cordia New" pitchFamily="34" charset="-34"/>
              </a:rPr>
              <a:t>การทำงานที่โหลดโปรแกรมไปไว้ในหน่วยความจำหลัก และพร้อมที่จะประมวลผลได้ทันที ระบบปฏิบัติการจะเลือกงานเข้าไปประมวลผลจนกว่าจะหยุดคอยงานบางอย่าง ในช่วงที่หยุดรอจะดึงงานเข้าไปประมวลผลต่อทันที ทำให้มีการใช้ซีพียูได้อย่างมีประสิทธิภาพ </a:t>
            </a:r>
          </a:p>
          <a:p>
            <a:endParaRPr lang="th-TH" sz="2800" dirty="0"/>
          </a:p>
        </p:txBody>
      </p:sp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10145"/>
              </p:ext>
            </p:extLst>
          </p:nvPr>
        </p:nvGraphicFramePr>
        <p:xfrm>
          <a:off x="3635896" y="3356992"/>
          <a:ext cx="1800200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</a:tblGrid>
              <a:tr h="4271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ระบบปฏิบัติการ</a:t>
                      </a:r>
                    </a:p>
                  </a:txBody>
                  <a:tcPr/>
                </a:tc>
              </a:tr>
              <a:tr h="433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งานที่ 1</a:t>
                      </a:r>
                    </a:p>
                  </a:txBody>
                  <a:tcPr/>
                </a:tc>
              </a:tr>
              <a:tr h="433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งานที่ 2</a:t>
                      </a:r>
                    </a:p>
                  </a:txBody>
                  <a:tcPr/>
                </a:tc>
              </a:tr>
              <a:tr h="433037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งานที่ 3</a:t>
                      </a:r>
                      <a:endParaRPr lang="th-TH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33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latin typeface="Tahoma" pitchFamily="34" charset="0"/>
                          <a:cs typeface="Tahoma" pitchFamily="34" charset="0"/>
                        </a:rPr>
                        <a:t>...</a:t>
                      </a:r>
                    </a:p>
                  </a:txBody>
                  <a:tcPr/>
                </a:tc>
              </a:tr>
              <a:tr h="649059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6. ระบบแบ่งเวลา (</a:t>
            </a:r>
            <a:r>
              <a:rPr lang="en-US" sz="3600" b="1" dirty="0"/>
              <a:t>Time-sharing </a:t>
            </a:r>
            <a:r>
              <a:rPr lang="th-TH" sz="3600" b="1" dirty="0"/>
              <a:t>หรือ </a:t>
            </a:r>
            <a:r>
              <a:rPr lang="en-US" sz="3600" b="1" dirty="0"/>
              <a:t>Multitasking)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เป็นการขยายระบบ </a:t>
            </a:r>
            <a:r>
              <a:rPr lang="en-US" sz="2800" dirty="0"/>
              <a:t>multiprogramming </a:t>
            </a:r>
            <a:r>
              <a:rPr lang="th-TH" sz="2800" dirty="0"/>
              <a:t>ทำให้สามารถสับเปลี่ยนงานของคนหลาย ๆ คนเข้าสู่ซีพียู ซึ่งการสับเปลี่ยนที่ทำด้วยความเร็วสูงจะทำให้ผู้ใช้รู้สึกเหมือน ครอบครองซีพียูอยู่เพียงผู้เดียว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189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7</a:t>
            </a:r>
            <a:r>
              <a:rPr lang="th-TH" sz="3600" b="1" dirty="0">
                <a:latin typeface="Cordia New" pitchFamily="34" charset="-34"/>
              </a:rPr>
              <a:t>. ระบบเรียลไทม์ (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Real</a:t>
            </a:r>
            <a:r>
              <a:rPr lang="th-TH" sz="3600" b="1" dirty="0">
                <a:latin typeface="Cordia New" pitchFamily="34" charset="-34"/>
              </a:rPr>
              <a:t>-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time system</a:t>
            </a:r>
            <a:r>
              <a:rPr lang="th-TH" sz="3600" b="1" dirty="0">
                <a:latin typeface="Cordia New" pitchFamily="34" charset="-34"/>
              </a:rPr>
              <a:t>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จุดประสงค์อีกอย่างหนึ่งของ ระบบปฏิบัติการ คือ ระบบเวลาจริง(</a:t>
            </a:r>
            <a:r>
              <a:rPr lang="en-US" sz="2800" dirty="0"/>
              <a:t>Real-time system) </a:t>
            </a:r>
            <a:r>
              <a:rPr lang="th-TH" sz="2800" dirty="0"/>
              <a:t>หมายถึงการตอบสนองทันที เช่นระบบ </a:t>
            </a:r>
            <a:r>
              <a:rPr lang="en-US" sz="2800" dirty="0"/>
              <a:t>Sensor </a:t>
            </a:r>
            <a:r>
              <a:rPr lang="th-TH" sz="2800" dirty="0"/>
              <a:t>ที่ส่งข้อมูลให้คอมพิวเตอร์ เครื่องมือทดลองทางวิทยาศาสตร์ ระบบภาพทางการแพทย์ ระบบควบคุมในโรงงานอุตสาหกรรม ระบบหัวฉีดในรถยนต์ ระบบควบคุมการยิง ระบบแขนกล และ เครื่องใช้ในครัวเรือนทั้งหมด </a:t>
            </a:r>
          </a:p>
          <a:p>
            <a:r>
              <a:rPr lang="en-US" sz="2800" dirty="0"/>
              <a:t>Real-time </a:t>
            </a:r>
            <a:r>
              <a:rPr lang="th-TH" sz="2800" dirty="0"/>
              <a:t>แบ่งได้ 2 ระบบ </a:t>
            </a:r>
          </a:p>
          <a:p>
            <a:r>
              <a:rPr lang="th-TH" sz="2800" dirty="0"/>
              <a:t>1. </a:t>
            </a:r>
            <a:r>
              <a:rPr lang="en-US" sz="2800" dirty="0"/>
              <a:t>Hard real-time system </a:t>
            </a:r>
            <a:r>
              <a:rPr lang="th-TH" sz="2800" dirty="0"/>
              <a:t>เป็นระบบที่ถูกรับรองว่าจะได้รับการตอบสนองตรงเวลา และหยุดรอไม่ได้</a:t>
            </a:r>
          </a:p>
          <a:p>
            <a:r>
              <a:rPr lang="th-TH" sz="2800" dirty="0"/>
              <a:t> 2. </a:t>
            </a:r>
            <a:r>
              <a:rPr lang="en-US" sz="2800" dirty="0"/>
              <a:t>Soft real-time system </a:t>
            </a:r>
            <a:r>
              <a:rPr lang="th-TH" sz="2800" dirty="0"/>
              <a:t>เป็นระบบ </a:t>
            </a:r>
            <a:r>
              <a:rPr lang="en-US" sz="2800" dirty="0"/>
              <a:t>less restrictive type </a:t>
            </a:r>
            <a:r>
              <a:rPr lang="th-TH" sz="2800" dirty="0"/>
              <a:t>ที่สามารถรอให้งานอื่นทำให้เสร็จก่อนได้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8831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Autofit/>
          </a:bodyPr>
          <a:lstStyle/>
          <a:p>
            <a:r>
              <a:rPr lang="th-TH" sz="3600" b="1" dirty="0"/>
              <a:t>8. ระบบคอมพิวเตอร์ส่วนบุคคล </a:t>
            </a:r>
            <a:r>
              <a:rPr lang="th-TH" sz="3600" b="1" dirty="0" smtClean="0"/>
              <a:t>(</a:t>
            </a:r>
            <a:r>
              <a:rPr lang="en-US" sz="3600" b="1" dirty="0"/>
              <a:t>Personal Computer System)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ปัจจุบันคอมพิวเตอร์ราคาถูกลง มีการพัฒนาอุปกรณ์ต่าง ๆ อย่างต่อเนื่อง ทั้งแป้นพิมพ์ เมาส์ จอภาพ หน่วยความจำ หน่วยประมวลผล เป็นต้น และการใช้คอมพิวเตอร์ ไม่ได้มุ่งเน้นด้านธุรกิจเพียงอย่างเดียว แต่นำไปใช้เพื่อความบันเทิงในบ้านมากขึ้น และกลายเป็นสิ่งจำเป็นสำหรับทุกองค์กร นอกจากคอมพิวเตอร์แบบตั้งโต๊ะ(</a:t>
            </a:r>
            <a:r>
              <a:rPr lang="en-US" sz="2800" dirty="0"/>
              <a:t>Desktop) </a:t>
            </a:r>
            <a:r>
              <a:rPr lang="th-TH" sz="2800" dirty="0"/>
              <a:t>ยังมีคอมพิวเตอร์แบบสมุด</a:t>
            </a:r>
            <a:r>
              <a:rPr lang="th-TH" sz="2800" dirty="0" err="1"/>
              <a:t>โน๊ต</a:t>
            </a:r>
            <a:r>
              <a:rPr lang="th-TH" sz="2800" dirty="0"/>
              <a:t>(</a:t>
            </a:r>
            <a:r>
              <a:rPr lang="en-US" sz="2800" dirty="0"/>
              <a:t>Notebook) </a:t>
            </a:r>
            <a:r>
              <a:rPr lang="th-TH" sz="2800" dirty="0"/>
              <a:t>และคอมพิวเตอร์มือถือ (</a:t>
            </a:r>
            <a:r>
              <a:rPr lang="en-US" sz="2800" dirty="0"/>
              <a:t>PDA) </a:t>
            </a:r>
            <a:r>
              <a:rPr lang="th-TH" sz="2800" dirty="0"/>
              <a:t>ปัจจุบันมีโทรศัพท์มือถือที่ทำงานแบบคอมพิวเตอร์ และใช้ดูหนังฟังเพลง หรือประมวลผล ต่าง ๆ ที่ซับซ้อนมากขึ้น ใกล้เคียงกับคอมพิวเตอร์แบบตั้งโต๊ะยิ่งขึ้น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754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9. ระบบ</a:t>
            </a:r>
            <a:r>
              <a:rPr lang="th-TH" sz="3600" b="1" dirty="0" err="1"/>
              <a:t>เวอร์ชวลแมชชีน</a:t>
            </a:r>
            <a:r>
              <a:rPr lang="th-TH" sz="3600" b="1" dirty="0"/>
              <a:t> (</a:t>
            </a:r>
            <a:r>
              <a:rPr lang="en-US" sz="3600" b="1" dirty="0"/>
              <a:t>Virtual machine)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เครื่องเสมือน ทำให้ผู้ใช้คอมพิวเตอร์รู้สึกเหมือนใช้คอมพิวเตอร์เพียงคนเดียว แต่ในความเป็นจริงจะบริการให้ผู้ใช้หลายคน ในหลายโปรเซส โดยใช้เทคโนโลยี </a:t>
            </a:r>
            <a:r>
              <a:rPr lang="en-US" sz="2800" dirty="0"/>
              <a:t>Virtual machine </a:t>
            </a:r>
            <a:r>
              <a:rPr lang="th-TH" sz="2800" dirty="0"/>
              <a:t>บริการงานต่าง ๆ ให้กับผู้ใช้ได้หลาย ๆ งานพร้อมกัน </a:t>
            </a:r>
          </a:p>
        </p:txBody>
      </p:sp>
    </p:spTree>
    <p:extLst>
      <p:ext uri="{BB962C8B-B14F-4D97-AF65-F5344CB8AC3E}">
        <p14:creationId xmlns:p14="http://schemas.microsoft.com/office/powerpoint/2010/main" val="40620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10</a:t>
            </a:r>
            <a:r>
              <a:rPr lang="th-TH" sz="3600" b="1" dirty="0">
                <a:latin typeface="Cordia New" pitchFamily="34" charset="-34"/>
              </a:rPr>
              <a:t>. </a:t>
            </a:r>
            <a:r>
              <a:rPr lang="th-TH" sz="3600" b="1" dirty="0" err="1">
                <a:latin typeface="Cordia New" pitchFamily="34" charset="-34"/>
              </a:rPr>
              <a:t>ระบบมัล</a:t>
            </a:r>
            <a:r>
              <a:rPr lang="th-TH" sz="3600" b="1" dirty="0">
                <a:latin typeface="Cordia New" pitchFamily="34" charset="-34"/>
              </a:rPr>
              <a:t>ติโปรเซสเซอร์ (</a:t>
            </a: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Multiprocessor system</a:t>
            </a:r>
            <a:r>
              <a:rPr lang="th-TH" sz="3600" b="1" dirty="0">
                <a:latin typeface="Cordia New" pitchFamily="34" charset="-34"/>
              </a:rPr>
              <a:t>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Symmetric-multiprocessing </a:t>
            </a:r>
            <a:r>
              <a:rPr lang="th-TH" sz="2800" dirty="0"/>
              <a:t>การประมวลผลแบบสมมาตร หมายถึงการประมวลผลหลายโปรเซสเซอร์ที่ไม่มีโปรเซสเซอร์ตัวใดรับโหลดมากกว่าตัวอื่น </a:t>
            </a:r>
          </a:p>
          <a:p>
            <a:r>
              <a:rPr lang="en-US" sz="2800" dirty="0"/>
              <a:t>Asymmetric-multiprocessing </a:t>
            </a:r>
            <a:r>
              <a:rPr lang="th-TH" sz="2800" dirty="0"/>
              <a:t>การประมวลผลแบบไม่สมมาตร หมายถึงการมีโปรเซสเซอร์ตัวหนึ่งเป็นตัวควบคุม และแบ่งงานแต่ละแบบให้โปรเซสเซอร์แต่ละตัวตามความเหมาะสม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665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11. ระบบแบบกระจาย (</a:t>
            </a:r>
            <a:r>
              <a:rPr lang="en-US" sz="3600" b="1" dirty="0"/>
              <a:t>Distributed system) 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ระบบเครือข่าย ที่กระจายหน้าที่ กระจายการเป็นศูนย์บริการ และเชื่อมต่อเข้าด้วยกัน ด้วยจุดประสงค์ต่าง ๆ กัน ในมาตรฐาน </a:t>
            </a:r>
            <a:r>
              <a:rPr lang="en-US" sz="2800" dirty="0"/>
              <a:t>TCP/IP </a:t>
            </a:r>
            <a:r>
              <a:rPr lang="th-TH" sz="2800" dirty="0"/>
              <a:t>ซึ่งเป็นที่ยอมรับทั้ง </a:t>
            </a:r>
            <a:r>
              <a:rPr lang="en-US" sz="2800" dirty="0"/>
              <a:t>Windows, Linux, Unix </a:t>
            </a:r>
            <a:r>
              <a:rPr lang="th-TH" sz="2800" dirty="0"/>
              <a:t>และ </a:t>
            </a:r>
            <a:r>
              <a:rPr lang="en-US" sz="2800" dirty="0"/>
              <a:t>Mac </a:t>
            </a:r>
            <a:r>
              <a:rPr lang="th-TH" sz="2800" dirty="0"/>
              <a:t>ทำให้ทั้งหมดสามารถสื่อสารกันรู้เรื่องเข้าใจ และก่อให้เกิดประโยชน์ร่วมกัน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7098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ชนิดของระบบปฏิบัติการ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1. Single-Tasking </a:t>
            </a:r>
          </a:p>
          <a:p>
            <a:r>
              <a:rPr lang="th-TH" sz="2800" dirty="0" smtClean="0"/>
              <a:t>เป็น</a:t>
            </a:r>
            <a:r>
              <a:rPr lang="th-TH" sz="2800" dirty="0"/>
              <a:t>ระบบปฏิบัติการที่ยอมให้มีผู้ใช้เพียงคนเดียว และทำงานได้เพียงอย่างเดียวในช่วงเวลาใด เวลาหนึ่ง เช่นในขณะที่ทำการแปลโปรแกรม ก็ไม่สามารถเรียกใช้ </a:t>
            </a:r>
            <a:r>
              <a:rPr lang="en-US" sz="2800" dirty="0"/>
              <a:t>Editor </a:t>
            </a:r>
            <a:r>
              <a:rPr lang="th-TH" sz="2800" dirty="0"/>
              <a:t>ได้ การจัดการทรัพยากรต่าง ๆ ของระบบปฏิบัติการจะไม่ซับซ้อนนัก ไม่ว่าจะเป็นการจัดการอุปกรณ์รับ และแสดงผล การจัดการหน่วยความจำ การจัดการดิสก์ ตัวอย่างเช่น </a:t>
            </a:r>
          </a:p>
          <a:p>
            <a:pPr lvl="1"/>
            <a:r>
              <a:rPr lang="th-TH" sz="2800" dirty="0" smtClean="0"/>
              <a:t>อ่าน</a:t>
            </a:r>
            <a:r>
              <a:rPr lang="th-TH" sz="2800" dirty="0"/>
              <a:t>และแปลค่าจากการกดแป้นพิมพ์ </a:t>
            </a:r>
          </a:p>
          <a:p>
            <a:pPr lvl="1"/>
            <a:r>
              <a:rPr lang="th-TH" sz="2800" dirty="0" smtClean="0"/>
              <a:t>ส่ง</a:t>
            </a:r>
            <a:r>
              <a:rPr lang="th-TH" sz="2800" dirty="0"/>
              <a:t>ข้อมูลไปบันทึกในดิสก์ หรือพิมพ์ออกทางเครื่องพิมพ์ </a:t>
            </a:r>
          </a:p>
          <a:p>
            <a:pPr lvl="1"/>
            <a:r>
              <a:rPr lang="th-TH" sz="2800" dirty="0" smtClean="0"/>
              <a:t>จัดการ</a:t>
            </a:r>
            <a:r>
              <a:rPr lang="th-TH" sz="2800" dirty="0"/>
              <a:t>ที่ว่า</a:t>
            </a:r>
            <a:r>
              <a:rPr lang="th-TH" sz="2800" dirty="0" err="1"/>
              <a:t>งบน</a:t>
            </a:r>
            <a:r>
              <a:rPr lang="th-TH" sz="2800" dirty="0"/>
              <a:t>ดิสก์ </a:t>
            </a:r>
          </a:p>
          <a:p>
            <a:pPr lvl="1"/>
            <a:r>
              <a:rPr lang="th-TH" sz="2800" dirty="0" smtClean="0"/>
              <a:t>แยก</a:t>
            </a:r>
            <a:r>
              <a:rPr lang="th-TH" sz="2800" dirty="0"/>
              <a:t>เก็บโปรแกรม คอมพิวเตอร์ </a:t>
            </a:r>
            <a:r>
              <a:rPr lang="en-US" sz="2800" dirty="0"/>
              <a:t>editor </a:t>
            </a:r>
            <a:r>
              <a:rPr lang="th-TH" sz="2800" dirty="0"/>
              <a:t>และโปรแกรมระบบ</a:t>
            </a:r>
            <a:r>
              <a:rPr lang="th-TH" sz="2800" dirty="0" err="1"/>
              <a:t>ปฏิบัต</a:t>
            </a:r>
            <a:r>
              <a:rPr lang="th-TH" sz="2800" dirty="0"/>
              <a:t>การในหน่วยความจำ ตัวอย่างของระบบปฏิบัติการแบบนี้ได้แก่ </a:t>
            </a:r>
            <a:r>
              <a:rPr lang="en-US" sz="2800" dirty="0"/>
              <a:t>MS DOS 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0889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ชนิดของระบบปฏิบัติการ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9040" y="1831975"/>
            <a:ext cx="7272337" cy="34417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843213" y="55895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b="1">
                <a:solidFill>
                  <a:schemeClr val="tx2"/>
                </a:solidFill>
                <a:latin typeface="Cordia New" pitchFamily="34" charset="-34"/>
                <a:cs typeface="Cordia New" pitchFamily="34" charset="-34"/>
              </a:rPr>
              <a:t>Single-Tasking</a:t>
            </a:r>
          </a:p>
        </p:txBody>
      </p:sp>
    </p:spTree>
    <p:extLst>
      <p:ext uri="{BB962C8B-B14F-4D97-AF65-F5344CB8AC3E}">
        <p14:creationId xmlns:p14="http://schemas.microsoft.com/office/powerpoint/2010/main" val="39277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ชนิดของระบบปฏิบัติการ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2. Multitasking (Single-User) </a:t>
            </a:r>
          </a:p>
          <a:p>
            <a:r>
              <a:rPr lang="th-TH" sz="2800" dirty="0" smtClean="0"/>
              <a:t>เป็น</a:t>
            </a:r>
            <a:r>
              <a:rPr lang="th-TH" sz="2800" dirty="0"/>
              <a:t>ระบบปฏิบัติการที่ยอมให้มีผู้ใช้เพียงคนเดียวในช่วงเวลาหนึ่ง แต่สามารถทำงานได้หลายอย่าง ในเวลาเดียวกัน เช่นสามารถที่จะใช้ </a:t>
            </a:r>
            <a:r>
              <a:rPr lang="en-US" sz="2800" dirty="0"/>
              <a:t>editor </a:t>
            </a:r>
            <a:r>
              <a:rPr lang="th-TH" sz="2800" dirty="0"/>
              <a:t>ไปพร้อม ๆ กับพิมพ์งานอื่นทางเครื่องพิมพ์ได้ระบบปฏิบัติการจะสลับการใช้งานระหว่าง </a:t>
            </a:r>
            <a:r>
              <a:rPr lang="en-US" sz="2800" dirty="0"/>
              <a:t>CPU </a:t>
            </a:r>
            <a:r>
              <a:rPr lang="th-TH" sz="2800" dirty="0"/>
              <a:t>และทรัพยากรอื่น ๆ อย่างรวดเร็วจนผู้ใช้ไม่รู้สึกว่าถูกขัดจังหวะการทำงาน เนื่องจากมีการทำงานหลายอย่างในเวลาเดียวกัน การทำงานของ ระบบปฏิบัติการจะซับซ้อนขึ้น เช่นการจัดการหน่วยความจำ จะต้องมีโปรแกรมหลายโปรแกรมเก็บอยู่ในหน่วยความจำในเวลาเดียวกัน ระบบปฏิบัติการจะต้องไม่ให้โปรแกรมเหล่านั้นก้าวก่ายกัน ซึ่งอาจจะต้องมีการจัดลำดับ หรือเลือกงานเพื่อเข้าใช้ทรัพยากรต่างๆ และใช้เป็นเวลานานเท่าใด ตัวอย่างระบบปฏิบัติการแบบนี้ได้แก่ </a:t>
            </a:r>
            <a:r>
              <a:rPr lang="en-US" sz="2800" dirty="0"/>
              <a:t>Windows 95, UNIX, OS/2, VMS </a:t>
            </a:r>
          </a:p>
          <a:p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9696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ระบบปฏิบัติการที่แท้จริงคืออะไร</a:t>
            </a:r>
            <a:r>
              <a:rPr lang="en-US" sz="3600" b="1" dirty="0"/>
              <a:t>?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ซอฟแวร์ </a:t>
            </a:r>
            <a:r>
              <a:rPr lang="en-US" sz="2800" b="1" dirty="0"/>
              <a:t>OS </a:t>
            </a:r>
          </a:p>
          <a:p>
            <a:pPr lvl="1"/>
            <a:r>
              <a:rPr lang="th-TH" sz="2800" dirty="0" smtClean="0"/>
              <a:t>คือ </a:t>
            </a:r>
            <a:r>
              <a:rPr lang="en-US" sz="2800" dirty="0"/>
              <a:t>OS </a:t>
            </a:r>
            <a:r>
              <a:rPr lang="th-TH" sz="2800" dirty="0"/>
              <a:t>ที่เป็นโปรแกรมควบคุมการทำงานของเครื่องคอมพิวเตอร์ ผู้ใช้สามารถเลือกติดตั้ง ปรับเปลี่ยน พัฒนาต่อ ฯลฯ ได้โดยไม่จำเป็นต้องซื้ออุปกรณ์ใหม่หรือเสียค่าใช้จ่าย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5944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ชนิดของระบบปฏิบัติการ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916113"/>
            <a:ext cx="7227887" cy="2859087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19250" y="5734050"/>
            <a:ext cx="5905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b="1" dirty="0">
                <a:latin typeface="Cordia New" pitchFamily="34" charset="-34"/>
                <a:cs typeface="Cordia New" pitchFamily="34" charset="-34"/>
              </a:rPr>
              <a:t>ระบบ </a:t>
            </a:r>
            <a:r>
              <a:rPr lang="en-US" b="1" dirty="0">
                <a:latin typeface="Cordia New" pitchFamily="34" charset="-34"/>
                <a:cs typeface="Cordia New" pitchFamily="34" charset="-34"/>
              </a:rPr>
              <a:t>multitasking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57252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ชนิดของระบบปฏิบัติการ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3. Multi-user systems </a:t>
            </a:r>
            <a:r>
              <a:rPr lang="th-TH" sz="2800" dirty="0" smtClean="0"/>
              <a:t>บางครั้ง</a:t>
            </a:r>
            <a:r>
              <a:rPr lang="th-TH" sz="2800" dirty="0"/>
              <a:t>เรียกระบบ </a:t>
            </a:r>
            <a:r>
              <a:rPr lang="en-US" sz="2800" dirty="0"/>
              <a:t>multiprogramming </a:t>
            </a:r>
            <a:r>
              <a:rPr lang="th-TH" sz="2800" dirty="0"/>
              <a:t>เป็นระบบที่มีความซับซ้อนกว่าระบบ </a:t>
            </a:r>
            <a:r>
              <a:rPr lang="en-US" sz="2800" dirty="0"/>
              <a:t>Single user </a:t>
            </a:r>
            <a:r>
              <a:rPr lang="th-TH" sz="2800" dirty="0"/>
              <a:t>หลักการของระบบนี้ก็คือ </a:t>
            </a:r>
          </a:p>
          <a:p>
            <a:r>
              <a:rPr lang="th-TH" sz="2800" dirty="0" smtClean="0"/>
              <a:t>การ</a:t>
            </a:r>
            <a:r>
              <a:rPr lang="th-TH" sz="2800" dirty="0"/>
              <a:t>ให้มีโปรแกรมอยู่ในหน่วยความจำพร้อมที่จะถูกประมวลผลได้หลาย ๆ โปรแกรม ระบบปฏิบัติการจะเลือกโปรแกรมมา 1 โปรแกรมให้ </a:t>
            </a:r>
            <a:r>
              <a:rPr lang="en-US" sz="2800" dirty="0"/>
              <a:t>CPU </a:t>
            </a:r>
            <a:r>
              <a:rPr lang="th-TH" sz="2800" dirty="0"/>
              <a:t>ทำการประมวลผล ไปเรื่อย ๆ เมื่อโปรแกรมนั้นต้องติดต่อกับอุปกรณ์รับและแสดงผล  ระบบปฏิบัติการก็จะเลือกโปรแกรมอื่นเข้ามาใช้ </a:t>
            </a:r>
            <a:r>
              <a:rPr lang="en-US" sz="2800" dirty="0"/>
              <a:t>CPU </a:t>
            </a:r>
            <a:r>
              <a:rPr lang="th-TH" sz="2800" dirty="0"/>
              <a:t>แทน ระบบปฏิบัติการเลือกโปรแกรมให้แก่ </a:t>
            </a:r>
            <a:r>
              <a:rPr lang="en-US" sz="2800" dirty="0"/>
              <a:t>CPU </a:t>
            </a:r>
            <a:r>
              <a:rPr lang="th-TH" sz="2800" dirty="0"/>
              <a:t>เรื่อย ๆ จนกว่าแต่ละโปรแกรมจะเสร็จสิ้นไปการที่จะทำงานหลาย ๆ โปรแกรมพร้อม ๆ กัน ระบบปฏิบัติการต้องคอยควบคุม และจัดสรรทรัพยากรต่าง ๆ ที่มีอยู่อย่างจำกัดให้แต่โปรแกรม เช่นจัดสรรเนื้อที่ในหน่วยความจำหลัก สับหลีกโปรแกรมที่จะเข้าใช้ </a:t>
            </a:r>
            <a:r>
              <a:rPr lang="en-US" sz="2800" dirty="0"/>
              <a:t>CPU </a:t>
            </a:r>
            <a:r>
              <a:rPr lang="th-TH" sz="2800" dirty="0"/>
              <a:t>รวมถึงการจัดอุปกรณ์รับ และแสดงผล ไม่ให้เกิดความขัดแย้งกัน 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35882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ชนิดของระบบปฏิบัติการ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3925" y="2227263"/>
            <a:ext cx="4756150" cy="3033712"/>
          </a:xfr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27313" y="5805488"/>
            <a:ext cx="41767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b="1" dirty="0">
                <a:latin typeface="Cordia New" pitchFamily="34" charset="-34"/>
                <a:cs typeface="Cordia New" pitchFamily="34" charset="-34"/>
              </a:rPr>
              <a:t>ระบบ </a:t>
            </a:r>
            <a:r>
              <a:rPr lang="en-US" b="1" dirty="0">
                <a:latin typeface="Cordia New" pitchFamily="34" charset="-34"/>
                <a:cs typeface="Cordia New" pitchFamily="34" charset="-34"/>
              </a:rPr>
              <a:t>Multiuser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2508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ชนิดของระบบปฏิบัติการ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การทำงานในลักษณะ </a:t>
            </a:r>
            <a:r>
              <a:rPr lang="en-US" sz="2800" dirty="0"/>
              <a:t>multiuser </a:t>
            </a:r>
            <a:r>
              <a:rPr lang="th-TH" sz="2800" dirty="0"/>
              <a:t>ยังแบ่งเป็นการทำงานแบบ </a:t>
            </a:r>
            <a:r>
              <a:rPr lang="en-US" sz="2800" dirty="0"/>
              <a:t>Time sharing </a:t>
            </a:r>
            <a:r>
              <a:rPr lang="th-TH" sz="2800" dirty="0"/>
              <a:t>คือการแบ่งช่วงเวลา </a:t>
            </a:r>
          </a:p>
          <a:p>
            <a:r>
              <a:rPr lang="th-TH" sz="2800" dirty="0"/>
              <a:t>การเข้าใช้ </a:t>
            </a:r>
            <a:r>
              <a:rPr lang="en-US" sz="2800" dirty="0"/>
              <a:t>CPU </a:t>
            </a:r>
            <a:r>
              <a:rPr lang="th-TH" sz="2800" dirty="0"/>
              <a:t>ให้แต่ละโปรแกรมเป็นช่วงสั้น ๆ ผลัดเปลี่ยนเวียนให้หลายงานได้มีโอกาสเข้า </a:t>
            </a:r>
            <a:r>
              <a:rPr lang="en-US" sz="2800" dirty="0"/>
              <a:t>CPU </a:t>
            </a:r>
          </a:p>
          <a:p>
            <a:r>
              <a:rPr lang="th-TH" sz="2800" dirty="0"/>
              <a:t>ผู้ใช้แต่ละคนจะมีความรู้สึกว่าตนได้เป็นผู้ครอบครองคอมพิวเตอร์แต่เพียงผู้เดียว </a:t>
            </a:r>
          </a:p>
          <a:p>
            <a:endParaRPr lang="th-TH" sz="2800" dirty="0" smtClean="0"/>
          </a:p>
          <a:p>
            <a:r>
              <a:rPr lang="th-TH" sz="2800" dirty="0" smtClean="0"/>
              <a:t>ระบบปฏิบัติการแบบนี้ได้แก่ </a:t>
            </a:r>
            <a:r>
              <a:rPr lang="en-US" sz="2800" dirty="0" smtClean="0"/>
              <a:t>UNIX, VMS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9516181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โครงสร้างของ</a:t>
            </a:r>
            <a:r>
              <a:rPr lang="th-TH" sz="3600" b="1" dirty="0" smtClean="0"/>
              <a:t>ระบบปฏิบัติการ (</a:t>
            </a:r>
            <a:r>
              <a:rPr lang="en-US" sz="3600" b="1" dirty="0"/>
              <a:t>Operating system structure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1 ส่วนประกอบของระบบ (</a:t>
            </a:r>
            <a:r>
              <a:rPr lang="en-US" sz="2800" b="1" dirty="0"/>
              <a:t>System Component)</a:t>
            </a:r>
          </a:p>
          <a:p>
            <a:pPr lvl="1"/>
            <a:r>
              <a:rPr lang="th-TH" sz="2800" dirty="0"/>
              <a:t>การจัดการโปรเซส (</a:t>
            </a:r>
            <a:r>
              <a:rPr lang="en-US" sz="2800" dirty="0"/>
              <a:t>Process Management) </a:t>
            </a:r>
          </a:p>
          <a:p>
            <a:pPr lvl="1"/>
            <a:r>
              <a:rPr lang="th-TH" sz="2800" dirty="0"/>
              <a:t>การจัดการหน่วยความจำ (</a:t>
            </a:r>
            <a:r>
              <a:rPr lang="en-US" sz="2800" dirty="0"/>
              <a:t>Memory Management)</a:t>
            </a:r>
          </a:p>
          <a:p>
            <a:pPr lvl="1"/>
            <a:r>
              <a:rPr lang="th-TH" sz="2800" dirty="0"/>
              <a:t>การจัดการไฟล์ (</a:t>
            </a:r>
            <a:r>
              <a:rPr lang="en-US" sz="2800" dirty="0"/>
              <a:t>File Management)</a:t>
            </a:r>
          </a:p>
          <a:p>
            <a:pPr lvl="1"/>
            <a:r>
              <a:rPr lang="th-TH" sz="2800" dirty="0"/>
              <a:t>การจัดการอินพุต / เอาต์พุต (</a:t>
            </a:r>
            <a:r>
              <a:rPr lang="en-US" sz="2800" dirty="0"/>
              <a:t>I/O System Management)</a:t>
            </a:r>
          </a:p>
          <a:p>
            <a:pPr lvl="1"/>
            <a:r>
              <a:rPr lang="th-TH" sz="2800" dirty="0"/>
              <a:t>การจัดการสื่อจัดเก็บ (</a:t>
            </a:r>
            <a:r>
              <a:rPr lang="en-US" sz="2800" dirty="0"/>
              <a:t>Storage Management)</a:t>
            </a:r>
          </a:p>
          <a:p>
            <a:pPr lvl="1"/>
            <a:r>
              <a:rPr lang="th-TH" sz="2800" dirty="0"/>
              <a:t>เครือข่าย (</a:t>
            </a:r>
            <a:r>
              <a:rPr lang="en-US" sz="2800" dirty="0"/>
              <a:t>Network)</a:t>
            </a:r>
          </a:p>
          <a:p>
            <a:pPr lvl="1"/>
            <a:r>
              <a:rPr lang="th-TH" sz="2800" dirty="0"/>
              <a:t>ระบบป้องกัน (</a:t>
            </a:r>
            <a:r>
              <a:rPr lang="en-US" sz="2800" dirty="0"/>
              <a:t>Protection System)</a:t>
            </a:r>
          </a:p>
          <a:p>
            <a:pPr lvl="1"/>
            <a:r>
              <a:rPr lang="th-TH" sz="2800" dirty="0"/>
              <a:t>ระบบตัวแปลคำสั่ง (</a:t>
            </a:r>
            <a:r>
              <a:rPr lang="en-US" sz="2800" dirty="0"/>
              <a:t>Command-Interpreter System)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79025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 โครงสร้างของ</a:t>
            </a:r>
            <a:r>
              <a:rPr lang="th-TH" sz="3600" b="1" dirty="0" smtClean="0"/>
              <a:t>ระบบปฏิบัติการ(</a:t>
            </a:r>
            <a:r>
              <a:rPr lang="en-US" sz="3600" b="1" dirty="0"/>
              <a:t>Operating system structure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2 บริการของระบบปฏิบัติการ (</a:t>
            </a:r>
            <a:r>
              <a:rPr lang="en-US" sz="2800" b="1" dirty="0"/>
              <a:t>Operating System Services)</a:t>
            </a:r>
          </a:p>
          <a:p>
            <a:pPr lvl="1"/>
            <a:r>
              <a:rPr lang="th-TH" sz="2800" dirty="0" err="1"/>
              <a:t>การเอ็ก</a:t>
            </a:r>
            <a:r>
              <a:rPr lang="th-TH" sz="2800" dirty="0"/>
              <a:t>ซี</a:t>
            </a:r>
            <a:r>
              <a:rPr lang="th-TH" sz="2800" dirty="0" err="1"/>
              <a:t>คิวต์</a:t>
            </a:r>
            <a:r>
              <a:rPr lang="th-TH" sz="2800" dirty="0"/>
              <a:t>โปรแกรม</a:t>
            </a:r>
          </a:p>
          <a:p>
            <a:pPr lvl="1"/>
            <a:r>
              <a:rPr lang="th-TH" sz="2800" dirty="0"/>
              <a:t>การปฏิบัติกับอินพุต/เอาต์พุต</a:t>
            </a:r>
          </a:p>
          <a:p>
            <a:pPr lvl="1"/>
            <a:r>
              <a:rPr lang="th-TH" sz="2800" dirty="0"/>
              <a:t>การจัดการระบบไฟล์</a:t>
            </a:r>
          </a:p>
          <a:p>
            <a:pPr lvl="1"/>
            <a:r>
              <a:rPr lang="th-TH" sz="2800" dirty="0"/>
              <a:t>การติดต่อสื่อสาร</a:t>
            </a:r>
          </a:p>
          <a:p>
            <a:pPr lvl="1"/>
            <a:r>
              <a:rPr lang="th-TH" sz="2800" dirty="0"/>
              <a:t>การตรวจจับข้อผิดพลาด</a:t>
            </a:r>
          </a:p>
          <a:p>
            <a:pPr lvl="1"/>
            <a:r>
              <a:rPr lang="th-TH" sz="2800" dirty="0"/>
              <a:t>การใช้ทรัพยากรร่วมกัน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11344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โครงสร้างของ</a:t>
            </a:r>
            <a:r>
              <a:rPr lang="th-TH" sz="3600" b="1" dirty="0" smtClean="0"/>
              <a:t>ระบบปฏิบัติการ(</a:t>
            </a:r>
            <a:r>
              <a:rPr lang="en-US" sz="3600" b="1" dirty="0"/>
              <a:t>Operating system structure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3 System Call</a:t>
            </a:r>
          </a:p>
          <a:p>
            <a:r>
              <a:rPr lang="th-TH" sz="2800" dirty="0" smtClean="0"/>
              <a:t>เป็น</a:t>
            </a:r>
            <a:r>
              <a:rPr lang="th-TH" sz="2800" dirty="0"/>
              <a:t>ส่วนที่จัดไว้ให้ผู้ใช้สามารถเรียกใช้งานได้อย่างสะดวกโดยไม่จำเป็นต้องรู้กลไกมากมาย</a:t>
            </a:r>
          </a:p>
          <a:p>
            <a:pPr lvl="1"/>
            <a:r>
              <a:rPr lang="th-TH" sz="2800" dirty="0"/>
              <a:t>การควบคุมโปรเซส (</a:t>
            </a:r>
            <a:r>
              <a:rPr lang="en-US" sz="2800" dirty="0"/>
              <a:t>Process Management)</a:t>
            </a:r>
          </a:p>
          <a:p>
            <a:pPr lvl="1"/>
            <a:r>
              <a:rPr lang="th-TH" sz="2800" dirty="0"/>
              <a:t>การจัดการกับไฟล์ (</a:t>
            </a:r>
            <a:r>
              <a:rPr lang="en-US" sz="2800" dirty="0"/>
              <a:t>File Management)</a:t>
            </a:r>
          </a:p>
          <a:p>
            <a:pPr lvl="1"/>
            <a:r>
              <a:rPr lang="th-TH" sz="2800" dirty="0"/>
              <a:t>การจัดการอุปกรณ์ (</a:t>
            </a:r>
            <a:r>
              <a:rPr lang="en-US" sz="2800" dirty="0"/>
              <a:t>Device Management)</a:t>
            </a:r>
          </a:p>
          <a:p>
            <a:pPr lvl="1"/>
            <a:r>
              <a:rPr lang="th-TH" sz="2800" dirty="0"/>
              <a:t>การบำรุงรักษาข้อมูล (</a:t>
            </a:r>
            <a:r>
              <a:rPr lang="en-US" sz="2800" dirty="0"/>
              <a:t>Data </a:t>
            </a:r>
            <a:r>
              <a:rPr lang="en-US" sz="2800" dirty="0" err="1"/>
              <a:t>Maintainant</a:t>
            </a:r>
            <a:r>
              <a:rPr lang="en-US" sz="2800" dirty="0"/>
              <a:t>)</a:t>
            </a:r>
          </a:p>
          <a:p>
            <a:pPr lvl="1"/>
            <a:r>
              <a:rPr lang="th-TH" sz="2800" dirty="0"/>
              <a:t>การติดต่อสื่อสาร (</a:t>
            </a:r>
            <a:r>
              <a:rPr lang="en-US" sz="2800" dirty="0"/>
              <a:t>Communication)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351541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แบบฝึกหัดบทที่ 1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1. ระบบปฏิบัติการคืออะไร แตกต่างจากโปรแกรมประยุกต์อย่างไร </a:t>
            </a:r>
          </a:p>
          <a:p>
            <a:r>
              <a:rPr lang="th-TH" sz="2800" dirty="0"/>
              <a:t>2. ทำไมเครื่องคอมพิวเตอร์จึงจำเป็นต้องมีระบบปฏิบัติการ </a:t>
            </a:r>
          </a:p>
          <a:p>
            <a:r>
              <a:rPr lang="th-TH" sz="2800" dirty="0"/>
              <a:t>3. อะไรบ้างที่เป็นส่วนสนับสนุนปัจจัยให้นักพัฒนาระบบปฏิบัติการพัฒนารุ่นใหม่เพิ่มเติมขึ้นมาเรื่อยๆ </a:t>
            </a:r>
          </a:p>
          <a:p>
            <a:r>
              <a:rPr lang="th-TH" sz="2800" dirty="0"/>
              <a:t>4. ยกตัวอย่างโปรแกรม เป็นระบบปฏิบัติการ และโปรแกรมประยุกต์ </a:t>
            </a:r>
          </a:p>
          <a:p>
            <a:r>
              <a:rPr lang="th-TH" sz="2800" dirty="0"/>
              <a:t>5. สามารถแยกแยะออกได้ระหว่างระบบปฏิบัติการสำหรับเครื่องเดียว และระบบปฏิบัติการเครือข่าย มีระบบการทำงานเป็นอย่างไร </a:t>
            </a:r>
          </a:p>
          <a:p>
            <a:r>
              <a:rPr lang="th-TH" sz="2800" dirty="0"/>
              <a:t>6. แสดงความคิดเห็นว่า แนวโน้มการพัฒนาระบบปฏิบัติการจะเป็นอย่างไร </a:t>
            </a:r>
          </a:p>
        </p:txBody>
      </p:sp>
    </p:spTree>
    <p:extLst>
      <p:ext uri="{BB962C8B-B14F-4D97-AF65-F5344CB8AC3E}">
        <p14:creationId xmlns:p14="http://schemas.microsoft.com/office/powerpoint/2010/main" val="233706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ระบบปฏิบัติการที่แท้จริงคืออะไร</a:t>
            </a:r>
            <a:r>
              <a:rPr lang="en-US" sz="3600" b="1" dirty="0"/>
              <a:t>?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ฮาร์ดแวร์ </a:t>
            </a:r>
            <a:r>
              <a:rPr lang="en-US" sz="2800" b="1" dirty="0"/>
              <a:t>OS </a:t>
            </a:r>
          </a:p>
          <a:p>
            <a:pPr lvl="1"/>
            <a:r>
              <a:rPr lang="th-TH" sz="2800" dirty="0"/>
              <a:t>คือ </a:t>
            </a:r>
            <a:r>
              <a:rPr lang="en-US" sz="2800" dirty="0"/>
              <a:t>OS </a:t>
            </a:r>
            <a:r>
              <a:rPr lang="th-TH" sz="2800" dirty="0"/>
              <a:t>ที่ถูกสร้างขึ้นจากอุปกรณ์ทางอิเล็กทรอนิกส์เป็นส่วนหนึ่งของฮาร์ดแวร์ของเครื่องด้วย มีหน้าที่เช่นเดียวกัน</a:t>
            </a:r>
          </a:p>
          <a:p>
            <a:pPr lvl="1"/>
            <a:r>
              <a:rPr lang="th-TH" sz="2800" b="1" dirty="0"/>
              <a:t>ข้อดี</a:t>
            </a:r>
            <a:r>
              <a:rPr lang="th-TH" sz="2800" dirty="0"/>
              <a:t> ในการสร้างฮาร์ดแวร์ </a:t>
            </a:r>
            <a:r>
              <a:rPr lang="en-US" sz="2800" dirty="0"/>
              <a:t>OS </a:t>
            </a:r>
            <a:r>
              <a:rPr lang="th-TH" sz="2800" dirty="0"/>
              <a:t>ก็เพราะมันสามารถทำงานได้รวดเร็วกว่าซอฟต์แวร์ </a:t>
            </a:r>
            <a:r>
              <a:rPr lang="en-US" sz="2800" dirty="0"/>
              <a:t>OS </a:t>
            </a:r>
          </a:p>
          <a:p>
            <a:pPr lvl="1"/>
            <a:r>
              <a:rPr lang="th-TH" sz="2800" b="1" dirty="0"/>
              <a:t>ข้อเสีย</a:t>
            </a:r>
            <a:r>
              <a:rPr lang="th-TH" sz="2800" dirty="0"/>
              <a:t> การปรับปรุงแก้ไข </a:t>
            </a:r>
            <a:r>
              <a:rPr lang="en-US" sz="2800" dirty="0"/>
              <a:t>OS </a:t>
            </a:r>
            <a:r>
              <a:rPr lang="th-TH" sz="2800" dirty="0"/>
              <a:t>นั้นยุ่งยากอาจทำไม่ได้ นอกจากนี้ยังมีราคาแพงอีกด้วย การเปลี่ยนแปลงครั้งหนึ่ง นั่นหมายถึง การสร้างเครื่องคอมพิวเตอร์ใหม่ก็ว่าได้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804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ระบบปฏิบัติการที่แท้จริงคืออะไร</a:t>
            </a:r>
            <a:r>
              <a:rPr lang="en-US" sz="3600" b="1" dirty="0"/>
              <a:t>?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err="1"/>
              <a:t>เฟิร์มแวร์</a:t>
            </a:r>
            <a:r>
              <a:rPr lang="th-TH" sz="2800" b="1" dirty="0"/>
              <a:t> </a:t>
            </a:r>
            <a:r>
              <a:rPr lang="en-US" sz="2800" b="1" dirty="0"/>
              <a:t>OS </a:t>
            </a:r>
          </a:p>
          <a:p>
            <a:pPr lvl="1"/>
            <a:r>
              <a:rPr lang="th-TH" sz="2800" dirty="0"/>
              <a:t>คือ </a:t>
            </a:r>
            <a:r>
              <a:rPr lang="en-US" sz="2800" dirty="0"/>
              <a:t>OS </a:t>
            </a:r>
            <a:r>
              <a:rPr lang="th-TH" sz="2800" dirty="0"/>
              <a:t>ที่เขียนขึ้นโดยใช้คำสั่งไม</a:t>
            </a:r>
            <a:r>
              <a:rPr lang="th-TH" sz="2800" dirty="0" err="1"/>
              <a:t>โคร</a:t>
            </a:r>
            <a:r>
              <a:rPr lang="th-TH" sz="2800" dirty="0"/>
              <a:t> ทำให้มีความเร็วสูงกว่าซอฟต์แวร์ </a:t>
            </a:r>
            <a:r>
              <a:rPr lang="en-US" sz="2800" dirty="0"/>
              <a:t>OS </a:t>
            </a:r>
            <a:r>
              <a:rPr lang="th-TH" sz="2800" dirty="0"/>
              <a:t>แต่ยังช้ากว่า ฮาร์ดแวร์ </a:t>
            </a:r>
            <a:r>
              <a:rPr lang="en-US" sz="2800" dirty="0"/>
              <a:t>OS </a:t>
            </a:r>
            <a:r>
              <a:rPr lang="th-TH" sz="2800" dirty="0"/>
              <a:t>การแก้ไข</a:t>
            </a:r>
            <a:r>
              <a:rPr lang="th-TH" sz="2800" dirty="0" err="1"/>
              <a:t>เฟิร์มแวร์</a:t>
            </a:r>
            <a:r>
              <a:rPr lang="th-TH" sz="2800" dirty="0"/>
              <a:t> </a:t>
            </a:r>
            <a:r>
              <a:rPr lang="en-US" sz="2800" dirty="0"/>
              <a:t>OS </a:t>
            </a:r>
            <a:r>
              <a:rPr lang="th-TH" sz="2800" dirty="0"/>
              <a:t>ค่อนข้างยากและค่าใช้จ่ายมาก แต่ยังถูกว่าการเปลี่ยนแปลงฮาร์ดแวร์ </a:t>
            </a:r>
            <a:r>
              <a:rPr lang="en-US" sz="2800" dirty="0"/>
              <a:t>OS </a:t>
            </a:r>
          </a:p>
          <a:p>
            <a:pPr lvl="1"/>
            <a:r>
              <a:rPr lang="th-TH" sz="2800" dirty="0" err="1"/>
              <a:t>เฟิร์มแวร์</a:t>
            </a:r>
            <a:r>
              <a:rPr lang="th-TH" sz="2800" dirty="0"/>
              <a:t> หมายถึง ส่วนโปรแกรมที่เก็บไว้เป็นส่วนหนึ่งของเครื่องคอมพิวเตอร์ โปรแกรมเหล่านี้เรียกว่า ไม</a:t>
            </a:r>
            <a:r>
              <a:rPr lang="th-TH" sz="2800" dirty="0" err="1"/>
              <a:t>โคร</a:t>
            </a:r>
            <a:r>
              <a:rPr lang="th-TH" sz="2800" dirty="0"/>
              <a:t>โปรแกรม(</a:t>
            </a:r>
            <a:r>
              <a:rPr lang="en-US" sz="2800" dirty="0" err="1"/>
              <a:t>Microprogram</a:t>
            </a:r>
            <a:r>
              <a:rPr lang="en-US" sz="2800" dirty="0"/>
              <a:t>) </a:t>
            </a:r>
            <a:r>
              <a:rPr lang="th-TH" sz="2800" dirty="0"/>
              <a:t>แต่ละโปรแกรมประกอบขึ้นจากคำสั่งหลายๆ คำสั่ง คำสั่งเหล่านี้เรียกว่า คำสั่ง ไม</a:t>
            </a:r>
            <a:r>
              <a:rPr lang="th-TH" sz="2800" dirty="0" err="1"/>
              <a:t>โคร</a:t>
            </a:r>
            <a:r>
              <a:rPr lang="th-TH" sz="2800" dirty="0"/>
              <a:t>(</a:t>
            </a:r>
            <a:r>
              <a:rPr lang="en-US" sz="2800" dirty="0"/>
              <a:t>Microinstruction) </a:t>
            </a:r>
            <a:r>
              <a:rPr lang="th-TH" sz="2800" dirty="0"/>
              <a:t>คำสั่งไม</a:t>
            </a:r>
            <a:r>
              <a:rPr lang="th-TH" sz="2800" dirty="0" err="1"/>
              <a:t>โคร</a:t>
            </a:r>
            <a:r>
              <a:rPr lang="th-TH" sz="2800" dirty="0"/>
              <a:t>เป็นชุดคำสั่งในระดับที่ต่ำที่สุดของระบบของคอมพิวเตอร์ควบคุมการทำงานของซีพียูในทุกๆขั้นตอน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4802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ระบบปฏิบัติการที่แท้จริงคืออะไร</a:t>
            </a:r>
            <a:r>
              <a:rPr lang="en-US" sz="3600" b="1" dirty="0"/>
              <a:t>?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2800" dirty="0"/>
              <a:t>ดังนั้น </a:t>
            </a:r>
            <a:r>
              <a:rPr lang="en-US" sz="2800" b="1" dirty="0"/>
              <a:t>OS </a:t>
            </a:r>
            <a:r>
              <a:rPr lang="th-TH" sz="2800" b="1" dirty="0"/>
              <a:t>ทั่วไปจะถูกสร้างขึ้นเป็นซอฟต์แวร์ </a:t>
            </a:r>
            <a:r>
              <a:rPr lang="th-TH" sz="2800" dirty="0"/>
              <a:t>เนื่องจากปรับปรุงแก้ไขข้อบกพร่องที่มีได้ง่าย </a:t>
            </a:r>
          </a:p>
          <a:p>
            <a:pPr lvl="1"/>
            <a:r>
              <a:rPr lang="th-TH" sz="2800" dirty="0"/>
              <a:t>แต่ในบางส่วนของ </a:t>
            </a:r>
            <a:r>
              <a:rPr lang="en-US" sz="2800" dirty="0"/>
              <a:t>OS </a:t>
            </a:r>
            <a:r>
              <a:rPr lang="th-TH" sz="2800" dirty="0"/>
              <a:t>ที่ถูกใช้งานบ่อยมากๆ ก็จะถูกสร้างโปรแกรมไว้ด้วยไม</a:t>
            </a:r>
            <a:r>
              <a:rPr lang="th-TH" sz="2800" dirty="0" err="1"/>
              <a:t>โคร</a:t>
            </a:r>
            <a:r>
              <a:rPr lang="th-TH" sz="2800" dirty="0"/>
              <a:t>โปรแกรมเพื่อทำงานได้เร็วขึ้น </a:t>
            </a:r>
          </a:p>
        </p:txBody>
      </p:sp>
    </p:spTree>
    <p:extLst>
      <p:ext uri="{BB962C8B-B14F-4D97-AF65-F5344CB8AC3E}">
        <p14:creationId xmlns:p14="http://schemas.microsoft.com/office/powerpoint/2010/main" val="413258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นิยามของระบบปฏิบัติการ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ระบบปฏิบัติการต้องประกอบไปด้วย</a:t>
            </a:r>
            <a:endParaRPr lang="en-US" sz="2800" dirty="0" smtClean="0"/>
          </a:p>
          <a:p>
            <a:pPr lvl="1"/>
            <a:r>
              <a:rPr lang="en-US" sz="2800" b="1" dirty="0" smtClean="0"/>
              <a:t>1.1 </a:t>
            </a:r>
            <a:r>
              <a:rPr lang="en-US" sz="2800" b="1" dirty="0"/>
              <a:t>Resource allocator </a:t>
            </a:r>
            <a:r>
              <a:rPr lang="th-TH" sz="2800" dirty="0"/>
              <a:t>บริหารการจัดสรรทรัพยากร เช่น การจัดการฮาร์ดดิสก์ (</a:t>
            </a:r>
            <a:r>
              <a:rPr lang="en-US" sz="2800" dirty="0"/>
              <a:t>Hard disk) </a:t>
            </a:r>
            <a:r>
              <a:rPr lang="th-TH" sz="2800" dirty="0"/>
              <a:t>หน่วยความจำ (</a:t>
            </a:r>
            <a:r>
              <a:rPr lang="en-US" sz="2800" dirty="0"/>
              <a:t>Memory) </a:t>
            </a:r>
            <a:r>
              <a:rPr lang="th-TH" sz="2800" dirty="0"/>
              <a:t>เครื่องพิมพ์ (</a:t>
            </a:r>
            <a:r>
              <a:rPr lang="en-US" sz="2800" dirty="0"/>
              <a:t>printer) </a:t>
            </a:r>
            <a:r>
              <a:rPr lang="th-TH" sz="2800" dirty="0"/>
              <a:t>ให้เกิดประโยชน์ได้อย่างเต็มที่ </a:t>
            </a:r>
          </a:p>
          <a:p>
            <a:pPr lvl="1"/>
            <a:r>
              <a:rPr lang="th-TH" sz="2800" b="1" dirty="0"/>
              <a:t>1.2 </a:t>
            </a:r>
            <a:r>
              <a:rPr lang="en-US" sz="2800" b="1" dirty="0"/>
              <a:t>Control program </a:t>
            </a:r>
            <a:r>
              <a:rPr lang="th-TH" sz="2800" dirty="0"/>
              <a:t>ควบคุม</a:t>
            </a:r>
            <a:r>
              <a:rPr lang="th-TH" sz="2800" dirty="0" err="1"/>
              <a:t>การเอ็ก</a:t>
            </a:r>
            <a:r>
              <a:rPr lang="th-TH" sz="2800" dirty="0"/>
              <a:t>ซี</a:t>
            </a:r>
            <a:r>
              <a:rPr lang="th-TH" sz="2800" dirty="0" err="1"/>
              <a:t>คิวส์</a:t>
            </a:r>
            <a:r>
              <a:rPr lang="th-TH" sz="2800" dirty="0"/>
              <a:t> (</a:t>
            </a:r>
            <a:r>
              <a:rPr lang="en-US" sz="2800" dirty="0"/>
              <a:t>Execute) </a:t>
            </a:r>
            <a:r>
              <a:rPr lang="th-TH" sz="2800" dirty="0"/>
              <a:t>โปรแกรมของผู้ใช้ และการทำงานของอุปกรณ์รับ-ส่งข้อมูล </a:t>
            </a:r>
          </a:p>
          <a:p>
            <a:pPr lvl="1"/>
            <a:r>
              <a:rPr lang="th-TH" sz="2800" b="1" dirty="0"/>
              <a:t>1.3 </a:t>
            </a:r>
            <a:r>
              <a:rPr lang="en-US" sz="2800" b="1" dirty="0"/>
              <a:t>Kernel </a:t>
            </a:r>
            <a:r>
              <a:rPr lang="en-US" sz="2800" dirty="0" smtClean="0"/>
              <a:t>(</a:t>
            </a:r>
            <a:r>
              <a:rPr lang="th-TH" sz="2800" dirty="0" smtClean="0"/>
              <a:t>ส่วนแกน) </a:t>
            </a:r>
            <a:r>
              <a:rPr lang="th-TH" sz="2800" dirty="0"/>
              <a:t>โปรแกรมที่ทำงานอยู่ตลอดเวลาบนคอมพิวเตอร์(ในระดับฮาร์ดแวร์ของเครื่อง) 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23926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นิยามของระบบปฏิบัติการ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จากคำนิยามดังกล่าว พอสรุปได้ว่า </a:t>
            </a:r>
          </a:p>
          <a:p>
            <a:r>
              <a:rPr lang="th-TH" sz="2800" dirty="0"/>
              <a:t>ระบบปฏิบัติการ คือ โปรแกรมหรือชุดคำสั่งที่เป็นตัวเชื่อมหรือประสานงาน ระหว่างผู้ใช้งานกับฮาร์ดแวร์ของเครื่อง ให้สามารถทำงานโดยสะดวก โดยที่ผู้ใช้ไม่จำเป็นต้องรู้กลไกการทำงานของเครื่องก็สามารถที่จะใช้งานคอมพิวเตอร์ได้ </a:t>
            </a:r>
          </a:p>
        </p:txBody>
      </p:sp>
    </p:spTree>
    <p:extLst>
      <p:ext uri="{BB962C8B-B14F-4D97-AF65-F5344CB8AC3E}">
        <p14:creationId xmlns:p14="http://schemas.microsoft.com/office/powerpoint/2010/main" val="53143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9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610</TotalTime>
  <Words>3181</Words>
  <Application>Microsoft Office PowerPoint</Application>
  <PresentationFormat>นำเสนอทางหน้าจอ (4:3)</PresentationFormat>
  <Paragraphs>191</Paragraphs>
  <Slides>47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47</vt:i4>
      </vt:variant>
    </vt:vector>
  </HeadingPairs>
  <TitlesOfParts>
    <vt:vector size="48" baseType="lpstr">
      <vt:lpstr>เริ่มต้น</vt:lpstr>
      <vt:lpstr>บทที่ 1 ความรู้พื้นฐานเกี่ยวกับระบบปฏิบัติการ  </vt:lpstr>
      <vt:lpstr>ระบบปฏิบัติการ</vt:lpstr>
      <vt:lpstr>ระบบปฏิบัติการที่แท้จริงคืออะไร?</vt:lpstr>
      <vt:lpstr>ระบบปฏิบัติการที่แท้จริงคืออะไร?</vt:lpstr>
      <vt:lpstr>ระบบปฏิบัติการที่แท้จริงคืออะไร?</vt:lpstr>
      <vt:lpstr>ระบบปฏิบัติการที่แท้จริงคืออะไร?</vt:lpstr>
      <vt:lpstr>ระบบปฏิบัติการที่แท้จริงคืออะไร?</vt:lpstr>
      <vt:lpstr>นิยามของระบบปฏิบัติการ </vt:lpstr>
      <vt:lpstr>นิยามของระบบปฏิบัติการ</vt:lpstr>
      <vt:lpstr>ส่วนประกอบของระบบคอมพิวเตอร์</vt:lpstr>
      <vt:lpstr>ส่วนประกอบของระบบคอมพิวเตอร์ </vt:lpstr>
      <vt:lpstr>ส่วนประกอบของระบบคอมพิวเตอร์</vt:lpstr>
      <vt:lpstr>หน้าที่ของระบบปฏิบัติการ</vt:lpstr>
      <vt:lpstr>หน้าที่ของระบบปฏิบัติการ</vt:lpstr>
      <vt:lpstr>หน้าที่ของระบบปฏิบัติการ</vt:lpstr>
      <vt:lpstr>วิวัฒนาการของระบบปฏิบัติการ 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วิวัฒนาการของระบบปฏิบัติการ</vt:lpstr>
      <vt:lpstr>งานนำเสนอ PowerPoint</vt:lpstr>
      <vt:lpstr>1. ระบบที่ไม่มีระบบปฏิบัติการ (Non operating system) </vt:lpstr>
      <vt:lpstr>2. ระบบงานแบ็ตซ์ (Batch system) </vt:lpstr>
      <vt:lpstr>3. ระบบบัฟเฟอร์ (Buffering system) </vt:lpstr>
      <vt:lpstr>4. ระบบสพูลลิ่ง (Spooling) </vt:lpstr>
      <vt:lpstr>5. ระบบมัลติโปรแกรมมิ่ง (Multiprogramming) </vt:lpstr>
      <vt:lpstr>6. ระบบแบ่งเวลา (Time-sharing หรือ Multitasking) </vt:lpstr>
      <vt:lpstr>7. ระบบเรียลไทม์ (Real-time system) </vt:lpstr>
      <vt:lpstr>8. ระบบคอมพิวเตอร์ส่วนบุคคล (Personal Computer System) </vt:lpstr>
      <vt:lpstr>9. ระบบเวอร์ชวลแมชชีน (Virtual machine) </vt:lpstr>
      <vt:lpstr>10. ระบบมัลติโปรเซสเซอร์ (Multiprocessor system) </vt:lpstr>
      <vt:lpstr>11. ระบบแบบกระจาย (Distributed system) </vt:lpstr>
      <vt:lpstr>ชนิดของระบบปฏิบัติการ </vt:lpstr>
      <vt:lpstr>ชนิดของระบบปฏิบัติการ </vt:lpstr>
      <vt:lpstr>ชนิดของระบบปฏิบัติการ</vt:lpstr>
      <vt:lpstr>ชนิดของระบบปฏิบัติการ</vt:lpstr>
      <vt:lpstr>ชนิดของระบบปฏิบัติการ</vt:lpstr>
      <vt:lpstr>ชนิดของระบบปฏิบัติการ</vt:lpstr>
      <vt:lpstr>ชนิดของระบบปฏิบัติการ</vt:lpstr>
      <vt:lpstr>โครงสร้างของระบบปฏิบัติการ (Operating system structure)</vt:lpstr>
      <vt:lpstr> โครงสร้างของระบบปฏิบัติการ(Operating system structure)</vt:lpstr>
      <vt:lpstr>โครงสร้างของระบบปฏิบัติการ(Operating system structure)</vt:lpstr>
      <vt:lpstr>แบบฝึกหัดบทที่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ความรู้พื้นฐานเกี่ยวกับระบบปฏิบัติการ  </dc:title>
  <dc:creator>Purim</dc:creator>
  <cp:lastModifiedBy>user</cp:lastModifiedBy>
  <cp:revision>14</cp:revision>
  <cp:lastPrinted>2018-08-24T01:12:50Z</cp:lastPrinted>
  <dcterms:created xsi:type="dcterms:W3CDTF">2017-08-07T01:19:55Z</dcterms:created>
  <dcterms:modified xsi:type="dcterms:W3CDTF">2018-08-24T01:30:35Z</dcterms:modified>
</cp:coreProperties>
</file>