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307" r:id="rId4"/>
    <p:sldId id="308" r:id="rId5"/>
    <p:sldId id="258" r:id="rId6"/>
    <p:sldId id="260" r:id="rId7"/>
    <p:sldId id="276" r:id="rId8"/>
    <p:sldId id="259" r:id="rId9"/>
    <p:sldId id="314" r:id="rId10"/>
    <p:sldId id="305" r:id="rId11"/>
    <p:sldId id="277" r:id="rId12"/>
    <p:sldId id="278" r:id="rId13"/>
    <p:sldId id="309" r:id="rId14"/>
    <p:sldId id="315" r:id="rId15"/>
    <p:sldId id="316" r:id="rId16"/>
    <p:sldId id="317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02" autoAdjust="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72E52-6AD9-4011-B028-B5D696272BD4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C3DA2-B8D4-441F-9303-FEC8EC6BD0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44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C3DA2-B8D4-441F-9303-FEC8EC6BD016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38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63688" y="4038600"/>
            <a:ext cx="7075512" cy="18288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4133202 เทคโนโลยีอินเทอร์เน็ต</a:t>
            </a:r>
            <a:br>
              <a:rPr lang="th-TH" b="1" dirty="0" smtClean="0"/>
            </a:br>
            <a:r>
              <a:rPr lang="th-TH" b="1" dirty="0" smtClean="0"/>
              <a:t>บท</a:t>
            </a:r>
            <a:r>
              <a:rPr lang="th-TH" b="1" dirty="0"/>
              <a:t>ที่ </a:t>
            </a:r>
            <a:r>
              <a:rPr lang="th-TH" b="1" dirty="0" smtClean="0"/>
              <a:t>6 การ</a:t>
            </a:r>
            <a:r>
              <a:rPr lang="th-TH" b="1" dirty="0"/>
              <a:t>โอนย้ายข้อมูลข้ามเครือข่าย (</a:t>
            </a:r>
            <a:r>
              <a:rPr lang="en-US" b="1" dirty="0"/>
              <a:t>File Transfer Protocol : FTP)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อาจารย์ผู้สอน ปุริม ชฎา</a:t>
            </a:r>
            <a:r>
              <a:rPr lang="th-TH" dirty="0" err="1" smtClean="0"/>
              <a:t>รัตน</a:t>
            </a:r>
            <a:r>
              <a:rPr lang="th-TH" dirty="0" smtClean="0"/>
              <a:t>ฐิติ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860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ประเภทของโปรแกรมที่ดาวน์โหลด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โปรแกรมเปิดเผย</a:t>
            </a:r>
            <a:r>
              <a:rPr lang="th-TH" sz="2800" b="1" dirty="0" smtClean="0"/>
              <a:t>ต้นฉบับ</a:t>
            </a:r>
            <a:r>
              <a:rPr lang="en-US" sz="2800" b="1" dirty="0" smtClean="0"/>
              <a:t> (</a:t>
            </a:r>
            <a:r>
              <a:rPr lang="en-US" sz="2800" b="1" dirty="0"/>
              <a:t>Open source)</a:t>
            </a:r>
          </a:p>
          <a:p>
            <a:r>
              <a:rPr lang="th-TH" sz="2800" dirty="0" smtClean="0"/>
              <a:t>คือ </a:t>
            </a:r>
            <a:r>
              <a:rPr lang="th-TH" sz="2800" dirty="0"/>
              <a:t>ซอฟต์แวร์ที่</a:t>
            </a:r>
            <a:r>
              <a:rPr lang="th-TH" sz="2800" dirty="0" smtClean="0"/>
              <a:t>เปิดเผย</a:t>
            </a:r>
            <a:r>
              <a:rPr lang="th-TH" sz="2800" dirty="0"/>
              <a:t>หลักการหรือแหล่งที่มาของเทคโนโลยีของซอฟต์แวร์นั้นให้บุคคลภายนอกได้ใช้ ภายใต้เงื่อนไขบางประการที่เปิดโอกาสให้ผู้ใช้ทำการแก้ไข ดัดแปลงและเผยแพร่</a:t>
            </a:r>
            <a:r>
              <a:rPr lang="th-TH" sz="2800" dirty="0" err="1"/>
              <a:t>ซอร์สโค้ด</a:t>
            </a:r>
            <a:r>
              <a:rPr lang="th-TH" sz="2800" dirty="0"/>
              <a:t>ได้ ภายใต้เงื่อนไขทางข้อตกลงทางกฎหมาย เช่น สัญญาอนุญาตสาธารณะทั่วไป</a:t>
            </a:r>
            <a:r>
              <a:rPr lang="th-TH" sz="2800" dirty="0" err="1"/>
              <a:t>ของกนู</a:t>
            </a:r>
            <a:r>
              <a:rPr lang="th-TH" sz="2800" dirty="0"/>
              <a:t> (จีพี</a:t>
            </a:r>
            <a:r>
              <a:rPr lang="th-TH" sz="2800" dirty="0" err="1"/>
              <a:t>แอล</a:t>
            </a:r>
            <a:r>
              <a:rPr lang="th-TH" sz="2800" dirty="0"/>
              <a:t>) และสัญญาอนุญาตแจกจ่ายซอฟต์แวร์ของ</a:t>
            </a:r>
            <a:r>
              <a:rPr lang="th-TH" sz="2800" dirty="0" err="1"/>
              <a:t>เบิร์กลีย์</a:t>
            </a:r>
            <a:r>
              <a:rPr lang="th-TH" sz="2800" dirty="0"/>
              <a:t> (บีเอสดี) ซอฟต์แวร์</a:t>
            </a:r>
            <a:r>
              <a:rPr lang="th-TH" sz="2800" dirty="0" err="1"/>
              <a:t>โอเพน</a:t>
            </a:r>
            <a:r>
              <a:rPr lang="th-TH" sz="2800" dirty="0" err="1" smtClean="0"/>
              <a:t>ซอร์ส</a:t>
            </a:r>
            <a:r>
              <a:rPr lang="th-TH" sz="2800" dirty="0" smtClean="0"/>
              <a:t>ที่</a:t>
            </a:r>
            <a:r>
              <a:rPr lang="th-TH" sz="2800" dirty="0"/>
              <a:t>เป็นที่รู้จักกันดีได้แก่ </a:t>
            </a:r>
            <a:r>
              <a:rPr lang="th-TH" sz="2800" dirty="0" err="1"/>
              <a:t>เพิร์ล</a:t>
            </a:r>
            <a:r>
              <a:rPr lang="th-TH" sz="2800" dirty="0"/>
              <a:t> </a:t>
            </a:r>
            <a:r>
              <a:rPr lang="th-TH" sz="2800" dirty="0" err="1"/>
              <a:t>ไฟร์</a:t>
            </a:r>
            <a:r>
              <a:rPr lang="th-TH" sz="2800" dirty="0"/>
              <a:t>ฟอกซ์ ลิ</a:t>
            </a:r>
            <a:r>
              <a:rPr lang="th-TH" sz="2800" dirty="0" err="1"/>
              <a:t>นุกซ์</a:t>
            </a:r>
            <a:r>
              <a:rPr lang="th-TH" sz="2800" dirty="0"/>
              <a:t> </a:t>
            </a:r>
            <a:r>
              <a:rPr lang="th-TH" sz="2800" dirty="0" err="1"/>
              <a:t>อะ</a:t>
            </a:r>
            <a:r>
              <a:rPr lang="th-TH" sz="2800" dirty="0"/>
              <a:t>แพชี เว็บเซิร์ฟเวอร์</a:t>
            </a:r>
          </a:p>
        </p:txBody>
      </p:sp>
    </p:spTree>
    <p:extLst>
      <p:ext uri="{BB962C8B-B14F-4D97-AF65-F5344CB8AC3E}">
        <p14:creationId xmlns:p14="http://schemas.microsoft.com/office/powerpoint/2010/main" val="3774804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FTP </a:t>
            </a:r>
            <a:r>
              <a:rPr lang="th-TH" b="1" dirty="0"/>
              <a:t>คืออะไร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FTP </a:t>
            </a:r>
            <a:r>
              <a:rPr lang="th-TH" sz="2800" b="1" dirty="0" smtClean="0"/>
              <a:t>ย่อมาจาก </a:t>
            </a:r>
            <a:r>
              <a:rPr lang="en-US" sz="2800" b="1" dirty="0" smtClean="0"/>
              <a:t>File Transfer Protocol </a:t>
            </a:r>
            <a:endParaRPr lang="th-TH" sz="2800" b="1" dirty="0" smtClean="0"/>
          </a:p>
          <a:p>
            <a:r>
              <a:rPr lang="th-TH" sz="2800" dirty="0" smtClean="0"/>
              <a:t>คือ </a:t>
            </a:r>
            <a:r>
              <a:rPr lang="th-TH" sz="2800" dirty="0"/>
              <a:t>โปรโตคอลเครือข่ายชนิดหนึ่ง ถูกนำใช้ในการถ่ายโอนไฟล์ ระหว่างเครื่องคอมพิวเตอร์ อย่างการถ่ายโอนไฟล์ระหว่าง ไคลเอนต์ (</a:t>
            </a:r>
            <a:r>
              <a:rPr lang="en-US" sz="2800" dirty="0"/>
              <a:t>client) </a:t>
            </a:r>
            <a:r>
              <a:rPr lang="th-TH" sz="2800" dirty="0"/>
              <a:t>กับเครื่องคอมพิวเตอร์ที่เป็นแม่ข่าย เรียกว่า โฮสติง (</a:t>
            </a:r>
            <a:r>
              <a:rPr lang="en-US" sz="2800" dirty="0"/>
              <a:t>hosting) </a:t>
            </a:r>
            <a:r>
              <a:rPr lang="th-TH" sz="2800" dirty="0"/>
              <a:t>หรือ เซิร์ฟเวอร์ ซึ่งทำให้การถ่ายโอนไฟล์ง่ายและปลอดภัยในการแลกเปลี่ยนไฟล์ผ่านอินเตอร์เน็ต การใช้ </a:t>
            </a:r>
            <a:r>
              <a:rPr lang="en-US" sz="2800" dirty="0"/>
              <a:t>FTP </a:t>
            </a:r>
            <a:r>
              <a:rPr lang="th-TH" sz="2800" dirty="0"/>
              <a:t>ที่พบบ่อยสุด ก็เช่น การดาวน์โหลดไฟล์จากอินเทอร์เน็ต ความสามารถในการถ่ายโอนไฟล์ ทำให้ </a:t>
            </a:r>
            <a:r>
              <a:rPr lang="en-US" sz="2800" dirty="0"/>
              <a:t>FTP </a:t>
            </a:r>
            <a:r>
              <a:rPr lang="th-TH" sz="2800" dirty="0"/>
              <a:t>เป็นสิ่งจำเป็นสำหรับทุกคนที่สร้างเว็บ</a:t>
            </a:r>
            <a:r>
              <a:rPr lang="th-TH" sz="2800" dirty="0" err="1"/>
              <a:t>เพจ</a:t>
            </a:r>
            <a:r>
              <a:rPr lang="th-TH" sz="2800" dirty="0"/>
              <a:t> ทั้งมือสมัครเล่นและมืออาชีพ โดยที่การติดต่อกันทาง </a:t>
            </a:r>
            <a:r>
              <a:rPr lang="en-US" sz="2800" dirty="0"/>
              <a:t>FTP </a:t>
            </a:r>
            <a:r>
              <a:rPr lang="th-TH" sz="2800" dirty="0"/>
              <a:t>เราจะต้องติดต่อกันทาง </a:t>
            </a:r>
            <a:r>
              <a:rPr lang="en-US" sz="2800" dirty="0"/>
              <a:t>Port 21 </a:t>
            </a:r>
            <a:r>
              <a:rPr lang="th-TH" sz="2800" dirty="0"/>
              <a:t>ซึ่งก่อนที่จะเข้าใช้งานได้นั้น จะต้องเป็นสมาชิกและมีชื่อผู้เข้าใช้ (</a:t>
            </a:r>
            <a:r>
              <a:rPr lang="en-US" sz="2800" dirty="0"/>
              <a:t>User) </a:t>
            </a:r>
            <a:r>
              <a:rPr lang="th-TH" sz="2800" dirty="0"/>
              <a:t>และ รหัสผู้เข้าใช้ (</a:t>
            </a:r>
            <a:r>
              <a:rPr lang="en-US" sz="2800" dirty="0"/>
              <a:t>password) </a:t>
            </a:r>
            <a:r>
              <a:rPr lang="th-TH" sz="2800" dirty="0"/>
              <a:t>ก่อน และโปรแกรมสำหรับติดต่อกับแม่ข่าย (</a:t>
            </a:r>
            <a:r>
              <a:rPr lang="en-US" sz="2800" dirty="0"/>
              <a:t>server) </a:t>
            </a:r>
            <a:r>
              <a:rPr lang="th-TH" sz="2800" dirty="0"/>
              <a:t>ส่วนมากจะใช้โปรแกรมสำเร็จรูป เช่น โปรแกรม </a:t>
            </a:r>
            <a:r>
              <a:rPr lang="en-US" sz="2800" dirty="0" err="1"/>
              <a:t>Filezilla,CuteFTP</a:t>
            </a:r>
            <a:r>
              <a:rPr lang="en-US" sz="2800" dirty="0"/>
              <a:t> </a:t>
            </a:r>
            <a:r>
              <a:rPr lang="th-TH" sz="2800" dirty="0"/>
              <a:t>หรือ </a:t>
            </a:r>
            <a:r>
              <a:rPr lang="en-US" sz="2800" dirty="0"/>
              <a:t>WSFTP </a:t>
            </a:r>
            <a:r>
              <a:rPr lang="th-TH" sz="2800" dirty="0"/>
              <a:t>ในการติดต่อ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74154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ประเภท</a:t>
            </a:r>
            <a:r>
              <a:rPr lang="th-TH" b="1" dirty="0" smtClean="0"/>
              <a:t>ของ</a:t>
            </a:r>
            <a:r>
              <a:rPr lang="en-US" b="1" dirty="0" smtClean="0"/>
              <a:t>FTP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FTP </a:t>
            </a:r>
            <a:r>
              <a:rPr lang="th-TH" sz="2800" dirty="0"/>
              <a:t>แบ่งเป็น 2 ส่วน</a:t>
            </a:r>
          </a:p>
          <a:p>
            <a:r>
              <a:rPr lang="en-US" sz="2800" dirty="0" smtClean="0"/>
              <a:t>FTP </a:t>
            </a:r>
            <a:r>
              <a:rPr lang="en-US" sz="2800" dirty="0"/>
              <a:t>server  </a:t>
            </a:r>
            <a:r>
              <a:rPr lang="th-TH" sz="2800" dirty="0"/>
              <a:t>เป็นโปรแกรมที่ถูกติดตั้งไว้ที่เครื่อง</a:t>
            </a:r>
            <a:r>
              <a:rPr lang="th-TH" sz="2800" dirty="0" smtClean="0"/>
              <a:t>เซิร์ฟเวอร์ </a:t>
            </a:r>
            <a:r>
              <a:rPr lang="th-TH" sz="2800" dirty="0"/>
              <a:t>ทำหน้าที่ให้บริการ </a:t>
            </a:r>
            <a:r>
              <a:rPr lang="en-US" sz="2800" dirty="0"/>
              <a:t>FTP </a:t>
            </a:r>
            <a:r>
              <a:rPr lang="th-TH" sz="2800" dirty="0"/>
              <a:t>หากมีการเชื่อมต่อ</a:t>
            </a:r>
            <a:r>
              <a:rPr lang="th-TH" sz="2800" dirty="0" smtClean="0"/>
              <a:t>จากเครื่องลูกข่ายเข้า</a:t>
            </a:r>
            <a:r>
              <a:rPr lang="th-TH" sz="2800" dirty="0"/>
              <a:t>ไป</a:t>
            </a:r>
          </a:p>
          <a:p>
            <a:r>
              <a:rPr lang="en-US" sz="2800" dirty="0" smtClean="0"/>
              <a:t>FTP </a:t>
            </a:r>
            <a:r>
              <a:rPr lang="en-US" sz="2800" dirty="0"/>
              <a:t>client  </a:t>
            </a:r>
            <a:r>
              <a:rPr lang="th-TH" sz="2800" dirty="0"/>
              <a:t>เป็นโปรแกรม </a:t>
            </a:r>
            <a:r>
              <a:rPr lang="en-US" sz="2800" dirty="0"/>
              <a:t>FTP </a:t>
            </a:r>
            <a:r>
              <a:rPr lang="th-TH" sz="2800" dirty="0"/>
              <a:t>ที่ถูกติดตั้งในเครื่องคอมพิวเตอร์ของ </a:t>
            </a:r>
            <a:r>
              <a:rPr lang="en-US" sz="2800" dirty="0"/>
              <a:t>user </a:t>
            </a:r>
            <a:r>
              <a:rPr lang="th-TH" sz="2800" dirty="0"/>
              <a:t>ทั่วๆไป ทำหน้าที่เชื่อมต่อไปยัง </a:t>
            </a:r>
            <a:r>
              <a:rPr lang="en-US" sz="2800" dirty="0"/>
              <a:t>FTP server </a:t>
            </a:r>
            <a:r>
              <a:rPr lang="th-TH" sz="2800" dirty="0"/>
              <a:t>และทำการอัพโหลด </a:t>
            </a:r>
            <a:r>
              <a:rPr lang="th-TH" sz="2800" dirty="0" smtClean="0"/>
              <a:t> ดาวน์</a:t>
            </a:r>
            <a:r>
              <a:rPr lang="th-TH" sz="2800" dirty="0"/>
              <a:t>โหลดไฟล์ หรือ จะสั่งแก้ไขชื่อ</a:t>
            </a:r>
            <a:r>
              <a:rPr lang="th-TH" sz="2800" dirty="0" smtClean="0"/>
              <a:t>ไฟล์  </a:t>
            </a:r>
            <a:r>
              <a:rPr lang="th-TH" sz="2800" dirty="0"/>
              <a:t>ลบไฟล์ และเคลื่อนย้ายไฟล์ก็ได้เช่นกัน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1890128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ความสำคัญของ </a:t>
            </a:r>
            <a:r>
              <a:rPr lang="en-US" b="1" dirty="0"/>
              <a:t>FTP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โดย</a:t>
            </a:r>
            <a:r>
              <a:rPr lang="th-TH" dirty="0"/>
              <a:t>ปกติเมื่อเราต้องการทำเว็บไซต์ไม่ว่าด้วยจุดประสงค์ใดก็ตาม สิ่งที่เราจะต้องนึกถึงและขาดไม่ได้คือ </a:t>
            </a:r>
            <a:r>
              <a:rPr lang="en-US" dirty="0"/>
              <a:t>Hosting </a:t>
            </a:r>
            <a:r>
              <a:rPr lang="th-TH" dirty="0"/>
              <a:t>หรือ </a:t>
            </a:r>
            <a:r>
              <a:rPr lang="en-US" dirty="0"/>
              <a:t>Server </a:t>
            </a:r>
            <a:r>
              <a:rPr lang="th-TH" dirty="0"/>
              <a:t>ซึ่งในปัจจุบันมีผู้ให้บริการอยู่เป็นจำนวนมาก การที่เว็บไซต์ของเราสามารถให้บริการได้ตลอด 24 ชั่วโมง โดยไม่มีหยุดนั้น ก็เพราะ </a:t>
            </a:r>
            <a:r>
              <a:rPr lang="en-US" dirty="0"/>
              <a:t>Hosting </a:t>
            </a:r>
            <a:r>
              <a:rPr lang="th-TH" dirty="0"/>
              <a:t>ไม่เคยปิดนั่นเอง ส่วนการสร้างเว็บไซต์เกิดจากการเขียน </a:t>
            </a:r>
            <a:r>
              <a:rPr lang="en-US" dirty="0"/>
              <a:t>Code </a:t>
            </a:r>
            <a:r>
              <a:rPr lang="th-TH" dirty="0"/>
              <a:t>โปรแกรม ไม่ว่าจะเขียนด้วยภาษา </a:t>
            </a:r>
            <a:r>
              <a:rPr lang="en-US" dirty="0"/>
              <a:t>HTML , PHP , ASP , </a:t>
            </a:r>
            <a:r>
              <a:rPr lang="th-TH" dirty="0"/>
              <a:t>ฯลฯ ล้วนแล้วแต่ต้องนำไฟล์ที่เราเขียนเสร็จเรียบร้อยไปใส่บน </a:t>
            </a:r>
            <a:r>
              <a:rPr lang="en-US" dirty="0"/>
              <a:t>Hosting </a:t>
            </a:r>
            <a:r>
              <a:rPr lang="th-TH" dirty="0"/>
              <a:t>เพื่อสามารถให้บริการได้ตลอด 24 ชั่วโมง 365 วัน แต่ด้วยหนทางที่อยู่ไกลกันระหว่างเรากับ </a:t>
            </a:r>
            <a:r>
              <a:rPr lang="en-US" dirty="0"/>
              <a:t>Hosting </a:t>
            </a:r>
            <a:r>
              <a:rPr lang="th-TH" dirty="0"/>
              <a:t>ที่เราขอใช้บริการไว้ เราจึงต้องใช้เทคโนโลยีของคอมพิวเตอร์ ในการโอนย้ายไฟล์ระหว่างเครื่องคอมพิวเตอร์ของเรา กับ </a:t>
            </a:r>
            <a:r>
              <a:rPr lang="en-US" dirty="0"/>
              <a:t>Hosting </a:t>
            </a:r>
            <a:r>
              <a:rPr lang="th-TH" dirty="0"/>
              <a:t>ซึ่งเทคโนโลยีนั้นคือ </a:t>
            </a:r>
            <a:r>
              <a:rPr lang="en-US" dirty="0"/>
              <a:t>FTP </a:t>
            </a:r>
            <a:r>
              <a:rPr lang="th-TH" dirty="0"/>
              <a:t>นั่นเอง</a:t>
            </a:r>
          </a:p>
        </p:txBody>
      </p:sp>
    </p:spTree>
    <p:extLst>
      <p:ext uri="{BB962C8B-B14F-4D97-AF65-F5344CB8AC3E}">
        <p14:creationId xmlns:p14="http://schemas.microsoft.com/office/powerpoint/2010/main" val="4060797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</a:t>
            </a:r>
            <a:r>
              <a:rPr lang="th-TH" b="1" dirty="0" smtClean="0"/>
              <a:t>ทำงานของ </a:t>
            </a:r>
            <a:r>
              <a:rPr lang="en-US" b="1" dirty="0" smtClean="0"/>
              <a:t>FTP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เครื่องลูกข่ายเริ่มต้นสร้างการเชื่อมต่อไปยังเครื่องแม่ข่ายโดยใช้ ทีซีพีบนพอร์ตหมายเลข 21 การเชื่อมต่อนี้คือ การเชื่อมต่อส่วนควบคุม ซึ่งจะเปิดอยู่ตลอดเวลาขณะที่มีการใช้งาน หลังจากนั้น การเชื่อมต่อส่วนข้อมูล บนพอร์ตหมายเลข 20 จะถูกสร้างขึ้นตามความจำเป็นเพื่อส่งผ่านข้อมูลไฟล์ คำสั่งที่ส่งโดยเครื่องลูกข่ายไปยังส่วนควบคุมมีรูปแบบเป็นข้อความแอสกี และจบคำสั่งด้วย </a:t>
            </a:r>
            <a:r>
              <a:rPr lang="en-US" sz="2800" dirty="0" smtClean="0"/>
              <a:t>CRLF (</a:t>
            </a:r>
            <a:r>
              <a:rPr lang="th-TH" sz="2800" dirty="0" smtClean="0"/>
              <a:t>อักขระปัดแคร่ตามด้วยอักขระป้อนบรรทัด) </a:t>
            </a:r>
          </a:p>
          <a:p>
            <a:r>
              <a:rPr lang="th-TH" sz="2800" dirty="0" smtClean="0"/>
              <a:t>หลังจาก</a:t>
            </a:r>
            <a:r>
              <a:rPr lang="th-TH" sz="2800" dirty="0"/>
              <a:t>เครื่องแม่ข่ายได้รับคำสั่งแล้ว จะตอบกลับด้วยรหัสสถานภาพเป็นตัวเลขสามหลักพร้อมกับข้อความแอสกีถ้ามี บนการเชื่อมต่อส่วนควบคุม ตัวอย่างเช่น 200 หรือ 200 </a:t>
            </a:r>
            <a:r>
              <a:rPr lang="en-US" sz="2800" dirty="0"/>
              <a:t>OK </a:t>
            </a:r>
            <a:r>
              <a:rPr lang="th-TH" sz="2800" dirty="0"/>
              <a:t>หมายความว่าคำสั่งล่าสุดสำเร็จผล การส่งผ่านไฟล์บนการเชื่อมต่อส่วนข้อมูลที่กำลังดำเนินอยู่สามารถยุติลงได้ด้วยการส่งคำสั่งให้หยุดไปบนการเชื่อมต่อส่วนควบคุม</a:t>
            </a:r>
          </a:p>
        </p:txBody>
      </p:sp>
    </p:spTree>
    <p:extLst>
      <p:ext uri="{BB962C8B-B14F-4D97-AF65-F5344CB8AC3E}">
        <p14:creationId xmlns:p14="http://schemas.microsoft.com/office/powerpoint/2010/main" val="1519696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การทำงานของ </a:t>
            </a:r>
            <a:r>
              <a:rPr lang="en-US" b="1" dirty="0"/>
              <a:t>FTP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err="1"/>
              <a:t>เอฟ</a:t>
            </a:r>
            <a:r>
              <a:rPr lang="th-TH" dirty="0"/>
              <a:t>ทีพีสามารถทำงานได้ใน วิธีส่งการร้องขอ หรือ </a:t>
            </a:r>
            <a:r>
              <a:rPr lang="th-TH" dirty="0" err="1"/>
              <a:t>แอคทีฟ</a:t>
            </a:r>
            <a:r>
              <a:rPr lang="th-TH" dirty="0"/>
              <a:t>โหมด (</a:t>
            </a:r>
            <a:r>
              <a:rPr lang="en-US" dirty="0"/>
              <a:t>active mode) </a:t>
            </a:r>
            <a:r>
              <a:rPr lang="th-TH" dirty="0"/>
              <a:t>และ วิธีรับการร้องขอ พาส</a:t>
            </a:r>
            <a:r>
              <a:rPr lang="th-TH" dirty="0" err="1"/>
              <a:t>ซีฟ</a:t>
            </a:r>
            <a:r>
              <a:rPr lang="th-TH" dirty="0"/>
              <a:t>โหมด (</a:t>
            </a:r>
            <a:r>
              <a:rPr lang="en-US" dirty="0"/>
              <a:t>passive mode) </a:t>
            </a:r>
            <a:r>
              <a:rPr lang="th-TH" dirty="0"/>
              <a:t>ซึ่งเป็นการเลือกว่าให้จัดการการเชื่อมต่อที่สองอย่างไร ด้วยวิธีส่งการร้องขอ เครื่องลูกข่ายจะส่งหมายเลขไอพีและพอร์ตที่ต้องการใช้ส่งผ่านข้อมูลให้กับเครื่องแม่ข่าย จากนั้นเครื่องแม่ข่ายจะเปิดการเชื่อมต่อนั้นกลับมา ในขณะที่วิธีรับการร้องขอ เครื่องแม่ข่ายจะส่งหมายเลขไอพีและพอร์ตให้กับเครื่องลูกข่ายก่อน จากนั้นเครื่องลูกข่ายจะสร้างการเชื่อมต่อดังกล่าว (แนวคิดตรงข้ามกับวิธีส่งการร้องขอ) วิธีรับการร้องขอถูกคิดค้นขึ้นมาเพื่อใช้ในกรณีเครื่องลูกข่ายตั้งอยู่หลัง</a:t>
            </a:r>
            <a:r>
              <a:rPr lang="th-TH" dirty="0" err="1"/>
              <a:t>ไฟร์วอลล์</a:t>
            </a:r>
            <a:r>
              <a:rPr lang="th-TH" dirty="0"/>
              <a:t> และไม่สามารถรับการเชื่อมต่อทีซีพีที่ไม่รู้จักจากภายนอกได้ วิธีการทั้งคู่ได้รับการปรับปรุงเมื่อเดือนกันยายน พ.ศ. 2541 เพื่อให้รองรับไอพีวี6 และปรับแต่งวิธีรับการร้องขอทำให้เกิดเป็น วิธีรับการร้องขอแบบเสริม (</a:t>
            </a:r>
            <a:r>
              <a:rPr lang="en-US" dirty="0"/>
              <a:t>extended passive mode) </a:t>
            </a:r>
            <a:r>
              <a:rPr lang="th-TH" dirty="0"/>
              <a:t>ขึ้นมา</a:t>
            </a:r>
          </a:p>
        </p:txBody>
      </p:sp>
    </p:spTree>
    <p:extLst>
      <p:ext uri="{BB962C8B-B14F-4D97-AF65-F5344CB8AC3E}">
        <p14:creationId xmlns:p14="http://schemas.microsoft.com/office/powerpoint/2010/main" val="1116373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</a:t>
            </a:r>
            <a:r>
              <a:rPr lang="th-TH" b="1" dirty="0" smtClean="0"/>
              <a:t>ปลอดภัยของ </a:t>
            </a:r>
            <a:r>
              <a:rPr lang="en-US" b="1" dirty="0" smtClean="0"/>
              <a:t>FTP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ลั</a:t>
            </a:r>
            <a:r>
              <a:rPr lang="th-TH" sz="2800" dirty="0" smtClean="0"/>
              <a:t>กษณะเฉพาะเริ่มแรกของ</a:t>
            </a:r>
            <a:r>
              <a:rPr lang="th-TH" sz="2800" dirty="0" err="1" smtClean="0"/>
              <a:t>เอฟ</a:t>
            </a:r>
            <a:r>
              <a:rPr lang="th-TH" sz="2800" dirty="0" smtClean="0"/>
              <a:t>ทีพีใช้วิธีการส่งผ่านไฟล์ที่ไม่มีการรักษาความปลอดภัย เพราะไม่มีวิธีการใดที่ระบุการส่งผ่านแบบเข้ารหัสข้อมูล หมายความว่าภายใต้การกำหนดค่าเครือข่ายส่วนใหญ่ ชื่อผู้ใช้ รหัสผ่าน คำสั่ง</a:t>
            </a:r>
            <a:r>
              <a:rPr lang="th-TH" sz="2800" dirty="0" err="1" smtClean="0"/>
              <a:t>เอฟ</a:t>
            </a:r>
            <a:r>
              <a:rPr lang="th-TH" sz="2800" dirty="0" smtClean="0"/>
              <a:t>ทีพี และไฟล์ที่ส่งผ่าน สามารถถูกดักจับได้โดยใครก็ตามที่อยู่บนเครือข่ายเดียวกันด้วยตัวดักจับกลุ่มข้อมูล (</a:t>
            </a:r>
            <a:r>
              <a:rPr lang="en-US" sz="2800" dirty="0" smtClean="0"/>
              <a:t>packet sniffer) </a:t>
            </a:r>
            <a:r>
              <a:rPr lang="th-TH" sz="2800" dirty="0" smtClean="0"/>
              <a:t>สิ่งนี้เป็นปัญหาหนึ่งของ</a:t>
            </a:r>
            <a:r>
              <a:rPr lang="th-TH" sz="2800" dirty="0" err="1" smtClean="0"/>
              <a:t>โพร</a:t>
            </a:r>
            <a:r>
              <a:rPr lang="th-TH" sz="2800" dirty="0" smtClean="0"/>
              <a:t>โทคอ</a:t>
            </a:r>
            <a:r>
              <a:rPr lang="th-TH" sz="2800" dirty="0" err="1" smtClean="0"/>
              <a:t>ลอินเทอร์เน็ต</a:t>
            </a:r>
            <a:r>
              <a:rPr lang="th-TH" sz="2800" dirty="0" smtClean="0"/>
              <a:t>โดยทั่วไปเช่น </a:t>
            </a:r>
            <a:r>
              <a:rPr lang="th-TH" sz="2800" dirty="0" err="1" smtClean="0"/>
              <a:t>เอช</a:t>
            </a:r>
            <a:r>
              <a:rPr lang="th-TH" sz="2800" dirty="0" smtClean="0"/>
              <a:t>ทีทีพี </a:t>
            </a:r>
            <a:r>
              <a:rPr lang="th-TH" sz="2800" dirty="0" err="1" smtClean="0"/>
              <a:t>เอส</a:t>
            </a:r>
            <a:r>
              <a:rPr lang="th-TH" sz="2800" dirty="0" smtClean="0"/>
              <a:t>เอ็มทีพี </a:t>
            </a:r>
            <a:r>
              <a:rPr lang="th-TH" sz="2800" dirty="0" err="1" smtClean="0"/>
              <a:t>เทลเน็ต</a:t>
            </a:r>
            <a:r>
              <a:rPr lang="th-TH" sz="2800" dirty="0" smtClean="0"/>
              <a:t> เป็นต้น จึงเกิดการคิดค้น</a:t>
            </a:r>
            <a:r>
              <a:rPr lang="th-TH" sz="2800" dirty="0" err="1" smtClean="0"/>
              <a:t>เอสเอส</a:t>
            </a:r>
            <a:r>
              <a:rPr lang="th-TH" sz="2800" dirty="0" smtClean="0"/>
              <a:t>แอ</a:t>
            </a:r>
            <a:r>
              <a:rPr lang="th-TH" sz="2800" dirty="0" err="1" smtClean="0"/>
              <a:t>ลเพื่อการ</a:t>
            </a:r>
            <a:r>
              <a:rPr lang="th-TH" sz="2800" dirty="0" smtClean="0"/>
              <a:t>เข้ารหัสขึ้นมาใช้ การแก้ปัญหาความปลอดภัยนี้คือใช้ </a:t>
            </a:r>
            <a:r>
              <a:rPr lang="th-TH" sz="2800" dirty="0" err="1" smtClean="0"/>
              <a:t>เอสเอฟ</a:t>
            </a:r>
            <a:r>
              <a:rPr lang="th-TH" sz="2800" dirty="0" smtClean="0"/>
              <a:t>ทีพี (</a:t>
            </a:r>
            <a:r>
              <a:rPr lang="en-US" sz="2800" dirty="0" smtClean="0"/>
              <a:t>SSH File Transfer Protocol) </a:t>
            </a:r>
            <a:r>
              <a:rPr lang="th-TH" sz="2800" dirty="0" smtClean="0"/>
              <a:t>หรือ </a:t>
            </a:r>
            <a:r>
              <a:rPr lang="th-TH" sz="2800" dirty="0" err="1" smtClean="0"/>
              <a:t>เอฟ</a:t>
            </a:r>
            <a:r>
              <a:rPr lang="th-TH" sz="2800" dirty="0" smtClean="0"/>
              <a:t>ทีพี</a:t>
            </a:r>
            <a:r>
              <a:rPr lang="th-TH" sz="2800" dirty="0" err="1" smtClean="0"/>
              <a:t>เอส</a:t>
            </a:r>
            <a:r>
              <a:rPr lang="th-TH" sz="2800" dirty="0" smtClean="0"/>
              <a:t> (</a:t>
            </a:r>
            <a:r>
              <a:rPr lang="en-US" sz="2800" dirty="0" smtClean="0"/>
              <a:t>FTP over SSL) </a:t>
            </a:r>
            <a:r>
              <a:rPr lang="th-TH" sz="2800" dirty="0" smtClean="0"/>
              <a:t>ซึ่งเพิ่มการเข้ารหัสด้วย</a:t>
            </a:r>
            <a:r>
              <a:rPr lang="th-TH" sz="2800" dirty="0" err="1" smtClean="0"/>
              <a:t>เอสเอสแอล</a:t>
            </a:r>
            <a:r>
              <a:rPr lang="th-TH" sz="2800" dirty="0" smtClean="0"/>
              <a:t> (หรือที</a:t>
            </a:r>
            <a:r>
              <a:rPr lang="th-TH" sz="2800" dirty="0" err="1" smtClean="0"/>
              <a:t>แอลเอส</a:t>
            </a:r>
            <a:r>
              <a:rPr lang="th-TH" sz="2800" dirty="0" smtClean="0"/>
              <a:t>) ไปบน</a:t>
            </a:r>
            <a:r>
              <a:rPr lang="th-TH" sz="2800" dirty="0" err="1" smtClean="0"/>
              <a:t>เอฟ</a:t>
            </a:r>
            <a:r>
              <a:rPr lang="th-TH" sz="2800" dirty="0" smtClean="0"/>
              <a:t>ทีพีธรรมดา ตามที่ระบุไว้ใน </a:t>
            </a:r>
            <a:r>
              <a:rPr lang="en-US" sz="2800" dirty="0" smtClean="0"/>
              <a:t>RFC 4217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5302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การโอนย้ายข้อมูลบนระบบเครือข่ายอินเทอร์เน็ต</a:t>
            </a:r>
            <a:r>
              <a:rPr lang="th-TH" dirty="0"/>
              <a:t> </a:t>
            </a:r>
            <a:r>
              <a:rPr lang="th-TH" b="1" dirty="0" smtClean="0"/>
              <a:t>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>
                <a:latin typeface="+mj-lt"/>
              </a:rPr>
              <a:t>การโอนย้ายข้อมูลบนระบบเครือข่ายอินเทอร์เน็ต  สามารถกระทำได้ทั้งในรูปแบบของรูปภาพและประเภทไฟล์ข้อมูล  มีลักษณะของการโอนย้ายข้อมูลทั้งการดาวน์โหลด  และการอัพ</a:t>
            </a:r>
            <a:r>
              <a:rPr lang="th-TH" sz="2800">
                <a:latin typeface="+mj-lt"/>
              </a:rPr>
              <a:t>โหลด  </a:t>
            </a:r>
            <a:r>
              <a:rPr lang="th-TH" sz="2800" smtClean="0">
                <a:latin typeface="+mj-lt"/>
              </a:rPr>
              <a:t>โดย</a:t>
            </a:r>
            <a:r>
              <a:rPr lang="th-TH" sz="2800" dirty="0">
                <a:latin typeface="+mj-lt"/>
              </a:rPr>
              <a:t>เมื่อต้องการดาวน์โหลดไฟล์ข้อมูลจากเว็บไซต์  จะมีรายละเอียดเพื่อบอกถึงประเภทของโปรแกรม  นอกจากนี้การดาวน์โหลดข้อมูลประเภทต่าง ๆ  การอัพโหลดข้อมูลก็มีความสำคัญ  ถ้าเราต้องการสร้างโฮมเพจของตนเองซึ่งอาจจะใช้รูปแบบของการขอพื้นที่ฟรีในการสร้างโฮมเพจจากเว็บไซต์ต่าง ๆ  หรือการเช่าพื้นที่ในการสร้างโฮมเพจจากผู้ให้บริการอินเทอร์เน็ตก็จะต้องใช้โปรแกรมช่วยในการอัพโหลด</a:t>
            </a:r>
            <a:r>
              <a:rPr lang="th-TH" sz="2800" dirty="0" smtClean="0">
                <a:latin typeface="+mj-lt"/>
              </a:rPr>
              <a:t>ข้อมูลต่างๆ ที่มีโปรโตคอลเป็น </a:t>
            </a:r>
            <a:r>
              <a:rPr lang="en-US" sz="2800" dirty="0" smtClean="0">
                <a:latin typeface="+mj-lt"/>
              </a:rPr>
              <a:t>FTP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541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ลักษณะของการโอนย้ายข้อมูลบนอินเทอร์เน็ต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ลักษณะของการโอนย้ายข้อมูลบนระบบเครือข่ายอินเทอร์เน็ต  สามารถแบ่งออกเป็น  2  รูปแบบ  </a:t>
            </a:r>
            <a:r>
              <a:rPr lang="th-TH" dirty="0" smtClean="0"/>
              <a:t>คือ</a:t>
            </a:r>
          </a:p>
          <a:p>
            <a:r>
              <a:rPr lang="th-TH" b="1" dirty="0"/>
              <a:t>การดาวน์โหลด  (</a:t>
            </a:r>
            <a:r>
              <a:rPr lang="en-US" b="1" dirty="0"/>
              <a:t>Download)</a:t>
            </a:r>
            <a:endParaRPr lang="en-US" dirty="0"/>
          </a:p>
          <a:p>
            <a:r>
              <a:rPr lang="th-TH" dirty="0" smtClean="0"/>
              <a:t>คือ</a:t>
            </a:r>
            <a:r>
              <a:rPr lang="th-TH" dirty="0"/>
              <a:t>  การนำเอาไฟล์ข้อมูล  โปรแกรม  หรือรูปภาพ  จากระบบเครือข่าย</a:t>
            </a:r>
            <a:r>
              <a:rPr lang="th-TH" dirty="0" smtClean="0"/>
              <a:t>อินเทอร์เน็ตลงมาเก็บไว้ที่เครื่องคอมพิวเตอร์ของเรา  </a:t>
            </a:r>
          </a:p>
          <a:p>
            <a:endParaRPr lang="th-TH" dirty="0" smtClean="0"/>
          </a:p>
          <a:p>
            <a:r>
              <a:rPr lang="th-TH" b="1" dirty="0" smtClean="0"/>
              <a:t>การ</a:t>
            </a:r>
            <a:r>
              <a:rPr lang="th-TH" b="1" dirty="0"/>
              <a:t>อัพโหลด  (</a:t>
            </a:r>
            <a:r>
              <a:rPr lang="en-US" b="1" dirty="0" smtClean="0"/>
              <a:t>Upload)</a:t>
            </a:r>
            <a:endParaRPr lang="th-TH" b="1" dirty="0" smtClean="0"/>
          </a:p>
          <a:p>
            <a:r>
              <a:rPr lang="th-TH" dirty="0" smtClean="0"/>
              <a:t>คือ  </a:t>
            </a:r>
            <a:r>
              <a:rPr lang="th-TH" dirty="0"/>
              <a:t>การนำเอาไฟล์ข้อมูลจากเครื่องคอมพิวเตอร์ของเรา </a:t>
            </a:r>
            <a:r>
              <a:rPr lang="th-TH" dirty="0" smtClean="0"/>
              <a:t>ขึ้นไป</a:t>
            </a:r>
            <a:r>
              <a:rPr lang="th-TH" dirty="0"/>
              <a:t>เก็บไว้ยังระบบเครือข่ายอินเทอร์เน็ต  เช่น  การสร้างเว็บไซต์บนเครื่องคอมพิวเตอร์ส่วนบุคคล  เมื่อต้องการที่จะเผยแพร่ข้อมูลบนระบบเครือข่ายอินเทอร์เน็ต  ก็จะต้องส่งข้อมูลเหล่านั้นไปเก็บยังเครื่องคอมพิวเตอร์แม่ข่ายที่ได้เชื่อมต่อกับระบบเครือข่ายอินเทอร์เน็ต  หรือที่เรียกว่า  “</a:t>
            </a:r>
            <a:r>
              <a:rPr lang="en-US" dirty="0"/>
              <a:t>Web  Server”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5070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ประเภทของโปรแกรมที่ดาวน์โหลด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ใน</a:t>
            </a:r>
            <a:r>
              <a:rPr lang="th-TH" dirty="0"/>
              <a:t>ระบบเครือข่ายอินเทอร์เน็ต  สามารถที่จะดาวน์โหลดโปรแกรมต่าง ๆ  จากอินเทอร์เน็ตมาใช้งาน  </a:t>
            </a:r>
            <a:r>
              <a:rPr lang="th-TH" dirty="0" smtClean="0"/>
              <a:t>ซึ่งสามารถจัดแบ่งออกเป็น  7  </a:t>
            </a:r>
            <a:r>
              <a:rPr lang="th-TH" dirty="0"/>
              <a:t>ประเภท  </a:t>
            </a:r>
            <a:r>
              <a:rPr lang="th-TH" dirty="0" smtClean="0"/>
              <a:t>คือ</a:t>
            </a:r>
          </a:p>
          <a:p>
            <a:r>
              <a:rPr lang="th-TH" dirty="0" smtClean="0"/>
              <a:t>โปรแกรมทดลองใช้ (</a:t>
            </a:r>
            <a:r>
              <a:rPr lang="en-US" dirty="0" smtClean="0"/>
              <a:t>Shareware)</a:t>
            </a:r>
          </a:p>
          <a:p>
            <a:r>
              <a:rPr lang="th-TH" dirty="0" smtClean="0"/>
              <a:t>โปรแกรมเดโม  </a:t>
            </a:r>
            <a:r>
              <a:rPr lang="th-TH" dirty="0"/>
              <a:t>(</a:t>
            </a:r>
            <a:r>
              <a:rPr lang="en-US" dirty="0" err="1"/>
              <a:t>Demoware</a:t>
            </a:r>
            <a:r>
              <a:rPr lang="en-US" dirty="0" smtClean="0"/>
              <a:t>)</a:t>
            </a:r>
          </a:p>
          <a:p>
            <a:r>
              <a:rPr lang="th-TH" dirty="0"/>
              <a:t>โปรแกรมรุ่น</a:t>
            </a:r>
            <a:r>
              <a:rPr lang="th-TH" dirty="0" err="1"/>
              <a:t>เบต้า</a:t>
            </a:r>
            <a:r>
              <a:rPr lang="th-TH" dirty="0"/>
              <a:t>  (</a:t>
            </a:r>
            <a:r>
              <a:rPr lang="en-US" dirty="0"/>
              <a:t>Beta  Software) </a:t>
            </a:r>
            <a:endParaRPr lang="en-US" dirty="0" smtClean="0"/>
          </a:p>
          <a:p>
            <a:r>
              <a:rPr lang="th-TH" dirty="0" smtClean="0"/>
              <a:t>โปรแกรมฟรี  (</a:t>
            </a:r>
            <a:r>
              <a:rPr lang="en-US" dirty="0" smtClean="0"/>
              <a:t>Freeware)</a:t>
            </a:r>
          </a:p>
          <a:p>
            <a:r>
              <a:rPr lang="th-TH" dirty="0" smtClean="0"/>
              <a:t>โปรแกรมซื้อขาย (</a:t>
            </a:r>
            <a:r>
              <a:rPr lang="en-US" dirty="0" smtClean="0"/>
              <a:t>Commercial Ware)</a:t>
            </a:r>
          </a:p>
          <a:p>
            <a:r>
              <a:rPr lang="th-TH" dirty="0" smtClean="0"/>
              <a:t>โปรแกรมแนบโฆษณา(</a:t>
            </a:r>
            <a:r>
              <a:rPr lang="en-US" dirty="0" smtClean="0"/>
              <a:t>Ad </a:t>
            </a:r>
            <a:r>
              <a:rPr lang="en-US" dirty="0"/>
              <a:t>ware </a:t>
            </a:r>
            <a:r>
              <a:rPr lang="en-US" dirty="0" smtClean="0"/>
              <a:t>)</a:t>
            </a:r>
          </a:p>
          <a:p>
            <a:r>
              <a:rPr lang="th-TH" dirty="0" smtClean="0"/>
              <a:t>โปรแกรมเปิดเผยต้นฉบับ</a:t>
            </a:r>
            <a:r>
              <a:rPr lang="en-US" dirty="0" smtClean="0"/>
              <a:t>(Open source)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ประเภทของโปรแกรมที่ดาวน์โหลด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/>
              <a:t>โปรแกรมทดลองใช้ (</a:t>
            </a:r>
            <a:r>
              <a:rPr lang="en-US" sz="2800" b="1" dirty="0"/>
              <a:t>Shareware)</a:t>
            </a:r>
          </a:p>
          <a:p>
            <a:r>
              <a:rPr lang="th-TH" sz="2800" dirty="0" smtClean="0"/>
              <a:t>คือ  </a:t>
            </a:r>
            <a:r>
              <a:rPr lang="th-TH" sz="2800" dirty="0"/>
              <a:t>โปรแกรมรุ่นทดลองใช้  ซึ่งผู้ผลิตโปรแกรมจะให้เราดาวน์โหลดโปรแกรมนี้มาทดลองใช้  โดยจะกำหนดระยะเวลาในการใช้งาน  เช่น  30  วัน  หรือ  60  นับจากวันที่เราติดตั้งโปรแกรมเพื่อใช้งานในเครื่องคอมพิวเตอร์ของเรา  เมื่อครบตามระยะเวลาแล้วโปรแกรมนั้นจะไม่สามารถใช้งานได้  หรือถ้าใช้งานได้โปรแกรมนี้จะไม่สมบูรณ์  รูปแบบของการใช้งานบางอย่างจะถู</a:t>
            </a:r>
            <a:r>
              <a:rPr lang="th-TH" sz="2800" dirty="0" smtClean="0"/>
              <a:t>กระงับ</a:t>
            </a:r>
            <a:r>
              <a:rPr lang="th-TH" sz="2800" dirty="0"/>
              <a:t>การใช้  เมื่อเปิดโปรแกรมขึ้นมาใช้งานในครั้งต่อไป  โปรแกรมจะถามหมายเลขลงทะเบียน  ซึ่งถ้าผู้ใช้พึงพอใจในการทำงานของโปรแกรมก็สามารถทำการสั่งซื้อโปรแกรม  เพื่อนำมาใช้งานได้  ผู้ผลิตโปรแกรมก็จะให้หมายเลขลงทะเบียนโปรแกรมแก่ผู้ที่ทำการสั่งซื้อ  เมื่อเราได้ป้อนหมายเลขลงทะเบียนของโปรแกรมถูกต้องเรียบร้อยแล้ว  โปรแกรมซึ่งเป็นแชร์</a:t>
            </a:r>
            <a:r>
              <a:rPr lang="th-TH" sz="2800" dirty="0" err="1"/>
              <a:t>แวร์</a:t>
            </a:r>
            <a:r>
              <a:rPr lang="th-TH" sz="2800" dirty="0"/>
              <a:t>  ก็จะถูกเปลี่ยนเป็นโปรแกรมจริง  ซึ่งมีคุณสมบัติที่สมบูรณ์ในการใช้งานได้ทันที</a:t>
            </a:r>
          </a:p>
        </p:txBody>
      </p:sp>
    </p:spTree>
    <p:extLst>
      <p:ext uri="{BB962C8B-B14F-4D97-AF65-F5344CB8AC3E}">
        <p14:creationId xmlns:p14="http://schemas.microsoft.com/office/powerpoint/2010/main" val="222220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ประเภทของโปรแกรมที่ดาวน์โหลด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th-TH" sz="2800" b="1" dirty="0" smtClean="0"/>
              <a:t>โปรแกรม</a:t>
            </a:r>
            <a:r>
              <a:rPr lang="th-TH" sz="2800" b="1" dirty="0"/>
              <a:t>เดโม  (</a:t>
            </a:r>
            <a:r>
              <a:rPr lang="en-US" sz="2800" b="1" dirty="0" err="1"/>
              <a:t>Demoware</a:t>
            </a:r>
            <a:r>
              <a:rPr lang="en-US" sz="2800" b="1" dirty="0"/>
              <a:t>)</a:t>
            </a:r>
          </a:p>
          <a:p>
            <a:r>
              <a:rPr lang="th-TH" sz="2800" dirty="0" smtClean="0"/>
              <a:t>คือ  </a:t>
            </a:r>
            <a:r>
              <a:rPr lang="th-TH" sz="2800" dirty="0"/>
              <a:t>โปรแกรมรุ่นทดลองใช้  มี</a:t>
            </a:r>
            <a:r>
              <a:rPr lang="th-TH" sz="2800" dirty="0" smtClean="0"/>
              <a:t>ลักษณะคล้าย</a:t>
            </a:r>
            <a:r>
              <a:rPr lang="th-TH" sz="2800" dirty="0"/>
              <a:t>กับโปรแกรมประเภทแชร์</a:t>
            </a:r>
            <a:r>
              <a:rPr lang="th-TH" sz="2800" dirty="0" err="1"/>
              <a:t>แวร์</a:t>
            </a:r>
            <a:r>
              <a:rPr lang="th-TH" sz="2800" dirty="0"/>
              <a:t>  แต่จะถูกจำกัดขอบเขตของการใช้งาน  ซึ่งโปรแกรมในรูปแบบเต็มอาจจะมีเมนูสำหรับการใช้งาน  5  เมนู  แต่โปรแกรมเด</a:t>
            </a:r>
            <a:r>
              <a:rPr lang="th-TH" sz="2800" dirty="0" err="1"/>
              <a:t>โมแวร์</a:t>
            </a:r>
            <a:r>
              <a:rPr lang="th-TH" sz="2800" dirty="0"/>
              <a:t>นั้นอาจจะเปิดให้เราสามารถใช้งานได้เพียง  2  เมนู  เป็นการให้ทดลองใช้เพียงบางส่วนของโปรแกรม  แต่ลักษณะของโปรแกรมแชร์</a:t>
            </a:r>
            <a:r>
              <a:rPr lang="th-TH" sz="2800" dirty="0" err="1"/>
              <a:t>แวร์</a:t>
            </a:r>
            <a:r>
              <a:rPr lang="th-TH" sz="2800" dirty="0"/>
              <a:t>นั้นจะให้เราสามารถใช้งานได้ครบทุกส่วนของโปรแกรมแต่กำหนดระยะเวลาในการทดลองใช้งาน  ซึ่งถ้าเราต้องการจะใช้งานจริงของโปรแกรมประเภทนี้จะต้องสั่งซื้อโปรแกรม  จากผู้ผลิตต่อไป</a:t>
            </a:r>
            <a:r>
              <a:rPr lang="th-TH" sz="2800" dirty="0" smtClean="0"/>
              <a:t/>
            </a:r>
            <a:br>
              <a:rPr lang="th-TH" sz="2800" dirty="0" smtClean="0"/>
            </a:br>
            <a:endParaRPr lang="en-US" sz="2800" dirty="0"/>
          </a:p>
        </p:txBody>
      </p:sp>
      <p:sp>
        <p:nvSpPr>
          <p:cNvPr id="4" name="AutoShape 6" descr="https://www-zeuthen.desy.de/technisches_seminar/texte/blind/Image1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067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ประเภทของโปรแกรมที่ดาวน์โหลด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/>
              <a:t>โปรแกรม</a:t>
            </a:r>
            <a:r>
              <a:rPr lang="th-TH" sz="2800" b="1" dirty="0"/>
              <a:t>รุ่น</a:t>
            </a:r>
            <a:r>
              <a:rPr lang="th-TH" sz="2800" b="1" dirty="0" err="1"/>
              <a:t>เบต้า</a:t>
            </a:r>
            <a:r>
              <a:rPr lang="th-TH" sz="2800" b="1" dirty="0"/>
              <a:t>  (</a:t>
            </a:r>
            <a:r>
              <a:rPr lang="en-US" sz="2800" b="1" dirty="0"/>
              <a:t>Beta  Software) </a:t>
            </a:r>
          </a:p>
          <a:p>
            <a:r>
              <a:rPr lang="th-TH" sz="2800" dirty="0" smtClean="0"/>
              <a:t>บางครั้ง</a:t>
            </a:r>
            <a:r>
              <a:rPr lang="th-TH" sz="2800" dirty="0"/>
              <a:t>อาจจะเรียกว่า  โปรแกรม</a:t>
            </a:r>
            <a:r>
              <a:rPr lang="th-TH" sz="2800" dirty="0" err="1"/>
              <a:t>รุ่นอัลฟา</a:t>
            </a:r>
            <a:r>
              <a:rPr lang="th-TH" sz="2800" dirty="0"/>
              <a:t>  (</a:t>
            </a:r>
            <a:r>
              <a:rPr lang="en-US" sz="2800" dirty="0"/>
              <a:t>Alfa  Software)  </a:t>
            </a:r>
            <a:r>
              <a:rPr lang="th-TH" sz="2800" dirty="0"/>
              <a:t>ซึ่งโปรแกรมในรูปแบบนี้  จะเป็นโปรแกรมรุ่นที่ยังสร้างไม่เสร็จสมบูรณ์  ผู้ผลิตโปรแกรมมักจะนำโปรแกรมที่ยังไม่เสร็จสมบูรณ์นี้มาให้ทดลองใช้งาน  และเมื่อมีปัญหาใดในการใช้งาน  ก็ให้ผู้ใช้แจ้งกลับไปยังผู้ผลิตเพื่อนำไปปรับปรุงโปรแกรมต่อไป  ซึ่งเปรียบเสมือนให้ผู้ใช้โปรแกรมเป็นผู้ตรวจสอบการทำงานของโปรแกรม  โปรแกรมลักษณะนี้เมื่อเราดาวน์โหลดมาใช้งานแล้วอาจจะทำให้</a:t>
            </a:r>
            <a:r>
              <a:rPr lang="th-TH" sz="2800" dirty="0" smtClean="0"/>
              <a:t>เกิดปัญหา</a:t>
            </a:r>
            <a:r>
              <a:rPr lang="th-TH" sz="2800" dirty="0"/>
              <a:t>ในการใช้งานมากมาย  หรือบางครั้งนำมาติดตั้งเพื่อใช้งานในเครื่องคอมพิวเตอร์ของเราแล้วไม่สามารถลบออกจากหน่วยความจำของเครื่องคอมพิวเตอร์ได้  จึงควรพิจารณาให้ดีก่อนที่จะนำโปรแกรมเหล่านี้มาใช้งาน</a:t>
            </a:r>
            <a:endParaRPr lang="th-TH" sz="2400" dirty="0"/>
          </a:p>
        </p:txBody>
      </p:sp>
      <p:sp>
        <p:nvSpPr>
          <p:cNvPr id="4" name="AutoShape 2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4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6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ประเภทของโปรแกรมที่ดาวน์โหลด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โปรแกรมฟรี  (</a:t>
            </a:r>
            <a:r>
              <a:rPr lang="en-US" sz="2800" b="1" dirty="0" smtClean="0"/>
              <a:t>Freeware)</a:t>
            </a:r>
            <a:endParaRPr lang="th-TH" sz="2800" b="1" dirty="0" smtClean="0"/>
          </a:p>
          <a:p>
            <a:r>
              <a:rPr lang="th-TH" sz="2800" dirty="0" smtClean="0"/>
              <a:t>บน</a:t>
            </a:r>
            <a:r>
              <a:rPr lang="th-TH" sz="2800" dirty="0"/>
              <a:t>ระบบเครือข่ายอินเทอร์เน็ตมีโปรแกรมมากมายที่ให้บริการฟรี  ซึ่งสามารถดาวน์โหลดไปใช้งานได้  หรือบางเว็บไซต์ก็จะเป็นตัวกลางที่ช่วยรวบรวมโปรแกรมฟรีเหล่านี้มาไว้ให้ผู้ใช้ได้ดาวน์โหลดได้ง่ายขึ้น  ซึ่งโปรแกรมฟรีเหล่านี้อาจจะมีคุณสมบัติในการทำงานได้ดีเช่นเดียวกับโปรแกรมที่มีการซื้อขายทั่ว ๆ  ไป  เช่น  โปรแกรมระบบปฏิบัติการ  </a:t>
            </a:r>
            <a:r>
              <a:rPr lang="en-US" sz="2800" dirty="0"/>
              <a:t>Linux  </a:t>
            </a:r>
            <a:r>
              <a:rPr lang="th-TH" sz="2800" dirty="0"/>
              <a:t>ซึ่งปัจจุบันนิยมใช้นำมาเป็นโปรแกรมระบบปฏิบัติของเครื่องคอมพิวเตอร์แม่ข่าย  หรือโปรแกรม  </a:t>
            </a:r>
            <a:r>
              <a:rPr lang="en-US" sz="2800" dirty="0"/>
              <a:t>PHP  </a:t>
            </a:r>
            <a:r>
              <a:rPr lang="th-TH" sz="2800" dirty="0"/>
              <a:t>ซึ่งเป็นโปรแกรมที่นิยมใช้ในการเขียนโปรแกรมฐานข้อมูลบนระบบเครือข่ายอินเทอร์เน็ต  นอกจากนี้ยังมีโปรแกรมฟรีอีกมากมาย  ทั้งโปรแกรมของไทยและโปรแกรมของต่างประเทศ  ซึ่งสามารถหาดาวน์โหลดได้จากเว็บไซต์ทั่ว ๆ  ไป</a:t>
            </a:r>
          </a:p>
        </p:txBody>
      </p:sp>
    </p:spTree>
    <p:extLst>
      <p:ext uri="{BB962C8B-B14F-4D97-AF65-F5344CB8AC3E}">
        <p14:creationId xmlns:p14="http://schemas.microsoft.com/office/powerpoint/2010/main" val="260320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ประเภทของโปรแกรมที่ดาวน์โหลด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โปรแกรมซื้อขาย (</a:t>
            </a:r>
            <a:r>
              <a:rPr lang="en-US" sz="2800" b="1" dirty="0"/>
              <a:t>Commercial Ware)</a:t>
            </a:r>
            <a:endParaRPr lang="th-TH" sz="2800" b="1" dirty="0"/>
          </a:p>
          <a:p>
            <a:r>
              <a:rPr lang="th-TH" sz="2800" dirty="0"/>
              <a:t>คือ โปรแกรมหรือซอฟต์แวร์ที่มุ่งในเรื่องการค้า เพราะการจะได้</a:t>
            </a:r>
            <a:r>
              <a:rPr lang="th-TH" sz="2800" dirty="0" smtClean="0"/>
              <a:t>โปรแกรม   </a:t>
            </a:r>
            <a:r>
              <a:rPr lang="th-TH" sz="2800" dirty="0"/>
              <a:t>หรือซอฟต์แวร์ประเภท </a:t>
            </a:r>
            <a:r>
              <a:rPr lang="en-US" sz="2800" dirty="0"/>
              <a:t>Commercial ware </a:t>
            </a:r>
            <a:r>
              <a:rPr lang="th-TH" sz="2800" dirty="0"/>
              <a:t>มาใช้นั้น ผู้ใช้ต้องเสียค่าใช้จ่ายในการนำโปรแกรม หรือซอฟต์แวร์ดังกล่าวมาใช้</a:t>
            </a:r>
            <a:r>
              <a:rPr lang="en-US" sz="2800" dirty="0"/>
              <a:t> Commercial ware </a:t>
            </a:r>
            <a:r>
              <a:rPr lang="th-TH" sz="2800" dirty="0"/>
              <a:t>มีการคุ้มครองโดยลิขสิทธิ์อย่าง</a:t>
            </a:r>
            <a:r>
              <a:rPr lang="th-TH" sz="2800" dirty="0" smtClean="0"/>
              <a:t>เต็มที่</a:t>
            </a:r>
          </a:p>
          <a:p>
            <a:r>
              <a:rPr lang="th-TH" sz="2800" b="1" dirty="0"/>
              <a:t>โปรแกรมแนบโฆษณา(</a:t>
            </a:r>
            <a:r>
              <a:rPr lang="en-US" sz="2800" b="1" dirty="0"/>
              <a:t>Ad ware )</a:t>
            </a:r>
          </a:p>
          <a:p>
            <a:r>
              <a:rPr lang="th-TH" sz="2800" dirty="0" smtClean="0"/>
              <a:t>คือ </a:t>
            </a:r>
            <a:r>
              <a:rPr lang="th-TH" sz="2800" dirty="0"/>
              <a:t>โปรแกรมที่ให้ใช้ฟรี แต่ก็มีการเก็บเงินบ้างเป็นบางครั้ง และ/หรือ มีการ</a:t>
            </a:r>
            <a:r>
              <a:rPr lang="th-TH" sz="2800" dirty="0" smtClean="0"/>
              <a:t>โฆษณาภายใน</a:t>
            </a:r>
            <a:r>
              <a:rPr lang="th-TH" sz="2800" dirty="0"/>
              <a:t>โปรแกรม หรือเพิ่มโฆษณาในระหว่างการใช้</a:t>
            </a:r>
            <a:r>
              <a:rPr lang="th-TH" sz="2800" dirty="0" err="1"/>
              <a:t>เว็บเบ</a:t>
            </a:r>
            <a:r>
              <a:rPr lang="th-TH" sz="2800" dirty="0"/>
              <a:t>รา</a:t>
            </a:r>
            <a:r>
              <a:rPr lang="th-TH" sz="2800" dirty="0" err="1" smtClean="0"/>
              <a:t>เซอร์</a:t>
            </a:r>
            <a:r>
              <a:rPr lang="th-TH" sz="2800" dirty="0"/>
              <a:t> </a:t>
            </a:r>
            <a:r>
              <a:rPr lang="th-TH" sz="2800" dirty="0" smtClean="0"/>
              <a:t>         </a:t>
            </a:r>
            <a:r>
              <a:rPr lang="en-US" sz="2800" dirty="0"/>
              <a:t>Ad ware </a:t>
            </a:r>
            <a:r>
              <a:rPr lang="th-TH" sz="2800" dirty="0"/>
              <a:t>มีการคุ้มครองจากลิขสิทธิ์อย่างเต็มที่เช่นกัน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1451710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กำหนดเอง 1">
      <a:majorFont>
        <a:latin typeface="Angsana News"/>
        <a:ea typeface=""/>
        <a:cs typeface="Cordia New"/>
      </a:majorFont>
      <a:minorFont>
        <a:latin typeface="Angsana New"/>
        <a:ea typeface=""/>
        <a:cs typeface="Angsana New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359</TotalTime>
  <Words>1902</Words>
  <Application>Microsoft Office PowerPoint</Application>
  <PresentationFormat>นำเสนอทางหน้าจอ (4:3)</PresentationFormat>
  <Paragraphs>57</Paragraphs>
  <Slides>16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ตรงกลาง</vt:lpstr>
      <vt:lpstr>4133202 เทคโนโลยีอินเทอร์เน็ต บทที่ 6 การโอนย้ายข้อมูลข้ามเครือข่าย (File Transfer Protocol : FTP)</vt:lpstr>
      <vt:lpstr>การโอนย้ายข้อมูลบนระบบเครือข่ายอินเทอร์เน็ต  </vt:lpstr>
      <vt:lpstr>ลักษณะของการโอนย้ายข้อมูลบนอินเทอร์เน็ต</vt:lpstr>
      <vt:lpstr>ประเภทของโปรแกรมที่ดาวน์โหลด</vt:lpstr>
      <vt:lpstr>ประเภทของโปรแกรมที่ดาวน์โหลด</vt:lpstr>
      <vt:lpstr>ประเภทของโปรแกรมที่ดาวน์โหลด</vt:lpstr>
      <vt:lpstr>ประเภทของโปรแกรมที่ดาวน์โหลด</vt:lpstr>
      <vt:lpstr>ประเภทของโปรแกรมที่ดาวน์โหลด</vt:lpstr>
      <vt:lpstr>ประเภทของโปรแกรมที่ดาวน์โหลด</vt:lpstr>
      <vt:lpstr>ประเภทของโปรแกรมที่ดาวน์โหลด</vt:lpstr>
      <vt:lpstr>FTP คืออะไร</vt:lpstr>
      <vt:lpstr>ประเภทของFTP</vt:lpstr>
      <vt:lpstr>ความสำคัญของ FTP</vt:lpstr>
      <vt:lpstr>การทำงานของ FTP</vt:lpstr>
      <vt:lpstr>การทำงานของ FTP</vt:lpstr>
      <vt:lpstr>ความปลอดภัยของ FTP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4133202 เทคโนโลยีอินเทอร์เน็ต บทที่ 1ความรู้เบื้องต้นเกี่ยวกับระบบเครือข่ายอินเทอร์เน็ต</dc:title>
  <dc:creator>Purim</dc:creator>
  <cp:lastModifiedBy>user</cp:lastModifiedBy>
  <cp:revision>37</cp:revision>
  <dcterms:created xsi:type="dcterms:W3CDTF">2016-05-15T02:27:06Z</dcterms:created>
  <dcterms:modified xsi:type="dcterms:W3CDTF">2016-07-27T02:11:59Z</dcterms:modified>
</cp:coreProperties>
</file>