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307" r:id="rId4"/>
    <p:sldId id="308" r:id="rId5"/>
    <p:sldId id="258" r:id="rId6"/>
    <p:sldId id="260" r:id="rId7"/>
    <p:sldId id="276" r:id="rId8"/>
    <p:sldId id="259" r:id="rId9"/>
    <p:sldId id="305" r:id="rId10"/>
    <p:sldId id="306" r:id="rId11"/>
    <p:sldId id="277" r:id="rId12"/>
    <p:sldId id="278" r:id="rId13"/>
    <p:sldId id="309" r:id="rId14"/>
    <p:sldId id="310" r:id="rId15"/>
    <p:sldId id="311" r:id="rId16"/>
    <p:sldId id="312" r:id="rId17"/>
    <p:sldId id="313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02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E52-6AD9-4011-B028-B5D696272BD4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C3DA2-B8D4-441F-9303-FEC8EC6BD0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4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C3DA2-B8D4-441F-9303-FEC8EC6BD016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3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02/07/59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63688" y="4038600"/>
            <a:ext cx="7075512" cy="1828800"/>
          </a:xfrm>
        </p:spPr>
        <p:txBody>
          <a:bodyPr>
            <a:normAutofit/>
          </a:bodyPr>
          <a:lstStyle/>
          <a:p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บทที่ 5 จดหมายอิเล็กทรอนิกส์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</a:t>
            </a:r>
            <a:r>
              <a:rPr lang="th-TH" b="1" dirty="0" smtClean="0"/>
              <a:t>ของอี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 3. </a:t>
            </a:r>
            <a:r>
              <a:rPr lang="th-TH" sz="2800" dirty="0" smtClean="0"/>
              <a:t>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ฟรี </a:t>
            </a:r>
            <a:r>
              <a:rPr lang="th-TH" sz="2800" dirty="0"/>
              <a:t>คือ เว็บไซต์ที่ให้บริการรับส่งจดหมายบนเครื่องข่ายอินเทอร์เน็ตโดยไม่จำกัดกลุ่มบุคคล ซึ่งใครที่ต้องการใช้บริการก็สามารถที่จะเข้ามาลงทะเบียนเป็นสมาชิกเพื่อ</a:t>
            </a:r>
            <a:r>
              <a:rPr lang="th-TH" sz="2800" dirty="0" smtClean="0"/>
              <a:t>ขออีเม</a:t>
            </a:r>
            <a:r>
              <a:rPr lang="th-TH" sz="2800" dirty="0" err="1" smtClean="0"/>
              <a:t>ลแอด</a:t>
            </a:r>
            <a:r>
              <a:rPr lang="th-TH" sz="2800" dirty="0" smtClean="0"/>
              <a:t>เดรส</a:t>
            </a:r>
            <a:r>
              <a:rPr lang="th-TH" sz="2800" dirty="0"/>
              <a:t>ได้ทันทีโดยไม่ต้องเสียค่าใช้จ่ายใด ๆ เมื่อได้รับการลงทะเบียนเป็นสมาชิก</a:t>
            </a:r>
            <a:r>
              <a:rPr lang="th-TH" sz="2800" dirty="0" smtClean="0"/>
              <a:t>ของอี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นั้น</a:t>
            </a:r>
            <a:r>
              <a:rPr lang="th-TH" sz="2800" dirty="0"/>
              <a:t>แล้วก็จะได้รับพื้นที่ของ</a:t>
            </a:r>
            <a:r>
              <a:rPr lang="th-TH" sz="2800" dirty="0" err="1"/>
              <a:t>เมล์บ๊อกซ์</a:t>
            </a:r>
            <a:r>
              <a:rPr lang="th-TH" sz="2800" dirty="0"/>
              <a:t>เพื่อจัดเก็บจดหมาย ซึ่งมีเว็บไซต์มากมายที่</a:t>
            </a:r>
            <a:r>
              <a:rPr lang="th-TH" sz="2800" dirty="0" smtClean="0"/>
              <a:t>ให้บริการอี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ฟรี</a:t>
            </a:r>
            <a:r>
              <a:rPr lang="th-TH" sz="2800" dirty="0"/>
              <a:t>แก่ผู้ใช้บริการ</a:t>
            </a:r>
            <a:r>
              <a:rPr lang="th-TH" sz="2800" dirty="0" smtClean="0"/>
              <a:t>อินเทอร์เน็ต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691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ข้อมูลในการส่งอี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 smtClean="0"/>
              <a:t>ในการส่งอี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จะมีช่องต่างๆ เพื่อกรอกข้อมูล ดังนี้</a:t>
            </a:r>
            <a:endParaRPr lang="en-US" sz="2800" dirty="0" smtClean="0"/>
          </a:p>
          <a:p>
            <a:r>
              <a:rPr lang="en-US" sz="2800" dirty="0" smtClean="0"/>
              <a:t>To</a:t>
            </a:r>
            <a:r>
              <a:rPr lang="en-US" sz="2800" dirty="0"/>
              <a:t>: </a:t>
            </a:r>
            <a:r>
              <a:rPr lang="th-TH" sz="2800" dirty="0"/>
              <a:t>ให้ใส่ชื่อ </a:t>
            </a:r>
            <a:r>
              <a:rPr lang="en-US" sz="2800" dirty="0"/>
              <a:t>E-Mail </a:t>
            </a:r>
            <a:r>
              <a:rPr lang="th-TH" sz="2800" dirty="0"/>
              <a:t>ของคนที่เราต้องการจะส่ง </a:t>
            </a:r>
            <a:r>
              <a:rPr lang="en-US" sz="2800" dirty="0"/>
              <a:t>Mail </a:t>
            </a:r>
            <a:r>
              <a:rPr lang="th-TH" sz="2800" dirty="0"/>
              <a:t>ไปหา หากต้องการส่งไปให้หลายคน ให้ใช้เครื่องหมาย </a:t>
            </a:r>
            <a:r>
              <a:rPr lang="en-US" sz="2800" dirty="0"/>
              <a:t>Comma (,) </a:t>
            </a:r>
            <a:r>
              <a:rPr lang="th-TH" sz="2800" dirty="0"/>
              <a:t>คั่นระหว่าง </a:t>
            </a:r>
            <a:r>
              <a:rPr lang="en-US" sz="2800" dirty="0"/>
              <a:t>E-Mail address </a:t>
            </a:r>
            <a:r>
              <a:rPr lang="th-TH" sz="2800" dirty="0"/>
              <a:t>ของแต่ละ</a:t>
            </a:r>
            <a:r>
              <a:rPr lang="th-TH" sz="2800" dirty="0" smtClean="0"/>
              <a:t>คน</a:t>
            </a:r>
            <a:endParaRPr lang="en-US" sz="2800" dirty="0" smtClean="0"/>
          </a:p>
          <a:p>
            <a:r>
              <a:rPr lang="en-US" sz="2800" dirty="0" smtClean="0"/>
              <a:t>Subject: </a:t>
            </a:r>
            <a:r>
              <a:rPr lang="th-TH" sz="2800" dirty="0"/>
              <a:t>ให้ใส่ชื่อเรื่องของ </a:t>
            </a:r>
            <a:r>
              <a:rPr lang="en-US" sz="2800" dirty="0"/>
              <a:t>E-Mail </a:t>
            </a:r>
            <a:r>
              <a:rPr lang="th-TH" sz="2800" dirty="0"/>
              <a:t>ของเรา หรืออาจจะไม่ใส่ก็</a:t>
            </a:r>
            <a:r>
              <a:rPr lang="th-TH" sz="2800" dirty="0" smtClean="0"/>
              <a:t>ได้</a:t>
            </a:r>
            <a:endParaRPr lang="en-US" sz="2800" dirty="0" smtClean="0"/>
          </a:p>
          <a:p>
            <a:r>
              <a:rPr lang="en-US" sz="2800" dirty="0" smtClean="0"/>
              <a:t>CC: </a:t>
            </a:r>
            <a:r>
              <a:rPr lang="th-TH" sz="2800" dirty="0"/>
              <a:t>เป็นการทำสำเนา (</a:t>
            </a:r>
            <a:r>
              <a:rPr lang="en-US" sz="2800" dirty="0"/>
              <a:t>Carbon Copy )  </a:t>
            </a:r>
            <a:r>
              <a:rPr lang="th-TH" sz="2800" dirty="0"/>
              <a:t>ของ </a:t>
            </a:r>
            <a:r>
              <a:rPr lang="en-US" sz="2800" dirty="0"/>
              <a:t>Mail </a:t>
            </a:r>
            <a:r>
              <a:rPr lang="th-TH" sz="2800" dirty="0"/>
              <a:t>ไปถึงผู้รับ โดยการใส่ชื่อ  </a:t>
            </a:r>
            <a:r>
              <a:rPr lang="en-US" sz="2800" dirty="0"/>
              <a:t>E-Mail </a:t>
            </a:r>
            <a:r>
              <a:rPr lang="th-TH" sz="2800" dirty="0"/>
              <a:t>ของคนที่เราต้องการส่ง </a:t>
            </a:r>
            <a:r>
              <a:rPr lang="en-US" sz="2800" dirty="0"/>
              <a:t>Mail </a:t>
            </a:r>
            <a:r>
              <a:rPr lang="th-TH" sz="2800" dirty="0"/>
              <a:t>ไปให้ (เพิ่มเติมจากใน </a:t>
            </a:r>
            <a:r>
              <a:rPr lang="en-US" sz="2800" dirty="0"/>
              <a:t>To:  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Bcc</a:t>
            </a:r>
            <a:r>
              <a:rPr lang="en-US" sz="2800" dirty="0"/>
              <a:t>: </a:t>
            </a:r>
            <a:r>
              <a:rPr lang="th-TH" sz="2800" dirty="0"/>
              <a:t>เป็นการทำสำเนาแบบ </a:t>
            </a:r>
            <a:r>
              <a:rPr lang="en-US" sz="2800" dirty="0"/>
              <a:t>Blind Carbon Copy  </a:t>
            </a:r>
            <a:r>
              <a:rPr lang="th-TH" sz="2800" dirty="0"/>
              <a:t>ใช้ในกรณีที่ต้องการส่ง  </a:t>
            </a:r>
            <a:r>
              <a:rPr lang="en-US" sz="2800" dirty="0"/>
              <a:t>E-Mail </a:t>
            </a:r>
            <a:r>
              <a:rPr lang="th-TH" sz="2800" dirty="0"/>
              <a:t>ถึงบุคคลอื่น โดยบุคคลที่เราส่ง </a:t>
            </a:r>
            <a:r>
              <a:rPr lang="en-US" sz="2800" dirty="0"/>
              <a:t>E-Mail </a:t>
            </a:r>
            <a:r>
              <a:rPr lang="th-TH" sz="2800" dirty="0"/>
              <a:t>ไปให้ใน </a:t>
            </a:r>
            <a:r>
              <a:rPr lang="en-US" sz="2800" dirty="0"/>
              <a:t>To: </a:t>
            </a:r>
            <a:r>
              <a:rPr lang="th-TH" sz="2800" dirty="0"/>
              <a:t>และ </a:t>
            </a:r>
            <a:r>
              <a:rPr lang="en-US" sz="2800" dirty="0"/>
              <a:t>CC: </a:t>
            </a:r>
            <a:r>
              <a:rPr lang="th-TH" sz="2800" dirty="0"/>
              <a:t>จะไม่ทราบว่าเราส่งไปให้บุคคลนี้</a:t>
            </a:r>
            <a:r>
              <a:rPr lang="th-TH" sz="2800" dirty="0" smtClean="0"/>
              <a:t>ด้วย</a:t>
            </a:r>
            <a:endParaRPr lang="en-US" sz="2800" dirty="0" smtClean="0"/>
          </a:p>
          <a:p>
            <a:r>
              <a:rPr lang="en-US" sz="2800" dirty="0" smtClean="0"/>
              <a:t>Attachments: </a:t>
            </a:r>
            <a:r>
              <a:rPr lang="th-TH" sz="2800" dirty="0" smtClean="0"/>
              <a:t>ใช้ในการแนบไฟล์อัพโหลดต่างๆเข้าไปกับ</a:t>
            </a:r>
            <a:r>
              <a:rPr lang="en-US" sz="2800" dirty="0"/>
              <a:t> E-Mail </a:t>
            </a:r>
            <a:r>
              <a:rPr lang="th-TH" sz="2800" dirty="0" smtClean="0"/>
              <a:t> ที่ส่ง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4154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ประเภทของกล่องจดหมาย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ประเภทของกล่องจดหมาย มีดังนี้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1.</a:t>
            </a:r>
            <a:r>
              <a:rPr lang="en-US" sz="2800" dirty="0" smtClean="0"/>
              <a:t> Inbox</a:t>
            </a:r>
            <a:r>
              <a:rPr lang="en-US" sz="2800" dirty="0"/>
              <a:t> </a:t>
            </a:r>
            <a:r>
              <a:rPr lang="th-TH" sz="2800" dirty="0"/>
              <a:t>กล่อง</a:t>
            </a:r>
            <a:r>
              <a:rPr lang="th-TH" sz="2800" dirty="0" smtClean="0"/>
              <a:t>จดหมายเข้า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2.</a:t>
            </a:r>
            <a:r>
              <a:rPr lang="en-US" sz="2800" dirty="0" smtClean="0"/>
              <a:t> Sent</a:t>
            </a:r>
            <a:r>
              <a:rPr lang="en-US" sz="2800" dirty="0"/>
              <a:t> </a:t>
            </a:r>
            <a:r>
              <a:rPr lang="th-TH" sz="2800" dirty="0"/>
              <a:t>กล่องจดหมาย</a:t>
            </a:r>
            <a:r>
              <a:rPr lang="th-TH" sz="2800" dirty="0" smtClean="0"/>
              <a:t>ออก</a:t>
            </a:r>
            <a:br>
              <a:rPr lang="th-TH" sz="2800" dirty="0" smtClean="0"/>
            </a:br>
            <a:r>
              <a:rPr lang="th-TH" sz="2800" dirty="0" smtClean="0"/>
              <a:t>3. </a:t>
            </a:r>
            <a:r>
              <a:rPr lang="en-US" sz="2800" dirty="0"/>
              <a:t>Spam</a:t>
            </a:r>
            <a:r>
              <a:rPr lang="th-TH" sz="2800" dirty="0"/>
              <a:t> กล่องจดหมายที่ถูกทำเครื่องหมายว่า</a:t>
            </a:r>
            <a:r>
              <a:rPr lang="th-TH" sz="2800" dirty="0" smtClean="0"/>
              <a:t>เป็นอี</a:t>
            </a:r>
            <a:r>
              <a:rPr lang="th-TH" sz="2800" dirty="0" err="1" smtClean="0"/>
              <a:t>เมลส</a:t>
            </a:r>
            <a:r>
              <a:rPr lang="th-TH" sz="2800" dirty="0" err="1"/>
              <a:t>แปม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4.</a:t>
            </a:r>
            <a:r>
              <a:rPr lang="en-US" sz="2800" dirty="0" smtClean="0"/>
              <a:t> </a:t>
            </a:r>
            <a:r>
              <a:rPr lang="en-US" sz="2800" dirty="0"/>
              <a:t>Draft </a:t>
            </a:r>
            <a:r>
              <a:rPr lang="th-TH" sz="2800" dirty="0"/>
              <a:t>กล่องเก็บสำเนาจดหมาย</a:t>
            </a:r>
            <a:br>
              <a:rPr lang="th-TH" sz="2800" dirty="0"/>
            </a:br>
            <a:r>
              <a:rPr lang="th-TH" sz="2800" dirty="0" smtClean="0"/>
              <a:t>5.</a:t>
            </a:r>
            <a:r>
              <a:rPr lang="en-US" sz="2800" dirty="0" smtClean="0"/>
              <a:t> </a:t>
            </a:r>
            <a:r>
              <a:rPr lang="en-US" sz="2800" dirty="0"/>
              <a:t>Trash </a:t>
            </a:r>
            <a:r>
              <a:rPr lang="th-TH" sz="2800" dirty="0" smtClean="0"/>
              <a:t>กล่องเก็บอี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ที่ลบไป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9012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ข้อดี</a:t>
            </a:r>
            <a:r>
              <a:rPr lang="th-TH" b="1" dirty="0" smtClean="0"/>
              <a:t>ของอี</a:t>
            </a:r>
            <a:r>
              <a:rPr lang="th-TH" b="1" dirty="0" err="1" smtClean="0"/>
              <a:t>เมล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ประหยัดเวลา</a:t>
            </a:r>
            <a:r>
              <a:rPr lang="th-TH" dirty="0"/>
              <a:t>และค่าใช้จ่าย มากกว่าการติดต่อสื่อสารด้วยประเภทอื่นๆ เนื่องจากสามารถรับหรือส่งข้อมูลได้อย่างรวดเร็ว</a:t>
            </a:r>
          </a:p>
          <a:p>
            <a:r>
              <a:rPr lang="th-TH" dirty="0"/>
              <a:t>สามารถส่งข้อมูลในรูปแบบที่หลากหลาย เช่น ข้อมูลตัวอักษร ภาพ เสียง และภาพเคลื่อนไหว</a:t>
            </a:r>
          </a:p>
          <a:p>
            <a:r>
              <a:rPr lang="th-TH" dirty="0"/>
              <a:t>ไม่จำกัดเวลา ระยะทาง หรือสถานที่ในการติดต่อสื่อสาร ผู้ใช้สามารถเลือกใช้ไปรษณีย์อิเล็กทรอนิกส์ในเวลาและสถานที่ใดก็ได้เพียงแต่ต้องมีเครื่องคอมพิวเตอร์ที่เชื่อมต่อระบบเครือข่ายกับเครื่องคอมพิวเตอร์ที่ต้องการส่งหรือรับข้อมูลนั้น</a:t>
            </a:r>
          </a:p>
          <a:p>
            <a:r>
              <a:rPr lang="th-TH" dirty="0"/>
              <a:t>ไม่จำเป็นต้องเปิดหรือใช้เครื่องคอมพิวเตอร์ตลอดเวลาเพื่อรอรับข้อมูล เนื่องจากข้อมูลที่ได้รับจะถูกเก็บไว้ในเมล์เซิร์ฟเวอร์ เมื่อผู้ใช้ต้องการดูข้อมูลก็เพียงเชื่อมโยงไปยังเมล์เซิร์ฟเวอร์</a:t>
            </a:r>
            <a:r>
              <a:rPr lang="th-TH" dirty="0" smtClean="0"/>
              <a:t>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079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ข้อดีของอี</a:t>
            </a:r>
            <a:r>
              <a:rPr lang="th-TH" b="1" dirty="0" err="1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ใช้เครื่องคอมพิวเตอร์เครื่องใดก็ได้ในการติดต่อสื่อสาร ไม่จำเป็นต้องใช้เครื่องคอมพิวเตอร์เครื่องเดิม</a:t>
            </a:r>
          </a:p>
          <a:p>
            <a:r>
              <a:rPr lang="th-TH" sz="2800" dirty="0"/>
              <a:t>สามารถส่งเมล์ไปหาผู้รับได้หลายคนพร้อมๆ กัน ในกรณีที่ข้อมูลที่ต้องการส่งเป็นข้อมูลเดียวกัน เช่น ข้อมูลแจ้งกำหนดการประชุม กฎระเบียบในการใช้ห้องคอมพิวเตอร์ ผู้ส่งสามารถส่งข้อมูลได้ทีละหลายๆ คนในครั้งเดียว ไม่จำเป็นต้องส่งข้อมูลไปทีละคน</a:t>
            </a:r>
          </a:p>
          <a:p>
            <a:r>
              <a:rPr lang="th-TH" sz="2800" dirty="0"/>
              <a:t>เก็บข้อมูลที่ส่งได้ตามความต้องการ โดยอาจเก็บไว้ในเมล์เซิร์ฟเวอร์นั้นๆ หรือดาวน์โหลดมาไว้ที่เครื่องคอมพิวเตอร์ของตนเอง</a:t>
            </a:r>
          </a:p>
          <a:p>
            <a:r>
              <a:rPr lang="th-TH" sz="2800" dirty="0"/>
              <a:t>ข้อมูลที่ได้มีความเป็นส่วนตัว เนื่องจากผู้ใช้จะมีรหัสส่วนตัวในการใช้บริการไปรษณีย์</a:t>
            </a:r>
            <a:r>
              <a:rPr lang="th-TH" sz="2800" dirty="0" smtClean="0"/>
              <a:t>อิเล็กทรอนิกส์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035607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ข้อดีของอี</a:t>
            </a:r>
            <a:r>
              <a:rPr lang="th-TH" b="1" dirty="0" err="1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ผู้รับสามารถนำข้อมูลที่ได้มาแก้ไขหรือนำข้อมูลนั้นไปใช้ต่อได้ ไม่ต้องพิมพ์ข้อมูลนั้นใหม่ โดยข้อมูลที่ได้รับทางไปรษณีย์อิเล็กทรอนิกส์สามารถนำมาจัดทำในรูปแบบเอกสารสิ่งพิมพ์</a:t>
            </a:r>
          </a:p>
          <a:p>
            <a:r>
              <a:rPr lang="th-TH" sz="2800" dirty="0"/>
              <a:t>มีการแจ้งรายละเอียดและบันทึกข้อมูลได้ตามความต้องการของผู้ใช้ เช่น จำนวนข้อมูลทั้งหมด ข้อมูลใดที่เปิดใช้งานแล้วหรือยัง ไม่ได้เปิดใช้งาน ใครเป็นผู้ส่ง และส่งข้อมูลมาในเวลาใด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45210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ข้อจำกัดของอี</a:t>
            </a:r>
            <a:r>
              <a:rPr lang="th-TH" b="1" dirty="0" err="1" smtClean="0"/>
              <a:t>เมล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ผู้ใช้</a:t>
            </a:r>
            <a:r>
              <a:rPr lang="th-TH" dirty="0"/>
              <a:t>ไปรษณีย์อิเล็กทรอนิกส์ต้องมีความรู้ทางคอมพิวเตอร์ เช่น การใช้งานเครื่องคอมพิวเตอร์ การเชื่อมต่อระบบเครือข่าย การใช้ไปรษณีย์อิเล็กทรอนิกส์ของเว็บไซต์ที่สมัครเป็นสมาชิก เป็นต้น</a:t>
            </a:r>
          </a:p>
          <a:p>
            <a:r>
              <a:rPr lang="th-TH" dirty="0"/>
              <a:t>ผู้ใช้ต้องมีอีเมล์แอดเดรส จึงจะสามารถใช้งานไปรษณีย์อิเล็กทรอนิกส์ได้</a:t>
            </a:r>
          </a:p>
          <a:p>
            <a:r>
              <a:rPr lang="th-TH" dirty="0"/>
              <a:t>เครื่องคอมพิวเตอร์เสี่ยงกับการติด</a:t>
            </a:r>
            <a:r>
              <a:rPr lang="th-TH" dirty="0" err="1"/>
              <a:t>ไวรัส</a:t>
            </a:r>
            <a:r>
              <a:rPr lang="th-TH" dirty="0"/>
              <a:t> เนื่องจาก</a:t>
            </a:r>
            <a:r>
              <a:rPr lang="th-TH" dirty="0" err="1"/>
              <a:t>ไวรัส</a:t>
            </a:r>
            <a:r>
              <a:rPr lang="th-TH" dirty="0"/>
              <a:t>คอมพิวเตอร์จะมากับจดหมายหรือข้อมูลที่ส่งมาก เมื่อผู้ใช้เปิดอ่านจดหมายนั้นก็จะทำให้เครื่องคอมพิวเตอร์ที่ใช้ติด</a:t>
            </a:r>
            <a:r>
              <a:rPr lang="th-TH" dirty="0" err="1"/>
              <a:t>ไวรัส</a:t>
            </a:r>
            <a:r>
              <a:rPr lang="th-TH" dirty="0"/>
              <a:t>คอมพิวเตอร์ได้</a:t>
            </a:r>
          </a:p>
          <a:p>
            <a:r>
              <a:rPr lang="th-TH" dirty="0"/>
              <a:t>ข้อมูลที่ส่งไปอาจไม่ได้เปิดอ่านในทันที เนื่องจากข้อมูลที่ส่งไปจะไปอยู่ในที่ให้บริการจนกว่าผู้ใช้จะเปิดอ่านข้อมูลนั้น ซึ่งผู้ใช้หลายๆ คนอาจจะไม่ตรวจสอบว่ามีข้อมูลใหม่ในไปรษณีย์อิเล็กทรอนิกส์ทุกวันเป็นผลให้ข้อมูลตกค้างและล่าช้า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9578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ข้อจำกัดของอี</a:t>
            </a:r>
            <a:r>
              <a:rPr lang="th-TH" b="1" dirty="0" err="1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ขาดความน่าเชื่อถือ เนื่องจากปัจจุบันข้อมูลที่ส่งผ่านทางไปรษณีย์อิเล็กทรอนิกส์สามารถรับและส่งได้จากทุกคนทั่วโลก ข้อมูลที่ได้รับจึงไม่น่าเชื่อถือเท่าที่ควร</a:t>
            </a:r>
          </a:p>
          <a:p>
            <a:r>
              <a:rPr lang="th-TH" dirty="0"/>
              <a:t>ไม่มีความแน่นอน ซึ่งขึ้นอยู่กับเมล์เซิร์ฟเวอร์ที่ให้บริการ หากเมล์เซิร์ฟเวอร์นั้นเกิดชำรุดเสียหาย หรือปิดให้บริการ ข้อมูลต่างๆ ที่อยู่ในเมล์เซิร์ฟเวอร์นั้นก็จะหายไปด้วย</a:t>
            </a:r>
          </a:p>
          <a:p>
            <a:r>
              <a:rPr lang="th-TH" dirty="0"/>
              <a:t>เป็นช่องทางในการโจรกรรมข้อมูลจากเครื่องคอมพิวเตอร์ที่เปิดใช้</a:t>
            </a:r>
          </a:p>
          <a:p>
            <a:r>
              <a:rPr lang="th-TH" dirty="0"/>
              <a:t>มีข้อจำกัดในการรับและส่งข้อมูล ซึ่งแล้วแต่ข้อตกลงระหว่างผู้ใช้และเมล์เซิร์ฟเวอร์ เช่น ปริมาณหรือจำนวนของข้อมูลที่สามารถเก็บไว้ในเมล์เซิร์ฟเวอร์ ระยะเวลาในการให้บริการในกรณีที่ผู้ใช้ขาดการติดต่อกับเมล์เซิร์ฟเวอร์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204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อี</a:t>
            </a:r>
            <a:r>
              <a:rPr lang="th-TH" b="1" dirty="0" err="1" smtClean="0"/>
              <a:t>เมล</a:t>
            </a:r>
            <a:r>
              <a:rPr lang="th-TH" b="1" dirty="0" smtClean="0"/>
              <a:t>และอีเม</a:t>
            </a:r>
            <a:r>
              <a:rPr lang="th-TH" b="1" dirty="0" err="1" smtClean="0"/>
              <a:t>ลแอด</a:t>
            </a:r>
            <a:r>
              <a:rPr lang="th-TH" b="1" dirty="0" smtClean="0"/>
              <a:t>เดรส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>
                <a:latin typeface="+mj-lt"/>
              </a:rPr>
              <a:t>อี</a:t>
            </a:r>
            <a:r>
              <a:rPr lang="th-TH" sz="2800" dirty="0" err="1" smtClean="0">
                <a:latin typeface="+mj-lt"/>
              </a:rPr>
              <a:t>เมล</a:t>
            </a:r>
            <a:r>
              <a:rPr lang="th-TH" sz="2800" dirty="0" smtClean="0">
                <a:latin typeface="+mj-lt"/>
              </a:rPr>
              <a:t>คือ</a:t>
            </a:r>
            <a:r>
              <a:rPr lang="th-TH" sz="2800" dirty="0">
                <a:latin typeface="+mj-lt"/>
              </a:rPr>
              <a:t>วิธีการติดต่อสื่อสารด้วยตัวหนังสือ แทนการส่งจดหมายแบบกระดาษ โดยใช้การส่งข้อมูลในรูปของสัญญาณข้อมูลทางอิเล็กทรอนิกส์ผ่านระบบเครือข่ายคอมพิวเตอร์ จากเครื่องหนึ่งไปยังผู้รับอีกเครื่อง</a:t>
            </a:r>
            <a:r>
              <a:rPr lang="th-TH" sz="2800" dirty="0" smtClean="0">
                <a:latin typeface="+mj-lt"/>
              </a:rPr>
              <a:t>หนึ่ง</a:t>
            </a:r>
          </a:p>
          <a:p>
            <a:r>
              <a:rPr lang="th-TH" sz="2800" dirty="0" smtClean="0">
                <a:latin typeface="+mj-lt"/>
              </a:rPr>
              <a:t>อีเม</a:t>
            </a:r>
            <a:r>
              <a:rPr lang="th-TH" sz="2800" dirty="0" err="1" smtClean="0">
                <a:latin typeface="+mj-lt"/>
              </a:rPr>
              <a:t>ลแอด</a:t>
            </a:r>
            <a:r>
              <a:rPr lang="th-TH" sz="2800" dirty="0" smtClean="0">
                <a:latin typeface="+mj-lt"/>
              </a:rPr>
              <a:t>เดรส </a:t>
            </a:r>
            <a:r>
              <a:rPr lang="th-TH" sz="2800" dirty="0">
                <a:latin typeface="+mj-lt"/>
              </a:rPr>
              <a:t>( </a:t>
            </a:r>
            <a:r>
              <a:rPr lang="en-US" sz="2800" dirty="0">
                <a:latin typeface="+mj-lt"/>
              </a:rPr>
              <a:t>E- mail Address) </a:t>
            </a:r>
            <a:r>
              <a:rPr lang="th-TH" sz="2800" dirty="0">
                <a:latin typeface="+mj-lt"/>
              </a:rPr>
              <a:t>คือ ที่อยู่ในอินเทอร์เน็ต หรือที่อยู่ของตู้จดหมายของผู้ใช้อินเทอร์เน็ต ใช้สำหรับบอกตำแหน่งของผู้รับว่าอยู่ที่ไหน เช่น </a:t>
            </a:r>
            <a:r>
              <a:rPr lang="en-US" sz="2800" dirty="0" smtClean="0">
                <a:latin typeface="+mj-lt"/>
              </a:rPr>
              <a:t>somchai@thaimail.co.th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ประวัติของอี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อี</a:t>
            </a:r>
            <a:r>
              <a:rPr lang="th-TH" dirty="0" err="1" smtClean="0"/>
              <a:t>เมล</a:t>
            </a:r>
            <a:r>
              <a:rPr lang="th-TH" dirty="0" smtClean="0"/>
              <a:t>เริ่ม</a:t>
            </a:r>
            <a:r>
              <a:rPr lang="th-TH" dirty="0"/>
              <a:t>ใช้กันในปี พ.ศ. 2508 (ค.ศ. 1965) โดยใช้ในการส่งข้อมูลระหว่างผู้ใช้ภายในเครื่องคอมพิวเตอร์เมนเฟรม ปัจจุบันได้มีการเถียงกันระหว่างเครื่อง </a:t>
            </a:r>
            <a:r>
              <a:rPr lang="en-US" dirty="0"/>
              <a:t>SDC's Q32 </a:t>
            </a:r>
            <a:r>
              <a:rPr lang="th-TH" dirty="0"/>
              <a:t>และ </a:t>
            </a:r>
            <a:r>
              <a:rPr lang="en-US" dirty="0"/>
              <a:t>MIT's CTSS </a:t>
            </a:r>
            <a:r>
              <a:rPr lang="th-TH" dirty="0"/>
              <a:t>ว่าใครเป็นผู้ใช้</a:t>
            </a:r>
            <a:r>
              <a:rPr lang="th-TH" dirty="0" smtClean="0"/>
              <a:t>ระบบอี</a:t>
            </a:r>
            <a:r>
              <a:rPr lang="th-TH" dirty="0" err="1" smtClean="0"/>
              <a:t>เมล</a:t>
            </a:r>
            <a:r>
              <a:rPr lang="th-TH" dirty="0" smtClean="0"/>
              <a:t>เป็น</a:t>
            </a:r>
            <a:r>
              <a:rPr lang="th-TH" dirty="0"/>
              <a:t>เครื่อง</a:t>
            </a:r>
            <a:r>
              <a:rPr lang="th-TH" dirty="0" smtClean="0"/>
              <a:t>แรก</a:t>
            </a:r>
            <a:endParaRPr lang="th-TH" dirty="0"/>
          </a:p>
          <a:p>
            <a:r>
              <a:rPr lang="th-TH" dirty="0"/>
              <a:t>ต่อมาพัฒนาให้สามารถ</a:t>
            </a:r>
            <a:r>
              <a:rPr lang="th-TH" dirty="0" smtClean="0"/>
              <a:t>ส่งอีเม</a:t>
            </a:r>
            <a:r>
              <a:rPr lang="th-TH" dirty="0" err="1" smtClean="0"/>
              <a:t>ลข้าม</a:t>
            </a:r>
            <a:r>
              <a:rPr lang="th-TH" dirty="0"/>
              <a:t>ระหว่างเครื่องคอมพิวเตอร์ได้ โดยระบบแรก ๆ ได้แก่ ระบบ </a:t>
            </a:r>
            <a:r>
              <a:rPr lang="en-US" dirty="0"/>
              <a:t>AUTODIN </a:t>
            </a:r>
            <a:r>
              <a:rPr lang="th-TH" dirty="0"/>
              <a:t>ซึ่งเป็นระบบเชื่อมโยงข้อมูลของกระทรวงกลาโหมสหรัฐฯ (ปีพ.ศ. 2509) และ ระบบ </a:t>
            </a:r>
            <a:r>
              <a:rPr lang="en-US" dirty="0"/>
              <a:t>SAGE </a:t>
            </a:r>
            <a:r>
              <a:rPr lang="th-TH" dirty="0"/>
              <a:t>ซึ่งใช้ตรวจจับเครื่องบินทิ้ง</a:t>
            </a:r>
            <a:r>
              <a:rPr lang="th-TH" dirty="0" smtClean="0"/>
              <a:t>ระเบิด</a:t>
            </a:r>
            <a:endParaRPr lang="th-TH" dirty="0"/>
          </a:p>
          <a:p>
            <a:r>
              <a:rPr lang="th-TH" dirty="0"/>
              <a:t>ระบบเครือข่ายคอมพิวเตอร์ </a:t>
            </a:r>
            <a:r>
              <a:rPr lang="th-TH" dirty="0" err="1"/>
              <a:t>อาร์</a:t>
            </a:r>
            <a:r>
              <a:rPr lang="th-TH" dirty="0"/>
              <a:t>พา</a:t>
            </a:r>
            <a:r>
              <a:rPr lang="th-TH" dirty="0" err="1"/>
              <a:t>เน็ต</a:t>
            </a:r>
            <a:r>
              <a:rPr lang="th-TH" dirty="0"/>
              <a:t> (</a:t>
            </a:r>
            <a:r>
              <a:rPr lang="en-US" dirty="0"/>
              <a:t>ARPANET) </a:t>
            </a:r>
            <a:r>
              <a:rPr lang="th-TH" dirty="0"/>
              <a:t>มีส่วนเป็นอย่างมากในการ</a:t>
            </a:r>
            <a:r>
              <a:rPr lang="th-TH" dirty="0" smtClean="0"/>
              <a:t>พัฒนาอี</a:t>
            </a:r>
            <a:r>
              <a:rPr lang="th-TH" dirty="0" err="1" smtClean="0"/>
              <a:t>เมล</a:t>
            </a:r>
            <a:r>
              <a:rPr lang="th-TH" dirty="0" smtClean="0"/>
              <a:t> </a:t>
            </a:r>
            <a:r>
              <a:rPr lang="th-TH" dirty="0"/>
              <a:t>มีการทดลองส่งครั้งแรกในเครือข่ายเมื่อปีพ.ศ. 2512 ในปี พ.ศ. 2514 นาย</a:t>
            </a:r>
            <a:r>
              <a:rPr lang="th-TH" dirty="0" err="1"/>
              <a:t>เรย์</a:t>
            </a:r>
            <a:r>
              <a:rPr lang="th-TH" dirty="0"/>
              <a:t> ทอมลินสัน (</a:t>
            </a:r>
            <a:r>
              <a:rPr lang="en-US" dirty="0"/>
              <a:t>Ray Tomlinson) </a:t>
            </a:r>
            <a:r>
              <a:rPr lang="th-TH" dirty="0"/>
              <a:t>เริ่มใช้เครื่องหมาย @ ในการคั่นระหว่างชื่อผู้ใช้กับชื่อเครื่อง เขายังเขียนโปรแกรม</a:t>
            </a:r>
            <a:r>
              <a:rPr lang="th-TH" dirty="0" smtClean="0"/>
              <a:t>รับส่งอี</a:t>
            </a:r>
            <a:r>
              <a:rPr lang="th-TH" dirty="0" err="1" smtClean="0"/>
              <a:t>เมล</a:t>
            </a:r>
            <a:r>
              <a:rPr lang="th-TH" dirty="0" smtClean="0"/>
              <a:t>ที่</a:t>
            </a:r>
            <a:r>
              <a:rPr lang="th-TH" dirty="0"/>
              <a:t>ชื่อ </a:t>
            </a:r>
            <a:r>
              <a:rPr lang="en-US" dirty="0"/>
              <a:t>SNDMAIL </a:t>
            </a:r>
            <a:r>
              <a:rPr lang="th-TH" dirty="0"/>
              <a:t>และ </a:t>
            </a:r>
            <a:r>
              <a:rPr lang="en-US" dirty="0"/>
              <a:t>READMAIL </a:t>
            </a:r>
            <a:r>
              <a:rPr lang="th-TH" dirty="0" err="1"/>
              <a:t>อาร์พาเน็ต</a:t>
            </a:r>
            <a:r>
              <a:rPr lang="th-TH" dirty="0"/>
              <a:t>ทำ</a:t>
            </a:r>
            <a:r>
              <a:rPr lang="th-TH" dirty="0" smtClean="0"/>
              <a:t>ให้อี</a:t>
            </a:r>
            <a:r>
              <a:rPr lang="th-TH" dirty="0" err="1" smtClean="0"/>
              <a:t>เมล</a:t>
            </a:r>
            <a:r>
              <a:rPr lang="th-TH" dirty="0" smtClean="0"/>
              <a:t>ได้รับ</a:t>
            </a:r>
            <a:r>
              <a:rPr lang="th-TH" dirty="0"/>
              <a:t>ความนิยม </a:t>
            </a:r>
            <a:r>
              <a:rPr lang="th-TH" dirty="0" smtClean="0"/>
              <a:t>และอี</a:t>
            </a:r>
            <a:r>
              <a:rPr lang="th-TH" dirty="0" err="1" smtClean="0"/>
              <a:t>เมล</a:t>
            </a:r>
            <a:r>
              <a:rPr lang="th-TH" dirty="0" smtClean="0"/>
              <a:t>ก็</a:t>
            </a:r>
            <a:r>
              <a:rPr lang="th-TH" dirty="0"/>
              <a:t>ได้กลายเป็นงานหลักของ</a:t>
            </a:r>
            <a:r>
              <a:rPr lang="th-TH" dirty="0" err="1"/>
              <a:t>อาร์</a:t>
            </a:r>
            <a:r>
              <a:rPr lang="th-TH" dirty="0" err="1" smtClean="0"/>
              <a:t>พาเน็ต</a:t>
            </a:r>
            <a:r>
              <a:rPr lang="th-TH" dirty="0" smtClean="0"/>
              <a:t>ใน</a:t>
            </a:r>
            <a:r>
              <a:rPr lang="th-TH" dirty="0"/>
              <a:t>การ</a:t>
            </a:r>
            <a:r>
              <a:rPr lang="th-TH" dirty="0" smtClean="0"/>
              <a:t>รับส่งอีเม</a:t>
            </a:r>
            <a:r>
              <a:rPr lang="th-TH" dirty="0" err="1" smtClean="0"/>
              <a:t>ลบน</a:t>
            </a:r>
            <a:r>
              <a:rPr lang="th-TH" dirty="0"/>
              <a:t>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385070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ประวัติ</a:t>
            </a:r>
            <a:r>
              <a:rPr lang="th-TH" b="1" dirty="0" smtClean="0"/>
              <a:t>ของอี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เมื่อประโยชน์</a:t>
            </a:r>
            <a:r>
              <a:rPr lang="th-TH" dirty="0" smtClean="0"/>
              <a:t>ของอี</a:t>
            </a:r>
            <a:r>
              <a:rPr lang="th-TH" dirty="0" err="1" smtClean="0"/>
              <a:t>เมล</a:t>
            </a:r>
            <a:r>
              <a:rPr lang="th-TH" dirty="0" smtClean="0"/>
              <a:t>เป็น</a:t>
            </a:r>
            <a:r>
              <a:rPr lang="th-TH" dirty="0"/>
              <a:t>ที่รู้จักมากขึ้น ก็มีการคิดค้น</a:t>
            </a:r>
            <a:r>
              <a:rPr lang="th-TH" dirty="0" smtClean="0"/>
              <a:t>ระบบอี</a:t>
            </a:r>
            <a:r>
              <a:rPr lang="th-TH" dirty="0" err="1" smtClean="0"/>
              <a:t>เมล</a:t>
            </a:r>
            <a:r>
              <a:rPr lang="th-TH" dirty="0" smtClean="0"/>
              <a:t>ที่</a:t>
            </a:r>
            <a:r>
              <a:rPr lang="th-TH" dirty="0"/>
              <a:t>ติดต่อโดยช่องทางอื่นสำหรับผู้ที่ไม่มีสิทธิ์ใช้เครือข่าย</a:t>
            </a:r>
            <a:r>
              <a:rPr lang="th-TH" dirty="0" err="1"/>
              <a:t>อาร์</a:t>
            </a:r>
            <a:r>
              <a:rPr lang="th-TH" dirty="0"/>
              <a:t>พา</a:t>
            </a:r>
            <a:r>
              <a:rPr lang="th-TH" dirty="0" err="1"/>
              <a:t>เน็ต</a:t>
            </a:r>
            <a:r>
              <a:rPr lang="th-TH" dirty="0"/>
              <a:t> เช่นผ่านเครือข่าย </a:t>
            </a:r>
            <a:r>
              <a:rPr lang="en-US" dirty="0"/>
              <a:t>UUCP </a:t>
            </a:r>
            <a:r>
              <a:rPr lang="th-TH" dirty="0"/>
              <a:t>หรือ </a:t>
            </a:r>
            <a:r>
              <a:rPr lang="en-US" dirty="0"/>
              <a:t>VNET </a:t>
            </a:r>
            <a:r>
              <a:rPr lang="th-TH" dirty="0"/>
              <a:t>ก่อนที่มีการ</a:t>
            </a:r>
            <a:r>
              <a:rPr lang="th-TH" dirty="0" smtClean="0"/>
              <a:t>พัฒนาอี</a:t>
            </a:r>
            <a:r>
              <a:rPr lang="th-TH" dirty="0" err="1" smtClean="0"/>
              <a:t>เมล</a:t>
            </a:r>
            <a:r>
              <a:rPr lang="th-TH" dirty="0" smtClean="0"/>
              <a:t>ที่</a:t>
            </a:r>
            <a:r>
              <a:rPr lang="th-TH" dirty="0"/>
              <a:t>ค้นหาเส้นทางในการส่งโดยอัตโนมัติ (</a:t>
            </a:r>
            <a:r>
              <a:rPr lang="en-US" dirty="0"/>
              <a:t>auto-routing) </a:t>
            </a:r>
            <a:r>
              <a:rPr lang="th-TH" dirty="0"/>
              <a:t>การ</a:t>
            </a:r>
            <a:r>
              <a:rPr lang="th-TH" dirty="0" smtClean="0"/>
              <a:t>ส่งผ่านอีเม</a:t>
            </a:r>
            <a:r>
              <a:rPr lang="th-TH" dirty="0" err="1" smtClean="0"/>
              <a:t>ลข้าม</a:t>
            </a:r>
            <a:r>
              <a:rPr lang="th-TH" dirty="0"/>
              <a:t>จากระบบหนึ่งไปยังอีกระบบจำเป็นระบุเส้นทางการส่งโดยใช้เครื่องหมาย ! คั่นชื่อเครื่องระหว่างทาง วิธีนี้สามารถ</a:t>
            </a:r>
            <a:r>
              <a:rPr lang="th-TH" dirty="0" smtClean="0"/>
              <a:t>เชื่อมอี</a:t>
            </a:r>
            <a:r>
              <a:rPr lang="th-TH" dirty="0" err="1" smtClean="0"/>
              <a:t>เมลจาก</a:t>
            </a:r>
            <a:r>
              <a:rPr lang="th-TH" dirty="0" smtClean="0"/>
              <a:t> </a:t>
            </a:r>
            <a:r>
              <a:rPr lang="th-TH" dirty="0" err="1"/>
              <a:t>อาร์</a:t>
            </a:r>
            <a:r>
              <a:rPr lang="th-TH" dirty="0"/>
              <a:t>พา</a:t>
            </a:r>
            <a:r>
              <a:rPr lang="th-TH" dirty="0" err="1"/>
              <a:t>เน็ต</a:t>
            </a:r>
            <a:r>
              <a:rPr lang="th-TH" dirty="0"/>
              <a:t> </a:t>
            </a:r>
            <a:r>
              <a:rPr lang="en-US" dirty="0"/>
              <a:t>BITNET NSFNET UUCP </a:t>
            </a:r>
            <a:r>
              <a:rPr lang="th-TH" dirty="0"/>
              <a:t>เข้าด้วยกัน</a:t>
            </a:r>
          </a:p>
          <a:p>
            <a:r>
              <a:rPr lang="th-TH" dirty="0"/>
              <a:t>ในช่วงประมาณ พ.ศ. 2520 หน่วยงาน </a:t>
            </a:r>
            <a:r>
              <a:rPr lang="en-US" dirty="0"/>
              <a:t>IETF </a:t>
            </a:r>
            <a:r>
              <a:rPr lang="th-TH" dirty="0"/>
              <a:t>ออกแบบและกำหนด</a:t>
            </a:r>
            <a:r>
              <a:rPr lang="th-TH" dirty="0" err="1"/>
              <a:t>โพร</a:t>
            </a:r>
            <a:r>
              <a:rPr lang="th-TH" dirty="0"/>
              <a:t>โทคอ</a:t>
            </a:r>
            <a:r>
              <a:rPr lang="th-TH" dirty="0" err="1"/>
              <a:t>ลในการ</a:t>
            </a:r>
            <a:r>
              <a:rPr lang="th-TH" dirty="0" smtClean="0"/>
              <a:t>ส่งอี</a:t>
            </a:r>
            <a:r>
              <a:rPr lang="th-TH" dirty="0" err="1" smtClean="0"/>
              <a:t>เมล</a:t>
            </a:r>
            <a:r>
              <a:rPr lang="th-TH" dirty="0" smtClean="0"/>
              <a:t>ที่</a:t>
            </a:r>
            <a:r>
              <a:rPr lang="th-TH" dirty="0"/>
              <a:t>มีชื่อว่า </a:t>
            </a:r>
            <a:r>
              <a:rPr lang="en-US" dirty="0"/>
              <a:t>SMTP </a:t>
            </a:r>
            <a:r>
              <a:rPr lang="th-TH" dirty="0"/>
              <a:t>หรือ </a:t>
            </a:r>
            <a:r>
              <a:rPr lang="en-US" dirty="0"/>
              <a:t>Simple Mail Transfer Protocol </a:t>
            </a:r>
            <a:r>
              <a:rPr lang="th-TH" dirty="0"/>
              <a:t>ปัจจุบัน</a:t>
            </a:r>
            <a:r>
              <a:rPr lang="th-TH" dirty="0" err="1"/>
              <a:t>โพร</a:t>
            </a:r>
            <a:r>
              <a:rPr lang="th-TH" dirty="0"/>
              <a:t>โท</a:t>
            </a:r>
            <a:r>
              <a:rPr lang="th-TH" dirty="0" err="1"/>
              <a:t>คอล</a:t>
            </a:r>
            <a:r>
              <a:rPr lang="th-TH" dirty="0"/>
              <a:t>นี้ถือเป็นมาตรฐาน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4636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ส่วนประกอบ</a:t>
            </a:r>
            <a:r>
              <a:rPr lang="th-TH" b="1" dirty="0" smtClean="0"/>
              <a:t>ของอีเม</a:t>
            </a:r>
            <a:r>
              <a:rPr lang="th-TH" b="1" dirty="0" err="1" smtClean="0"/>
              <a:t>ลแอด</a:t>
            </a:r>
            <a:r>
              <a:rPr lang="th-TH" b="1" dirty="0" smtClean="0"/>
              <a:t>เดรส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ส่วนประกอบ</a:t>
            </a:r>
            <a:r>
              <a:rPr lang="th-TH" sz="2800" dirty="0" smtClean="0"/>
              <a:t>ของอีเม</a:t>
            </a:r>
            <a:r>
              <a:rPr lang="th-TH" sz="2800" dirty="0" err="1" smtClean="0"/>
              <a:t>ลแอด</a:t>
            </a:r>
            <a:r>
              <a:rPr lang="th-TH" sz="2800" dirty="0" smtClean="0"/>
              <a:t>เดรส </a:t>
            </a:r>
            <a:r>
              <a:rPr lang="th-TH" sz="2800" dirty="0"/>
              <a:t>ประกอบด้วย ส่วนสำคัญ ดังตัวอย่างนี้</a:t>
            </a:r>
          </a:p>
          <a:p>
            <a:pPr marL="314325" indent="0">
              <a:buNone/>
            </a:pPr>
            <a:r>
              <a:rPr lang="th-TH" sz="2800" dirty="0"/>
              <a:t>1. ชื่อบัญชีสมาชิกของผู้ใช้เรียกว่า </a:t>
            </a:r>
            <a:r>
              <a:rPr lang="en-US" sz="2800" dirty="0"/>
              <a:t>Username </a:t>
            </a:r>
            <a:r>
              <a:rPr lang="th-TH" sz="2800" dirty="0"/>
              <a:t>อาจใช้ชื่อจริง ชื่อเล่น หรือชื่อองค์กร ก็ได้</a:t>
            </a:r>
          </a:p>
          <a:p>
            <a:pPr marL="314325" indent="0">
              <a:buNone/>
            </a:pPr>
            <a:r>
              <a:rPr lang="th-TH" sz="2800" dirty="0"/>
              <a:t>2. ส่วนเครื่องหมาย @ (</a:t>
            </a:r>
            <a:r>
              <a:rPr lang="en-US" sz="2800" dirty="0"/>
              <a:t>at sign) </a:t>
            </a:r>
            <a:r>
              <a:rPr lang="th-TH" sz="2800" dirty="0"/>
              <a:t>อ่านว่า </a:t>
            </a:r>
            <a:r>
              <a:rPr lang="th-TH" sz="2800" dirty="0" err="1"/>
              <a:t>แอท</a:t>
            </a:r>
            <a:endParaRPr lang="th-TH" sz="2800" dirty="0"/>
          </a:p>
          <a:p>
            <a:pPr marL="314325" indent="0">
              <a:buNone/>
            </a:pPr>
            <a:r>
              <a:rPr lang="th-TH" sz="2800" dirty="0"/>
              <a:t>3. ส่วนโดเมน</a:t>
            </a:r>
            <a:r>
              <a:rPr lang="th-TH" sz="2800" dirty="0" err="1"/>
              <a:t>เนม</a:t>
            </a:r>
            <a:r>
              <a:rPr lang="th-TH" sz="2800" dirty="0"/>
              <a:t> (</a:t>
            </a:r>
            <a:r>
              <a:rPr lang="en-US" sz="2800" dirty="0"/>
              <a:t>Domain Name) </a:t>
            </a:r>
            <a:r>
              <a:rPr lang="th-TH" sz="2800" dirty="0"/>
              <a:t>เป็นที่อยู่ของอินเทอร์เน็ตเซิร์ฟเวอร์ที่เราสมัครเป็นสมาชิกอยู่ เพื่ออ้างถึงเมล์เซิร์ฟเวอร์</a:t>
            </a:r>
          </a:p>
          <a:p>
            <a:pPr marL="314325" indent="0">
              <a:buNone/>
            </a:pPr>
            <a:r>
              <a:rPr lang="th-TH" sz="2800" dirty="0"/>
              <a:t>4. ส่วนรหัสบอกประเภทขององค์กรและประเทศ เช่น .</a:t>
            </a:r>
            <a:r>
              <a:rPr lang="en-US" sz="2800" dirty="0"/>
              <a:t>co.th </a:t>
            </a:r>
            <a:r>
              <a:rPr lang="th-TH" sz="2800" dirty="0"/>
              <a:t>โดยที่ .</a:t>
            </a:r>
            <a:r>
              <a:rPr lang="en-US" sz="2800" dirty="0"/>
              <a:t>co </a:t>
            </a:r>
            <a:r>
              <a:rPr lang="th-TH" sz="2800" dirty="0"/>
              <a:t>หมายถึง </a:t>
            </a:r>
            <a:r>
              <a:rPr lang="en-US" sz="2800" dirty="0"/>
              <a:t>commercial </a:t>
            </a:r>
            <a:r>
              <a:rPr lang="th-TH" sz="2800" dirty="0"/>
              <a:t>เป็นบริการเกี่ยวกับการค้า ส่วน .</a:t>
            </a:r>
            <a:r>
              <a:rPr lang="en-US" sz="2800" dirty="0" err="1"/>
              <a:t>th</a:t>
            </a:r>
            <a:r>
              <a:rPr lang="en-US" sz="2800" dirty="0"/>
              <a:t> </a:t>
            </a:r>
            <a:r>
              <a:rPr lang="th-TH" sz="2800" dirty="0"/>
              <a:t>หมายถึง </a:t>
            </a:r>
            <a:r>
              <a:rPr lang="en-US" sz="2800" dirty="0"/>
              <a:t>Thailand </a:t>
            </a:r>
            <a:r>
              <a:rPr lang="th-TH" sz="2800" dirty="0"/>
              <a:t>อยู่ในประเทศไทย</a:t>
            </a:r>
          </a:p>
        </p:txBody>
      </p:sp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โปรโตคอลสำหรับ</a:t>
            </a:r>
            <a:r>
              <a:rPr lang="th-TH" b="1" dirty="0" smtClean="0"/>
              <a:t>รับส่งอี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20000"/>
          </a:bodyPr>
          <a:lstStyle/>
          <a:p>
            <a:r>
              <a:rPr lang="th-TH" sz="2800" dirty="0" smtClean="0"/>
              <a:t>การ</a:t>
            </a:r>
            <a:r>
              <a:rPr lang="th-TH" sz="2800" dirty="0"/>
              <a:t>ทำงานทั่วๆไป</a:t>
            </a:r>
            <a:r>
              <a:rPr lang="th-TH" sz="2800" dirty="0" smtClean="0"/>
              <a:t>ของอี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โดย</a:t>
            </a:r>
            <a:r>
              <a:rPr lang="th-TH" sz="2800" dirty="0"/>
              <a:t>สรุปมีเพียง 2 ประเภท </a:t>
            </a:r>
            <a:r>
              <a:rPr lang="th-TH" sz="2800" dirty="0" smtClean="0"/>
              <a:t>คือการส่งอี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 </a:t>
            </a:r>
            <a:r>
              <a:rPr lang="th-TH" sz="2800" dirty="0"/>
              <a:t>และการ</a:t>
            </a:r>
            <a:r>
              <a:rPr lang="th-TH" sz="2800" dirty="0" smtClean="0"/>
              <a:t>รับอี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 </a:t>
            </a:r>
            <a:r>
              <a:rPr lang="th-TH" sz="2800" dirty="0"/>
              <a:t>โดย   </a:t>
            </a:r>
            <a:endParaRPr lang="th-TH" sz="2800" dirty="0" smtClean="0"/>
          </a:p>
          <a:p>
            <a:r>
              <a:rPr lang="th-TH" sz="2800" b="1" dirty="0" smtClean="0"/>
              <a:t>โปรโตคอล</a:t>
            </a:r>
            <a:r>
              <a:rPr lang="th-TH" sz="2800" b="1" dirty="0"/>
              <a:t> </a:t>
            </a:r>
            <a:r>
              <a:rPr lang="en-US" sz="2800" b="1" dirty="0"/>
              <a:t>SMTP(Simple Mail Transfer Protocol) </a:t>
            </a:r>
            <a:endParaRPr lang="th-TH" sz="2800" b="1" dirty="0" smtClean="0"/>
          </a:p>
          <a:p>
            <a:r>
              <a:rPr lang="th-TH" sz="2800" dirty="0" smtClean="0"/>
              <a:t>ทำ</a:t>
            </a:r>
            <a:r>
              <a:rPr lang="th-TH" sz="2800" dirty="0"/>
              <a:t>หน้าที่</a:t>
            </a:r>
            <a:r>
              <a:rPr lang="th-TH" sz="2800" dirty="0" smtClean="0"/>
              <a:t>ส่งอี</a:t>
            </a:r>
            <a:r>
              <a:rPr lang="th-TH" sz="2800" dirty="0" err="1" smtClean="0"/>
              <a:t>เมลจาก</a:t>
            </a:r>
            <a:r>
              <a:rPr lang="th-TH" sz="2800" dirty="0"/>
              <a:t>เซิร์ฟเวอร์ของผู้ส่งไปยังเมล์เซิร์ฟเวอร์ของ</a:t>
            </a:r>
            <a:r>
              <a:rPr lang="th-TH" sz="2800" dirty="0" smtClean="0"/>
              <a:t>ผู้รับ จะใช้</a:t>
            </a:r>
            <a:r>
              <a:rPr lang="en-US" sz="2800" dirty="0" smtClean="0"/>
              <a:t>User agent(</a:t>
            </a:r>
            <a:r>
              <a:rPr lang="th-TH" sz="2800" dirty="0" smtClean="0"/>
              <a:t>ตัวแทนผู้ใช้</a:t>
            </a:r>
            <a:r>
              <a:rPr lang="en-US" sz="2800" dirty="0" smtClean="0"/>
              <a:t>)</a:t>
            </a:r>
            <a:r>
              <a:rPr lang="en-US" sz="2800" dirty="0"/>
              <a:t> </a:t>
            </a:r>
            <a:r>
              <a:rPr lang="th-TH" sz="2800" dirty="0" smtClean="0"/>
              <a:t>ส่งอี</a:t>
            </a:r>
            <a:r>
              <a:rPr lang="th-TH" sz="2800" dirty="0" err="1" smtClean="0"/>
              <a:t>เมลมา</a:t>
            </a:r>
            <a:r>
              <a:rPr lang="th-TH" sz="2800" dirty="0" smtClean="0"/>
              <a:t>ที่</a:t>
            </a:r>
            <a:r>
              <a:rPr lang="en-US" sz="2800" dirty="0" smtClean="0"/>
              <a:t> MTA (</a:t>
            </a:r>
            <a:r>
              <a:rPr lang="en-US" sz="2800" dirty="0"/>
              <a:t>Mail Transfer </a:t>
            </a:r>
            <a:r>
              <a:rPr lang="en-US" sz="2800" dirty="0" smtClean="0"/>
              <a:t>Agent) </a:t>
            </a:r>
            <a:r>
              <a:rPr lang="th-TH" sz="2800" dirty="0" smtClean="0"/>
              <a:t>เพื่อนำไปเก็บยัง</a:t>
            </a:r>
            <a:r>
              <a:rPr lang="en-US" sz="2800" dirty="0" smtClean="0"/>
              <a:t>Mail Server </a:t>
            </a:r>
            <a:r>
              <a:rPr lang="th-TH" sz="2800" dirty="0" smtClean="0"/>
              <a:t>ต่างเครื่องกัน โดยทั่วไป</a:t>
            </a:r>
            <a:r>
              <a:rPr lang="th-TH" sz="2800" dirty="0"/>
              <a:t>จะใช้พอร์ต </a:t>
            </a:r>
            <a:r>
              <a:rPr lang="th-TH" sz="2800" dirty="0" smtClean="0"/>
              <a:t>25 </a:t>
            </a:r>
            <a:r>
              <a:rPr lang="en-US" sz="2800" dirty="0" smtClean="0"/>
              <a:t>,2525 </a:t>
            </a:r>
            <a:r>
              <a:rPr lang="th-TH" sz="2800" dirty="0" smtClean="0"/>
              <a:t>และ 587</a:t>
            </a:r>
          </a:p>
          <a:p>
            <a:r>
              <a:rPr lang="th-TH" sz="2800" b="1" dirty="0"/>
              <a:t>โปรโตคอล </a:t>
            </a:r>
            <a:r>
              <a:rPr lang="en-US" sz="2800" b="1" dirty="0" smtClean="0"/>
              <a:t>POP3(Post </a:t>
            </a:r>
            <a:r>
              <a:rPr lang="en-US" sz="2800" b="1" dirty="0"/>
              <a:t>Office </a:t>
            </a:r>
            <a:r>
              <a:rPr lang="en-US" sz="2800" b="1" dirty="0" smtClean="0"/>
              <a:t>Protocol)</a:t>
            </a:r>
            <a:endParaRPr lang="th-TH" sz="2800" b="1" dirty="0" smtClean="0"/>
          </a:p>
          <a:p>
            <a:r>
              <a:rPr lang="th-TH" sz="2800" dirty="0" smtClean="0"/>
              <a:t>โปรโตคอล</a:t>
            </a:r>
            <a:r>
              <a:rPr lang="th-TH" sz="2800" dirty="0"/>
              <a:t>นี้เป็นตัวแรกที่ถูกออกแบบมาเพื่อใช้</a:t>
            </a:r>
            <a:r>
              <a:rPr lang="th-TH" sz="2800" dirty="0" smtClean="0"/>
              <a:t>รับอี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 </a:t>
            </a:r>
            <a:r>
              <a:rPr lang="th-TH" sz="2800" dirty="0"/>
              <a:t>และเพื่อให้สนับสนุนการทำงานในแบบ</a:t>
            </a:r>
            <a:r>
              <a:rPr lang="en-US" sz="2800" dirty="0"/>
              <a:t>offline </a:t>
            </a:r>
            <a:r>
              <a:rPr lang="th-TH" sz="2800" dirty="0"/>
              <a:t>โดยจะติดต่อเข้าไปยังเมล์เซิร์ฟเวอร์แล้วดาวน์</a:t>
            </a:r>
            <a:r>
              <a:rPr lang="th-TH" sz="2800" dirty="0" smtClean="0"/>
              <a:t>โหลดอี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ทั้งหมดจากนั้น</a:t>
            </a:r>
            <a:r>
              <a:rPr lang="th-TH" sz="2800" dirty="0"/>
              <a:t>จะ</a:t>
            </a:r>
            <a:r>
              <a:rPr lang="th-TH" sz="2800" dirty="0" smtClean="0"/>
              <a:t>ลบอี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ที่</a:t>
            </a:r>
            <a:r>
              <a:rPr lang="th-TH" sz="2800" dirty="0"/>
              <a:t>เซิร์ฟเวอร์นั้นทิ้งไป เพื่อป้องกันการดาวน์โหลดซ้ำ แต่ผู้ใช้จะทำงานแบบ</a:t>
            </a:r>
            <a:r>
              <a:rPr lang="en-US" sz="2800" dirty="0"/>
              <a:t>Online </a:t>
            </a:r>
            <a:r>
              <a:rPr lang="th-TH" sz="2800" dirty="0"/>
              <a:t>กับ เซิร์ฟเวอร์ไม่ได้ เนื่องจากการ</a:t>
            </a:r>
            <a:r>
              <a:rPr lang="th-TH" sz="2800" dirty="0" smtClean="0"/>
              <a:t>อ่านอี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จะดึงอี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ที่</a:t>
            </a:r>
            <a:r>
              <a:rPr lang="th-TH" sz="2800" dirty="0"/>
              <a:t>เก็บ</a:t>
            </a:r>
            <a:r>
              <a:rPr lang="th-TH" sz="2800" dirty="0" smtClean="0"/>
              <a:t>ไว้ขึ้นมา</a:t>
            </a:r>
            <a:r>
              <a:rPr lang="th-TH" sz="2800" dirty="0"/>
              <a:t>ให้อ่านหลังจากที่ดาวน์โหลดมาเก็บไว้ ซึ่งในขณะนั้นอาจจะไม่ได้ออนไลน์อยู่</a:t>
            </a:r>
            <a:r>
              <a:rPr lang="th-TH" sz="2800" dirty="0" err="1"/>
              <a:t>กับเน็ต</a:t>
            </a:r>
            <a:r>
              <a:rPr lang="th-TH" sz="2800" dirty="0"/>
              <a:t>เวิร์กก็</a:t>
            </a:r>
            <a:r>
              <a:rPr lang="th-TH" sz="2800" dirty="0" smtClean="0"/>
              <a:t>ได้</a:t>
            </a:r>
            <a:r>
              <a:rPr lang="th-TH" sz="2800" dirty="0"/>
              <a:t>โดยทั่วไปจะใช้พอร์ต 110</a:t>
            </a:r>
            <a:br>
              <a:rPr lang="th-TH" sz="2800" dirty="0"/>
            </a:br>
            <a:endParaRPr lang="en-US" sz="2800" dirty="0"/>
          </a:p>
        </p:txBody>
      </p:sp>
      <p:sp>
        <p:nvSpPr>
          <p:cNvPr id="4" name="AutoShape 6" descr="https://www-zeuthen.desy.de/technisches_seminar/texte/blind/Image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โปรโตคอลสำหรับ</a:t>
            </a:r>
            <a:r>
              <a:rPr lang="th-TH" b="1" dirty="0" smtClean="0"/>
              <a:t>รับส่งอี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sz="3200" b="1" dirty="0"/>
              <a:t>โปรโตคอล </a:t>
            </a:r>
            <a:r>
              <a:rPr lang="en-US" b="1" dirty="0" smtClean="0"/>
              <a:t>IMAP</a:t>
            </a:r>
            <a:r>
              <a:rPr lang="en-US" b="1" dirty="0"/>
              <a:t> (Internet Message Access Protocol)</a:t>
            </a:r>
            <a:r>
              <a:rPr lang="en-US" dirty="0"/>
              <a:t> </a:t>
            </a:r>
            <a:endParaRPr lang="th-TH" dirty="0" smtClean="0"/>
          </a:p>
          <a:p>
            <a:r>
              <a:rPr lang="th-TH" dirty="0" smtClean="0"/>
              <a:t>โปรโตคอลที่มี</a:t>
            </a:r>
            <a:r>
              <a:rPr lang="th-TH" dirty="0"/>
              <a:t>การทำงานในแบบที่เรียกว่า </a:t>
            </a:r>
            <a:r>
              <a:rPr lang="en-US" dirty="0"/>
              <a:t>Online Model </a:t>
            </a:r>
            <a:r>
              <a:rPr lang="th-TH" dirty="0"/>
              <a:t>คือ การจัดการและการ </a:t>
            </a:r>
            <a:r>
              <a:rPr lang="en-US" dirty="0"/>
              <a:t>process email </a:t>
            </a:r>
            <a:r>
              <a:rPr lang="th-TH" dirty="0"/>
              <a:t>ทั้งหมดจะถูกจัดการที่ </a:t>
            </a:r>
            <a:r>
              <a:rPr lang="en-US" dirty="0"/>
              <a:t>server </a:t>
            </a:r>
            <a:r>
              <a:rPr lang="th-TH" dirty="0"/>
              <a:t>เพียงอย่างเดียว </a:t>
            </a:r>
            <a:r>
              <a:rPr lang="en-US" dirty="0"/>
              <a:t>client </a:t>
            </a:r>
            <a:r>
              <a:rPr lang="th-TH" dirty="0"/>
              <a:t>มีหน้าที่เพียงแค่อ่าน </a:t>
            </a:r>
            <a:r>
              <a:rPr lang="en-US" dirty="0"/>
              <a:t>email </a:t>
            </a:r>
            <a:r>
              <a:rPr lang="th-TH" dirty="0"/>
              <a:t>หรือส่งคำสั่งไป </a:t>
            </a:r>
            <a:r>
              <a:rPr lang="en-US" dirty="0"/>
              <a:t>process email </a:t>
            </a:r>
            <a:r>
              <a:rPr lang="th-TH" dirty="0"/>
              <a:t>บน </a:t>
            </a:r>
            <a:r>
              <a:rPr lang="en-US" dirty="0"/>
              <a:t>server </a:t>
            </a:r>
            <a:r>
              <a:rPr lang="th-TH" dirty="0"/>
              <a:t>เท่านั้น ลักษณะนี้มีข้อดีก็คือท่านสามารถอ่าน </a:t>
            </a:r>
            <a:r>
              <a:rPr lang="en-US" dirty="0"/>
              <a:t>email </a:t>
            </a:r>
            <a:r>
              <a:rPr lang="th-TH" dirty="0"/>
              <a:t>จากที่ใดก็ได้ เนื่องจาก </a:t>
            </a:r>
            <a:r>
              <a:rPr lang="en-US" dirty="0"/>
              <a:t>email </a:t>
            </a:r>
            <a:r>
              <a:rPr lang="th-TH" dirty="0"/>
              <a:t>จะถูกเก็บอยู่ใน </a:t>
            </a:r>
            <a:r>
              <a:rPr lang="en-US" dirty="0"/>
              <a:t>Server </a:t>
            </a:r>
            <a:r>
              <a:rPr lang="th-TH" dirty="0"/>
              <a:t>เสมอ และจะมีสถานะบอกด้วยว่า </a:t>
            </a:r>
            <a:r>
              <a:rPr lang="en-US" dirty="0"/>
              <a:t>email </a:t>
            </a:r>
            <a:r>
              <a:rPr lang="th-TH" dirty="0"/>
              <a:t>ฉบับใดมาใหม่ ฉบับใดมีการอ่านหรือตอบกลับไปแล้ว แต่ข้อเสียก็คือ </a:t>
            </a:r>
            <a:r>
              <a:rPr lang="en-US" dirty="0"/>
              <a:t>server </a:t>
            </a:r>
            <a:r>
              <a:rPr lang="th-TH" dirty="0"/>
              <a:t>จะต้องเป็นเครื่องที่มีประสิทธิภาพสูง และในระหว่างการอ่านหรือ </a:t>
            </a:r>
            <a:r>
              <a:rPr lang="en-US" dirty="0"/>
              <a:t>process email </a:t>
            </a:r>
            <a:r>
              <a:rPr lang="th-TH" dirty="0"/>
              <a:t>เครื่อง </a:t>
            </a:r>
            <a:r>
              <a:rPr lang="en-US" dirty="0"/>
              <a:t>client </a:t>
            </a:r>
            <a:r>
              <a:rPr lang="th-TH" dirty="0"/>
              <a:t>จะต้องเชื่อมต่อกับ </a:t>
            </a:r>
            <a:r>
              <a:rPr lang="en-US" dirty="0"/>
              <a:t>server </a:t>
            </a:r>
            <a:r>
              <a:rPr lang="th-TH" dirty="0"/>
              <a:t>ตลอดเวลา ดังนั้นจึงทำงานได้ช้ากว่าแบบ </a:t>
            </a:r>
            <a:r>
              <a:rPr lang="en-US" dirty="0"/>
              <a:t>pop </a:t>
            </a:r>
            <a:r>
              <a:rPr lang="th-TH" dirty="0"/>
              <a:t>อย่างไรก็ดี ณ ปัจจุบัน มีผู้ใช้ </a:t>
            </a:r>
            <a:r>
              <a:rPr lang="en-US" dirty="0"/>
              <a:t>Smart Phone </a:t>
            </a:r>
            <a:r>
              <a:rPr lang="th-TH" dirty="0"/>
              <a:t>หรือ </a:t>
            </a:r>
            <a:r>
              <a:rPr lang="en-US" dirty="0"/>
              <a:t>Tablet </a:t>
            </a:r>
            <a:r>
              <a:rPr lang="th-TH" dirty="0"/>
              <a:t>มากมาย จึงเหมาะมากกับการใช้งานในลักษณะของ </a:t>
            </a:r>
            <a:r>
              <a:rPr lang="en-US" dirty="0" smtClean="0"/>
              <a:t>IMAP</a:t>
            </a:r>
            <a:endParaRPr lang="th-TH" dirty="0"/>
          </a:p>
        </p:txBody>
      </p:sp>
      <p:sp>
        <p:nvSpPr>
          <p:cNvPr id="4" name="AutoShape 2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4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ประเภท</a:t>
            </a:r>
            <a:r>
              <a:rPr lang="th-TH" b="1" dirty="0" smtClean="0"/>
              <a:t>ของอี</a:t>
            </a:r>
            <a:r>
              <a:rPr lang="th-TH" b="1" dirty="0" err="1" smtClean="0"/>
              <a:t>เมล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อีเม</a:t>
            </a:r>
            <a:r>
              <a:rPr lang="th-TH" sz="2800" dirty="0" err="1" smtClean="0"/>
              <a:t>ลมีการ</a:t>
            </a:r>
            <a:r>
              <a:rPr lang="th-TH" sz="2800" dirty="0" smtClean="0"/>
              <a:t>ให้บริการหลายรูปแบบ ดังนี้</a:t>
            </a:r>
            <a:br>
              <a:rPr lang="th-TH" sz="2800" dirty="0" smtClean="0"/>
            </a:br>
            <a:r>
              <a:rPr lang="th-TH" sz="2800" dirty="0" smtClean="0"/>
              <a:t>1. อี</a:t>
            </a:r>
            <a:r>
              <a:rPr lang="th-TH" sz="2800" dirty="0" err="1" smtClean="0"/>
              <a:t>เมลจาก</a:t>
            </a:r>
            <a:r>
              <a:rPr lang="th-TH" sz="2800" dirty="0" smtClean="0"/>
              <a:t>ผู้ให้บริการอินเทอร์เน็ต คือ 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ที่ได้มาเมื่อเราสมัครเป็นสมาชิกของผู้ให้บริการด้านอินเทอร์เน็ต (</a:t>
            </a:r>
            <a:r>
              <a:rPr lang="en-US" sz="2800" dirty="0" smtClean="0"/>
              <a:t>ISP : Internet Service Provider)</a:t>
            </a:r>
            <a:r>
              <a:rPr lang="th-TH" sz="2800" dirty="0" smtClean="0"/>
              <a:t>โดยการซื้อชั่วโมงการอินเทอร์เน็ตเป็นบริการเพิ่มเติมให้แก่ลูกค้า และเป็นบริการที่จะสามารถติดต่อกับสมาชิกได้อย่างรวดเร็วสำหรับการใช้บริการอี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รูปแบบนี้มักจะเกิดปัญหาคือ เมื่อเราเปลี่ยนการขอให้ใช้บริการอินเทอร์เน็ตเป็นบริษัทอื่น และขอปิดบัญชีการใช้บริการจากบริษัทเดิม 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ที่ได้จดทะเบียนไว้กับบริษัทเดิมจะถูกยกเลิกทันที หรือ เมื่อระยะเวลาในการให้บริการอินเทอร์เน็ตหมดลงอีกเมล์ก็จะหมดอายุการใช้งานด้วย ทำให้เกิดการเปลี่ยนแปลงอี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แอดรบ่อยครั้ง เหมือนกับคนที่ย้ายบ้านบ่อย ๆ ถ้าไม่ใช้แจ้งการเปลี่ยนแปลงที่อยู่ให้กับผู้ที่ติดต่อด้วยจะทำให้การติดต่อไม่สามารถทำได้ เมื่อมีผู้ส่งจดหมายมาดารที่อยู่เดิมจะทำให้ไม่ได้รับจดหมาย และจดหมายจะถูกตีกลับไปยังผู้ส่งเช่นเดียวกับระบบการสื่อสารโดยผ่านทางไปรษณีย์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60320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</a:t>
            </a:r>
            <a:r>
              <a:rPr lang="th-TH" b="1" dirty="0" smtClean="0"/>
              <a:t>ของอี</a:t>
            </a:r>
            <a:r>
              <a:rPr lang="th-TH" b="1" dirty="0" err="1" smtClean="0"/>
              <a:t>เมล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2800" dirty="0"/>
              <a:t>2. </a:t>
            </a:r>
            <a:r>
              <a:rPr lang="th-TH" sz="2800" dirty="0" smtClean="0"/>
              <a:t>อี</a:t>
            </a:r>
            <a:r>
              <a:rPr lang="th-TH" sz="2800" dirty="0" err="1" smtClean="0"/>
              <a:t>เมลจาก</a:t>
            </a:r>
            <a:r>
              <a:rPr lang="th-TH" sz="2800" dirty="0"/>
              <a:t>องค์กร เช่น บริษัท สถาบันการศึกษา หน่วยงาน หรือองค์กรต่าง ซึ่งจะ</a:t>
            </a:r>
            <a:r>
              <a:rPr lang="th-TH" sz="2800" dirty="0" smtClean="0"/>
              <a:t>เป็นอี</a:t>
            </a:r>
            <a:r>
              <a:rPr lang="th-TH" sz="2800" dirty="0" err="1" smtClean="0"/>
              <a:t>เมล</a:t>
            </a:r>
            <a:r>
              <a:rPr lang="th-TH" sz="2800" dirty="0" smtClean="0"/>
              <a:t>ที่</a:t>
            </a:r>
            <a:r>
              <a:rPr lang="th-TH" sz="2800" dirty="0"/>
              <a:t>ให้บริการเฉพาะกลุ่มบุคคลที่เป็นสมาชิกอยู่ภายใต้องค์กร นั้น ๆ เช่น </a:t>
            </a:r>
            <a:r>
              <a:rPr lang="en-US" sz="2800" dirty="0"/>
              <a:t>Kulrapee@nvc-korat.ar.th</a:t>
            </a:r>
            <a:r>
              <a:rPr lang="th-TH" sz="2800" dirty="0"/>
              <a:t>โดยที่อยู่ </a:t>
            </a:r>
            <a:r>
              <a:rPr lang="en-US" sz="2800" dirty="0"/>
              <a:t>Nvc-korat.ac.th  </a:t>
            </a:r>
            <a:r>
              <a:rPr lang="th-TH" sz="2800" dirty="0"/>
              <a:t>คือ  ชื่อโดเมน</a:t>
            </a:r>
            <a:r>
              <a:rPr lang="th-TH" sz="2800" dirty="0" err="1"/>
              <a:t>เนม</a:t>
            </a:r>
            <a:r>
              <a:rPr lang="th-TH" sz="2800" dirty="0"/>
              <a:t>ของวิทยาลัยอาชีวศึกษานครราชสีมาซึ่งสมาชิกคือ บุคลากรภายในวิทยาลัยอาชีวศึกษานครราชสีมา เท่านั้น</a:t>
            </a:r>
            <a:endParaRPr lang="th-TH" sz="3200" dirty="0"/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77480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332</TotalTime>
  <Words>1161</Words>
  <Application>Microsoft Office PowerPoint</Application>
  <PresentationFormat>นำเสนอทางหน้าจอ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ตรงกลาง</vt:lpstr>
      <vt:lpstr>4133202 เทคโนโลยีอินเทอร์เน็ต บทที่ 5 จดหมายอิเล็กทรอนิกส์</vt:lpstr>
      <vt:lpstr>อีเมลและอีเมลแอดเดรส </vt:lpstr>
      <vt:lpstr>ประวัติของอีเมล</vt:lpstr>
      <vt:lpstr>ประวัติของอีเมล</vt:lpstr>
      <vt:lpstr>ส่วนประกอบของอีเมลแอดเดรส </vt:lpstr>
      <vt:lpstr>โปรโตคอลสำหรับรับส่งอีเมล</vt:lpstr>
      <vt:lpstr>โปรโตคอลสำหรับรับส่งอีเมล</vt:lpstr>
      <vt:lpstr>ประเภทของอีเมล</vt:lpstr>
      <vt:lpstr>ประเภทของอีเมล</vt:lpstr>
      <vt:lpstr>ประเภทของอีเมล</vt:lpstr>
      <vt:lpstr>ข้อมูลในการส่งอีเมล</vt:lpstr>
      <vt:lpstr>ประเภทของกล่องจดหมาย </vt:lpstr>
      <vt:lpstr>ข้อดีของอีเมล</vt:lpstr>
      <vt:lpstr>ข้อดีของอีเมล</vt:lpstr>
      <vt:lpstr>ข้อดีของอีเมล</vt:lpstr>
      <vt:lpstr>ข้อจำกัดของอีเมล</vt:lpstr>
      <vt:lpstr>ข้อจำกัดของอีเมล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user</cp:lastModifiedBy>
  <cp:revision>32</cp:revision>
  <dcterms:created xsi:type="dcterms:W3CDTF">2016-05-15T02:27:06Z</dcterms:created>
  <dcterms:modified xsi:type="dcterms:W3CDTF">2016-07-02T07:08:07Z</dcterms:modified>
</cp:coreProperties>
</file>