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76" r:id="rId6"/>
    <p:sldId id="259" r:id="rId7"/>
    <p:sldId id="277" r:id="rId8"/>
    <p:sldId id="278" r:id="rId9"/>
    <p:sldId id="261" r:id="rId10"/>
    <p:sldId id="262" r:id="rId11"/>
    <p:sldId id="263" r:id="rId12"/>
    <p:sldId id="279" r:id="rId13"/>
    <p:sldId id="280" r:id="rId14"/>
    <p:sldId id="282" r:id="rId15"/>
    <p:sldId id="283" r:id="rId16"/>
    <p:sldId id="284" r:id="rId17"/>
    <p:sldId id="285" r:id="rId18"/>
    <p:sldId id="302" r:id="rId19"/>
    <p:sldId id="303" r:id="rId20"/>
    <p:sldId id="304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02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72E52-6AD9-4011-B028-B5D696272BD4}" type="datetimeFigureOut">
              <a:rPr lang="th-TH" smtClean="0"/>
              <a:t>12/06/59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C3DA2-B8D4-441F-9303-FEC8EC6BD0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244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C3DA2-B8D4-441F-9303-FEC8EC6BD016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138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12/06/59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12/06/59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12/06/59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12/06/59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12/06/59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t>12/06/59</a:t>
            </a:fld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ตัวแทน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t>12/06/59</a:t>
            </a:fld>
            <a:endParaRPr lang="th-TH"/>
          </a:p>
        </p:txBody>
      </p:sp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12/06/59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12/06/59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12/06/59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5F293D-20BF-487A-BFA7-792ABC73B8A5}" type="datetimeFigureOut">
              <a:rPr lang="th-TH" smtClean="0"/>
              <a:t>12/06/59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12/06/59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63688" y="4038600"/>
            <a:ext cx="7075512" cy="18288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4133202 เทคโนโลยีอินเทอร์เน็ต</a:t>
            </a:r>
            <a:br>
              <a:rPr lang="th-TH" b="1" dirty="0" smtClean="0"/>
            </a:br>
            <a:r>
              <a:rPr lang="th-TH" b="1" dirty="0" smtClean="0"/>
              <a:t>บท</a:t>
            </a:r>
            <a:r>
              <a:rPr lang="th-TH" b="1" smtClean="0"/>
              <a:t>ที่ </a:t>
            </a:r>
            <a:r>
              <a:rPr lang="th-TH" b="1" smtClean="0"/>
              <a:t>4 </a:t>
            </a:r>
            <a:r>
              <a:rPr lang="th-TH" b="1" dirty="0" smtClean="0"/>
              <a:t>อุปกรณ์</a:t>
            </a:r>
            <a:r>
              <a:rPr lang="th-TH" b="1" dirty="0"/>
              <a:t>เครือข่ายและการเชื่อมต่ออินเทอร์เน็ต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อาจารย์ผู้สอน ปุริม ชฎา</a:t>
            </a:r>
            <a:r>
              <a:rPr lang="th-TH" dirty="0" err="1" smtClean="0"/>
              <a:t>รัตน</a:t>
            </a:r>
            <a:r>
              <a:rPr lang="th-TH" dirty="0" smtClean="0"/>
              <a:t>ฐิติ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8608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การเชื่อมต่อคอมพิวเตอร์เข้าสู่</a:t>
            </a:r>
            <a:r>
              <a:rPr lang="th-TH" b="1" dirty="0" smtClean="0"/>
              <a:t>ระบบอินเทอร์เน็ต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3.การเชื่อมต่อแบบ </a:t>
            </a:r>
            <a:r>
              <a:rPr lang="en-US" sz="2800" b="1" dirty="0"/>
              <a:t>DSL (Digital Subscriber Line)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th-TH" sz="2800" dirty="0" smtClean="0"/>
              <a:t>เป็น</a:t>
            </a:r>
            <a:r>
              <a:rPr lang="th-TH" sz="2800" dirty="0"/>
              <a:t>เทคโนโลยีการเชื่อมต่ออินเทอร์เน็ตความเร็วสูงโดยใช้สายโทรศัพท์ธรรมดา ที่สามารถ</a:t>
            </a:r>
            <a:r>
              <a:rPr lang="th-TH" sz="2800" dirty="0" smtClean="0"/>
              <a:t>ใช้อินเทอร์เน็ตและ</a:t>
            </a:r>
            <a:r>
              <a:rPr lang="th-TH" sz="2800" dirty="0"/>
              <a:t>พูดผ่านสายโทรศัพท์ปกติได้ในเวลาเดียวกัน สิ่งที่ต้องคำนึงถึงในการติดตั้ง</a:t>
            </a:r>
            <a:r>
              <a:rPr lang="th-TH" sz="2800" dirty="0" smtClean="0"/>
              <a:t>ระบบอินเทอร์เน็ตแบบ </a:t>
            </a:r>
            <a:r>
              <a:rPr lang="en-US" sz="2800" dirty="0"/>
              <a:t>DSL </a:t>
            </a:r>
            <a:r>
              <a:rPr lang="th-TH" sz="2800" dirty="0"/>
              <a:t>ก็คือ ต้องตรวจสอบ ว่าสถานที่ที่ติดตั้งอยู่ในเขตพื้นที่ให้บริการระบบโทรศัพท์แบบ </a:t>
            </a:r>
            <a:r>
              <a:rPr lang="en-US" sz="2800" dirty="0"/>
              <a:t>DSL </a:t>
            </a:r>
            <a:r>
              <a:rPr lang="th-TH" sz="2800" dirty="0"/>
              <a:t>หรือ ไม่ บัญชี</a:t>
            </a:r>
            <a:r>
              <a:rPr lang="th-TH" sz="2800" dirty="0" smtClean="0"/>
              <a:t>ผู้ใช้อินเทอร์เน็ตจาก</a:t>
            </a:r>
            <a:r>
              <a:rPr lang="th-TH" sz="2800" dirty="0"/>
              <a:t>ผู้</a:t>
            </a:r>
            <a:r>
              <a:rPr lang="th-TH" sz="2800" dirty="0" smtClean="0"/>
              <a:t>ให้บริการอินเทอร์เน็ตใน</a:t>
            </a:r>
            <a:r>
              <a:rPr lang="th-TH" sz="2800" dirty="0"/>
              <a:t>แบบ </a:t>
            </a:r>
            <a:r>
              <a:rPr lang="en-US" sz="2800" dirty="0"/>
              <a:t>DSL </a:t>
            </a:r>
            <a:r>
              <a:rPr lang="th-TH" sz="2800" dirty="0"/>
              <a:t>การ เชื่อมต่อต้องใช้ </a:t>
            </a:r>
            <a:r>
              <a:rPr lang="en-US" sz="2800" dirty="0"/>
              <a:t>DSL Modem </a:t>
            </a:r>
            <a:r>
              <a:rPr lang="th-TH" sz="2800" dirty="0"/>
              <a:t>ในการเชื่อมต่อ ต้องติดตั้ง </a:t>
            </a:r>
            <a:r>
              <a:rPr lang="en-US" sz="2800" dirty="0"/>
              <a:t>Ethernet Adapter Card </a:t>
            </a:r>
            <a:r>
              <a:rPr lang="th-TH" sz="2800" dirty="0"/>
              <a:t>หรือ </a:t>
            </a:r>
            <a:r>
              <a:rPr lang="en-US" sz="2800" dirty="0" err="1"/>
              <a:t>Lan</a:t>
            </a:r>
            <a:r>
              <a:rPr lang="en-US" sz="2800" dirty="0"/>
              <a:t> Card</a:t>
            </a:r>
            <a:r>
              <a:rPr lang="th-TH" sz="2800" dirty="0"/>
              <a:t>ไว้ที่เครื่องคอมพิวเตอร์ที่ใช้ในการ</a:t>
            </a:r>
            <a:r>
              <a:rPr lang="th-TH" sz="2800" dirty="0" smtClean="0"/>
              <a:t>เชื่อมต่ออินเทอร์เน็ตด้วย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51277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การเชื่อมต่อคอมพิวเตอร์เข้าสู่</a:t>
            </a:r>
            <a:r>
              <a:rPr lang="th-TH" b="1" dirty="0" smtClean="0"/>
              <a:t>ระบบอินเทอร์เน็ต</a:t>
            </a:r>
            <a:r>
              <a:rPr lang="th-TH" b="1" dirty="0"/>
              <a:t>      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997152"/>
          </a:xfrm>
        </p:spPr>
        <p:txBody>
          <a:bodyPr>
            <a:normAutofit/>
          </a:bodyPr>
          <a:lstStyle/>
          <a:p>
            <a:r>
              <a:rPr lang="th-TH" sz="2800" b="1" dirty="0"/>
              <a:t>4.การเชื่อมต่อแบบ </a:t>
            </a:r>
            <a:r>
              <a:rPr lang="en-US" sz="2800" b="1" dirty="0"/>
              <a:t>Cable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th-TH" sz="2800" dirty="0" smtClean="0"/>
              <a:t>เป็น</a:t>
            </a:r>
            <a:r>
              <a:rPr lang="th-TH" sz="2800" dirty="0"/>
              <a:t>การเชื่อมต่ออินเทอร์เน็ตโดยผ่านสายสื่อสารเดียวกับ </a:t>
            </a:r>
            <a:r>
              <a:rPr lang="en-US" sz="2800" dirty="0"/>
              <a:t>Cable TV </a:t>
            </a:r>
            <a:r>
              <a:rPr lang="th-TH" sz="2800" dirty="0"/>
              <a:t>จึงทำให้เราสามารถเชื่อมต่ออินเทอร์เน็ตไปพร้อม ๆ กับการดูทีวีได้ โดยต้องจัดหาอุปกรณ์เพิ่มเติม คือ ใช้ </a:t>
            </a:r>
            <a:r>
              <a:rPr lang="en-US" sz="2800" dirty="0"/>
              <a:t>Cable Modem </a:t>
            </a:r>
            <a:r>
              <a:rPr lang="th-TH" sz="2800" dirty="0"/>
              <a:t>เพื่อเชื่อมต่อ ต้องติดตั้ง </a:t>
            </a:r>
            <a:r>
              <a:rPr lang="en-US" sz="2800" dirty="0"/>
              <a:t>Ethernet Adapter Card </a:t>
            </a:r>
            <a:r>
              <a:rPr lang="th-TH" sz="2800" dirty="0"/>
              <a:t>หรือ </a:t>
            </a:r>
            <a:r>
              <a:rPr lang="en-US" sz="2800" dirty="0" err="1"/>
              <a:t>Lan</a:t>
            </a:r>
            <a:r>
              <a:rPr lang="en-US" sz="2800" dirty="0"/>
              <a:t> Card </a:t>
            </a:r>
            <a:r>
              <a:rPr lang="th-TH" sz="2800" dirty="0"/>
              <a:t>ไว้ที่เครื่องคอมพิวเตอร์ที่ใช้ในการ</a:t>
            </a:r>
            <a:r>
              <a:rPr lang="th-TH" sz="2800" dirty="0" smtClean="0"/>
              <a:t>เชื่อมต่ออินเทอร์เน็ตด้วย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570498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การเชื่อมต่อคอมพิวเตอร์เข้าสู่</a:t>
            </a:r>
            <a:r>
              <a:rPr lang="th-TH" b="1" dirty="0" smtClean="0"/>
              <a:t>ระบบอินเทอร์เน็ต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5.การเชื่อมต่อแบบดาวเทียม (</a:t>
            </a:r>
            <a:r>
              <a:rPr lang="en-US" b="1" dirty="0"/>
              <a:t>Satellites)</a:t>
            </a:r>
            <a:r>
              <a:rPr lang="en-US" dirty="0"/>
              <a:t/>
            </a:r>
            <a:br>
              <a:rPr lang="en-US" dirty="0"/>
            </a:br>
            <a:r>
              <a:rPr lang="th-TH" dirty="0" smtClean="0"/>
              <a:t>เป็น</a:t>
            </a:r>
            <a:r>
              <a:rPr lang="th-TH" dirty="0"/>
              <a:t>การเชื่อมต่ออินเทอร์เน็ตที่มีค่าใช้จ่ายค่อนข้างสูง ระบบที่ใช้กันอยู่ในปัจจุบันเรียกว่า </a:t>
            </a:r>
            <a:r>
              <a:rPr lang="en-US" dirty="0"/>
              <a:t>Direct Broadcast Satellites </a:t>
            </a:r>
            <a:r>
              <a:rPr lang="th-TH" dirty="0"/>
              <a:t>หรือ </a:t>
            </a:r>
            <a:r>
              <a:rPr lang="en-US" dirty="0"/>
              <a:t>DBS </a:t>
            </a:r>
            <a:r>
              <a:rPr lang="th-TH" dirty="0"/>
              <a:t>โดยผู้ใช้ต้องจัดหาอุปกรณ์เพิ่มเติม คือ จานดาวเทียมขนาด 18-21 นิ้ว เพื่อทำหน้าที่เป็นตัวรับสัญญาณจากดาวเทียม ใช้ </a:t>
            </a:r>
            <a:r>
              <a:rPr lang="en-US" dirty="0"/>
              <a:t>Modem </a:t>
            </a:r>
            <a:r>
              <a:rPr lang="th-TH" dirty="0"/>
              <a:t>เพื่อเชื่อมต่อระบบ </a:t>
            </a:r>
            <a:r>
              <a:rPr lang="th-TH" dirty="0" smtClean="0"/>
              <a:t>อินเทอร์เน็ต</a:t>
            </a:r>
          </a:p>
        </p:txBody>
      </p:sp>
    </p:spTree>
    <p:extLst>
      <p:ext uri="{BB962C8B-B14F-4D97-AF65-F5344CB8AC3E}">
        <p14:creationId xmlns:p14="http://schemas.microsoft.com/office/powerpoint/2010/main" val="1050111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Wireless LAN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3200" dirty="0"/>
              <a:t>ระบบเครือข่ายท้องถิ่นไร้สาย หรือ </a:t>
            </a:r>
            <a:r>
              <a:rPr lang="en-US" sz="3200" dirty="0"/>
              <a:t>WLAN </a:t>
            </a:r>
            <a:r>
              <a:rPr lang="th-TH" sz="3200" dirty="0"/>
              <a:t>คือระบบสื่อสารข้อมูลที่มีความยืดหยุ่นสูง ส่วนใหญ่จะนิยมติดตั้งเพิ่มเติม หรือแทนที่ระบบเครือข่ายท้องถิ่นใช้สายสัญญาณ ระบบเครือข่ายท้องถิ่นไร้สายจะใช้คลื่นวิทยุ เป็นสัญญาณ และใช้อากาศเป็น ตัวนำสัญญาณ ทำให้ลดปริมาณสายสัญญาณที่ใช้ ปัจจุบันเครือข่าย</a:t>
            </a:r>
            <a:r>
              <a:rPr lang="th-TH" sz="3200" dirty="0" err="1"/>
              <a:t>ท้องถ่น</a:t>
            </a:r>
            <a:r>
              <a:rPr lang="th-TH" sz="3200" dirty="0"/>
              <a:t>ไร้สายสามารถรับส่งข้อมูลได้ถึง 54 </a:t>
            </a:r>
            <a:r>
              <a:rPr lang="en-US" sz="3200" dirty="0"/>
              <a:t>Mbps </a:t>
            </a:r>
            <a:r>
              <a:rPr lang="th-TH" sz="3200" dirty="0"/>
              <a:t>ซึ่งมีความ เร็วมากกว่าอี</a:t>
            </a:r>
            <a:r>
              <a:rPr lang="th-TH" sz="3200" dirty="0" err="1"/>
              <a:t>เธอร์เน็ต</a:t>
            </a:r>
            <a:r>
              <a:rPr lang="th-TH" sz="3200" dirty="0"/>
              <a:t>แบบ 10</a:t>
            </a:r>
            <a:r>
              <a:rPr lang="en-US" sz="3200" dirty="0"/>
              <a:t>Base-T </a:t>
            </a:r>
            <a:r>
              <a:rPr lang="th-TH" sz="3200" dirty="0"/>
              <a:t>ประโยชน์ที่สำคัญของการใช้ระบบนี้ คือ ความสะดวกในการเคลื่อนย้ายคอมพิวเตอร์ในเครือข่าย ปัจจุบันระบบเครือข่ายไร้สายกำลังได้รับความนิยมเพิ่มมากขึ้นเรื่อยๆ โดยเฉพาะองค์กรที่ใช้คอมพิวเตอร์</a:t>
            </a:r>
            <a:r>
              <a:rPr lang="th-TH" sz="3200" dirty="0" err="1"/>
              <a:t>โน้ตบุ๊ค</a:t>
            </a:r>
            <a:r>
              <a:rPr lang="th-TH" sz="3200" dirty="0"/>
              <a:t> ซึ่งโดยส่วนใหญ่จะมีการเคลื่อนย้ายบ่อย</a:t>
            </a:r>
          </a:p>
        </p:txBody>
      </p:sp>
    </p:spTree>
    <p:extLst>
      <p:ext uri="{BB962C8B-B14F-4D97-AF65-F5344CB8AC3E}">
        <p14:creationId xmlns:p14="http://schemas.microsoft.com/office/powerpoint/2010/main" val="624238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ข้อดีของ </a:t>
            </a:r>
            <a:r>
              <a:rPr lang="en-US" b="1" dirty="0"/>
              <a:t>Wireless LAN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ธรรมชาติของธุรกิจในปัจจุบันขึ้นอยู่กับระบบเครือข่ายคอมพิวเตอร์มาก ความเติบโต</a:t>
            </a:r>
            <a:r>
              <a:rPr lang="th-TH" dirty="0" smtClean="0"/>
              <a:t>ของอินเทอร์เน็ตและ</a:t>
            </a:r>
            <a:r>
              <a:rPr lang="th-TH" dirty="0"/>
              <a:t>การให้ บริการผ่านเครือข่ายเป็นข้อพิสูจน์ที่สำคัญของการแชร์ข้อมูลและทรัพยากร ต่างๆ ถ้าใช้ระบบเครือข่ายไร้สายผู้ใช้ไม่จำเป็นต้อง ใช้สาย </a:t>
            </a:r>
            <a:r>
              <a:rPr lang="en-US" dirty="0"/>
              <a:t>UTP </a:t>
            </a:r>
            <a:r>
              <a:rPr lang="th-TH" dirty="0"/>
              <a:t>เชื่อมต่อเน็ตเวิร์คการ์ดเข้ากับปลั๊ก </a:t>
            </a:r>
            <a:r>
              <a:rPr lang="en-US" dirty="0"/>
              <a:t>LAN </a:t>
            </a:r>
            <a:r>
              <a:rPr lang="th-TH" dirty="0"/>
              <a:t>อีก ข้อดีของมีดังนี้</a:t>
            </a:r>
          </a:p>
          <a:p>
            <a:pPr marL="365760" lvl="1" indent="0">
              <a:buNone/>
            </a:pPr>
            <a:r>
              <a:rPr lang="th-TH" b="1" dirty="0"/>
              <a:t>1.  ความคล่องตัว</a:t>
            </a:r>
            <a:r>
              <a:rPr lang="th-TH" dirty="0"/>
              <a:t> ผู้ใช้สามารถเชื่อมต่อกับเครือข่ายไร้สายที่ไหนก็ได้ภายในองค์กร ซึ่งที่ดังกล่าวบางที่ไม่สามารถที่จะ ติดตั้งสายสัญญาณได้ </a:t>
            </a:r>
            <a:br>
              <a:rPr lang="th-TH" dirty="0"/>
            </a:br>
            <a:r>
              <a:rPr lang="th-TH" b="1" dirty="0"/>
              <a:t>2. ความสะดวกในการติดตั้งและจัดการง่าย</a:t>
            </a:r>
            <a:r>
              <a:rPr lang="th-TH" dirty="0"/>
              <a:t> เนื่องจากระบบเครือข่ายไร้สายไม่ต้องติดตั้งสายสัญญาณ ทำให้เวลาในการ ติดตั้งเร็วขึ้นและไม่ต้องจัดการสายสัญญาณ</a:t>
            </a:r>
            <a:br>
              <a:rPr lang="th-TH" dirty="0"/>
            </a:br>
            <a:r>
              <a:rPr lang="th-TH" b="1" dirty="0"/>
              <a:t>3. ความยืดหยุ่น</a:t>
            </a:r>
            <a:r>
              <a:rPr lang="th-TH" dirty="0"/>
              <a:t> เทคโนโลยีไร้สายทำให้ระบบเครือข่ายไปถึงยังที่ที่สายสัญญาณไม่ต้องติดตั้งได้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23571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ข้อดีของ </a:t>
            </a:r>
            <a:r>
              <a:rPr lang="en-US" b="1" dirty="0"/>
              <a:t>Wireless LAN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r>
              <a:rPr lang="th-TH" sz="2800" b="1" dirty="0"/>
              <a:t>4. ประหยัดค่าใช้จ่าย </a:t>
            </a:r>
            <a:r>
              <a:rPr lang="th-TH" sz="2800" dirty="0"/>
              <a:t>ถึง แม้ว่าฮาร์ดแวร์ของเครือข่ายไร้สายจะค่อนข้างสูง แต่ในบางกรณีค่าติดตั้งสายสัญญาณอาจจะ สูงกว่าก็ได้ และในกรณีที่สายสัญญาณล้าสมัยหรือเก่าอาจต้องมีการติดตั้งใหม่ ซึ่งถ้าไข้ระบบไร้สายก็ไม่ต้องกังวงในเรื่องนี้</a:t>
            </a:r>
            <a:endParaRPr lang="th-TH" sz="2800" b="1" dirty="0"/>
          </a:p>
          <a:p>
            <a:pPr marL="365760" lvl="1" indent="0">
              <a:buNone/>
            </a:pPr>
            <a:r>
              <a:rPr lang="th-TH" sz="2800" b="1" dirty="0"/>
              <a:t>5. ความสามารถในการขยายเครือข่าย </a:t>
            </a:r>
            <a:r>
              <a:rPr lang="th-TH" sz="2800" dirty="0"/>
              <a:t>ระบบเครือข่ายไร้สายสามารถคอนฟิกได้หลากหลายโทโปโลยี และใช้ได้กับตั้ง แต่เครือข่ายขนาดเล็กไปจนถึงเครือข่ายขนาดใหญ่</a:t>
            </a:r>
          </a:p>
        </p:txBody>
      </p:sp>
    </p:spTree>
    <p:extLst>
      <p:ext uri="{BB962C8B-B14F-4D97-AF65-F5344CB8AC3E}">
        <p14:creationId xmlns:p14="http://schemas.microsoft.com/office/powerpoint/2010/main" val="2711779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ข้อเสียของ </a:t>
            </a:r>
            <a:r>
              <a:rPr lang="en-US" b="1" dirty="0" smtClean="0"/>
              <a:t>Wireless LAN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1. อัตราข้อผิดพลาดของข้อมูล สำหรับ ระบบเครือข่ายที่ใช้สายสัญญาณอัตราการเกิดข้อผิดพลาดระหว่างการรับส่งข้อ มูลแทบจะไม่มี แต่ในระบบไร้สายแล้วอัตราข้อผิดพลาดค่อนข้างจะสูง เนื่องจากการใช้คลื่นวิทยุ โดยสิ่งที่เป็นเหตุให้เกิดข้อผิด พลาด เช่น คลื่นรบกวนทั่วไป , เส้นทางข้อมูลหลายทาง, การลดทอนของสัญญาณค่อนข้างสูง, การรบกวนข้ามสเปกตรัมของ คลื่นแม่เหล็กไฟฟ้า เป็นต้น</a:t>
            </a:r>
          </a:p>
          <a:p>
            <a:r>
              <a:rPr lang="th-TH" sz="2800" dirty="0"/>
              <a:t>2. ความปลอดภัยของข้อมูล เราไม่สามารถกำหนดทิศทางและขอบเขตของคลื่นวิทยุได้ ซึ่งข้อมูลที่ส่งด้วยคลื่นอาจถูก  ตรวจจับดูได้ง่าย </a:t>
            </a:r>
          </a:p>
        </p:txBody>
      </p:sp>
    </p:spTree>
    <p:extLst>
      <p:ext uri="{BB962C8B-B14F-4D97-AF65-F5344CB8AC3E}">
        <p14:creationId xmlns:p14="http://schemas.microsoft.com/office/powerpoint/2010/main" val="2950716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ข้อเสียของ </a:t>
            </a:r>
            <a:r>
              <a:rPr lang="en-US" b="1" dirty="0"/>
              <a:t>Wireless LAN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3. การรบกวน ในเครือข่ายที่ ใช้สาย เ </a:t>
            </a:r>
            <a:r>
              <a:rPr lang="th-TH" sz="2800" dirty="0" err="1"/>
              <a:t>ฉพาะ</a:t>
            </a:r>
            <a:r>
              <a:rPr lang="th-TH" sz="2800" dirty="0"/>
              <a:t>เครื่องที่เชื่อมต่อเข้ากับระบบ</a:t>
            </a:r>
            <a:r>
              <a:rPr lang="th-TH" sz="2800" dirty="0" err="1"/>
              <a:t>เท่านี้น</a:t>
            </a:r>
            <a:r>
              <a:rPr lang="th-TH" sz="2800" dirty="0"/>
              <a:t>ที่สามารถส่งสัญญาณข้อมูล แต่สำหรับ เครือข่ายไร้สายแล้ว เครื่องที่อยู่ต่างเครือข่ายกันก็สามารถส่งคลื่นสัญญาณได้ ซึ่งบางทีอาจทำให้รบกวนการส่งข้อมูลของอีก เครือข่ายหนึ่งก็เป็นได้ นอกจากนี้ยังมีแหล่งอื่นที่รบกวนการส่งข้อมูลได้ เช่นโทรศัพท์ไร้สาย เตาไมโครเวฟ เป็นต้น </a:t>
            </a:r>
          </a:p>
          <a:p>
            <a:r>
              <a:rPr lang="th-TH" sz="2800" dirty="0"/>
              <a:t>4. กำลังไฟฟ้าสำรอง ส่วน ใหญ่คอมพิวเตอร์ที่เชื่อมต่อกับเครือข่ายไร้สายจะเป็นพวก</a:t>
            </a:r>
            <a:r>
              <a:rPr lang="th-TH" sz="2800" dirty="0" err="1"/>
              <a:t>โน้ตบุ๊คซึ่ง</a:t>
            </a:r>
            <a:r>
              <a:rPr lang="th-TH" sz="2800" dirty="0"/>
              <a:t>การส่ง สัญญาณต้องใช้ กำลังไฟฟ้าค่อนข้างมาก ดังนั้นอาจทำให้เวลาในการใช้งานแบตเตอรี่สั้นลง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63682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โทโปโลยีของ </a:t>
            </a:r>
            <a:r>
              <a:rPr lang="en-US" b="1" dirty="0" smtClean="0"/>
              <a:t>WLAN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โทโปโลยีของ </a:t>
            </a:r>
            <a:r>
              <a:rPr lang="en-US" dirty="0" smtClean="0"/>
              <a:t>WLAN </a:t>
            </a:r>
            <a:r>
              <a:rPr lang="th-TH" dirty="0" smtClean="0"/>
              <a:t>อาจเป็นแบบธรรมดาหรืออาจเป็นแบบซับซ้อนก็ได้ โดยแบบที่ง่ายที่สุดก็โดยการเชื่อมต่อกันของคอมพิวเตอร์ 2 เครื่อง ที่ติดตั้งเน็ตเวิร์คการ์ดแบบไร้สาย ซึ่งเรียกว่า “เครือข่ายแบบ</a:t>
            </a:r>
            <a:r>
              <a:rPr lang="th-TH" dirty="0" err="1" smtClean="0"/>
              <a:t>เพียร์</a:t>
            </a:r>
            <a:r>
              <a:rPr lang="th-TH" dirty="0" smtClean="0"/>
              <a:t>ทู</a:t>
            </a:r>
            <a:r>
              <a:rPr lang="th-TH" dirty="0" err="1" smtClean="0"/>
              <a:t>เพียร์</a:t>
            </a:r>
            <a:r>
              <a:rPr lang="th-TH" dirty="0" smtClean="0"/>
              <a:t>” ส่วนเครือข่ายผสมระหว่างเครือข่ายไร้สายกับใช้สาย จุดที่เชื่อมต่อระหว่างสองเครือข่ายนี้จะเรียก “</a:t>
            </a:r>
            <a:r>
              <a:rPr lang="th-TH" dirty="0" err="1" smtClean="0"/>
              <a:t>แอ็กเซสส์พอยต์</a:t>
            </a:r>
            <a:r>
              <a:rPr lang="th-TH" dirty="0" smtClean="0"/>
              <a:t> หรือ </a:t>
            </a:r>
            <a:r>
              <a:rPr lang="en-US" dirty="0" smtClean="0"/>
              <a:t>AP (Access Point) ” </a:t>
            </a:r>
            <a:r>
              <a:rPr lang="th-TH" dirty="0" smtClean="0"/>
              <a:t>หรืออาจเรียกว่า</a:t>
            </a:r>
            <a:r>
              <a:rPr lang="th-TH" dirty="0" err="1" smtClean="0"/>
              <a:t>ฮับ</a:t>
            </a:r>
            <a:r>
              <a:rPr lang="th-TH" dirty="0" smtClean="0"/>
              <a:t> (</a:t>
            </a:r>
            <a:r>
              <a:rPr lang="en-US" dirty="0" smtClean="0"/>
              <a:t>Hub) </a:t>
            </a:r>
            <a:r>
              <a:rPr lang="th-TH" dirty="0" smtClean="0"/>
              <a:t>ก็ได้</a:t>
            </a:r>
            <a:endParaRPr lang="th-TH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357694"/>
            <a:ext cx="2357454" cy="23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471560"/>
            <a:ext cx="1816837" cy="238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5648" y="4857760"/>
            <a:ext cx="4118352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03592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มาตรฐานของ</a:t>
            </a:r>
            <a:r>
              <a:rPr lang="en-US" b="1" dirty="0" smtClean="0"/>
              <a:t> WLAN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ในปี ค. ศ. 1997 คณะกรรมการของ </a:t>
            </a:r>
            <a:r>
              <a:rPr lang="en-US" dirty="0"/>
              <a:t>IEEE </a:t>
            </a:r>
            <a:r>
              <a:rPr lang="th-TH" dirty="0"/>
              <a:t>ได้ประกาศมาตรฐาน </a:t>
            </a:r>
            <a:r>
              <a:rPr lang="en-US" dirty="0"/>
              <a:t>IEEE 802.11 WLAN </a:t>
            </a:r>
            <a:r>
              <a:rPr lang="th-TH" dirty="0"/>
              <a:t>ในตอนนั้นความเร็วสูงสุด ของมาตรบานอยู่ที่ 2 </a:t>
            </a:r>
            <a:r>
              <a:rPr lang="en-US" dirty="0"/>
              <a:t>Mbps </a:t>
            </a:r>
            <a:r>
              <a:rPr lang="th-TH" dirty="0"/>
              <a:t>ซึ่งค่อนข้างช้าเมื่อเปรียบเทียบกับเครือข่ายแบบใช้สาย เนื่องจากเป็นมาตรฐานแรกเกี่ยวกับเครือข่าง </a:t>
            </a:r>
            <a:r>
              <a:rPr lang="en-US" dirty="0"/>
              <a:t>WLAN </a:t>
            </a:r>
            <a:r>
              <a:rPr lang="th-TH" dirty="0"/>
              <a:t>ดังนั้นจึงมีปัญหาหลายอย่าง และอาจเป็นผลให้ไม่สามารถรองรับการทำงานร่วมกันได้ของอุปกรณ์ที่ผลิตโดยต่าง บริษัท กัน ดังนั้น สถาบัน </a:t>
            </a:r>
            <a:r>
              <a:rPr lang="en-US" dirty="0"/>
              <a:t>IEEE </a:t>
            </a:r>
            <a:r>
              <a:rPr lang="th-TH" dirty="0"/>
              <a:t>จึงได้ตั้งทีมงานขึ้นมา 2 กลุ่ม เพื่อพัฒนามาตรฐาน </a:t>
            </a:r>
            <a:r>
              <a:rPr lang="en-US" dirty="0"/>
              <a:t>WLAN </a:t>
            </a:r>
            <a:r>
              <a:rPr lang="th-TH" dirty="0"/>
              <a:t>โดยกลุ่มแรก คือ </a:t>
            </a:r>
            <a:r>
              <a:rPr lang="en-US" dirty="0" err="1"/>
              <a:t>Tga</a:t>
            </a:r>
            <a:r>
              <a:rPr lang="en-US" dirty="0"/>
              <a:t> (</a:t>
            </a:r>
            <a:r>
              <a:rPr lang="en-US" dirty="0" err="1"/>
              <a:t>Tfsak</a:t>
            </a:r>
            <a:r>
              <a:rPr lang="en-US" dirty="0"/>
              <a:t> Group a) </a:t>
            </a:r>
            <a:r>
              <a:rPr lang="th-TH" dirty="0"/>
              <a:t>พัฒนามาตรฐาน </a:t>
            </a:r>
            <a:r>
              <a:rPr lang="en-US" dirty="0"/>
              <a:t>IEEE 802.11a </a:t>
            </a:r>
            <a:r>
              <a:rPr lang="th-TH" dirty="0"/>
              <a:t>โดยใช้ความถี่ 5 </a:t>
            </a:r>
            <a:r>
              <a:rPr lang="en-US" dirty="0"/>
              <a:t>GHz </a:t>
            </a:r>
            <a:r>
              <a:rPr lang="th-TH" dirty="0"/>
              <a:t>และสามารถรองรับข้อมูลได้ 6, 9, 12, 18, 24, 36, 48 และ 54 </a:t>
            </a:r>
            <a:r>
              <a:rPr lang="en-US" dirty="0"/>
              <a:t>Mbps </a:t>
            </a:r>
            <a:r>
              <a:rPr lang="th-TH" dirty="0"/>
              <a:t>ส่วนทีม </a:t>
            </a:r>
            <a:r>
              <a:rPr lang="en-US" dirty="0" err="1"/>
              <a:t>TGb</a:t>
            </a:r>
            <a:r>
              <a:rPr lang="en-US" dirty="0"/>
              <a:t> </a:t>
            </a:r>
            <a:r>
              <a:rPr lang="th-TH" dirty="0"/>
              <a:t>พัฒนามาตรฐาน </a:t>
            </a:r>
            <a:r>
              <a:rPr lang="en-US" dirty="0"/>
              <a:t>IEEE 802.11b </a:t>
            </a:r>
            <a:r>
              <a:rPr lang="th-TH" dirty="0"/>
              <a:t>โดยใช้ความถี่ 2.4 </a:t>
            </a:r>
            <a:r>
              <a:rPr lang="en-US" dirty="0"/>
              <a:t>GHz </a:t>
            </a:r>
            <a:r>
              <a:rPr lang="th-TH" dirty="0"/>
              <a:t>โดยสามารถรองรับอัตราข้อมูลอยู่ 4 อัตราคือ 1, 2, 5.5 และ 11 </a:t>
            </a:r>
            <a:r>
              <a:rPr lang="en-US" dirty="0"/>
              <a:t>Mbps</a:t>
            </a: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5693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การเชื่อมต่ออินเทอร์เน็ตในแต่ละประเภท 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เครือข่ายส่วนบุคคล หรือแพน (</a:t>
            </a:r>
            <a:r>
              <a:rPr lang="en-US" sz="2800" b="1" dirty="0"/>
              <a:t>Personal Area Network : PAN)</a:t>
            </a:r>
            <a:r>
              <a:rPr lang="en-US" sz="2800" dirty="0"/>
              <a:t> </a:t>
            </a:r>
            <a:endParaRPr lang="th-TH" sz="2800" dirty="0" smtClean="0"/>
          </a:p>
          <a:p>
            <a:r>
              <a:rPr lang="th-TH" sz="2800" dirty="0" smtClean="0"/>
              <a:t>เป็น</a:t>
            </a:r>
            <a:r>
              <a:rPr lang="th-TH" sz="2800" dirty="0"/>
              <a:t>เครือข่ายที่ใช้ส่วนบุคคล เช่น การเชื่อมต่อคอมพิวเตอร์กับโทรศัพท์มือถือ การเชื่อมต่อพีดีเอกับเครื่องคอมพิวเตอร์ซึ่งการเชื่อมต่อแบบนี้จะอยู่ในระยะใกล้ และมีการเชื่อมต่อแบบไร้สาย</a:t>
            </a:r>
          </a:p>
        </p:txBody>
      </p:sp>
    </p:spTree>
    <p:extLst>
      <p:ext uri="{BB962C8B-B14F-4D97-AF65-F5344CB8AC3E}">
        <p14:creationId xmlns:p14="http://schemas.microsoft.com/office/powerpoint/2010/main" val="875417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มาตรฐาน </a:t>
            </a:r>
            <a:r>
              <a:rPr lang="en-US" b="1" dirty="0" smtClean="0"/>
              <a:t>IEEE 802.11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ข้อจำกัดของ </a:t>
            </a:r>
            <a:r>
              <a:rPr lang="en-US" dirty="0" smtClean="0"/>
              <a:t>IEEE 802.11b </a:t>
            </a:r>
            <a:r>
              <a:rPr lang="th-TH" dirty="0" smtClean="0"/>
              <a:t>คือ</a:t>
            </a:r>
            <a:r>
              <a:rPr lang="th-TH" dirty="0" err="1" smtClean="0"/>
              <a:t>แบนด์</a:t>
            </a:r>
            <a:r>
              <a:rPr lang="th-TH" dirty="0" smtClean="0"/>
              <a:t>วิธ เนื่องจากมาตรฐานนี้รองรับ</a:t>
            </a:r>
            <a:r>
              <a:rPr lang="th-TH" dirty="0" err="1" smtClean="0"/>
              <a:t>แบนด์</a:t>
            </a:r>
            <a:r>
              <a:rPr lang="th-TH" dirty="0" smtClean="0"/>
              <a:t>วิธได้สูงสุด 11 </a:t>
            </a:r>
            <a:r>
              <a:rPr lang="en-US" dirty="0" smtClean="0"/>
              <a:t>Mbps </a:t>
            </a:r>
            <a:r>
              <a:rPr lang="th-TH" dirty="0" smtClean="0"/>
              <a:t>ส่วน </a:t>
            </a:r>
            <a:r>
              <a:rPr lang="en-US" dirty="0" smtClean="0"/>
              <a:t>IEEE 802.11a </a:t>
            </a:r>
            <a:r>
              <a:rPr lang="th-TH" dirty="0" smtClean="0"/>
              <a:t>นั้นสามารถรองรับ</a:t>
            </a:r>
            <a:r>
              <a:rPr lang="th-TH" dirty="0" err="1" smtClean="0"/>
              <a:t>แบนด์</a:t>
            </a:r>
            <a:r>
              <a:rPr lang="th-TH" dirty="0" smtClean="0"/>
              <a:t>วิธที่สูงกว่า แต่ข้อจำกัดของมาตรฐานนี้คือ ความถี่ เนื่องจาก มาตรฐานนี้ใช้ความถี่ที่ 5 </a:t>
            </a:r>
            <a:r>
              <a:rPr lang="en-US" dirty="0" smtClean="0"/>
              <a:t>GHz </a:t>
            </a:r>
            <a:r>
              <a:rPr lang="th-TH" dirty="0" smtClean="0"/>
              <a:t>ซึ่งบาง ประเทศนั้นต้องขออนุญาตก่อนถึงจะใช้งานได้ ดังนั้นจึงได้ตั้งทีมขึ้นอีกหนึ่งกลุ่มเพื่อพัฒนามาตรฐานอีกมาตรฐานหนึ่ง นั้นคือ </a:t>
            </a:r>
            <a:r>
              <a:rPr lang="en-US" dirty="0" smtClean="0"/>
              <a:t>IEEE 802.11g </a:t>
            </a:r>
            <a:r>
              <a:rPr lang="th-TH" dirty="0" smtClean="0"/>
              <a:t>ซึ่งใช้ความถี่ 2.4 </a:t>
            </a:r>
            <a:r>
              <a:rPr lang="en-US" dirty="0" smtClean="0"/>
              <a:t>GHz </a:t>
            </a:r>
            <a:r>
              <a:rPr lang="th-TH" dirty="0" smtClean="0"/>
              <a:t>และสามารถรองรับ</a:t>
            </a:r>
            <a:r>
              <a:rPr lang="th-TH" dirty="0" err="1" smtClean="0"/>
              <a:t>แบนด์</a:t>
            </a:r>
            <a:r>
              <a:rPr lang="th-TH" dirty="0" smtClean="0"/>
              <a:t>วิธได้ถึง 54 </a:t>
            </a:r>
            <a:r>
              <a:rPr lang="en-US" dirty="0" smtClean="0"/>
              <a:t>Mbps 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857760"/>
            <a:ext cx="7929618" cy="1733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3115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</a:t>
            </a:r>
            <a:r>
              <a:rPr lang="th-TH" b="1" dirty="0" smtClean="0"/>
              <a:t>เชื่อมต่ออินเทอร์เน็ตใน</a:t>
            </a:r>
            <a:r>
              <a:rPr lang="th-TH" b="1" dirty="0"/>
              <a:t>แต่ละประเภท 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b="1" dirty="0"/>
              <a:t>เครือข่ายเฉพาะที่ หรือแลน (</a:t>
            </a:r>
            <a:r>
              <a:rPr lang="en-US" sz="2800" b="1" dirty="0"/>
              <a:t>Local Area Network: LAN)</a:t>
            </a:r>
            <a:r>
              <a:rPr lang="en-US" sz="2800" dirty="0"/>
              <a:t> </a:t>
            </a:r>
            <a:endParaRPr lang="th-TH" sz="2800" dirty="0" smtClean="0"/>
          </a:p>
          <a:p>
            <a:r>
              <a:rPr lang="th-TH" sz="2800" dirty="0" smtClean="0"/>
              <a:t>เป็น</a:t>
            </a:r>
            <a:r>
              <a:rPr lang="th-TH" sz="2800" dirty="0"/>
              <a:t>เครือข่ายที่ใช้ในการเชื่อมโยงคอมพิวเตอร์และอุปกรณ์ต่างๆ ที่อยู่ในพื้นที่เดียวกันหรือใกล้เคียงกัน เช่น ภายในบ้าน ภายในสำนักงาน และภายในอาคาร สำหรับการใช้งานภายในบ้านนั้นอาจเรียกเครือข่ายประเภทนี้ว่า เครือข่ายที่พักอาศัย (</a:t>
            </a:r>
            <a:r>
              <a:rPr lang="en-US" sz="2800" dirty="0"/>
              <a:t>home network) </a:t>
            </a:r>
            <a:r>
              <a:rPr lang="th-TH" sz="2800" dirty="0"/>
              <a:t>ซึ่งอาจใช้การเชื่อมต่อแบบใช้สายหรือไร้สาย</a:t>
            </a:r>
          </a:p>
        </p:txBody>
      </p:sp>
    </p:spTree>
    <p:extLst>
      <p:ext uri="{BB962C8B-B14F-4D97-AF65-F5344CB8AC3E}">
        <p14:creationId xmlns:p14="http://schemas.microsoft.com/office/powerpoint/2010/main" val="222220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</a:t>
            </a:r>
            <a:r>
              <a:rPr lang="th-TH" b="1" dirty="0" smtClean="0"/>
              <a:t>เชื่อมต่ออินเทอร์เน็ตใน</a:t>
            </a:r>
            <a:r>
              <a:rPr lang="th-TH" b="1" dirty="0"/>
              <a:t>แต่ละประเภท 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th-TH" sz="2800" b="1" dirty="0"/>
              <a:t>เครือข่ายนครหลวง หรือแมน (</a:t>
            </a:r>
            <a:r>
              <a:rPr lang="en-US" sz="2800" b="1" dirty="0"/>
              <a:t>Metropolitan Area Network : MAN)</a:t>
            </a:r>
            <a:r>
              <a:rPr lang="en-US" sz="2800" dirty="0"/>
              <a:t> </a:t>
            </a:r>
            <a:endParaRPr lang="th-TH" sz="2800" dirty="0" smtClean="0"/>
          </a:p>
          <a:p>
            <a:r>
              <a:rPr lang="th-TH" sz="2800" dirty="0" smtClean="0"/>
              <a:t>เป็น</a:t>
            </a:r>
            <a:r>
              <a:rPr lang="th-TH" sz="2800" dirty="0"/>
              <a:t>เครือข่ายที่ใช้เชื่อมโยงแลนที่อยู่ห่างไกลออกไป  เช่น  การเชื่อมต่อเครือข่ายระหว่างสำนักงานที่อาจอยู่คนละอาคารและมีระยะทางไกลกัน  การเชื่อมต่อเครือข่ายชนิดนี้อาจใช้สายไฟเบอร์</a:t>
            </a:r>
            <a:r>
              <a:rPr lang="th-TH" sz="2800" dirty="0" err="1"/>
              <a:t>ออพติก</a:t>
            </a:r>
            <a:r>
              <a:rPr lang="th-TH" sz="2800" dirty="0"/>
              <a:t> หรือบางครั้งอาจใช้ไมโครเวฟเชื่อมต่อ เครือข่ายแบบนี้ใช้ในสถานศึกษามีชื่อเรียกอีกอย่างหนึ่งว่าเครือข่าย</a:t>
            </a:r>
            <a:r>
              <a:rPr lang="th-TH" sz="2800" dirty="0" err="1"/>
              <a:t>แคมปัส</a:t>
            </a:r>
            <a:r>
              <a:rPr lang="th-TH" sz="2800" dirty="0"/>
              <a:t> (</a:t>
            </a:r>
            <a:r>
              <a:rPr lang="en-US" sz="2800" dirty="0"/>
              <a:t>Campus Area Network: CAN)</a:t>
            </a:r>
          </a:p>
        </p:txBody>
      </p:sp>
      <p:sp>
        <p:nvSpPr>
          <p:cNvPr id="4" name="AutoShape 6" descr="https://www-zeuthen.desy.de/technisches_seminar/texte/blind/Image1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067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</a:t>
            </a:r>
            <a:r>
              <a:rPr lang="th-TH" b="1" dirty="0" smtClean="0"/>
              <a:t>เชื่อมต่ออินเทอร์เน็ตใน</a:t>
            </a:r>
            <a:r>
              <a:rPr lang="th-TH" b="1" dirty="0"/>
              <a:t>แต่ละประเภท 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ระบบ</a:t>
            </a:r>
            <a:r>
              <a:rPr lang="th-TH" b="1" dirty="0"/>
              <a:t>เครือข่าย</a:t>
            </a:r>
            <a:r>
              <a:rPr lang="th-TH" b="1" dirty="0" smtClean="0"/>
              <a:t>ระยะไกล หรือแวน  (</a:t>
            </a:r>
            <a:r>
              <a:rPr lang="en-US" b="1" dirty="0" smtClean="0"/>
              <a:t>Wide </a:t>
            </a:r>
            <a:r>
              <a:rPr lang="en-US" b="1" dirty="0"/>
              <a:t>Area Network </a:t>
            </a:r>
            <a:r>
              <a:rPr lang="en-US" b="1" dirty="0" smtClean="0"/>
              <a:t>: WAN)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เชื่อมต่อเครือข่ายคอมพิวเตอร์ระยะไกล ซึ่งมีอยู่ทั่วโลกเข้าด้วยกัน โดยอุปกรณ์แปลงสัญญาณ เช่น โมเด็ม ช่วยในการติดต่อสื่อสารหรือสามารถนำเครือข่ายท้องถิ่นมาเชื่อมต่อกันเป็น เครือข่ายระยะไกล เช่น เครือข่ายอินเทอร์เน็ต เครือข่ายระบบธนาคารทั่วโลก หรือเครือข่ายของสายการบิน เป็น</a:t>
            </a:r>
            <a:r>
              <a:rPr lang="th-TH" dirty="0" smtClean="0"/>
              <a:t>ต้นเครือข่าย </a:t>
            </a:r>
            <a:r>
              <a:rPr lang="en-US" dirty="0"/>
              <a:t>WAN </a:t>
            </a:r>
            <a:r>
              <a:rPr lang="th-TH" dirty="0"/>
              <a:t>สามารถแบ่งเป็นประเภทใหญ่ๆ </a:t>
            </a:r>
            <a:r>
              <a:rPr lang="th-TH" dirty="0" smtClean="0"/>
              <a:t>คือ</a:t>
            </a:r>
          </a:p>
          <a:p>
            <a:r>
              <a:rPr lang="th-TH" dirty="0"/>
              <a:t>1 . เครือข่ายส่วนตัว (</a:t>
            </a:r>
            <a:r>
              <a:rPr lang="en-US" dirty="0"/>
              <a:t>private network</a:t>
            </a:r>
            <a:r>
              <a:rPr lang="en-US" dirty="0" smtClean="0"/>
              <a:t>)</a:t>
            </a:r>
            <a:endParaRPr lang="th-TH" dirty="0" smtClean="0"/>
          </a:p>
          <a:p>
            <a:r>
              <a:rPr lang="th-TH" dirty="0"/>
              <a:t>2. เครือข่ายสาธารณะ (</a:t>
            </a:r>
            <a:r>
              <a:rPr lang="en-US" dirty="0"/>
              <a:t>PDN: public data network) </a:t>
            </a:r>
            <a:endParaRPr lang="th-TH" dirty="0"/>
          </a:p>
        </p:txBody>
      </p:sp>
      <p:sp>
        <p:nvSpPr>
          <p:cNvPr id="4" name="AutoShape 2" descr="ผลการค้นหารูปภาพสำหรับ w3c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4" descr="ผลการค้นหารูปภาพสำหรับ w3c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36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ประเภทของระบบ</a:t>
            </a:r>
            <a:r>
              <a:rPr lang="th-TH" b="1" dirty="0"/>
              <a:t>เครือข่าย</a:t>
            </a:r>
            <a:r>
              <a:rPr lang="th-TH" b="1" dirty="0" smtClean="0"/>
              <a:t>ระยะไกล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b="1" dirty="0" smtClean="0"/>
              <a:t>1. </a:t>
            </a:r>
            <a:r>
              <a:rPr lang="th-TH" sz="2800" b="1" dirty="0"/>
              <a:t>เครือข่ายส่วนตัว (</a:t>
            </a:r>
            <a:r>
              <a:rPr lang="en-US" sz="2800" b="1" dirty="0"/>
              <a:t>private network) </a:t>
            </a:r>
            <a:endParaRPr lang="th-TH" sz="2800" b="1" dirty="0" smtClean="0"/>
          </a:p>
          <a:p>
            <a:r>
              <a:rPr lang="th-TH" sz="2800" dirty="0" smtClean="0"/>
              <a:t>เป็น</a:t>
            </a:r>
            <a:r>
              <a:rPr lang="th-TH" sz="2800" dirty="0"/>
              <a:t>การจัดตั้งระบบเครือข่ายซึ่งมีการใช้งานเฉพาะองค์กร เช่น องค์กรที่มีสาขาอาจทำการสร้างระบบเครือข่าย เพื่อเชื่อมต่อระหว่างสำนักงานใหญ่กับสาขาที่มีอยู่ เป็นต้น การจัดตั้งระบบเครือข่ายส่วนตัวมีจุดเด่นในเรื่องของการรักษาความลับของ ข้อมูล สามารถควบคุมดูแลเครือข่ายและขยายเครือข่ายไปยังจุดที่ต้องการ ส่วนข้อเสียคือในกรณีที่ไม่ได้มีการส่งข้อมูลต่อเนื่องตลอดเวลา จะเสียค่าใช้จ่ายสูงมากเมื่อเทียบกับการส่งข้อมูลผ่านเครือข่ายสาธารณะ และหากมีการส่งข้อมูลระหว่างสาขาต่างๆ จะต้องมีการจัดหาช่องทางสื่อสารเชื่อมโยงระหว่างแต่ละสาขาด้วย ซึ่งอาจจะไม่สามารถจัดช่องทางการสื่อสารไปยังพื้นที่ที่ต้องการได้</a:t>
            </a:r>
          </a:p>
        </p:txBody>
      </p:sp>
    </p:spTree>
    <p:extLst>
      <p:ext uri="{BB962C8B-B14F-4D97-AF65-F5344CB8AC3E}">
        <p14:creationId xmlns:p14="http://schemas.microsoft.com/office/powerpoint/2010/main" val="260320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ประเภทของระบบเครือข่ายระยะไกล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2. เครือข่ายสาธารณะ (</a:t>
            </a:r>
            <a:r>
              <a:rPr lang="en-US" sz="2800" b="1" dirty="0"/>
              <a:t>PDN: public data network) </a:t>
            </a:r>
            <a:endParaRPr lang="th-TH" sz="2800" b="1" dirty="0" smtClean="0"/>
          </a:p>
          <a:p>
            <a:r>
              <a:rPr lang="th-TH" sz="2800" dirty="0" smtClean="0"/>
              <a:t>เป็น</a:t>
            </a:r>
            <a:r>
              <a:rPr lang="th-TH" sz="2800" dirty="0"/>
              <a:t>เครือข่าย </a:t>
            </a:r>
            <a:r>
              <a:rPr lang="en-US" sz="2800" dirty="0"/>
              <a:t>WAN </a:t>
            </a:r>
            <a:r>
              <a:rPr lang="th-TH" sz="2800" dirty="0"/>
              <a:t>ที่จะมีองค์กรหนึ่ง (</a:t>
            </a:r>
            <a:r>
              <a:rPr lang="en-US" sz="2800" dirty="0"/>
              <a:t>third party) </a:t>
            </a:r>
            <a:r>
              <a:rPr lang="th-TH" sz="2800" dirty="0"/>
              <a:t>เป็นผู้ทำหน้าที่ในการเดินระบบเครือข่าย และให้เช่าช่องทางการสื่อสารให้กับ บริษัทต่างๆ ที่ต้องการสร้างระบบเครือข่าย ซึ่งบริษัทจะลดค่าใช้จ่ายของตนลงได้ เนื่องจากมีบุคคลอื่นมาช่วยแบ่งปันค่าใช้จ่ายไป ซึ่งจะนิยมใช้กันมาก เนื่องจากมีค่าใช้จ่ายต่ำกว่าการจัดตั้งเครือข่ายส่วนตัว สามารถใช้งานได้ทันทีโดยไม่ต้องเสียเวลาในการจัดตั้งเครือข่ายใหม่ รวมทั้งมีบริการให้เลือกอย่าง หลากหลาย ซึ่งแตกต่างกันไปทั้งในส่วนของราคา ความเร็ว ขอบเขตพื้นที่บริการ และความเหมาะสมกับงานแบบต่าง ๆ</a:t>
            </a:r>
          </a:p>
        </p:txBody>
      </p:sp>
    </p:spTree>
    <p:extLst>
      <p:ext uri="{BB962C8B-B14F-4D97-AF65-F5344CB8AC3E}">
        <p14:creationId xmlns:p14="http://schemas.microsoft.com/office/powerpoint/2010/main" val="2741544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การเชื่อมต่อคอมพิวเตอร์เข้าสู่</a:t>
            </a:r>
            <a:r>
              <a:rPr lang="th-TH" b="1" dirty="0" smtClean="0"/>
              <a:t>ระบบอินเทอร์เน็ต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1. การเชื่อมต่อแบบ </a:t>
            </a:r>
            <a:r>
              <a:rPr lang="en-US" sz="2800" b="1" dirty="0"/>
              <a:t>Dial Up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th-TH" sz="2800" dirty="0" smtClean="0"/>
              <a:t>เป็นการเชื่อมต่ออินเทอร์เน็ตที่เคยได้รับความนิยมในยุคแรก ๆ โดยใช้เครื่อง</a:t>
            </a:r>
            <a:r>
              <a:rPr lang="th-TH" sz="2800" dirty="0"/>
              <a:t>คอมพิวเตอร์บุคคล กับสายโทรศัพท์บ้านที่เป็นสายตรงต่อเชื่อมเข้ากับโมเด็ม (</a:t>
            </a:r>
            <a:r>
              <a:rPr lang="en-US" sz="2800" dirty="0"/>
              <a:t>Modem) </a:t>
            </a:r>
            <a:r>
              <a:rPr lang="th-TH" sz="2800" dirty="0"/>
              <a:t>ก็สามารถใช้</a:t>
            </a:r>
            <a:r>
              <a:rPr lang="th-TH" sz="2800" dirty="0" smtClean="0"/>
              <a:t>งานอินเทอร์เน็ตได้</a:t>
            </a:r>
            <a:r>
              <a:rPr lang="th-TH" sz="2800" dirty="0"/>
              <a:t>แล้ว </a:t>
            </a:r>
            <a:r>
              <a:rPr lang="th-TH" sz="2800" dirty="0" smtClean="0"/>
              <a:t>ผู้ใช้บริการอินเทอร์เน็ตต้อง</a:t>
            </a:r>
            <a:r>
              <a:rPr lang="th-TH" sz="2800" dirty="0"/>
              <a:t>ทำการติดต่อกับผู้ให้บริการ</a:t>
            </a:r>
            <a:r>
              <a:rPr lang="th-TH" sz="2800" dirty="0" smtClean="0"/>
              <a:t>เชื่อมต่ออินเทอร์เน็ตผ่าน</a:t>
            </a:r>
            <a:r>
              <a:rPr lang="th-TH" sz="2800" dirty="0"/>
              <a:t>หมายเลขโทรศัพท์บ้าน โดยผู้ให้บริการ</a:t>
            </a:r>
            <a:r>
              <a:rPr lang="th-TH" sz="2800" dirty="0" smtClean="0"/>
              <a:t>เชื่อมต่ออินเทอร์เน็ตจะ</a:t>
            </a:r>
            <a:r>
              <a:rPr lang="th-TH" sz="2800" dirty="0"/>
              <a:t>กำหนดชื่อผู้ใช้ (</a:t>
            </a:r>
            <a:r>
              <a:rPr lang="en-US" sz="2800" dirty="0"/>
              <a:t>Username) </a:t>
            </a:r>
            <a:r>
              <a:rPr lang="th-TH" sz="2800" dirty="0"/>
              <a:t>และรหัสผ่าน (</a:t>
            </a:r>
            <a:r>
              <a:rPr lang="en-US" sz="2800" dirty="0"/>
              <a:t>Password) </a:t>
            </a:r>
            <a:r>
              <a:rPr lang="th-TH" sz="2800" dirty="0"/>
              <a:t>มาให้เพื่อเข้าใช้</a:t>
            </a:r>
            <a:r>
              <a:rPr lang="th-TH" sz="2800" dirty="0" smtClean="0"/>
              <a:t>บริการอินเทอร์เน็ต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89012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การเชื่อมต่อคอมพิวเตอร์เข้าสู่</a:t>
            </a:r>
            <a:r>
              <a:rPr lang="th-TH" b="1" dirty="0" smtClean="0"/>
              <a:t>ระบบอินเทอร์เน็ต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b="1" dirty="0"/>
              <a:t>2.การเชื่อมต่อแบบ </a:t>
            </a:r>
            <a:r>
              <a:rPr lang="en-US" sz="2800" b="1" dirty="0" smtClean="0"/>
              <a:t>ISDN (Internet </a:t>
            </a:r>
            <a:r>
              <a:rPr lang="en-US" sz="2800" b="1" dirty="0"/>
              <a:t>Services Digital Network)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th-TH" sz="2800" dirty="0" smtClean="0"/>
              <a:t>เป็น</a:t>
            </a:r>
            <a:r>
              <a:rPr lang="th-TH" sz="2800" dirty="0"/>
              <a:t>การเชื่อมต่อที่คล้ายกับแบบ </a:t>
            </a:r>
            <a:r>
              <a:rPr lang="en-US" sz="2800" dirty="0"/>
              <a:t>Dial Up </a:t>
            </a:r>
            <a:r>
              <a:rPr lang="th-TH" sz="2800" dirty="0"/>
              <a:t>เพราะต้องใช้โทรศัพท์และโมเด็มในการเชื่อมต่อ ต่างกันตรงที่ระบบโทรศัพท์เป็นระบบความเร็วสูงที่ใช้เทคโนโลยีระบบดิจิตอล (</a:t>
            </a:r>
            <a:r>
              <a:rPr lang="en-US" sz="2800" dirty="0"/>
              <a:t>Digital) </a:t>
            </a:r>
            <a:r>
              <a:rPr lang="th-TH" sz="2800" dirty="0"/>
              <a:t>และต้องใช้โมเด็มแบบ </a:t>
            </a:r>
            <a:r>
              <a:rPr lang="en-US" sz="2800" dirty="0"/>
              <a:t>ISDN Modem </a:t>
            </a:r>
            <a:r>
              <a:rPr lang="th-TH" sz="2800" dirty="0"/>
              <a:t>ในการเชื่อมต่อ ดังนั้นการ</a:t>
            </a:r>
            <a:r>
              <a:rPr lang="th-TH" sz="2800" dirty="0" smtClean="0"/>
              <a:t>เชื่อมต่ออินเทอร์เน็ตแบบ </a:t>
            </a:r>
            <a:r>
              <a:rPr lang="en-US" sz="2800" dirty="0"/>
              <a:t>ISDN </a:t>
            </a:r>
            <a:r>
              <a:rPr lang="th-TH" sz="2800" dirty="0"/>
              <a:t>จะต้องคำนึงถึงสิ่งเหล่านี้ คือ ต้องติดต่อผู้ให้</a:t>
            </a:r>
            <a:r>
              <a:rPr lang="th-TH" sz="2800" dirty="0" smtClean="0"/>
              <a:t>บริการอินเทอร์เน็ต </a:t>
            </a:r>
            <a:r>
              <a:rPr lang="th-TH" sz="2800" dirty="0"/>
              <a:t>(</a:t>
            </a:r>
            <a:r>
              <a:rPr lang="en-US" sz="2800" dirty="0"/>
              <a:t>ISP) </a:t>
            </a:r>
            <a:r>
              <a:rPr lang="th-TH" sz="2800" dirty="0"/>
              <a:t>ที่ให้บริการการเชื่อมต่อแบบ </a:t>
            </a:r>
            <a:r>
              <a:rPr lang="en-US" sz="2800" dirty="0"/>
              <a:t>ISDN </a:t>
            </a:r>
            <a:r>
              <a:rPr lang="th-TH" sz="2800" dirty="0"/>
              <a:t>การเชื่อมต่อต้องใช้ </a:t>
            </a:r>
            <a:r>
              <a:rPr lang="en-US" sz="2800" dirty="0"/>
              <a:t>ISDN Modem </a:t>
            </a:r>
            <a:r>
              <a:rPr lang="th-TH" sz="2800" dirty="0"/>
              <a:t>ในการเชื่อมต่อต้องตรวจสอบว่าสถานที่ที่จะใช้บริการนี้ อยู่ในอาณาเขตที่ใช้บริการ </a:t>
            </a:r>
            <a:r>
              <a:rPr lang="en-US" sz="2800" dirty="0"/>
              <a:t>ISDN </a:t>
            </a:r>
            <a:r>
              <a:rPr lang="th-TH" sz="2800" dirty="0"/>
              <a:t>ได้หรือไม่</a:t>
            </a:r>
          </a:p>
        </p:txBody>
      </p:sp>
    </p:spTree>
    <p:extLst>
      <p:ext uri="{BB962C8B-B14F-4D97-AF65-F5344CB8AC3E}">
        <p14:creationId xmlns:p14="http://schemas.microsoft.com/office/powerpoint/2010/main" val="3494125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กำหนดเอง 1">
      <a:majorFont>
        <a:latin typeface="Angsana News"/>
        <a:ea typeface=""/>
        <a:cs typeface="Cordia New"/>
      </a:majorFont>
      <a:minorFont>
        <a:latin typeface="Angsana New"/>
        <a:ea typeface=""/>
        <a:cs typeface="Angsana New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205</TotalTime>
  <Words>1328</Words>
  <Application>Microsoft Office PowerPoint</Application>
  <PresentationFormat>On-screen Show (4:3)</PresentationFormat>
  <Paragraphs>53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ตรงกลาง</vt:lpstr>
      <vt:lpstr>4133202 เทคโนโลยีอินเทอร์เน็ต บทที่ 4 อุปกรณ์เครือข่ายและการเชื่อมต่ออินเทอร์เน็ต</vt:lpstr>
      <vt:lpstr>การเชื่อมต่ออินเทอร์เน็ตในแต่ละประเภท </vt:lpstr>
      <vt:lpstr>การเชื่อมต่ออินเทอร์เน็ตในแต่ละประเภท </vt:lpstr>
      <vt:lpstr>การเชื่อมต่ออินเทอร์เน็ตในแต่ละประเภท </vt:lpstr>
      <vt:lpstr>การเชื่อมต่ออินเทอร์เน็ตในแต่ละประเภท </vt:lpstr>
      <vt:lpstr>ประเภทของระบบเครือข่ายระยะไกล</vt:lpstr>
      <vt:lpstr>ประเภทของระบบเครือข่ายระยะไกล</vt:lpstr>
      <vt:lpstr>การเชื่อมต่อคอมพิวเตอร์เข้าสู่ระบบอินเทอร์เน็ต</vt:lpstr>
      <vt:lpstr>การเชื่อมต่อคอมพิวเตอร์เข้าสู่ระบบอินเทอร์เน็ต</vt:lpstr>
      <vt:lpstr>การเชื่อมต่อคอมพิวเตอร์เข้าสู่ระบบอินเทอร์เน็ต</vt:lpstr>
      <vt:lpstr>การเชื่อมต่อคอมพิวเตอร์เข้าสู่ระบบอินเทอร์เน็ต      </vt:lpstr>
      <vt:lpstr>การเชื่อมต่อคอมพิวเตอร์เข้าสู่ระบบอินเทอร์เน็ต</vt:lpstr>
      <vt:lpstr>Wireless LAN</vt:lpstr>
      <vt:lpstr>ข้อดีของ Wireless LAN</vt:lpstr>
      <vt:lpstr>ข้อดีของ Wireless LAN</vt:lpstr>
      <vt:lpstr>ข้อเสียของ Wireless LAN</vt:lpstr>
      <vt:lpstr>ข้อเสียของ Wireless LAN</vt:lpstr>
      <vt:lpstr>โทโปโลยีของ WLAN</vt:lpstr>
      <vt:lpstr>มาตรฐานของ WLAN</vt:lpstr>
      <vt:lpstr>มาตรฐาน IEEE 802.11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4133202 เทคโนโลยีอินเทอร์เน็ต บทที่ 1ความรู้เบื้องต้นเกี่ยวกับระบบเครือข่ายอินเทอร์เน็ต</dc:title>
  <dc:creator>Purim</dc:creator>
  <cp:lastModifiedBy>IT000</cp:lastModifiedBy>
  <cp:revision>23</cp:revision>
  <dcterms:created xsi:type="dcterms:W3CDTF">2016-05-15T02:27:06Z</dcterms:created>
  <dcterms:modified xsi:type="dcterms:W3CDTF">2016-06-12T02:10:10Z</dcterms:modified>
</cp:coreProperties>
</file>