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6"/>
  </p:notesMasterIdLst>
  <p:sldIdLst>
    <p:sldId id="256" r:id="rId2"/>
    <p:sldId id="257" r:id="rId3"/>
    <p:sldId id="258" r:id="rId4"/>
    <p:sldId id="260" r:id="rId5"/>
    <p:sldId id="276" r:id="rId6"/>
    <p:sldId id="259" r:id="rId7"/>
    <p:sldId id="277" r:id="rId8"/>
    <p:sldId id="278" r:id="rId9"/>
    <p:sldId id="261" r:id="rId10"/>
    <p:sldId id="262" r:id="rId11"/>
    <p:sldId id="263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02" autoAdjust="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72E52-6AD9-4011-B028-B5D696272BD4}" type="datetimeFigureOut">
              <a:rPr lang="th-TH" smtClean="0"/>
              <a:t>03/06/59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C3DA2-B8D4-441F-9303-FEC8EC6BD01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2448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C3DA2-B8D4-441F-9303-FEC8EC6BD016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1389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03/06/59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03/06/59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F5F293D-20BF-487A-BFA7-792ABC73B8A5}" type="datetimeFigureOut">
              <a:rPr lang="th-TH" smtClean="0"/>
              <a:t>03/06/59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03/06/59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แทน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03/06/59</a:t>
            </a:fld>
            <a:endParaRPr lang="th-TH"/>
          </a:p>
        </p:txBody>
      </p:sp>
      <p:sp>
        <p:nvSpPr>
          <p:cNvPr id="13" name="ตัวแทน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แทน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5F293D-20BF-487A-BFA7-792ABC73B8A5}" type="datetimeFigureOut">
              <a:rPr lang="th-TH" smtClean="0"/>
              <a:t>03/06/59</a:t>
            </a:fld>
            <a:endParaRPr lang="th-TH"/>
          </a:p>
        </p:txBody>
      </p:sp>
      <p:sp>
        <p:nvSpPr>
          <p:cNvPr id="10" name="ตัวแทน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2" name="ตัวแทน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5F293D-20BF-487A-BFA7-792ABC73B8A5}" type="datetimeFigureOut">
              <a:rPr lang="th-TH" smtClean="0"/>
              <a:t>03/06/59</a:t>
            </a:fld>
            <a:endParaRPr lang="th-TH"/>
          </a:p>
        </p:txBody>
      </p:sp>
      <p:sp>
        <p:nvSpPr>
          <p:cNvPr id="12" name="ตัวแทน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03/06/59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03/06/59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03/06/59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แทน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F5F293D-20BF-487A-BFA7-792ABC73B8A5}" type="datetimeFigureOut">
              <a:rPr lang="th-TH" smtClean="0"/>
              <a:t>03/06/59</a:t>
            </a:fld>
            <a:endParaRPr lang="th-TH"/>
          </a:p>
        </p:txBody>
      </p:sp>
      <p:sp>
        <p:nvSpPr>
          <p:cNvPr id="13" name="ตัวแทน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03/06/59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763688" y="4038600"/>
            <a:ext cx="7075512" cy="1828800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>4133202 เทคโนโลยีอินเทอร์เน็ต</a:t>
            </a:r>
            <a:br>
              <a:rPr lang="th-TH" b="1" dirty="0" smtClean="0"/>
            </a:br>
            <a:r>
              <a:rPr lang="th-TH" b="1" dirty="0" smtClean="0"/>
              <a:t>บทที่ </a:t>
            </a:r>
            <a:r>
              <a:rPr lang="th-TH" b="1" dirty="0" smtClean="0"/>
              <a:t>3 </a:t>
            </a:r>
            <a:r>
              <a:rPr lang="th-TH" b="1" dirty="0" smtClean="0"/>
              <a:t>กฎหมายและ</a:t>
            </a:r>
            <a:r>
              <a:rPr lang="th-TH" b="1" dirty="0"/>
              <a:t>การรักษาความ</a:t>
            </a:r>
            <a:r>
              <a:rPr lang="th-TH" b="1" dirty="0" smtClean="0"/>
              <a:t>ปลอดภัย</a:t>
            </a:r>
            <a:endParaRPr lang="th-TH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 smtClean="0"/>
              <a:t>อาจารย์ผู้สอน ปุริม ชฎา</a:t>
            </a:r>
            <a:r>
              <a:rPr lang="th-TH" dirty="0" err="1" smtClean="0"/>
              <a:t>รัตน</a:t>
            </a:r>
            <a:r>
              <a:rPr lang="th-TH" dirty="0" smtClean="0"/>
              <a:t>ฐิติ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28608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กฎหมายเกี่ยวกับระบบเครือข่ายอินเทอร์เน็ต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รัฐธรรมนูญแห่งราชอาณาจักรไทยฉบับปัจจุบันจึงได้วางหลักการที่สำคัญในการใช้โครงสร้างพื้นฐานสารสนเทศแห่งชาติให้เป็นประโยชน์ต่อการพัฒนาสังคมไว้ในมาตรา  78  ซึ่งบัญญัติว่า  “รัฐต้องกระจายอำนาจให้ท้องถิ่นพึ่งตนเองและตัดสินใจในกิจการท้องถิ่นได้เอง  พัฒนาการเศรษฐกิจท้องถิ่น  และระบบสาธารณูปโภคและสาธารณูปการตลอดทั้งโครงสร้างพื้นฐานสารสนเทศในท้องถิ่นให้ทั่วถึงและเท่าเทียมกันทั่วประเทศ  รวมทั้งพัฒนาจังหวัดที่มีความพร้อมให้เป็นองค์การปกครองส่วนท้องถิ่นขนาดใหญ่  โดยคำนึงถึงเจตนารมณ์ของประชาชนในจังหวัดนั้น”  ดังนั้นเพื่อสนองรับต่อหลักการตามกฎหมายรัฐธรรมนูญ   จึงจำเป็นต้องตรา</a:t>
            </a:r>
            <a:r>
              <a:rPr lang="th-TH" sz="2800" dirty="0" smtClean="0"/>
              <a:t>กฎหมาย</a:t>
            </a:r>
            <a:r>
              <a:rPr lang="th-TH" sz="2800" dirty="0"/>
              <a:t>มาตรา  78 </a:t>
            </a:r>
            <a:r>
              <a:rPr lang="th-TH" sz="2800" dirty="0" smtClean="0"/>
              <a:t>นี้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51277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มาตรการด้านเทคโนโลยี         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07824" cy="4997152"/>
          </a:xfrm>
        </p:spPr>
        <p:txBody>
          <a:bodyPr>
            <a:normAutofit fontScale="92500" lnSpcReduction="20000"/>
          </a:bodyPr>
          <a:lstStyle/>
          <a:p>
            <a:r>
              <a:rPr lang="th-TH" sz="3000" dirty="0"/>
              <a:t>มาตรการป้องกันและปราบปรามอาชญากรรรมทางคอมพิวเตอร์  ได้จัดแบ่งออกเป็น  4  ประเภท  </a:t>
            </a:r>
            <a:r>
              <a:rPr lang="th-TH" sz="3000" dirty="0" smtClean="0"/>
              <a:t>ดังต่อไปนี้</a:t>
            </a:r>
          </a:p>
          <a:p>
            <a:r>
              <a:rPr lang="th-TH" sz="3000" b="1" dirty="0"/>
              <a:t>มาตรการด้านเทคโนโลยี         </a:t>
            </a:r>
            <a:endParaRPr lang="th-TH" sz="3000" dirty="0"/>
          </a:p>
          <a:p>
            <a:r>
              <a:rPr lang="th-TH" sz="3000" dirty="0" smtClean="0"/>
              <a:t>การ</a:t>
            </a:r>
            <a:r>
              <a:rPr lang="th-TH" sz="3000" dirty="0"/>
              <a:t>ต่อต้านอาชญากรรมทางคอมพิวเตอร์ในรูปแบบนี้  จะป้องกันได้โดยที่ผู้ใช้สามารถนำระบบเทคโนโลยีต่าง ๆ  มาติดตั้งในการใช้งาน  เช่น  ระบบการตรวจจับการบุกรุก  (</a:t>
            </a:r>
            <a:r>
              <a:rPr lang="en-US" sz="3000" dirty="0"/>
              <a:t>Intrusion  Detection)  </a:t>
            </a:r>
            <a:r>
              <a:rPr lang="th-TH" sz="3000" dirty="0"/>
              <a:t>หรือการติดตั้งกำแพงไฟ  (</a:t>
            </a:r>
            <a:r>
              <a:rPr lang="en-US" sz="3000" dirty="0"/>
              <a:t>Firewall) </a:t>
            </a:r>
            <a:r>
              <a:rPr lang="th-TH" sz="3000" dirty="0"/>
              <a:t>เพื่อป้องกันระบบเครือข่ายคอมพิวเตอร์ของตนให้มีความปลอดภัย  ซึ่งนอกเหนือจากการติดตั้งเทคโนโลยีแล้วการตรวจสอบเพื่อประเมินความเสี่ยง  เช่น  การจัดให้มีระบบวิเคราะห์ความเสี่ยงและการให้</a:t>
            </a:r>
            <a:r>
              <a:rPr lang="th-TH" sz="3000" dirty="0" smtClean="0"/>
              <a:t>การรับรอง(</a:t>
            </a:r>
            <a:r>
              <a:rPr lang="en-US" sz="3000" dirty="0" smtClean="0"/>
              <a:t>Analysis</a:t>
            </a:r>
            <a:r>
              <a:rPr lang="en-US" sz="3000" dirty="0"/>
              <a:t>  Risk  and  Security </a:t>
            </a:r>
            <a:r>
              <a:rPr lang="en-US" sz="3000" dirty="0" smtClean="0"/>
              <a:t>Certification)</a:t>
            </a:r>
            <a:r>
              <a:rPr lang="th-TH" sz="3000" dirty="0"/>
              <a:t> </a:t>
            </a:r>
            <a:r>
              <a:rPr lang="th-TH" sz="3000" dirty="0" smtClean="0"/>
              <a:t>รวมทั้ง</a:t>
            </a:r>
            <a:r>
              <a:rPr lang="th-TH" sz="3000" dirty="0"/>
              <a:t>วินัยของผู้ปฏิบัติงาน  ก็เป็นสิ่งสำคัญที่ต้องได้รับการปฏิบัติอย่างเคร่งครัดและสม่ำเสมอ  มิเช่นนั้นการติดตั้งเทคโนโลยีที่มีประสิทธิภาพเพื่อใช้ในการป้องกันปัญหาด้านอาชญากรรมทางคอมพิวเตอร์  ก็จะไม่ก่อให้เกิดประโยชน์แต่อย่างใด</a:t>
            </a:r>
          </a:p>
          <a:p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2570498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มาตรการด้านกฎหมาย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มาตรการด้านกฎหมาย</a:t>
            </a:r>
            <a:endParaRPr lang="th-TH" dirty="0"/>
          </a:p>
          <a:p>
            <a:r>
              <a:rPr lang="th-TH" dirty="0" smtClean="0"/>
              <a:t>มาตรการ</a:t>
            </a:r>
            <a:r>
              <a:rPr lang="th-TH" dirty="0"/>
              <a:t>ด้านกฎหมายเป็นนโยบายของรัฐบาลที่ได้นำมาใช้ในการต่อต้านอาชญากรรมทางคอมพิวเตอร์  โดยการบัญญัติหรือตรากฎหมายเพื่อกำหนดว่าการกระทำใดบ้างที่มีโทษทางอาญา  ในปัจจุบันประเทศไทยมีกฎหมายที่เกี่ยวข้อง </a:t>
            </a:r>
            <a:r>
              <a:rPr lang="th-TH" dirty="0" smtClean="0"/>
              <a:t>ดังนี้</a:t>
            </a:r>
          </a:p>
        </p:txBody>
      </p:sp>
    </p:spTree>
    <p:extLst>
      <p:ext uri="{BB962C8B-B14F-4D97-AF65-F5344CB8AC3E}">
        <p14:creationId xmlns:p14="http://schemas.microsoft.com/office/powerpoint/2010/main" val="1050111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มาตรการด้านกฎหมาย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3100" b="1" dirty="0" smtClean="0"/>
              <a:t>กฎหมาย</a:t>
            </a:r>
            <a:r>
              <a:rPr lang="th-TH" sz="3100" b="1" dirty="0"/>
              <a:t>เทคโนโลยีสารสนเทศ</a:t>
            </a:r>
            <a:r>
              <a:rPr lang="th-TH" sz="3100" dirty="0"/>
              <a:t>  เป็นกฎหมายหนึ่งในหกฉบับที่อยู่ภายใต้ความรับผิดชอบของโครงการพัฒนากฎหมายเทคโนโลยีสารสนเทศ  ศูนย์เทคโนโลยีอิเล็กทรอนิกส์และคอมพิวเตอร์แห่งชาติ  สำนักงานพัฒนาวิทยาศาสตร์และเทคโนโลยีแห่งชาติ  ซึ่งมีสาระสำคัญ  2  ส่วนหลัก  </a:t>
            </a:r>
            <a:r>
              <a:rPr lang="th-TH" sz="3100" dirty="0" smtClean="0"/>
              <a:t>คือ</a:t>
            </a:r>
          </a:p>
          <a:p>
            <a:pPr lvl="1"/>
            <a:r>
              <a:rPr lang="th-TH" sz="2800" dirty="0" smtClean="0"/>
              <a:t>1</a:t>
            </a:r>
            <a:r>
              <a:rPr lang="en-US" sz="2800" dirty="0" smtClean="0"/>
              <a:t>)</a:t>
            </a:r>
            <a:r>
              <a:rPr lang="th-TH" sz="2800" dirty="0"/>
              <a:t>  การกำหนดฐานความรับผิดและบทลงโทษเกี่ยวกับการกระทำที่เป็นอาชญากรรมทางคอมพิวเตอร์  เช่น ความผิดเกี่ยวกับการเข้าถึงข้อมูลคอมพิวเตอร์หรือระบบคอมพิวเตอร์โดยไม่</a:t>
            </a:r>
            <a:r>
              <a:rPr lang="th-TH" sz="2800" dirty="0" smtClean="0"/>
              <a:t>มีอำนาจ</a:t>
            </a:r>
            <a:r>
              <a:rPr lang="th-TH" sz="2800" dirty="0"/>
              <a:t>  (</a:t>
            </a:r>
            <a:r>
              <a:rPr lang="en-US" sz="2800" dirty="0"/>
              <a:t>Illegal  </a:t>
            </a:r>
            <a:r>
              <a:rPr lang="en-US" sz="2800" dirty="0" smtClean="0"/>
              <a:t>Access)</a:t>
            </a:r>
            <a:r>
              <a:rPr lang="th-TH" sz="2800" dirty="0" smtClean="0"/>
              <a:t>ความผิด</a:t>
            </a:r>
            <a:r>
              <a:rPr lang="th-TH" sz="2800" dirty="0"/>
              <a:t>ฐานลักลอบดักข้อมูลคอมพิวเตอร์  (</a:t>
            </a:r>
            <a:r>
              <a:rPr lang="en-US" sz="2800" dirty="0"/>
              <a:t>Illegal  Interception)  </a:t>
            </a:r>
            <a:r>
              <a:rPr lang="th-TH" sz="2800" dirty="0"/>
              <a:t>หรือความผิดฐาน</a:t>
            </a:r>
            <a:r>
              <a:rPr lang="th-TH" sz="2800" dirty="0" smtClean="0"/>
              <a:t>รบกวนข้อมูลคอมพิวเตอร์</a:t>
            </a:r>
            <a:r>
              <a:rPr lang="th-TH" sz="2800" dirty="0"/>
              <a:t>  และระบบคอมพิวเตอร์โดยมิชอบ (</a:t>
            </a:r>
            <a:r>
              <a:rPr lang="en-US" sz="2800" dirty="0"/>
              <a:t>Interference  Computer  Data  and  Compute  </a:t>
            </a:r>
            <a:r>
              <a:rPr lang="en-US" sz="2800" dirty="0" smtClean="0"/>
              <a:t>System)</a:t>
            </a:r>
            <a:r>
              <a:rPr lang="th-TH" sz="2800" dirty="0" smtClean="0"/>
              <a:t>ความผิด</a:t>
            </a:r>
            <a:r>
              <a:rPr lang="th-TH" sz="2800" dirty="0"/>
              <a:t>ฐานใช้อุปกรณ์ในทางมิชอบ  (</a:t>
            </a:r>
            <a:r>
              <a:rPr lang="en-US" sz="2800" dirty="0"/>
              <a:t>Misuse  of  Devices)  </a:t>
            </a:r>
            <a:r>
              <a:rPr lang="th-TH" sz="2800" dirty="0"/>
              <a:t>เป็น</a:t>
            </a:r>
            <a:r>
              <a:rPr lang="th-TH" sz="2800" dirty="0" smtClean="0"/>
              <a:t>ต้น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624238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มาตรการด้าน</a:t>
            </a:r>
            <a:r>
              <a:rPr lang="th-TH" b="1" dirty="0" smtClean="0"/>
              <a:t>กฎหมาย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th-TH" sz="2800" dirty="0" smtClean="0"/>
              <a:t>2</a:t>
            </a:r>
            <a:r>
              <a:rPr lang="en-US" sz="2800" dirty="0" smtClean="0"/>
              <a:t>)</a:t>
            </a:r>
            <a:r>
              <a:rPr lang="th-TH" sz="2800" dirty="0"/>
              <a:t>  การให้อำนาจพิเศษแก่เจ้าพนักงานในการปราบปรามการกระทำความผิด  นอกเหนือเพิ่มเติมไปจากอำนาจโดยทั่วไปที่บัญญัติไว้ในกฎหมายอื่น ๆ  เช่น  การให้อำนาจในการสั่งให้ถอดรหัสข้อมูลคอมพิวเตอร์  อำนาจในการเรียกดูข้อมูลจราจร  (</a:t>
            </a:r>
            <a:r>
              <a:rPr lang="en-US" sz="2800" dirty="0"/>
              <a:t>Traffic  Data)  </a:t>
            </a:r>
            <a:r>
              <a:rPr lang="th-TH" sz="2800" dirty="0"/>
              <a:t>หรืออำนาจค้นโดยไม่ต้องมีหมายค้นในบางกรณี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312222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มาตรการด้านกฎหมาย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 smtClean="0"/>
              <a:t>กฎหมาย</a:t>
            </a:r>
            <a:r>
              <a:rPr lang="th-TH" b="1" dirty="0"/>
              <a:t>อื่นที่เกี่ยวข้อง</a:t>
            </a:r>
            <a:r>
              <a:rPr lang="th-TH" dirty="0"/>
              <a:t>  นอกเหนือจากกฎหมายอาชญากรรมทางคอมพิวเตอร์ดังที่ได้กล่าวมาแล้ว  ปัจจุบันมีกฎหมายอีกหลายฉบับที่ตราขึ้นใช้บังคับแล้ว  และที่อยู่ระหว่างกระบวนการตรานิติบัญญัติที่มีเนื้อหาเกี่ยวข้องกับการป้องกันหรือปราบปรามอาชญากรรมทางคอมพิวเตอร์ </a:t>
            </a:r>
            <a:r>
              <a:rPr lang="th-TH" dirty="0" smtClean="0"/>
              <a:t>เช่น</a:t>
            </a:r>
          </a:p>
          <a:p>
            <a:pPr lvl="1"/>
            <a:r>
              <a:rPr lang="th-TH" sz="2800" dirty="0" smtClean="0"/>
              <a:t>1</a:t>
            </a:r>
            <a:r>
              <a:rPr lang="en-US" sz="2800" dirty="0" smtClean="0"/>
              <a:t>)</a:t>
            </a:r>
            <a:r>
              <a:rPr lang="th-TH" sz="2800" dirty="0"/>
              <a:t>  พระราชบัญญัติการประกอบ</a:t>
            </a:r>
            <a:r>
              <a:rPr lang="th-TH" sz="2800" dirty="0" smtClean="0"/>
              <a:t>กิจการโทรคมนาคม</a:t>
            </a:r>
            <a:r>
              <a:rPr lang="th-TH" sz="2800" dirty="0"/>
              <a:t>  พ.ศ.  </a:t>
            </a:r>
            <a:r>
              <a:rPr lang="th-TH" sz="2800" dirty="0" smtClean="0"/>
              <a:t>2544มาตรา</a:t>
            </a:r>
            <a:r>
              <a:rPr lang="th-TH" sz="2800" dirty="0"/>
              <a:t>  74  ซึ่งกำหนดฐานความผิดเกี่ยวกับการดักรับไว้  หรือใช้ประโยชน์  หรือเปิดเผยข้อความข่าวสาร  หรือข้อมูลอื่นใดที่มีการสื่อสารโทรคมนาคมโดยไม่ชอบด้วยกฎหมาย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23571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มาตรการด้านกฎหมาย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th-TH" sz="2800" dirty="0"/>
              <a:t>2.2  กฎหมายอื่นที่อยู่ระหว่างการดำเนินการ  ได้แก่  ร่างพระราชบัญญัติแก้ไขเพิ่มเติมประมวลกฎหมายอาญา โดยเป็นการกำหนดฐานความผิดเกี่ยวกับการปลอมหรือแปลงบัตรอิเล็กทรอนิกส์  ตลอดจนกำหนดฐานความผิดเกี่ยวกับการใช้  มีไว้เพื่อใช้  นำเข้า  หรือส่งออก  การจำหน่าย</a:t>
            </a:r>
            <a:r>
              <a:rPr lang="th-TH" sz="2800" dirty="0" err="1"/>
              <a:t>ซึ่</a:t>
            </a:r>
            <a:r>
              <a:rPr lang="th-TH" sz="2800" dirty="0"/>
              <a:t>งบัตรอิเล็กทรอนิกส์ปลอมหรือแปลง  และลงโทษบุคคลที่ทำการผลิตหรือมีเครื่องมือในการผลิตบัตรดังกล่าว  และบทบัญญัติเกี่ยวกับการส่งสำเนาหมายอาญาผ่านสื่ออิเล็กทรอนิกส์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711779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มาตรการด้านความร่วมมือระหว่าง</a:t>
            </a:r>
            <a:r>
              <a:rPr lang="th-TH" b="1" dirty="0" smtClean="0"/>
              <a:t>หน่วยงาน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/>
              <a:t>เป็น</a:t>
            </a:r>
            <a:r>
              <a:rPr lang="th-TH" sz="2800" dirty="0"/>
              <a:t>มาตรการสำคัญอีกประการหนึ่งที่จะช่วยให้การป้องกันปราบปรามอาชญากรรมทางคอมพิวเตอร์สัมฤทธิ์ในทางปฏิบัติได้นั้นคือ  มาตรการด้านความร่วมมือกันระหว่างหน่วยงานต่าง ๆ  ที่เกี่ยวข้อง  ทั้งภาครัฐและเอกชน  ซึ่งมิได้จำกัดเพียงเฉพาะหน่วยงานที่มีหน้าที่ตามกฎหมายเท่านั้น  แต่ยังรวมไปถึงหน่วยงานอื่น ๆ  ที่อาจเกี่ยวข้อง  ไม่ว่าจะเป็นในด้านของผู้พัฒนาระบบ  หรือผู้กำหนดนโยบายก็ตาม  นอกเหนือจากความร่วมมือระหว่างหน่วยงานต่าง ๆ  แล้วสิ่งสำคัญอีกประการหนึ่งคือ  ความจำเป็นที่จะต้องมีหน่วยงานด้านความปลอดภัยของเครือข่ายเพื่อรับมือกับปัญหาฉุกเฉินด้านความปลอดภัยทางคอมพิวเตอร์ขึ้นโดยเฉพาะ  และเป็นศูนย์กลางคอยให้ความช่วยเหลือในด้านต่าง ๆ  รวมทั้งให้คำปรึกษาถึงวิธีการ  หรือแนวทางแก้ไข  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950716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มาตรการด้านความร่วมมือระหว่างหน่วยงาน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ซึ่งปัจจุบันศูนย์เทคโนโลยีอิเล็กทรอนิกส์และคอมพิวเตอร์แห่งชาติหรือเนคเทค  ได้จัดตั้งศูนย์ประสานงานการรักษาความปลอดภัยคอมพิวเตอร์ประเทศไทย  (</a:t>
            </a:r>
            <a:r>
              <a:rPr lang="en-US" sz="2800" dirty="0"/>
              <a:t>Thai  Computer  Emergency  Response  Team  </a:t>
            </a:r>
            <a:r>
              <a:rPr lang="en-US" sz="2800" dirty="0" err="1"/>
              <a:t>ThaiCERT</a:t>
            </a:r>
            <a:r>
              <a:rPr lang="en-US" sz="2800" dirty="0"/>
              <a:t>) </a:t>
            </a:r>
            <a:r>
              <a:rPr lang="th-TH" sz="2800" dirty="0" smtClean="0"/>
              <a:t>เพื่อ</a:t>
            </a:r>
            <a:r>
              <a:rPr lang="th-TH" sz="2800" dirty="0"/>
              <a:t>เป็นหน่วยงานให้ความช่วยเหลือและให้ข้อมูลทางวิชาการเกี่ยวกับการตรวจสอบและการักษาความปลอดภัยคอมพิวเตอร์แก่ผู้ที่สนใจทั้งภาครัฐและเอกชน  รวมทั้งเป็นหน่วยงานรับแจ้งเหตุการณ์ที่มีการละเมิดความปลอดภัยคอมพิวเตอร์เกิดขึ้น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63682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มาตรการทางสังคม        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ใน</a:t>
            </a:r>
            <a:r>
              <a:rPr lang="th-TH" dirty="0"/>
              <a:t>ปัจจุบันสังคมไทยกำลังเผชิญกับปัญหาการใช้อินเทอร์เน็ตไปในทางไม่ชอบหรือฝ่าฝืนต่อบทบัญญัติของกฎหมาย  ทั้งดารการเผยแพร่เนื้อหาอันไมเหมาะสม  ไม่ว่าจะเป็นสื่อลามกอนาจาร  ข้อความหมิ่นประมาท  การชักจูงล่อลวง หลอกลวงเด็กและเยาวชนไปในทางที่เสียหาย  หรือพฤติกรรมอื่นอันเป็นภัยต่อสังคม  โดยคาดการณ์ว่าการกระทำ  หรือพฤติกรรมดังกล่าวจะมีปริมาณที่เพิ่มสูงขึ้นตามสัดส่วนการใช้งานของผู้ใช้อินเทอร์เน็ต  อันส่งผลกระทบต่อเด็กและเยาวชนของชาติ  ดังนั้น  หน่วยงานทั้งภาครัฐและเอกชนจึงได้เร่งรณรงค์ในการป้องกันปัญหาดังกล่าวร่วมกันเพื่อดูแลและปกป้องเด็กและเยาวชนจากผลกระทบดังกล่าว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23856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กฎหมายเกี่ยวกับระบบเครือข่ายอินเทอร์เน็ต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 smtClean="0"/>
              <a:t>กฎหมาย</a:t>
            </a:r>
            <a:r>
              <a:rPr lang="th-TH" sz="2800" b="1" dirty="0"/>
              <a:t>เกี่ยวกับระบบเครือข่ายอินเทอร์เน็ต</a:t>
            </a:r>
            <a:r>
              <a:rPr lang="th-TH" sz="2800" dirty="0"/>
              <a:t> มี </a:t>
            </a:r>
            <a:r>
              <a:rPr lang="en-US" sz="2800" dirty="0"/>
              <a:t>National Information Technology Committee : NITC  </a:t>
            </a:r>
            <a:r>
              <a:rPr lang="th-TH" sz="2800" dirty="0" smtClean="0"/>
              <a:t>เป็น</a:t>
            </a:r>
            <a:r>
              <a:rPr lang="th-TH" sz="2800" dirty="0"/>
              <a:t>ผู้</a:t>
            </a:r>
            <a:r>
              <a:rPr lang="th-TH" sz="2800" dirty="0" smtClean="0"/>
              <a:t>ควบคุมดูแล</a:t>
            </a:r>
            <a:endParaRPr lang="th-TH" sz="2800" dirty="0"/>
          </a:p>
          <a:p>
            <a:r>
              <a:rPr lang="th-TH" sz="2800" dirty="0" smtClean="0"/>
              <a:t>ระบบ</a:t>
            </a:r>
            <a:r>
              <a:rPr lang="th-TH" sz="2800" dirty="0"/>
              <a:t>เครือข่ายอินเทอร์เน็ตมีความสำคัญต่อการติดต่อสื่อสารทั้งในส่วนราชการ และรัฐวิสาหกิจหรือรวมทั้งการดำเนินธุรกิจในปัจจุบันทุก</a:t>
            </a:r>
            <a:r>
              <a:rPr lang="th-TH" sz="2800" dirty="0" smtClean="0"/>
              <a:t>องค์กร</a:t>
            </a:r>
            <a:r>
              <a:rPr lang="th-TH" sz="2800" dirty="0"/>
              <a:t>ต้องมีการศึกษาค้นคว้าข้อมูลผ่านระบบเครือข่ายอินเทอร์เน็ต ดังนั้นต้องมีการควบคุมดูแลผลประโยชน์ของผู้ที่นำข้อมูลมานำเสนอผ่านระบบเครือข่ายอินเทอร์เน็ตและต้องคำนึงถึงความปลอดภัยของ</a:t>
            </a:r>
            <a:r>
              <a:rPr lang="th-TH" sz="2800" dirty="0" smtClean="0"/>
              <a:t>ข้อมูล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8754172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อาชญากรรมทางคอมพิวเตอร์        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เทคโนโลยีสมัยใหม่ที่ก่อให้เกิดความสะดวกในการใช้งาน  เทคโนโลยีเหล่านี้จะมีทั้งจุดเด่น  และจุดด้อย  ซึ่งอาจจะก่อให้เกิดปัญหาตามมาอีกมากมายบนโลกของการสื่อสาร  หรือแม้แต่ก่อให้เกิดอาชญากรรมคอมพิวเตอร์  ซึ่งเป็นปัญหาหลักที่นับว่ายิ่งมีความรุนแรงและหลากหลายรูปแบบเพิ่มมากขึ้น </a:t>
            </a:r>
            <a:r>
              <a:rPr lang="th-TH" sz="2800" dirty="0" smtClean="0"/>
              <a:t>ทุก</a:t>
            </a:r>
            <a:r>
              <a:rPr lang="th-TH" sz="2800" dirty="0"/>
              <a:t>หน่วยงานจึงต้องตระหนักในปัญหานี้  และต้องหาทางป้องกันภัยที่จะเกิดขึ้นในรูปแบบต่าง ๆ  จึงควรจะมีผู้ที่เชี่ยวชาญด้านรักษาความปลอดภัย  พร้อมกันนี้จะต้องมีซอฟต์แวร์  และฮาร์ดแวร์ที่มีประสิทธิภาพในการป้องกันการถูกโจมตีจากกลุ่มผู้ไม่หวังดีทั้งหลายนั้น  เพื่อความปลอดภัยของข้อมูลและเครือข่ายคอมพิวเตอร์ของหน่วยงาน  โดยจะต้องมีการปรับปรุง</a:t>
            </a:r>
            <a:r>
              <a:rPr lang="th-TH" sz="2800" dirty="0" err="1"/>
              <a:t>ระบบรั</a:t>
            </a:r>
            <a:r>
              <a:rPr lang="th-TH" sz="2800" dirty="0"/>
              <a:t>กษาความปลอดภัยให้ทันสมัยอย่างสม่ำเสมอ  ซึ่งระบบการโจมตีที่พบบ่อย ๆ  ได้แก่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5090711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อาชญากรรมทางคอมพิวเตอร์    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Hacker</a:t>
            </a:r>
            <a:r>
              <a:rPr lang="en-US" dirty="0"/>
              <a:t>  </a:t>
            </a:r>
            <a:r>
              <a:rPr lang="th-TH" dirty="0"/>
              <a:t>คือ  ผู้ที่มีความสนใจด้านคอมพิวเตอร์ที่ลึกลงไปในส่วนของระบบปฏิบัติการคอมพิวเตอร์  โดยส่วนมาก  </a:t>
            </a:r>
            <a:r>
              <a:rPr lang="en-US" dirty="0"/>
              <a:t>hacker  </a:t>
            </a:r>
            <a:r>
              <a:rPr lang="th-TH" dirty="0"/>
              <a:t>จะเป็นโปรแกรมเมอร์   ดังนั้น  </a:t>
            </a:r>
            <a:r>
              <a:rPr lang="en-US" dirty="0"/>
              <a:t>Hacker  </a:t>
            </a:r>
            <a:r>
              <a:rPr lang="th-TH" dirty="0"/>
              <a:t>จึงได้รับความรู้ขั้นสูงเกี่ยวกับระบบปฏิบัติการคอมพิวเตอร์  และภาษาคอมพิวเตอร์  (</a:t>
            </a:r>
            <a:r>
              <a:rPr lang="en-US" dirty="0"/>
              <a:t>Programming  Language)  </a:t>
            </a:r>
            <a:r>
              <a:rPr lang="th-TH" dirty="0"/>
              <a:t>พวกเขาจะค้นหาจุดอ่อนของระบบ  โดยจะเป็นประเภทกลุ่มบุคคลที่ชอบค้นคว้า อยากรู้อยากเป็น  อยากทดลอง  โดย </a:t>
            </a:r>
            <a:r>
              <a:rPr lang="en-US" dirty="0"/>
              <a:t>Hacker  </a:t>
            </a:r>
            <a:r>
              <a:rPr lang="th-TH" dirty="0"/>
              <a:t>จะไม่มีเจตนา</a:t>
            </a:r>
            <a:r>
              <a:rPr lang="th-TH" dirty="0" smtClean="0"/>
              <a:t>ร้ายใน</a:t>
            </a:r>
            <a:r>
              <a:rPr lang="th-TH" dirty="0"/>
              <a:t>การทำลาย</a:t>
            </a:r>
            <a:r>
              <a:rPr lang="th-TH" dirty="0" smtClean="0"/>
              <a:t>ข้อมูล</a:t>
            </a:r>
          </a:p>
          <a:p>
            <a:r>
              <a:rPr lang="en-US" b="1" dirty="0"/>
              <a:t>Cracker</a:t>
            </a:r>
            <a:r>
              <a:rPr lang="en-US" dirty="0"/>
              <a:t>  </a:t>
            </a:r>
            <a:r>
              <a:rPr lang="th-TH" dirty="0"/>
              <a:t>คือ  บุคคลที่บุกรุกเข้าไปในระบบคอมพิวเตอร์ของบุคคลอื่นเพื่อทำลายข้อมูลที่สำคัญ  ทำให้เกิดปัญหาในระบบคอมพิวเตอร์ของกลุ่มเป้าหมาย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437887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อาชญากรรมทาง</a:t>
            </a:r>
            <a:r>
              <a:rPr lang="th-TH" b="1" dirty="0" smtClean="0"/>
              <a:t>คอมพิวเตอร์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/>
              <a:t>Phoneker</a:t>
            </a:r>
            <a:r>
              <a:rPr lang="en-US" sz="2800" dirty="0"/>
              <a:t>  </a:t>
            </a:r>
            <a:r>
              <a:rPr lang="th-TH" sz="2800" dirty="0"/>
              <a:t>คือ  กลุ่มบุคคลที่จัดอยู่ในพวก  </a:t>
            </a:r>
            <a:r>
              <a:rPr lang="en-US" sz="2800" dirty="0"/>
              <a:t>Cracker  </a:t>
            </a:r>
            <a:r>
              <a:rPr lang="th-TH" sz="2800" dirty="0"/>
              <a:t>โดยมีลักษณะของการกระทำไปทางด้านโทรศัพท์  และการติดต่อสื่อสารผ่านตัวกลางต่าง ๆ  เพียงอย่างเดียว  โดยมีวัตถุประสงค์เพื่อต้องการใช้โทรศัพท์ฟรี  หรือแอบดักฟังโทรศัพท์</a:t>
            </a:r>
            <a:r>
              <a:rPr lang="th-TH" sz="2800" dirty="0" smtClean="0"/>
              <a:t>เท่านั้น</a:t>
            </a:r>
          </a:p>
          <a:p>
            <a:r>
              <a:rPr lang="en-US" sz="2800" b="1" dirty="0"/>
              <a:t>Buffer  Overflow</a:t>
            </a:r>
            <a:r>
              <a:rPr lang="en-US" sz="2800" dirty="0"/>
              <a:t>  </a:t>
            </a:r>
            <a:r>
              <a:rPr lang="th-TH" sz="2800" dirty="0"/>
              <a:t>เป็นรูปแบบการโจมตีที่ง่ายที่สุด  แต่ทำอันตรายให้กับระบบได้มากที่สุด  โดยอาชญากรจะอาศัยจุดอ่อนของระบบปฏิบัติการคอมพิวเตอร์  และขีดจำกัดของทรัพยากรระบบมาใช้ในการจู่โจม  เมื่อมีการส่งคำสั่งให้เครื่องแม่ข่าย  เป็นปริมาณมาก ๆ  ในเวลาเดียวกัน  ซึ่งจะส่งผลให้เครื่องไม่สามารถปฏิบัติงานได้ตามปกติ  หน่วยความจำไม่เพียงพอ  จนกระทั้งเกิดการ</a:t>
            </a:r>
            <a:r>
              <a:rPr lang="th-TH" sz="2800" dirty="0" err="1"/>
              <a:t>แฮงค์</a:t>
            </a:r>
            <a:r>
              <a:rPr lang="th-TH" sz="2800" dirty="0"/>
              <a:t>ของระบบ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276540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อาชญากรรมทางคอมพิวเตอร์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 </a:t>
            </a:r>
            <a:r>
              <a:rPr lang="en-US" sz="2800" b="1" dirty="0"/>
              <a:t>Backdoors</a:t>
            </a:r>
            <a:r>
              <a:rPr lang="en-US" sz="2800" dirty="0"/>
              <a:t>  </a:t>
            </a:r>
            <a:r>
              <a:rPr lang="th-TH" sz="2800" dirty="0"/>
              <a:t>หรือ  ประตูด้านหลัง  โดยปกตินักพัฒนาระบบมักจะสร้าง  </a:t>
            </a:r>
            <a:r>
              <a:rPr lang="en-US" sz="2800" dirty="0"/>
              <a:t>Backdoors  </a:t>
            </a:r>
            <a:r>
              <a:rPr lang="th-TH" sz="2800" dirty="0"/>
              <a:t>เพื่อช่วยอำนวยความสะดวกในการทำงาน  ซึ่งถือว่าเป็นจุดที่ถูกโจมตีได้  ถ้าอาชญากรรู้ก็สามารถใช้ประโยชน์จาก  </a:t>
            </a:r>
            <a:r>
              <a:rPr lang="en-US" sz="2800" dirty="0"/>
              <a:t>Backdoors  </a:t>
            </a:r>
            <a:r>
              <a:rPr lang="th-TH" sz="2800" dirty="0"/>
              <a:t>เปิดเข้าไปโจมตีระบบ</a:t>
            </a:r>
            <a:r>
              <a:rPr lang="th-TH" sz="2800" dirty="0" smtClean="0"/>
              <a:t>ได้</a:t>
            </a:r>
          </a:p>
          <a:p>
            <a:r>
              <a:rPr lang="en-US" sz="2800" b="1" dirty="0"/>
              <a:t>CGI  </a:t>
            </a:r>
            <a:r>
              <a:rPr lang="en-US" sz="2800" b="1" dirty="0" err="1"/>
              <a:t>Seript</a:t>
            </a:r>
            <a:r>
              <a:rPr lang="en-US" sz="2800" dirty="0"/>
              <a:t>  </a:t>
            </a:r>
            <a:r>
              <a:rPr lang="th-TH" sz="2800" dirty="0"/>
              <a:t>ภาษาคอมพิวเตอร์ที่นิยมมากในการพัฒนาเว็บไซต์  ก็มักเป็นช่องโหว่ที่รุนแรงอีกทางหนึ่งได้เช่นกัน</a:t>
            </a:r>
          </a:p>
          <a:p>
            <a:r>
              <a:rPr lang="en-US" sz="2800" b="1" dirty="0" smtClean="0"/>
              <a:t>Hidden</a:t>
            </a:r>
            <a:r>
              <a:rPr lang="en-US" sz="2800" b="1" dirty="0"/>
              <a:t>  HTML</a:t>
            </a:r>
            <a:r>
              <a:rPr lang="en-US" sz="2800" dirty="0"/>
              <a:t>  </a:t>
            </a:r>
            <a:r>
              <a:rPr lang="th-TH" sz="2800" dirty="0"/>
              <a:t>การสร้างฟอร์มด้วยภาษา  </a:t>
            </a:r>
            <a:r>
              <a:rPr lang="en-US" sz="2800" dirty="0"/>
              <a:t>HTML  </a:t>
            </a:r>
            <a:r>
              <a:rPr lang="th-TH" sz="2800" dirty="0"/>
              <a:t>และสร้างฟิลด์เก็บรหัสแบบ  </a:t>
            </a:r>
            <a:r>
              <a:rPr lang="en-US" sz="2800" dirty="0"/>
              <a:t>hidden  </a:t>
            </a:r>
            <a:r>
              <a:rPr lang="th-TH" sz="2800" dirty="0"/>
              <a:t>จะเป็นช่องทางที่อำนวยความสะดวกให้กับอาชญากรได้เป็นอย่างดี  โดยการเปิดดูรหัสคำสั่ง  (</a:t>
            </a:r>
            <a:r>
              <a:rPr lang="en-US" sz="2800" dirty="0"/>
              <a:t>Source  Code)  </a:t>
            </a:r>
            <a:r>
              <a:rPr lang="th-TH" sz="2800" dirty="0"/>
              <a:t>ก็สามารถตรวจสอบและทำการใช้งานได้ทันที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801914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อาชญากรรมทางคอมพิวเตอร์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/>
              <a:t>Failing  to  Update</a:t>
            </a:r>
            <a:r>
              <a:rPr lang="en-US" sz="2800" dirty="0"/>
              <a:t>  </a:t>
            </a:r>
            <a:r>
              <a:rPr lang="th-TH" sz="2800" dirty="0"/>
              <a:t>การประกาศจุดอ่อนของซอฟต์แวร์  เพื่อให้ผู้ใช้นำไปปรับปรุงเป็นทางหนึ่งที่อาชญากรนำไปจู่โจมระบบที่ใช้ซอฟต์แวร์นั้นได้เช่นกัน</a:t>
            </a:r>
          </a:p>
          <a:p>
            <a:r>
              <a:rPr lang="en-US" sz="2800" b="1" dirty="0" smtClean="0"/>
              <a:t>Illegal</a:t>
            </a:r>
            <a:r>
              <a:rPr lang="en-US" sz="2800" b="1" dirty="0"/>
              <a:t>  Browsing</a:t>
            </a:r>
            <a:r>
              <a:rPr lang="en-US" sz="2800" dirty="0"/>
              <a:t>  </a:t>
            </a:r>
            <a:r>
              <a:rPr lang="th-TH" sz="2800" dirty="0"/>
              <a:t>ธุรกรรมทางอินเทอร์เน็ตต้องส่งค่าต่าง ๆ  ผ่านทาง</a:t>
            </a:r>
            <a:r>
              <a:rPr lang="th-TH" sz="2800" dirty="0" err="1"/>
              <a:t>เว็บเบราว์เซอร์</a:t>
            </a:r>
            <a:r>
              <a:rPr lang="th-TH" sz="2800" dirty="0"/>
              <a:t>แม้กระทั่งรหัสผ่านต่าง ๆ ซึ่ง</a:t>
            </a:r>
            <a:r>
              <a:rPr lang="th-TH" sz="2800" dirty="0" err="1"/>
              <a:t>เว็บเบราว์เซอร์</a:t>
            </a:r>
            <a:r>
              <a:rPr lang="th-TH" sz="2800" dirty="0"/>
              <a:t>บางรุ่นจะไม่มีความสามารถในการเข้ารหัส  หรือป้องกันการเรียกดูข้อมูล  นี่ก็คือจุดอ่อนของธุรกรรมอิเล็กทรอนิกส์เช่นเดียวกัน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057424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อาชญากรรมทางคอมพิวเตอร์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/>
              <a:t>Malicious  </a:t>
            </a:r>
            <a:r>
              <a:rPr lang="en-US" sz="2800" b="1" dirty="0" err="1"/>
              <a:t>Scrips</a:t>
            </a:r>
            <a:r>
              <a:rPr lang="en-US" sz="2800" dirty="0"/>
              <a:t>   </a:t>
            </a:r>
            <a:r>
              <a:rPr lang="th-TH" sz="2800" dirty="0"/>
              <a:t>การเขียนโปรแกรมไว้ในเว็บไซต์  แล้วผู้ใช้เรียกเว็บไซต์ดูบนเครื่องของตน  อาชญากรจะเขียนโปรแกรมแฝงในเอกสารเว็บ  เมื่อถูกเรียกโปรแกรมนั้นจะถูกดึงไปประมวลผลในเครื่องฝั่งไคล</a:t>
            </a:r>
            <a:r>
              <a:rPr lang="th-TH" sz="2800" dirty="0" err="1"/>
              <a:t>เอนท์</a:t>
            </a:r>
            <a:r>
              <a:rPr lang="th-TH" sz="2800" dirty="0"/>
              <a:t>  และทำงานตามที่กำหนดไว้อย่างง่ายดาย  โดยเราเองไม่รู้ว่าได้เป็นผู้สั่งให้เครื่องทำการประมวลผลโปรแกรมนั้นด้วยตนเอง</a:t>
            </a:r>
          </a:p>
          <a:p>
            <a:r>
              <a:rPr lang="en-US" sz="2800" b="1" dirty="0" smtClean="0"/>
              <a:t>Poison</a:t>
            </a:r>
            <a:r>
              <a:rPr lang="en-US" sz="2800" b="1" dirty="0"/>
              <a:t>  Cookies</a:t>
            </a:r>
            <a:r>
              <a:rPr lang="en-US" sz="2800" dirty="0"/>
              <a:t>  </a:t>
            </a:r>
            <a:r>
              <a:rPr lang="th-TH" sz="2800" dirty="0"/>
              <a:t>หรือขนมหวานอิเล็กทรอนิกส์  ที่เก็บข้อมูลต่าง ๆ   ตามแต่จะกำหนดจะถูกเรียกทำงานทันทีเมื่อมีการเรียกดูเว็บไซต์ที่บรรจุคุกกี่ชิ้นนี้  และจะทำการเขียนโปรแกรมแฝงอีกชิ้นให้ส่งคุกกี้ที่บันทึกข้อมูลต่าง ๆ  ของผู้ใช้ส่งกลับไปยังอาชญากร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626553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อาชญากรรมทางคอมพิวเตอร์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b="1" dirty="0" err="1"/>
              <a:t>ไวรัส</a:t>
            </a:r>
            <a:r>
              <a:rPr lang="th-TH" sz="2800" b="1" dirty="0"/>
              <a:t>คอมพิวเตอร์</a:t>
            </a:r>
            <a:r>
              <a:rPr lang="th-TH" sz="2800" dirty="0"/>
              <a:t>  คือ  โปรแกรมที่มีความสามารถในการแก้ไขดัดแปลงโปรแกรมอื่นเพื่อที่จะทำให้โปรแกรมนั้น  สามารถเป็นที่อยู่ของมันได้  และสามารถให้มันทำงานได้ต่อไปเรื่อย ๆ  เมื่อเรียกใช้โปรแกรมที่ติดเชื้อ</a:t>
            </a:r>
            <a:r>
              <a:rPr lang="th-TH" sz="2800" dirty="0" err="1"/>
              <a:t>ไวรัส</a:t>
            </a:r>
            <a:r>
              <a:rPr lang="th-TH" sz="2800" dirty="0"/>
              <a:t>นั้น</a:t>
            </a:r>
          </a:p>
          <a:p>
            <a:r>
              <a:rPr lang="th-TH" sz="2800" dirty="0"/>
              <a:t>ในปี  ค.ศ.  1983  นาย  </a:t>
            </a:r>
            <a:r>
              <a:rPr lang="en-US" sz="2800" dirty="0"/>
              <a:t>Fred  Cohen  </a:t>
            </a:r>
            <a:r>
              <a:rPr lang="th-TH" sz="2800" dirty="0"/>
              <a:t>นักศึกษาปริญญาเอกด้านวิศวกรรมไฟฟ้า  ที่มหาวิทยาลัยเซา</a:t>
            </a:r>
            <a:r>
              <a:rPr lang="th-TH" sz="2800" dirty="0" err="1"/>
              <a:t>เทอร์น</a:t>
            </a:r>
            <a:r>
              <a:rPr lang="th-TH" sz="2800" dirty="0"/>
              <a:t>แคลิฟอร์เนีย  ได้คิดค้นโปรแกรมคอมพิวเตอร์ซึ่งสามารถทำลายล้างโปรแกรมคอมพิวเตอร์ด้ายกัน  เปรียบเสมือนเชื้อ</a:t>
            </a:r>
            <a:r>
              <a:rPr lang="th-TH" sz="2800" dirty="0" err="1"/>
              <a:t>ไวรัส</a:t>
            </a:r>
            <a:r>
              <a:rPr lang="th-TH" sz="2800" dirty="0"/>
              <a:t>ที่แพร่กระจายเข้าสู่ตัวคน  และเรียกโปรแกรมดังกล่าวว่า  “</a:t>
            </a:r>
            <a:r>
              <a:rPr lang="en-US" sz="2800" dirty="0"/>
              <a:t>Computer  Virus”  </a:t>
            </a:r>
            <a:r>
              <a:rPr lang="th-TH" sz="2800" dirty="0"/>
              <a:t>และชื่อนี้ก็ได้ใช้เรียกโปรแกรมชนิดนี้นับแต่นั้นมา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541663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อาชญากรรมทางคอมพิวเตอร์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 smtClean="0"/>
              <a:t>บุคลากร</a:t>
            </a:r>
            <a:r>
              <a:rPr lang="th-TH" sz="2800" b="1" dirty="0"/>
              <a:t>ในหน่วยงาน</a:t>
            </a:r>
            <a:r>
              <a:rPr lang="th-TH" sz="2800" dirty="0"/>
              <a:t>  ที่ลาออกหรือถูกให้ออกจากงานไปแล้ว  แต่เป็นบุคคลที่มีรหัสผ่านในการเข้าถึงข้อมูลของหน่วยงาน  ก็จะเป็นปัญหาของอาชญากรรมได้เช่นกัน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2464225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วิธีประกอบ</a:t>
            </a:r>
            <a:r>
              <a:rPr lang="th-TH" b="1" dirty="0"/>
              <a:t>อาชญากรรมทางคอมพิวเตอร์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Data  Diddling</a:t>
            </a:r>
            <a:r>
              <a:rPr lang="en-US" dirty="0"/>
              <a:t>  </a:t>
            </a:r>
            <a:r>
              <a:rPr lang="th-TH" dirty="0"/>
              <a:t>คือ  การเปลี่ยนแปลงข้อมูลโดยไม่ได้รับอนุญาต  หรือระหว่างที่กำลังบันทึกข้อมูลลงในระบบคอมพิวเตอร์  การเปลี่ยนแปลงข้อมูลดังกล่าวนี้สามารถกระทำโดยบุคคลที่สามารถเข้าถึงตัวข้อมูลได้  เช่น  พนักงานที่มีหน้าที่บันทึกเวลาการทำงานของพนักงานทั้งหมดทำการแก้ไข</a:t>
            </a:r>
            <a:r>
              <a:rPr lang="th-TH" dirty="0" err="1"/>
              <a:t>ตัวเลขช</a:t>
            </a:r>
            <a:r>
              <a:rPr lang="th-TH" dirty="0"/>
              <a:t>ั่วโมงการทำงานของคนอื่นมาลงเป็นชั่วโมงการทำงานของตนเอง  เป็น</a:t>
            </a:r>
            <a:r>
              <a:rPr lang="th-TH" dirty="0" smtClean="0"/>
              <a:t>ต้น</a:t>
            </a:r>
          </a:p>
          <a:p>
            <a:r>
              <a:rPr lang="en-US" b="1" dirty="0"/>
              <a:t>Trojan  Horse</a:t>
            </a:r>
            <a:r>
              <a:rPr lang="en-US" dirty="0"/>
              <a:t>  </a:t>
            </a:r>
            <a:r>
              <a:rPr lang="th-TH" dirty="0"/>
              <a:t>คือ  การเขียนโปรแกรมคอมพิวเตอร์ที่แฝงไว้ในโปรแกรมที่มีประโยชน์เมื่อถึงเวลาโปรแกรมที่ไม่ดีจะปรากฏตัวขึ้นเพื่อปฏิบัติการทำลายข้อมูล  วิธีนี้มักจะใช้กับการฉ้อโกงทางคอมพิวเตอร์  หรือการทำลายข้อมูล  หรือระบบคอมพิวเตอร์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5457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วิธีประกอบ</a:t>
            </a:r>
            <a:r>
              <a:rPr lang="th-TH" b="1" dirty="0"/>
              <a:t>อาชญากรรมทางคอมพิวเตอร์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Salami  Techniques</a:t>
            </a:r>
            <a:r>
              <a:rPr lang="en-US" sz="2800" dirty="0"/>
              <a:t>  </a:t>
            </a:r>
            <a:r>
              <a:rPr lang="th-TH" sz="2800" dirty="0"/>
              <a:t>คือ  วิธีการปัดเศษจำนวนเงิน  เช่น  ทศนิยมตัวที่  3  หรือปัดเศษทิ้งให้เหลือแต่จำนวนเงินที่สามารถจ่ายได้  แล้วนำเศษทศนิยมหรือเศษที่ปัดทิ้งมาใส่ในบัญชีของตนเอง  หรือของผู้อื่น  ซึ่งจะทำให้ผลรวมบัญชียังคงสมดุล  (</a:t>
            </a:r>
            <a:r>
              <a:rPr lang="en-US" sz="2800" dirty="0"/>
              <a:t>Balance)  </a:t>
            </a:r>
            <a:r>
              <a:rPr lang="th-TH" sz="2800" dirty="0"/>
              <a:t>และจะไม่มีปัญหากับระบบควบคุมเนื่องจากไม่มีการนำเงินออกจากระบบบัญชี  นอกจากใช้กับการปัดเศษเงินแล้ววิธีนี้อาจใช้กับระบบการ</a:t>
            </a:r>
            <a:r>
              <a:rPr lang="th-TH" sz="2800" dirty="0" smtClean="0"/>
              <a:t>ตรวจนับ</a:t>
            </a:r>
            <a:r>
              <a:rPr lang="th-TH" sz="2800" dirty="0"/>
              <a:t>ของใน</a:t>
            </a:r>
            <a:r>
              <a:rPr lang="th-TH" sz="2800" dirty="0" smtClean="0"/>
              <a:t>คลังสินค้า</a:t>
            </a:r>
          </a:p>
          <a:p>
            <a:r>
              <a:rPr lang="en-US" sz="2800" b="1" dirty="0" err="1" smtClean="0"/>
              <a:t>Superzapping</a:t>
            </a:r>
            <a:r>
              <a:rPr lang="en-US" sz="2800" b="1" dirty="0"/>
              <a:t>  </a:t>
            </a:r>
            <a:r>
              <a:rPr lang="th-TH" sz="2800" dirty="0"/>
              <a:t>มาจากคำว่า  “</a:t>
            </a:r>
            <a:r>
              <a:rPr lang="en-US" sz="2800" dirty="0" err="1"/>
              <a:t>Superzap</a:t>
            </a:r>
            <a:r>
              <a:rPr lang="en-US" sz="2800" dirty="0"/>
              <a:t>”  </a:t>
            </a:r>
            <a:r>
              <a:rPr lang="th-TH" sz="2800" dirty="0"/>
              <a:t>เป็นโปรแกรม  “</a:t>
            </a:r>
            <a:r>
              <a:rPr lang="en-US" sz="2800" dirty="0" err="1"/>
              <a:t>Marcro</a:t>
            </a:r>
            <a:r>
              <a:rPr lang="en-US" sz="2800" dirty="0"/>
              <a:t>  Utility”  </a:t>
            </a:r>
            <a:r>
              <a:rPr lang="th-TH" sz="2800" dirty="0"/>
              <a:t>ที่ใช้กับศูนย์คอมพิวเตอร์ของบริษัท </a:t>
            </a:r>
            <a:r>
              <a:rPr lang="en-US" sz="2800" dirty="0"/>
              <a:t>IBM  </a:t>
            </a:r>
            <a:r>
              <a:rPr lang="th-TH" sz="2800" dirty="0"/>
              <a:t>เพื่อใช้เป็นเครื่องมือ</a:t>
            </a:r>
            <a:r>
              <a:rPr lang="th-TH" sz="2800" dirty="0" smtClean="0"/>
              <a:t>ของระบบ</a:t>
            </a:r>
            <a:r>
              <a:rPr lang="th-TH" sz="2800" dirty="0"/>
              <a:t>  (</a:t>
            </a:r>
            <a:r>
              <a:rPr lang="en-US" sz="2800" dirty="0"/>
              <a:t>System  </a:t>
            </a:r>
            <a:r>
              <a:rPr lang="en-US" sz="2800" dirty="0" smtClean="0"/>
              <a:t>Tool)</a:t>
            </a:r>
            <a:r>
              <a:rPr lang="th-TH" sz="2800" dirty="0"/>
              <a:t> </a:t>
            </a:r>
            <a:r>
              <a:rPr lang="th-TH" sz="2800" dirty="0" smtClean="0"/>
              <a:t>ทำ</a:t>
            </a:r>
            <a:r>
              <a:rPr lang="th-TH" sz="2800" dirty="0"/>
              <a:t>ให้สามารถเข้าไปในระบบคอมพิวเตอร์ได้ในกรณีฉุกเฉิน  เสมือนเป็นกุญแจผีที่จะนำมาใช้เมื่อกุญแจดอกอื่นหายหรือมีปัญหา  โปรแกรมอรรถประโยชน์  (</a:t>
            </a:r>
            <a:r>
              <a:rPr lang="en-US" sz="2800" dirty="0"/>
              <a:t>Utility  Program)  </a:t>
            </a:r>
            <a:r>
              <a:rPr lang="th-TH" sz="2800" dirty="0"/>
              <a:t>อย่างเช่นโปรแกรม  </a:t>
            </a:r>
            <a:r>
              <a:rPr lang="en-US" sz="2800" dirty="0" err="1"/>
              <a:t>Superzap</a:t>
            </a:r>
            <a:r>
              <a:rPr lang="en-US" sz="2800" dirty="0"/>
              <a:t>  </a:t>
            </a:r>
            <a:r>
              <a:rPr lang="th-TH" sz="2800" dirty="0"/>
              <a:t>จะมีความเสี่ยงมากหากตกไปอยู่ในมือของผู้ที่ไม่หวังดี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779919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กฎหมายเกี่ยวกับระบบเครือข่ายอินเทอร์เน็ต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2800" dirty="0"/>
              <a:t>จากการประชุมคณะรัฐมนตรี ทางคณะรัฐมนตรีได้มีนโยบายทางด้านเทคโนโลยีสารสนเทศ เพื่อให้เกิดการปฏิรูปกฎหมายเทคโนโลยีสารสนเทศ โดยมี </a:t>
            </a:r>
            <a:r>
              <a:rPr lang="en-US" sz="2800" dirty="0"/>
              <a:t>National Information Technology Committee : NITC  </a:t>
            </a:r>
            <a:r>
              <a:rPr lang="th-TH" sz="2800" dirty="0"/>
              <a:t>เป็น</a:t>
            </a:r>
            <a:r>
              <a:rPr lang="th-TH" sz="2800" dirty="0" smtClean="0"/>
              <a:t>ผู้รับผิดชอบ กฎหมาย</a:t>
            </a:r>
            <a:r>
              <a:rPr lang="th-TH" sz="2800" dirty="0"/>
              <a:t>เทคโนโลยีสารสนเทศ ( </a:t>
            </a:r>
            <a:r>
              <a:rPr lang="en-US" sz="2800" dirty="0"/>
              <a:t>Information Technology Law ) </a:t>
            </a:r>
            <a:r>
              <a:rPr lang="th-TH" sz="2800" dirty="0"/>
              <a:t>จำเป็นต้องมีการตรากฎหมายขึ้นบังคับทั้งหมด 6 </a:t>
            </a:r>
            <a:r>
              <a:rPr lang="th-TH" sz="2800" dirty="0" smtClean="0"/>
              <a:t>ฉบับ ได้แก่</a:t>
            </a:r>
          </a:p>
          <a:p>
            <a:pPr marL="0" indent="0">
              <a:buNone/>
            </a:pPr>
            <a:r>
              <a:rPr lang="th-TH" sz="2800" dirty="0" smtClean="0"/>
              <a:t>	1. </a:t>
            </a:r>
            <a:r>
              <a:rPr lang="th-TH" sz="2800" dirty="0"/>
              <a:t>กฎหมายเกี่ยวกับธุรกรรมทางอิเล็กทรอนิกส์</a:t>
            </a:r>
            <a:r>
              <a:rPr lang="th-TH" sz="2800" dirty="0"/>
              <a:t/>
            </a:r>
            <a:br>
              <a:rPr lang="th-TH" sz="2800" dirty="0"/>
            </a:br>
            <a:r>
              <a:rPr lang="th-TH" sz="2800" dirty="0" smtClean="0"/>
              <a:t>	2</a:t>
            </a:r>
            <a:r>
              <a:rPr lang="th-TH" sz="2800" dirty="0"/>
              <a:t>. กฎหมายเกี่ยวกับลายมือทางอิเล็กทรอนิกส์</a:t>
            </a:r>
            <a:r>
              <a:rPr lang="th-TH" sz="2800" dirty="0"/>
              <a:t/>
            </a:r>
            <a:br>
              <a:rPr lang="th-TH" sz="2800" dirty="0"/>
            </a:br>
            <a:r>
              <a:rPr lang="th-TH" sz="2800" dirty="0" smtClean="0"/>
              <a:t>	3</a:t>
            </a:r>
            <a:r>
              <a:rPr lang="th-TH" sz="2800" dirty="0"/>
              <a:t>. กฎหมายเกี่ยวกับอาชญากรรมทางคอมพิวเตอร์</a:t>
            </a:r>
            <a:r>
              <a:rPr lang="th-TH" sz="2800" dirty="0"/>
              <a:t/>
            </a:r>
            <a:br>
              <a:rPr lang="th-TH" sz="2800" dirty="0"/>
            </a:br>
            <a:r>
              <a:rPr lang="th-TH" sz="2800" dirty="0" smtClean="0"/>
              <a:t>	4</a:t>
            </a:r>
            <a:r>
              <a:rPr lang="th-TH" sz="2800" dirty="0"/>
              <a:t>. กฎหมายเกี่ยวกับการโอนเงินทางอิเล็กทรอนิกส์</a:t>
            </a:r>
            <a:r>
              <a:rPr lang="th-TH" sz="2800" dirty="0"/>
              <a:t/>
            </a:r>
            <a:br>
              <a:rPr lang="th-TH" sz="2800" dirty="0"/>
            </a:br>
            <a:r>
              <a:rPr lang="th-TH" sz="2800" dirty="0" smtClean="0"/>
              <a:t>	5</a:t>
            </a:r>
            <a:r>
              <a:rPr lang="th-TH" sz="2800" dirty="0"/>
              <a:t>. กฎหมายเกี่ยวกับการคุ้มครองข้อมูลส่วนบุคคล</a:t>
            </a:r>
            <a:r>
              <a:rPr lang="th-TH" sz="2800" dirty="0"/>
              <a:t/>
            </a:r>
            <a:br>
              <a:rPr lang="th-TH" sz="2800" dirty="0"/>
            </a:br>
            <a:r>
              <a:rPr lang="th-TH" sz="2800" dirty="0" smtClean="0"/>
              <a:t>	6</a:t>
            </a:r>
            <a:r>
              <a:rPr lang="th-TH" sz="2800" dirty="0"/>
              <a:t>. กฎหมายลำดับรองของรัฐธรรมนูญ มาตรา 78</a:t>
            </a:r>
            <a:r>
              <a:rPr lang="th-TH" sz="2800" dirty="0"/>
              <a:t/>
            </a:r>
            <a:br>
              <a:rPr lang="th-TH" sz="2800" dirty="0"/>
            </a:b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2222088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วิธีประกอบ</a:t>
            </a:r>
            <a:r>
              <a:rPr lang="th-TH" b="1" dirty="0"/>
              <a:t>อาชญากรรมทางคอมพิวเตอร์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Trap  Doors</a:t>
            </a:r>
            <a:r>
              <a:rPr lang="en-US" dirty="0"/>
              <a:t>  </a:t>
            </a:r>
            <a:r>
              <a:rPr lang="th-TH" dirty="0"/>
              <a:t>เป็นการเขียนโปรแกรมที่เลียนแบบคล้ายหน้าจอปกติของระบบคอมพิวเตอร์เพื่อลวงผู้ที่มาใช้คอมพิวเตอร์  ทำให้ทราบถึงรหัสประจำตัว  (</a:t>
            </a:r>
            <a:r>
              <a:rPr lang="en-US" dirty="0"/>
              <a:t>ID  Number)  </a:t>
            </a:r>
            <a:r>
              <a:rPr lang="th-TH" dirty="0"/>
              <a:t>หรือรหัสผ่าน  (</a:t>
            </a:r>
            <a:r>
              <a:rPr lang="en-US" dirty="0"/>
              <a:t>Password)  </a:t>
            </a:r>
            <a:r>
              <a:rPr lang="th-TH" dirty="0"/>
              <a:t>โดยโปรแกรมนี้จะเก็บข้อมูลที่ต้องการไว้ในไฟล์ลับ</a:t>
            </a:r>
          </a:p>
          <a:p>
            <a:r>
              <a:rPr lang="en-US" b="1" dirty="0" smtClean="0"/>
              <a:t>Logic</a:t>
            </a:r>
            <a:r>
              <a:rPr lang="en-US" b="1" dirty="0"/>
              <a:t>  Bombs</a:t>
            </a:r>
            <a:r>
              <a:rPr lang="en-US" dirty="0"/>
              <a:t>  </a:t>
            </a:r>
            <a:r>
              <a:rPr lang="th-TH" dirty="0"/>
              <a:t>เป็นการเขียนโปรแกรมคำสั่งอย่างมีเงื่อนไขไว้  โดยโปรแกรมจะเริ่มทำงานต่อเมื่อมีสภาวะ  หรือสภาพการณ์ตามที่ผู้สร้างโปรแกรมกำหนด  สามารถใช้ติดตามดูความเคลื่อนไหวของระบบบัญชี  ระบบเงินเดือนแล้วทำการเปลี่ยนแปลงตัวเลขดังกล่าว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862382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วิธีประกอบ</a:t>
            </a:r>
            <a:r>
              <a:rPr lang="th-TH" b="1" dirty="0"/>
              <a:t>อาชญากรรมทางคอมพิวเตอร์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Asynchronous  Attack</a:t>
            </a:r>
            <a:r>
              <a:rPr lang="en-US" sz="2800" dirty="0"/>
              <a:t>  </a:t>
            </a:r>
            <a:r>
              <a:rPr lang="th-TH" sz="2800" dirty="0"/>
              <a:t>เนื่องจากการทำงานของระบบคอมพิวเตอร์เป็นการทำงาน  </a:t>
            </a:r>
            <a:r>
              <a:rPr lang="en-US" sz="2800" dirty="0"/>
              <a:t>Asynchronous  </a:t>
            </a:r>
            <a:r>
              <a:rPr lang="th-TH" sz="2800" dirty="0"/>
              <a:t>คือ  สามารถทำงานหลาย ๆ  อย่างพร้อมกัน  โดยการประมวลผลข้อมูลเหล่านั้นจะเสร็จไม่พร้อมกัน  ผู้ใช้งานจะทราบว่างานที่ประมวลผลเสร็จหรือไม่ก็ต่อเมื่อเรียกงานนั้นมาดูระบบดังกล่าวก่อให้เกิดจุดอ่อน  ผู้กระทำความผิดจะฉวยโอกาสในระหว่างที่เครื่องกำลังทำงานเข้าไปแก้ไขเปลี่ยนแปลง  หรือ</a:t>
            </a:r>
            <a:r>
              <a:rPr lang="th-TH" sz="2800" dirty="0" err="1"/>
              <a:t>กระท</a:t>
            </a:r>
            <a:r>
              <a:rPr lang="th-TH" sz="2800" dirty="0"/>
              <a:t>ำการอื่นใดโดยที่ผู้ใช้ไม่ทราบว่ามีการกระทำผิดเกิดขึ้น</a:t>
            </a:r>
          </a:p>
          <a:p>
            <a:r>
              <a:rPr lang="en-US" sz="2800" b="1" dirty="0" smtClean="0"/>
              <a:t>Scavenging</a:t>
            </a:r>
            <a:r>
              <a:rPr lang="en-US" sz="2800" b="1" dirty="0"/>
              <a:t>  </a:t>
            </a:r>
            <a:r>
              <a:rPr lang="th-TH" sz="2800" dirty="0"/>
              <a:t>คือ  วิธีการที่จะได้ข้อมูลที่ทิ้งไว้ในระบบคอมพิวเตอร์  หรือบริเวณใกล้เคียงหลังจากเสร็จการใช้งานแล้ว  วิธีที่ง่ายที่สุด  คือค้นหาตามถึงขยะที่อาจมีข้อมูลสำคัญไม่ว่าจะเป็นเบอร์โทรศัพท์  หรือรหัสผ่านหลงเหลืออยู่  หรืออาจใช้เทคโนโลยีที่ซับซ้อนทำการหาข้อมูลที่อยู่ในเครื่องคอมพิวเตอร์  เมื่อผู้ใช้เลิกใช้งานแล้ว</a:t>
            </a:r>
          </a:p>
        </p:txBody>
      </p:sp>
    </p:spTree>
    <p:extLst>
      <p:ext uri="{BB962C8B-B14F-4D97-AF65-F5344CB8AC3E}">
        <p14:creationId xmlns:p14="http://schemas.microsoft.com/office/powerpoint/2010/main" val="9050399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วิธีประกอบ</a:t>
            </a:r>
            <a:r>
              <a:rPr lang="th-TH" b="1" dirty="0"/>
              <a:t>อาชญากรรมทางคอมพิวเตอร์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3000" b="1" dirty="0"/>
              <a:t>Data  Leakage</a:t>
            </a:r>
            <a:r>
              <a:rPr lang="en-US" sz="3000" dirty="0"/>
              <a:t>  </a:t>
            </a:r>
            <a:r>
              <a:rPr lang="th-TH" sz="3000" dirty="0"/>
              <a:t>คือ  การทำให้ข้อมูลรั่วไหลออกไป  อาจโดยตั้งใจหรือไม่ก็ตาม  เช่น  การแผ่รังสีของคลื่นแม่เหล็กไฟฟ้า  ในขณะที่กำลังทำงานคนร้ายอาจตั้งเครื่องดักสัญญาณไว้ใกล้กับเครื่องคอมพิวเตอร์เพื่อรับข้อมูลตามที่ตนเองต้องการ</a:t>
            </a:r>
          </a:p>
          <a:p>
            <a:r>
              <a:rPr lang="en-US" sz="3000" b="1" dirty="0" smtClean="0"/>
              <a:t>Piggybacking</a:t>
            </a:r>
            <a:r>
              <a:rPr lang="en-US" sz="3000" dirty="0"/>
              <a:t>  </a:t>
            </a:r>
            <a:r>
              <a:rPr lang="th-TH" sz="3000" dirty="0"/>
              <a:t>วิธีการดังกล่าวสามารถทำได้ทั้งทางภายภาพ  (</a:t>
            </a:r>
            <a:r>
              <a:rPr lang="en-US" sz="3000" dirty="0"/>
              <a:t>Physical)  </a:t>
            </a:r>
            <a:r>
              <a:rPr lang="th-TH" sz="3000" dirty="0"/>
              <a:t>การที่คนร้ายจะลักลอบเข้าไปในประตูที่มีระบบรักษาความปลอดภัย  คนร้ายจะรอให้บุคคลที่มีอำนาจ  หรือ  ได้รับอนุญาตมาใช้ประตูดังกล่าว  เมื่อประตูเปิดและบุคคลคนนั้นได้เข้าไปแล้ว  ค้นร้ายก็ฉวยโอกาสตอนที่ประตูยังไม่ปิดสนิทแอบเข้าไปได้  ในทางอิเล็กทรอนิกส์ก็เช่น</a:t>
            </a:r>
            <a:r>
              <a:rPr lang="th-TH" sz="3000" dirty="0" err="1"/>
              <a:t>เดี</a:t>
            </a:r>
            <a:r>
              <a:rPr lang="th-TH" sz="3000" dirty="0"/>
              <a:t>ยวกัน อาจเกิดขึ้นในกรณีที่ใช้สายสื่อสารเดียวกันกับผู้ที่มีอำนาจใช้  หรือได้รับอนุญาต  เช่น  ใช้สายเคเบิล  หรือโมเด็มเดียวกัน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988263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วิธีประกอบ</a:t>
            </a:r>
            <a:r>
              <a:rPr lang="th-TH" b="1" dirty="0"/>
              <a:t>อาชญากรรมทางคอมพิวเตอร์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Impersonation  </a:t>
            </a:r>
            <a:r>
              <a:rPr lang="th-TH" sz="2800" dirty="0"/>
              <a:t>คือ  การที่คนร้ายแกล้งปลอมเป็นบุคคลอื่นที่มีอำนาจ  หรือได้รับอนุญาต  เช่น  เมื่อคนร้ายขโมยบัตรเอทีเอ็มของเหยื่อได้ก็จะโทรศัพท์และแกล้งทำเป็นเจ้าพนักงานของธนาคาร  และแจ้งให้เหยื่อทราบว่ากำลังหาวิธีป้องกันมิให้เงินในบัญชีของเหยื่อสูญหายจึงบอกให้เหยื่อ</a:t>
            </a:r>
            <a:r>
              <a:rPr lang="th-TH" sz="2800" dirty="0" err="1"/>
              <a:t>เปลี่</a:t>
            </a:r>
            <a:r>
              <a:rPr lang="th-TH" sz="2800" dirty="0"/>
              <a:t>ยนรหัสประจำตัว  (</a:t>
            </a:r>
            <a:r>
              <a:rPr lang="en-US" sz="2800" dirty="0"/>
              <a:t>Personal  Identification  Number  :  PIN )  </a:t>
            </a:r>
            <a:r>
              <a:rPr lang="th-TH" sz="2800" dirty="0"/>
              <a:t>โดยเหยื่อบอกรหัสเดิมก่อน  คนร้ายจึงทราบหมายเลขรหัส  และได้เงินของเหยื่อไป</a:t>
            </a:r>
          </a:p>
          <a:p>
            <a:r>
              <a:rPr lang="en-US" sz="2800" b="1" dirty="0" smtClean="0"/>
              <a:t>Wiretapping</a:t>
            </a:r>
            <a:r>
              <a:rPr lang="en-US" sz="2800" dirty="0"/>
              <a:t>  </a:t>
            </a:r>
            <a:r>
              <a:rPr lang="th-TH" sz="2800" dirty="0"/>
              <a:t>เป็นการลักลอบดักฟังสัญญาณการสื่อสารโดยเจตนาที่จะได้รับประโยชน์จากการเข้าถึงข้อมูลผ่านเครือข่ายการสื่อสาร  หรือที่เรียกว่าโครงสร้างพื้นฐานสารสนเทศ  โดยการกระทำความผิดดังกล่าวกำลังเป็นที่หวาดวิตกกับผู้ที่เกี่ยวข้องอย่างมาก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15741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วิธีประกอบอาชญากรรมทางคอมพิวเตอร์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Simulation  and  Modeling</a:t>
            </a:r>
            <a:r>
              <a:rPr lang="en-US" dirty="0"/>
              <a:t>  </a:t>
            </a:r>
            <a:r>
              <a:rPr lang="th-TH" dirty="0"/>
              <a:t>ในปัจจุบันคอมพิวเตอร์ถูกใช้เป็นเครื่องมือในการวางแผนการควบคุมและติดตามความเคลื่อนไหวในการประกอบอาชญากรรม  และกระบวนการดังกล่าวก็สามารถใช้โดยอาชญากร  ใน</a:t>
            </a:r>
            <a:r>
              <a:rPr lang="th-TH" dirty="0" smtClean="0"/>
              <a:t>การสร้าง</a:t>
            </a:r>
            <a:r>
              <a:rPr lang="th-TH" dirty="0"/>
              <a:t>แบบจำลองในการวางแผนเพื่อประกอบอาชญากรรมได้เช่นกัน  เช่น  ในกิจการประกันภัยมีการสร้างแบบจำลอง</a:t>
            </a:r>
            <a:r>
              <a:rPr lang="th-TH" dirty="0" err="1"/>
              <a:t>ในก</a:t>
            </a:r>
            <a:r>
              <a:rPr lang="th-TH" dirty="0"/>
              <a:t>ารปฏิบัติการ  หรือช่วยในการตัดสินใจในการทำกรมธรรม์ประกันภัย  โปรแกรมสามารถทำกรมธรรม์ประกันภัยปลอมขึ้นมาเป็นจำนวนมาก  ส่งผลให้บริษัทประกันภัยล้มละลาย  เมื่อถูกเรียกร้องให้ต้องจ่ายเงินให้กับกรมธรรม์ที่ขาดต่ออายุ  หรือกรมธรรม์ที่มีการจ่ายเงินเพียงการบันทึก  (จำลอง)  แต่ไม่ได้รับเบี้ยประกันจริง  หรือต้องจ่ายเงินให้กับกรมธรรม์ที่เชื่อว่ายังไม่ขาดอายุความ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88078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กฎหมายเกี่ยวกับระบบเครือข่ายอินเทอร์เน็ต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r>
              <a:rPr lang="th-TH" sz="2800" b="1" dirty="0" smtClean="0"/>
              <a:t>กฎหมาย</a:t>
            </a:r>
            <a:r>
              <a:rPr lang="th-TH" sz="2800" b="1" dirty="0"/>
              <a:t>ธุรกรรมทางอิเล็กทรอนิกส์  (</a:t>
            </a:r>
            <a:r>
              <a:rPr lang="en-US" sz="2800" b="1" dirty="0"/>
              <a:t>Electronic  Transactions  Law)</a:t>
            </a:r>
            <a:endParaRPr lang="th-TH" sz="2800" dirty="0" smtClean="0"/>
          </a:p>
          <a:p>
            <a:r>
              <a:rPr lang="th-TH" sz="2800" dirty="0" smtClean="0"/>
              <a:t>ปัจจุบัน</a:t>
            </a:r>
            <a:r>
              <a:rPr lang="th-TH" sz="2800" dirty="0"/>
              <a:t>การทำธุรกิจทางอิเล็กทรอนิกส์ได้เพิ่มขึ้น  และมีหลากหลายรูปแบบไม่ว่าจะเป็นการแลกเปลี่ยนข้อมูล</a:t>
            </a:r>
            <a:r>
              <a:rPr lang="th-TH" sz="2800" dirty="0" smtClean="0"/>
              <a:t>ทางอิเล็กทรอนิกส์ (</a:t>
            </a:r>
            <a:r>
              <a:rPr lang="en-US" sz="2800" dirty="0"/>
              <a:t>Electronic  Data  Interchange</a:t>
            </a:r>
            <a:r>
              <a:rPr lang="en-US" sz="2800" dirty="0" smtClean="0"/>
              <a:t>) </a:t>
            </a:r>
            <a:r>
              <a:rPr lang="th-TH" sz="2800" dirty="0" smtClean="0"/>
              <a:t>จดหมาย</a:t>
            </a:r>
            <a:r>
              <a:rPr lang="th-TH" sz="2800" dirty="0"/>
              <a:t>อิเล็กทรอนิกส์  (</a:t>
            </a:r>
            <a:r>
              <a:rPr lang="en-US" sz="2800" dirty="0"/>
              <a:t>E-mail)  </a:t>
            </a:r>
            <a:r>
              <a:rPr lang="th-TH" sz="2800" dirty="0"/>
              <a:t>หรือวิธีการทางอิเล็กทรอนิกส์อื่น ๆ  ซึ่งไม่ได้ทำลงบนกระดาษแต่ทำในรูปแบบของข้อมูลอิเล็กทรอนิกส์  ดังนั้น  กฎหมายฉบับนี้จึงจัดทำขึ้นเพื่อรองรับสถานะทางกฎหมายของข้อมูลทางอิเล็กทรอนิกส์  วิธีการส่งและรับข้อมูลอิเล็กทรอนิกส์  รวมทั้งการรับฟังพยานหลักฐาน  และการชั่งน้ำหนักพยานหลักฐาน</a:t>
            </a:r>
            <a:r>
              <a:rPr lang="th-TH" sz="2800" dirty="0" smtClean="0"/>
              <a:t>ที่</a:t>
            </a:r>
            <a:r>
              <a:rPr lang="th-TH" sz="2800" dirty="0" err="1" smtClean="0"/>
              <a:t>เป็นข้</a:t>
            </a:r>
            <a:r>
              <a:rPr lang="th-TH" sz="2800" dirty="0" smtClean="0"/>
              <a:t>อมูล</a:t>
            </a:r>
            <a:r>
              <a:rPr lang="th-TH" sz="2800" dirty="0"/>
              <a:t>อิเล็กทรอนิกส์ให้เสมอกับหนังสือหรือหลักฐานที่เป็นหนังสือ</a:t>
            </a:r>
            <a:endParaRPr lang="en-US" sz="2800" dirty="0"/>
          </a:p>
        </p:txBody>
      </p:sp>
      <p:sp>
        <p:nvSpPr>
          <p:cNvPr id="4" name="AutoShape 6" descr="https://www-zeuthen.desy.de/technisches_seminar/texte/blind/Image1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40677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กฎหมายเกี่ยวกับระบบเครือข่ายอินเทอร์เน็ต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/>
              <a:t>กฎหมายลายมือชื่ออิเล็กทรอนิกส์  (</a:t>
            </a:r>
            <a:r>
              <a:rPr lang="en-US" b="1" dirty="0"/>
              <a:t>Electronic  Signatures  Law)</a:t>
            </a:r>
            <a:endParaRPr lang="en-US" dirty="0"/>
          </a:p>
          <a:p>
            <a:r>
              <a:rPr lang="th-TH" dirty="0"/>
              <a:t>ในการทำธุรกรรมอิเล็กทรอนิกส์  ได้มีการใช้ลายมือชื่ออิเล็กทรอนิกส์เพื่อกำกับข้อมูลอิเล็กทรอนิกส์  กฎหมายฉบับนี้จึงมีวัตถุประสงค์เพื่อให้การใช้ลายมือชื่ออิเล็กทรอนิกส์เป็นที่น่าเชื่อถือเช่นเดียวกับการลงลายมือชื่อแบบธรรมดา  สามารถระบุตัวบุคคลผู้ลงลายมือชื่อ  สามารถแสดงได้ว่าบุคคลนั้นเห็นด้วยกับข้อมูลอิเล็กทรอนิกส์ที่มีลายมือชื่ออิเล็กทรอนิกส์กำกับ</a:t>
            </a:r>
          </a:p>
        </p:txBody>
      </p:sp>
      <p:sp>
        <p:nvSpPr>
          <p:cNvPr id="4" name="AutoShape 2" descr="ผลการค้นหารูปภาพสำหรับ w3c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" name="AutoShape 4" descr="ผลการค้นหารูปภาพสำหรับ w3c"/>
          <p:cNvSpPr>
            <a:spLocks noChangeAspect="1" noChangeArrowheads="1"/>
          </p:cNvSpPr>
          <p:nvPr/>
        </p:nvSpPr>
        <p:spPr bwMode="auto">
          <a:xfrm>
            <a:off x="342900" y="-603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365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กฎหมายเกี่ยวกับระบบเครือข่ายอินเทอร์เน็ต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2800" b="1" dirty="0"/>
              <a:t>กฎหมายอาชญากรรมคอมพิวเตอร์  (</a:t>
            </a:r>
            <a:r>
              <a:rPr lang="en-US" sz="2800" b="1" dirty="0"/>
              <a:t>Computer  Crime  Law)</a:t>
            </a:r>
            <a:endParaRPr lang="en-US" sz="2800" dirty="0"/>
          </a:p>
          <a:p>
            <a:r>
              <a:rPr lang="th-TH" sz="2800" dirty="0"/>
              <a:t>ปัญหาสำคัญที่เกิดขึ้นเนื่องจากความก้าวหน้าทางเทคโนโลยีปัญหาหนึ่งก็คือ  อาชญากรรมทางคอมพิวเตอร์ อาชญากรรมทางคอมพิวเตอร์บางประเภทอาจส่งผลกระทลต่อความมั่นคงของประเทศได้  ดังนั้น  จึงมีการตรากฎหมายขึ้นมาเพื่อ</a:t>
            </a:r>
            <a:r>
              <a:rPr lang="th-TH" sz="2800" dirty="0" smtClean="0"/>
              <a:t>ปกป้องซึ่งก็</a:t>
            </a:r>
            <a:r>
              <a:rPr lang="th-TH" sz="2800" dirty="0"/>
              <a:t>คือ  อาชญากรรมทางคอมพิวเตอร์  อาชญากรร</a:t>
            </a:r>
            <a:r>
              <a:rPr lang="th-TH" sz="2800" dirty="0" err="1"/>
              <a:t>มทาง</a:t>
            </a:r>
            <a:r>
              <a:rPr lang="th-TH" sz="2800" dirty="0"/>
              <a:t>คอมพิวเตอร์บางประเภทอาจส่งผล</a:t>
            </a:r>
            <a:r>
              <a:rPr lang="th-TH" sz="2800" dirty="0" smtClean="0"/>
              <a:t>กระทบต่อ</a:t>
            </a:r>
            <a:r>
              <a:rPr lang="th-TH" sz="2800" dirty="0"/>
              <a:t>ความมั่นคงของประเทศได้  ดังนั้น  จึงมีการตรากฎหมายขึ้นมาเพื่อปกป้องสังคมต่อการกระทำของอาชญากร  โดยมีบทลงโทษอาชญากรที่กระทำผิดกฎหมาย</a:t>
            </a:r>
          </a:p>
        </p:txBody>
      </p:sp>
    </p:spTree>
    <p:extLst>
      <p:ext uri="{BB962C8B-B14F-4D97-AF65-F5344CB8AC3E}">
        <p14:creationId xmlns:p14="http://schemas.microsoft.com/office/powerpoint/2010/main" val="2603206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กฎหมายเกี่ยวกับระบบเครือข่ายอินเทอร์เน็ต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sz="2800" b="1" dirty="0"/>
              <a:t>กฎหมายเกี่ยวกับการโอนเงิน</a:t>
            </a:r>
            <a:r>
              <a:rPr lang="th-TH" sz="2800" b="1" dirty="0" smtClean="0"/>
              <a:t>ทางอิเล็กทรอนิกส์</a:t>
            </a:r>
            <a:r>
              <a:rPr lang="th-TH" sz="2800" b="1" dirty="0"/>
              <a:t>  (</a:t>
            </a:r>
            <a:r>
              <a:rPr lang="en-US" sz="2800" b="1" dirty="0"/>
              <a:t>Electronic  Fund  Transfer  Law)</a:t>
            </a:r>
            <a:endParaRPr lang="en-US" sz="2800" dirty="0"/>
          </a:p>
          <a:p>
            <a:r>
              <a:rPr lang="th-TH" sz="2800" dirty="0"/>
              <a:t>การโอนเงินทางอิเล็กทรอนิกส์มีขึ้นในประเทศไทยมากกว่า  2  ทศวรรษแล้วตั้งแต่มีการนำเทคโนโลยีทางด้านคอมพิวเตอร์มาใช้ในระบบการธนาคาร  เช่น  บริการออนไลน์  ระบบเงินฝาก  ซึ่งสามารถรับฝาก  ถอน  หรือโอนต่างสาขาธนาคารได้  แต่เนื่องจากยังไม่มีกฎหมายที่เกี่ยวกับ</a:t>
            </a:r>
            <a:r>
              <a:rPr lang="th-TH" sz="2800" dirty="0" err="1"/>
              <a:t>การโ</a:t>
            </a:r>
            <a:r>
              <a:rPr lang="th-TH" sz="2800" dirty="0"/>
              <a:t>อนเงินทางอิเล็กทรอนิกส์บัญญัติไว้โดยเฉพาะ  มีแต่เพียงระเบียบธนาคารแห่งประเทศไทย  และประกาศของธนาคารแห่งประเทศไทยที่เกี่ยวกับการโอนเงินเท่านั้น  กฎหมายเกี่ยวกับการโอนเงินทางอิเล็กทรอนิกส์จึงมีขึ้นเพื่อวางกฎเกณฑ์ให้การทำธุรกรรมทางการเงินสามารถทำได้สะดวก  ปลอดภัย  อันจะส่งผลให้ผู้บริโภคได้รับความ</a:t>
            </a:r>
            <a:r>
              <a:rPr lang="th-TH" sz="2800" dirty="0" smtClean="0"/>
              <a:t>คุ้มครองมาก</a:t>
            </a:r>
            <a:r>
              <a:rPr lang="th-TH" sz="2800" dirty="0"/>
              <a:t>ขึ้น</a:t>
            </a:r>
          </a:p>
        </p:txBody>
      </p:sp>
    </p:spTree>
    <p:extLst>
      <p:ext uri="{BB962C8B-B14F-4D97-AF65-F5344CB8AC3E}">
        <p14:creationId xmlns:p14="http://schemas.microsoft.com/office/powerpoint/2010/main" val="2741544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กฎหมายเกี่ยวกับระบบเครือข่ายอินเทอร์เน็ต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กฎหมายคุ้มครองข้อมูลส่วนบุคคล  (</a:t>
            </a:r>
            <a:r>
              <a:rPr lang="en-US" sz="2800" b="1" dirty="0"/>
              <a:t>Data  Protection  Law)</a:t>
            </a:r>
            <a:endParaRPr lang="en-US" sz="2800" dirty="0"/>
          </a:p>
          <a:p>
            <a:r>
              <a:rPr lang="th-TH" sz="2800" dirty="0"/>
              <a:t>แม้ว่าการพัฒนาทางเทคโนโลยีจะก่อให้เกิดผลดี  แต่ถ้านำมาใช้ในทางที่ผิดย่อมก่อให้เกิดผลเสียได้  เช่น  การนำข้อมูลข่าวสารไปใช้โดยไม่ชอบ  การนำข้อมูลส่วนบุคคลไปใช้โดยไม่ได้รับอนุญาต  หรือนำไปใช้ในทางทุจริตเพื่อให้บุคคลนั้นเสียหาย  การตรากฎหมายฉบับนี้จึงมี</a:t>
            </a:r>
            <a:r>
              <a:rPr lang="th-TH" sz="2800" dirty="0" err="1"/>
              <a:t>เพื่</a:t>
            </a:r>
            <a:r>
              <a:rPr lang="th-TH" sz="2800" dirty="0"/>
              <a:t>อคุ้มครองความเป็นส่วนตัวจากการคุกคามของบุคคลอื่น  ในการนำข้อมูลส่วนตัวของบุคคลอื่นไปใช้ในทางที่มิชอบ</a:t>
            </a:r>
          </a:p>
        </p:txBody>
      </p:sp>
    </p:spTree>
    <p:extLst>
      <p:ext uri="{BB962C8B-B14F-4D97-AF65-F5344CB8AC3E}">
        <p14:creationId xmlns:p14="http://schemas.microsoft.com/office/powerpoint/2010/main" val="1890128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กฎหมายเกี่ยวกับระบบเครือข่ายอินเทอร์เน็ต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2800" b="1" dirty="0"/>
              <a:t>กฎหมายลำดับรองของรัฐธรรมนูญ  มาตรา  78  ว่าด้วยการเข้าถึงโครงสร้างพื้นฐานสาสนเทศอย่างทั่วถึง  และเท่าเทียมกัน  (</a:t>
            </a:r>
            <a:r>
              <a:rPr lang="en-US" sz="2800" b="1" dirty="0"/>
              <a:t>Universal  Access  Law)</a:t>
            </a:r>
            <a:endParaRPr lang="en-US" sz="2800" dirty="0"/>
          </a:p>
          <a:p>
            <a:r>
              <a:rPr lang="th-TH" sz="2800" dirty="0"/>
              <a:t>ข้อมูลข่าวสารเป็นที่มาของความรู้  ความรู้จะนำไปสู่การปกครองที่ประสบความสำเร็จและการสื่อสารที่มีประสิทธิภาพ  แต่พัฒนาการเทคโนโลยีที่ก้าวหน้าและเปลี่ยนแปลงไปอย่างรวดเร็วทำให้เกิดช่อว่างระหว่างผู้มีความรู้และผู้ไม่มีความรู้แตกต่างกันมากขึ้น ผลของความแตกต่างนี้ส่งผลให้สังคมไม่สามารถพัฒนาทางเศรษฐกิจ  สังคม  และการเมืองได้อย่างเต็มที่  ดังนั้น  </a:t>
            </a:r>
          </a:p>
        </p:txBody>
      </p:sp>
    </p:spTree>
    <p:extLst>
      <p:ext uri="{BB962C8B-B14F-4D97-AF65-F5344CB8AC3E}">
        <p14:creationId xmlns:p14="http://schemas.microsoft.com/office/powerpoint/2010/main" val="34941258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กำหนดเอง 1">
      <a:majorFont>
        <a:latin typeface="Angsana News"/>
        <a:ea typeface=""/>
        <a:cs typeface="Cordia New"/>
      </a:majorFont>
      <a:minorFont>
        <a:latin typeface="Angsana New"/>
        <a:ea typeface=""/>
        <a:cs typeface="Angsana New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165</TotalTime>
  <Words>375</Words>
  <Application>Microsoft Office PowerPoint</Application>
  <PresentationFormat>นำเสนอทางหน้าจอ (4:3)</PresentationFormat>
  <Paragraphs>95</Paragraphs>
  <Slides>34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34</vt:i4>
      </vt:variant>
    </vt:vector>
  </HeadingPairs>
  <TitlesOfParts>
    <vt:vector size="35" baseType="lpstr">
      <vt:lpstr>ตรงกลาง</vt:lpstr>
      <vt:lpstr>4133202 เทคโนโลยีอินเทอร์เน็ต บทที่ 3 กฎหมายและการรักษาความปลอดภัย</vt:lpstr>
      <vt:lpstr>กฎหมายเกี่ยวกับระบบเครือข่ายอินเทอร์เน็ต</vt:lpstr>
      <vt:lpstr>กฎหมายเกี่ยวกับระบบเครือข่ายอินเทอร์เน็ต</vt:lpstr>
      <vt:lpstr>กฎหมายเกี่ยวกับระบบเครือข่ายอินเทอร์เน็ต</vt:lpstr>
      <vt:lpstr>กฎหมายเกี่ยวกับระบบเครือข่ายอินเทอร์เน็ต</vt:lpstr>
      <vt:lpstr>กฎหมายเกี่ยวกับระบบเครือข่ายอินเทอร์เน็ต</vt:lpstr>
      <vt:lpstr>กฎหมายเกี่ยวกับระบบเครือข่ายอินเทอร์เน็ต</vt:lpstr>
      <vt:lpstr>กฎหมายเกี่ยวกับระบบเครือข่ายอินเทอร์เน็ต</vt:lpstr>
      <vt:lpstr>กฎหมายเกี่ยวกับระบบเครือข่ายอินเทอร์เน็ต</vt:lpstr>
      <vt:lpstr>กฎหมายเกี่ยวกับระบบเครือข่ายอินเทอร์เน็ต</vt:lpstr>
      <vt:lpstr>มาตรการด้านเทคโนโลยี         </vt:lpstr>
      <vt:lpstr>มาตรการด้านกฎหมาย</vt:lpstr>
      <vt:lpstr>มาตรการด้านกฎหมาย</vt:lpstr>
      <vt:lpstr>มาตรการด้านกฎหมาย</vt:lpstr>
      <vt:lpstr>มาตรการด้านกฎหมาย</vt:lpstr>
      <vt:lpstr>มาตรการด้านกฎหมาย</vt:lpstr>
      <vt:lpstr>มาตรการด้านความร่วมมือระหว่างหน่วยงาน</vt:lpstr>
      <vt:lpstr>มาตรการด้านความร่วมมือระหว่างหน่วยงาน</vt:lpstr>
      <vt:lpstr>มาตรการทางสังคม        </vt:lpstr>
      <vt:lpstr>อาชญากรรมทางคอมพิวเตอร์        </vt:lpstr>
      <vt:lpstr>อาชญากรรมทางคอมพิวเตอร์    </vt:lpstr>
      <vt:lpstr>อาชญากรรมทางคอมพิวเตอร์</vt:lpstr>
      <vt:lpstr>อาชญากรรมทางคอมพิวเตอร์</vt:lpstr>
      <vt:lpstr>อาชญากรรมทางคอมพิวเตอร์</vt:lpstr>
      <vt:lpstr>อาชญากรรมทางคอมพิวเตอร์</vt:lpstr>
      <vt:lpstr>อาชญากรรมทางคอมพิวเตอร์</vt:lpstr>
      <vt:lpstr>อาชญากรรมทางคอมพิวเตอร์</vt:lpstr>
      <vt:lpstr>วิธีประกอบอาชญากรรมทางคอมพิวเตอร์</vt:lpstr>
      <vt:lpstr>วิธีประกอบอาชญากรรมทางคอมพิวเตอร์</vt:lpstr>
      <vt:lpstr>วิธีประกอบอาชญากรรมทางคอมพิวเตอร์</vt:lpstr>
      <vt:lpstr>วิธีประกอบอาชญากรรมทางคอมพิวเตอร์</vt:lpstr>
      <vt:lpstr>วิธีประกอบอาชญากรรมทางคอมพิวเตอร์</vt:lpstr>
      <vt:lpstr>วิธีประกอบอาชญากรรมทางคอมพิวเตอร์</vt:lpstr>
      <vt:lpstr>วิธีประกอบอาชญากรรมทางคอมพิวเตอร์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4133202 เทคโนโลยีอินเทอร์เน็ต บทที่ 1ความรู้เบื้องต้นเกี่ยวกับระบบเครือข่ายอินเทอร์เน็ต</dc:title>
  <dc:creator>Purim</dc:creator>
  <cp:lastModifiedBy>user</cp:lastModifiedBy>
  <cp:revision>17</cp:revision>
  <dcterms:created xsi:type="dcterms:W3CDTF">2016-05-15T02:27:06Z</dcterms:created>
  <dcterms:modified xsi:type="dcterms:W3CDTF">2016-06-03T02:55:03Z</dcterms:modified>
</cp:coreProperties>
</file>