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7" r:id="rId3"/>
    <p:sldId id="282" r:id="rId4"/>
    <p:sldId id="258" r:id="rId5"/>
    <p:sldId id="260" r:id="rId6"/>
    <p:sldId id="283" r:id="rId7"/>
    <p:sldId id="276" r:id="rId8"/>
    <p:sldId id="259" r:id="rId9"/>
    <p:sldId id="277" r:id="rId10"/>
    <p:sldId id="278" r:id="rId11"/>
    <p:sldId id="261" r:id="rId12"/>
    <p:sldId id="262" r:id="rId13"/>
    <p:sldId id="263" r:id="rId14"/>
    <p:sldId id="279" r:id="rId15"/>
    <p:sldId id="280" r:id="rId16"/>
    <p:sldId id="28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02" autoAdjust="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72E52-6AD9-4011-B028-B5D696272BD4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C3DA2-B8D4-441F-9303-FEC8EC6BD0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244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C3DA2-B8D4-441F-9303-FEC8EC6BD016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1389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28/05/59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4133202 เทคโนโลยีอินเทอร์เน็ต</a:t>
            </a:r>
            <a:br>
              <a:rPr lang="th-TH" b="1" dirty="0" smtClean="0"/>
            </a:br>
            <a:r>
              <a:rPr lang="th-TH" b="1" dirty="0" smtClean="0"/>
              <a:t>บทที่ 2 </a:t>
            </a:r>
            <a:r>
              <a:rPr lang="en-US" dirty="0"/>
              <a:t>World Wide Web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อาจารย์ผู้สอน ปุริม ชฎา</a:t>
            </a:r>
            <a:r>
              <a:rPr lang="th-TH" dirty="0" err="1" smtClean="0"/>
              <a:t>รัตน</a:t>
            </a:r>
            <a:r>
              <a:rPr lang="th-TH" dirty="0" smtClean="0"/>
              <a:t>ฐิติ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8608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 </a:t>
            </a:r>
            <a:r>
              <a:rPr lang="en-US" b="1" dirty="0"/>
              <a:t>World Wide Web 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URL </a:t>
            </a:r>
            <a:r>
              <a:rPr lang="en-US" sz="2800" dirty="0"/>
              <a:t>(Uniform Resource Locator) </a:t>
            </a:r>
            <a:r>
              <a:rPr lang="th-TH" sz="2800" dirty="0"/>
              <a:t>คือ เป็นที่อยู่ของเว็บไซต์ที่ผู้ใช้บริการจะเข้าไปเรียกดูข้อมูล ชื่อโดเมนยังสามารถนำมาเป็นส่วนหนึ่งของ </a:t>
            </a:r>
            <a:r>
              <a:rPr lang="en-US" sz="2800" dirty="0"/>
              <a:t>URL </a:t>
            </a:r>
            <a:r>
              <a:rPr lang="th-TH" sz="2800" dirty="0"/>
              <a:t>ได้รูปแบบมีดังต่อไปนี้ </a:t>
            </a:r>
            <a:endParaRPr lang="th-TH" sz="2800" dirty="0" smtClean="0"/>
          </a:p>
          <a:p>
            <a:r>
              <a:rPr lang="th-TH" sz="2800" dirty="0" smtClean="0"/>
              <a:t>โปรโตคอล</a:t>
            </a:r>
            <a:r>
              <a:rPr lang="th-TH" sz="2800" dirty="0"/>
              <a:t>://ชื่อโดเมน/ชื่อได</a:t>
            </a:r>
            <a:r>
              <a:rPr lang="th-TH" sz="2800" dirty="0" err="1"/>
              <a:t>เรก</a:t>
            </a:r>
            <a:r>
              <a:rPr lang="th-TH" sz="2800" dirty="0"/>
              <a:t>ทอรี่ที่เก็บไฟล์ใน</a:t>
            </a:r>
            <a:r>
              <a:rPr lang="th-TH" sz="2800" dirty="0" err="1"/>
              <a:t>โฮสต์</a:t>
            </a:r>
            <a:r>
              <a:rPr lang="th-TH" sz="2800" dirty="0"/>
              <a:t>/ชื่อไฟล์ใน</a:t>
            </a:r>
            <a:r>
              <a:rPr lang="th-TH" sz="2800" dirty="0" err="1"/>
              <a:t>โฮสต์</a:t>
            </a:r>
            <a:r>
              <a:rPr lang="th-TH" sz="2800" dirty="0"/>
              <a:t> </a:t>
            </a:r>
            <a:endParaRPr lang="th-TH" sz="2800" dirty="0" smtClean="0"/>
          </a:p>
          <a:p>
            <a:r>
              <a:rPr lang="th-TH" sz="2800" dirty="0" smtClean="0"/>
              <a:t>ตัวอย่าง</a:t>
            </a:r>
            <a:r>
              <a:rPr lang="th-TH" sz="2800" dirty="0"/>
              <a:t>ของโปรโตคอลที่เรียกใช้บริการได้ เช่น </a:t>
            </a:r>
            <a:r>
              <a:rPr lang="en-US" sz="2800" dirty="0"/>
              <a:t>http:// </a:t>
            </a:r>
            <a:r>
              <a:rPr lang="th-TH" sz="2800" dirty="0"/>
              <a:t>หรือ </a:t>
            </a:r>
            <a:r>
              <a:rPr lang="en-US" sz="2800" dirty="0"/>
              <a:t>ftp:// </a:t>
            </a:r>
            <a:r>
              <a:rPr lang="th-TH" sz="2800" dirty="0"/>
              <a:t>เป็นต้น </a:t>
            </a:r>
            <a:endParaRPr lang="th-TH" sz="2800" dirty="0" smtClean="0"/>
          </a:p>
          <a:p>
            <a:r>
              <a:rPr lang="th-TH" sz="2800" dirty="0" smtClean="0"/>
              <a:t>เว็บ</a:t>
            </a:r>
            <a:r>
              <a:rPr lang="th-TH" sz="2800" dirty="0" err="1"/>
              <a:t>เพจ</a:t>
            </a:r>
            <a:r>
              <a:rPr lang="th-TH" sz="2800" dirty="0"/>
              <a:t>จะถูกสร้างขึ้นมาจากภาษา </a:t>
            </a:r>
            <a:r>
              <a:rPr lang="en-US" sz="2800" dirty="0"/>
              <a:t>HTML </a:t>
            </a:r>
            <a:r>
              <a:rPr lang="th-TH" sz="2800" dirty="0" smtClean="0"/>
              <a:t>เป็น</a:t>
            </a:r>
            <a:r>
              <a:rPr lang="th-TH" sz="2800" dirty="0"/>
              <a:t>ภาษาสำหรับทำเครื่องหมายอันประกอบด้วยคำสั่งที่เรียกว่า “</a:t>
            </a:r>
            <a:r>
              <a:rPr lang="en-US" sz="2800" dirty="0"/>
              <a:t>Tags” </a:t>
            </a:r>
            <a:r>
              <a:rPr lang="th-TH" sz="2800" dirty="0"/>
              <a:t>ที่เป็นตัวกำหนดว่าเว็บ</a:t>
            </a:r>
            <a:r>
              <a:rPr lang="th-TH" sz="2800" dirty="0" err="1"/>
              <a:t>เพจ</a:t>
            </a:r>
            <a:r>
              <a:rPr lang="th-TH" sz="2800" dirty="0"/>
              <a:t>จะมีข้อความอะไร มีการแสดงรูปภาพ เสียง และวีดีโอที่ตำแหน่งใด หรือมีการเชื่อมโยงไปยังเว็บเพ</a:t>
            </a:r>
            <a:r>
              <a:rPr lang="th-TH" sz="2800" dirty="0" err="1"/>
              <a:t>จอื่น</a:t>
            </a:r>
            <a:r>
              <a:rPr lang="th-TH" sz="2800" dirty="0"/>
              <a:t>อีกหรือไม่ เป็น</a:t>
            </a:r>
            <a:r>
              <a:rPr lang="th-TH" sz="2800" dirty="0" smtClean="0"/>
              <a:t>ต้น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90128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ทำไมต้อง</a:t>
            </a:r>
            <a:r>
              <a:rPr lang="th-TH" b="1" dirty="0" smtClean="0"/>
              <a:t>มี</a:t>
            </a:r>
            <a:r>
              <a:rPr lang="en-US" b="1" dirty="0" smtClean="0"/>
              <a:t> Web   </a:t>
            </a:r>
            <a:r>
              <a:rPr lang="en-US" b="1" dirty="0"/>
              <a:t>Browser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WWW </a:t>
            </a:r>
            <a:r>
              <a:rPr lang="th-TH" sz="2800" dirty="0" smtClean="0"/>
              <a:t>ทำงาน</a:t>
            </a:r>
            <a:r>
              <a:rPr lang="th-TH" sz="2800" dirty="0"/>
              <a:t>ในรูปแบบของ </a:t>
            </a:r>
            <a:r>
              <a:rPr lang="th-TH" sz="2800" dirty="0" smtClean="0"/>
              <a:t> </a:t>
            </a:r>
            <a:r>
              <a:rPr lang="en-US" sz="2800" dirty="0"/>
              <a:t>Client / Server  </a:t>
            </a:r>
            <a:r>
              <a:rPr lang="th-TH" sz="2800" dirty="0" smtClean="0"/>
              <a:t>โดย</a:t>
            </a:r>
            <a:r>
              <a:rPr lang="th-TH" sz="2800" dirty="0"/>
              <a:t>จะต้องรันโปรแกรมที่ทำหน้าที่เป็นลูกข่าย  หรือ  </a:t>
            </a:r>
            <a:r>
              <a:rPr lang="en-US" sz="2800" dirty="0"/>
              <a:t>Web  Client   </a:t>
            </a:r>
            <a:r>
              <a:rPr lang="th-TH" sz="2800" dirty="0"/>
              <a:t>และเรียกโดยทั่วไปว่า  </a:t>
            </a:r>
            <a:r>
              <a:rPr lang="th-TH" sz="2800" dirty="0" smtClean="0"/>
              <a:t>"</a:t>
            </a:r>
            <a:r>
              <a:rPr lang="th-TH" sz="2800" dirty="0" err="1" smtClean="0"/>
              <a:t>เว็บเบราว์เซอร์</a:t>
            </a:r>
            <a:r>
              <a:rPr lang="th-TH" sz="2800" dirty="0" smtClean="0"/>
              <a:t>"  </a:t>
            </a:r>
            <a:r>
              <a:rPr lang="th-TH" sz="2800" dirty="0"/>
              <a:t>(</a:t>
            </a:r>
            <a:r>
              <a:rPr lang="en-US" sz="2800" dirty="0"/>
              <a:t>Web  Browser )  </a:t>
            </a:r>
            <a:r>
              <a:rPr lang="th-TH" sz="2800" dirty="0"/>
              <a:t>ซึ่งปกติ  ก็เป็นเครื่อง  </a:t>
            </a:r>
            <a:r>
              <a:rPr lang="en-US" sz="2800" dirty="0"/>
              <a:t>PC  </a:t>
            </a:r>
            <a:r>
              <a:rPr lang="th-TH" sz="2800" dirty="0"/>
              <a:t>ที่อยู่ที่บ้านอยู่แล้ว   เพื่อเข้าสู่ระบบ   </a:t>
            </a:r>
            <a:r>
              <a:rPr lang="en-US" sz="2800" dirty="0"/>
              <a:t>WWW  </a:t>
            </a:r>
            <a:r>
              <a:rPr lang="th-TH" sz="2800" dirty="0"/>
              <a:t>และเปิดดูเว็บ</a:t>
            </a:r>
            <a:r>
              <a:rPr lang="th-TH" sz="2800" dirty="0" err="1"/>
              <a:t>เพจ</a:t>
            </a:r>
            <a:r>
              <a:rPr lang="th-TH" sz="2800" dirty="0"/>
              <a:t>ต่างๆ ที่สนใจ</a:t>
            </a:r>
          </a:p>
          <a:p>
            <a:r>
              <a:rPr lang="th-TH" sz="2800" dirty="0" smtClean="0"/>
              <a:t>ใน</a:t>
            </a:r>
            <a:r>
              <a:rPr lang="th-TH" sz="2800" dirty="0" err="1"/>
              <a:t>อดีตเบราว์เซอร์</a:t>
            </a:r>
            <a:r>
              <a:rPr lang="th-TH" sz="2800" dirty="0"/>
              <a:t>แรกมีชื่อว่า   </a:t>
            </a:r>
            <a:r>
              <a:rPr lang="en-US" sz="2800" dirty="0"/>
              <a:t>WWW    </a:t>
            </a:r>
            <a:r>
              <a:rPr lang="th-TH" sz="2800" dirty="0" smtClean="0"/>
              <a:t>ได้นำมาใช้</a:t>
            </a:r>
            <a:r>
              <a:rPr lang="th-TH" sz="2800" dirty="0"/>
              <a:t>ที่สถาบัน  </a:t>
            </a:r>
            <a:r>
              <a:rPr lang="en-US" sz="2800" dirty="0"/>
              <a:t>CERN   </a:t>
            </a:r>
            <a:r>
              <a:rPr lang="th-TH" sz="2800" dirty="0"/>
              <a:t>เป็นแหล่งแรกในปี  </a:t>
            </a:r>
            <a:r>
              <a:rPr lang="th-TH" sz="2800" dirty="0" smtClean="0"/>
              <a:t>พ.ศ.  2534   </a:t>
            </a:r>
            <a:r>
              <a:rPr lang="th-TH" sz="2800" dirty="0"/>
              <a:t>ต่อมาได้มีการพัฒนามาเป็น  </a:t>
            </a:r>
            <a:r>
              <a:rPr lang="en-US" sz="2800" dirty="0"/>
              <a:t>MOSAIC    </a:t>
            </a:r>
            <a:r>
              <a:rPr lang="th-TH" sz="2800" dirty="0"/>
              <a:t>ในปี </a:t>
            </a:r>
            <a:r>
              <a:rPr lang="th-TH" sz="2800" dirty="0" smtClean="0"/>
              <a:t>พ.ศ.  2536  </a:t>
            </a:r>
            <a:r>
              <a:rPr lang="th-TH" sz="2800" dirty="0"/>
              <a:t>โดยการพัฒนาของ  </a:t>
            </a:r>
            <a:r>
              <a:rPr lang="en-US" sz="2800" dirty="0"/>
              <a:t>Marc   </a:t>
            </a:r>
            <a:r>
              <a:rPr lang="en-US" sz="2800" dirty="0" err="1"/>
              <a:t>Andreesen</a:t>
            </a:r>
            <a:r>
              <a:rPr lang="en-US" sz="2800" dirty="0"/>
              <a:t>    </a:t>
            </a:r>
            <a:r>
              <a:rPr lang="th-TH" sz="2800" dirty="0"/>
              <a:t>และนำมาใช้ที่   </a:t>
            </a:r>
            <a:r>
              <a:rPr lang="en-US" sz="2800" dirty="0"/>
              <a:t>NSCA  </a:t>
            </a:r>
            <a:r>
              <a:rPr lang="en-US" sz="2800" dirty="0" smtClean="0"/>
              <a:t>( </a:t>
            </a:r>
            <a:r>
              <a:rPr lang="en-US" sz="2800" dirty="0"/>
              <a:t>National  Center  for  Supercomputing  Applications )  </a:t>
            </a:r>
            <a:r>
              <a:rPr lang="th-TH" sz="2800" dirty="0"/>
              <a:t>ตั้งอยู่ที่มหาลัย   </a:t>
            </a:r>
            <a:r>
              <a:rPr lang="en-US" sz="2800" dirty="0"/>
              <a:t>Illinois   </a:t>
            </a:r>
            <a:r>
              <a:rPr lang="th-TH" sz="2800" dirty="0"/>
              <a:t>หลังจากนั้นก็มีบริษัทหลายบริษัทพยายามพัฒนาเทคโนโลยี</a:t>
            </a:r>
            <a:r>
              <a:rPr lang="th-TH" sz="2800" dirty="0" err="1"/>
              <a:t>ของเบราว์เซอร์</a:t>
            </a:r>
            <a:r>
              <a:rPr lang="th-TH" sz="2800" dirty="0"/>
              <a:t>ให้มีความทันสมัย   จนกระทั่งปัจจุบัน</a:t>
            </a:r>
            <a:r>
              <a:rPr lang="th-TH" sz="2800" dirty="0" err="1"/>
              <a:t>มีเบราว์</a:t>
            </a:r>
            <a:r>
              <a:rPr lang="th-TH" sz="2800" dirty="0"/>
              <a:t>เซ</a:t>
            </a:r>
            <a:r>
              <a:rPr lang="th-TH" sz="2800" dirty="0" err="1"/>
              <a:t>อร์ห</a:t>
            </a:r>
            <a:r>
              <a:rPr lang="th-TH" sz="2800" dirty="0"/>
              <a:t>ลายโปรแกรมที่น่าสนใจ  แต่ที่นิยมใช้กันเป็นส่วนมากในปัจจุบัน   ได้แก่   </a:t>
            </a:r>
            <a:r>
              <a:rPr lang="en-US" sz="2800" dirty="0"/>
              <a:t>Internet  Explorer ,  Google  Chrome ,  Mozilla  Firefox ,  Opera  Browser  </a:t>
            </a:r>
            <a:r>
              <a:rPr lang="th-TH" sz="2800" dirty="0"/>
              <a:t>และ  </a:t>
            </a:r>
            <a:r>
              <a:rPr lang="en-US" sz="2800" dirty="0"/>
              <a:t>Safari   </a:t>
            </a:r>
            <a:r>
              <a:rPr lang="th-TH" sz="2800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3494125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แหล่งเก็บเว็บ</a:t>
            </a:r>
            <a:r>
              <a:rPr lang="th-TH" b="1" dirty="0" err="1"/>
              <a:t>เพจ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เว็บไซต์  </a:t>
            </a:r>
            <a:r>
              <a:rPr lang="th-TH" sz="2800" dirty="0"/>
              <a:t>( </a:t>
            </a:r>
            <a:r>
              <a:rPr lang="en-US" sz="2800" dirty="0"/>
              <a:t>Web  Site )   </a:t>
            </a:r>
            <a:r>
              <a:rPr lang="th-TH" sz="2800" dirty="0"/>
              <a:t>หมายถึง   เครื่องคอมพิวเตอร์ที่ทำหน้าที่เป็นโกดังหรือแหล่งเก็บเว็บ</a:t>
            </a:r>
            <a:r>
              <a:rPr lang="th-TH" sz="2800" dirty="0" err="1"/>
              <a:t>เพจ</a:t>
            </a:r>
            <a:r>
              <a:rPr lang="th-TH" sz="2800" dirty="0"/>
              <a:t>ต่างๆ ที่ใช้ในการเผยแพร่บนอินเทอร์เน็ต  ซึ่ง</a:t>
            </a:r>
            <a:r>
              <a:rPr lang="th-TH" sz="2800" dirty="0" err="1"/>
              <a:t>เว็บเบราว์เซอร์</a:t>
            </a:r>
            <a:r>
              <a:rPr lang="th-TH" sz="2800" dirty="0"/>
              <a:t>จะทำการติดต่อกับเว็บไซต์ที่เก็บเว็บ</a:t>
            </a:r>
            <a:r>
              <a:rPr lang="th-TH" sz="2800" dirty="0" err="1"/>
              <a:t>เพจ</a:t>
            </a:r>
            <a:r>
              <a:rPr lang="th-TH" sz="2800" dirty="0"/>
              <a:t>นั้น  ปัจจุบันหน่วยงานต่างๆ  ไม่ว่าภาครัฐหรือเอกชน  รวมทั้งองค์กรอิสระต่างๆ  ให้ความสนใจในการสร้างเว็บไซต์ของตัวเอง  เพื่อเป็นแหล่งสารสนเทศ   ข้อมูลข่าวสาร   และเพื่อการเผยแพร่ข้อมูลภายในองค์กรของตัวเองออกสู่สาธารณชน   อีกทั้งธุรกิจต่างๆ  ที่หวังผลกำไรส่งผลให้จำนวนเว็บไซต์มีเพิ่มขึ้นอย่างรวดเร็ว   โดยเฉลี่ยมีเว็บไซต์แหล่งใหม่เกิดขึ้นทุก  15  นาที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51277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การสร้างเว็บ</a:t>
            </a:r>
            <a:r>
              <a:rPr lang="th-TH" b="1" dirty="0" err="1"/>
              <a:t>เพจ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000" dirty="0" smtClean="0"/>
              <a:t>เมื่อ</a:t>
            </a:r>
            <a:r>
              <a:rPr lang="th-TH" sz="3000" dirty="0"/>
              <a:t>เข้าไปดูเว็บต่าง ๆ แล้ว  จะเห็นได้ว่า  มีหลายรูปแบบ  ซึ่งถ้ามีการศึกษาถึงการสร้าง   </a:t>
            </a:r>
            <a:r>
              <a:rPr lang="en-US" sz="3000" dirty="0"/>
              <a:t>Home  Page   </a:t>
            </a:r>
            <a:r>
              <a:rPr lang="th-TH" sz="3000" dirty="0"/>
              <a:t>แล้ว  จะมีส่วนประกอบต่างๆ  มากมาย  ซึ่งพอที่จะสรุปเป็นขั้นตอนได้</a:t>
            </a:r>
            <a:r>
              <a:rPr lang="th-TH" sz="3000" dirty="0" smtClean="0"/>
              <a:t>ดังนี้</a:t>
            </a:r>
            <a:endParaRPr lang="th-TH" sz="3000" dirty="0"/>
          </a:p>
          <a:p>
            <a:r>
              <a:rPr lang="th-TH" sz="3000" dirty="0" smtClean="0"/>
              <a:t>ขั้น</a:t>
            </a:r>
            <a:r>
              <a:rPr lang="th-TH" sz="3000" dirty="0"/>
              <a:t>ที่  1 </a:t>
            </a:r>
            <a:r>
              <a:rPr lang="th-TH" sz="3000" dirty="0" smtClean="0"/>
              <a:t>สร้าง   </a:t>
            </a:r>
            <a:r>
              <a:rPr lang="en-US" sz="3000" dirty="0"/>
              <a:t>Folder   </a:t>
            </a:r>
            <a:r>
              <a:rPr lang="th-TH" sz="3000" dirty="0"/>
              <a:t>ตั้งไว้เพื่อเก็บไฟล์เอกสารและไฟล์รูปภาพที่จะทำโฮมเพจ</a:t>
            </a:r>
            <a:r>
              <a:rPr lang="th-TH" sz="3000" dirty="0" smtClean="0"/>
              <a:t>ซึ่งจะ</a:t>
            </a:r>
            <a:r>
              <a:rPr lang="th-TH" sz="3000" dirty="0"/>
              <a:t>สร้างไว้</a:t>
            </a:r>
            <a:r>
              <a:rPr lang="th-TH" sz="3000" dirty="0" smtClean="0"/>
              <a:t>ที่ใดในเครื่องก็ได้ก็ได้</a:t>
            </a:r>
          </a:p>
          <a:p>
            <a:r>
              <a:rPr lang="th-TH" dirty="0"/>
              <a:t> ขั้นที่  </a:t>
            </a:r>
            <a:r>
              <a:rPr lang="th-TH" dirty="0" smtClean="0"/>
              <a:t>2 เตรียม</a:t>
            </a:r>
            <a:r>
              <a:rPr lang="th-TH" dirty="0"/>
              <a:t>เนื้อหาว่าจะทำเกี่ยวกับเรื่องอะไรบ้าง ( อาจเป็นประวัติส่วนตัว </a:t>
            </a:r>
            <a:r>
              <a:rPr lang="th-TH" dirty="0" smtClean="0"/>
              <a:t> </a:t>
            </a:r>
            <a:r>
              <a:rPr lang="th-TH" dirty="0"/>
              <a:t>ครอบครัว  </a:t>
            </a:r>
            <a:r>
              <a:rPr lang="th-TH" dirty="0" smtClean="0"/>
              <a:t>เพื่อนๆ</a:t>
            </a:r>
            <a:r>
              <a:rPr lang="th-TH" dirty="0"/>
              <a:t>ร่วมรุ่น  งานอดิเรก 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th-TH" dirty="0" smtClean="0"/>
              <a:t>ที่</a:t>
            </a:r>
            <a:r>
              <a:rPr lang="th-TH" dirty="0"/>
              <a:t>ชอบ )  หรืออาจจะทำเป็นเว็บรวม  </a:t>
            </a:r>
            <a:r>
              <a:rPr lang="en-US" dirty="0"/>
              <a:t>Link  </a:t>
            </a:r>
            <a:r>
              <a:rPr lang="th-TH" dirty="0"/>
              <a:t>เฉพาะทาง  เช่น  เกม </a:t>
            </a:r>
            <a:r>
              <a:rPr lang="th-TH" dirty="0" smtClean="0"/>
              <a:t> </a:t>
            </a:r>
            <a:r>
              <a:rPr lang="th-TH" dirty="0"/>
              <a:t>โปรแกรมต่างๆ ที่น่าสนใจ  </a:t>
            </a:r>
            <a:r>
              <a:rPr lang="th-TH" dirty="0" smtClean="0"/>
              <a:t>สถานที่</a:t>
            </a:r>
            <a:r>
              <a:rPr lang="th-TH" dirty="0"/>
              <a:t>ท่องเที่ยว    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570498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การสร้างเว็บ</a:t>
            </a:r>
            <a:r>
              <a:rPr lang="th-TH" b="1" dirty="0" err="1" smtClean="0"/>
              <a:t>เพจ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ขั้นที่  3 </a:t>
            </a:r>
            <a:r>
              <a:rPr lang="th-TH" dirty="0" smtClean="0"/>
              <a:t> เตรียม</a:t>
            </a:r>
            <a:r>
              <a:rPr lang="th-TH" dirty="0"/>
              <a:t>อุปกรณ์ต่างๆ ที่จะใช้ทำเว็บ  เช่น  รูปภาพต่าง ๆ ,  </a:t>
            </a:r>
            <a:r>
              <a:rPr lang="en-US" dirty="0"/>
              <a:t>Button ,  Icon ,  Animation   </a:t>
            </a:r>
            <a:r>
              <a:rPr lang="th-TH" dirty="0"/>
              <a:t>และรูปเว็บ</a:t>
            </a:r>
            <a:r>
              <a:rPr lang="th-TH" dirty="0" err="1"/>
              <a:t>เพจ</a:t>
            </a:r>
            <a:r>
              <a:rPr lang="th-TH" dirty="0"/>
              <a:t>  ซึ่งสิ่งเหล่านี้สามารถหามาใช้ได้ฟรี  และมีให้เลือกมากมายตามเว็บไซต์ต่าง ๆ </a:t>
            </a:r>
            <a:endParaRPr lang="th-TH" dirty="0" smtClean="0"/>
          </a:p>
          <a:p>
            <a:r>
              <a:rPr lang="th-TH" dirty="0" smtClean="0"/>
              <a:t>ขั้น</a:t>
            </a:r>
            <a:r>
              <a:rPr lang="th-TH" dirty="0"/>
              <a:t>ที่  4   เตรียมโปรแกรมที่จะใช้ทำโฮมเพจ  โดยสามารถเลือกได้ตามความเหมาะสมหรือความถนัด  ซึ่งมีหลายโปรแกรม  เช่น  </a:t>
            </a:r>
            <a:r>
              <a:rPr lang="en-US" dirty="0" smtClean="0"/>
              <a:t>Notepad, </a:t>
            </a:r>
            <a:r>
              <a:rPr lang="en-US" dirty="0"/>
              <a:t> Editplus2 ,   </a:t>
            </a:r>
            <a:r>
              <a:rPr lang="en-US" dirty="0" smtClean="0"/>
              <a:t>Dreamweaver, </a:t>
            </a:r>
            <a:r>
              <a:rPr lang="en-US" dirty="0"/>
              <a:t> </a:t>
            </a:r>
            <a:r>
              <a:rPr lang="en-US" dirty="0" smtClean="0"/>
              <a:t>FrontPage, </a:t>
            </a:r>
            <a:r>
              <a:rPr lang="en-US" dirty="0" err="1"/>
              <a:t>Namo</a:t>
            </a:r>
            <a:r>
              <a:rPr lang="en-US" dirty="0"/>
              <a:t>  Web  </a:t>
            </a:r>
            <a:r>
              <a:rPr lang="en-US" dirty="0" smtClean="0"/>
              <a:t>Editor, </a:t>
            </a:r>
            <a:r>
              <a:rPr lang="en-US" dirty="0" err="1" smtClean="0"/>
              <a:t>Joomla</a:t>
            </a:r>
            <a:r>
              <a:rPr lang="en-US" dirty="0" smtClean="0"/>
              <a:t>, </a:t>
            </a:r>
            <a:r>
              <a:rPr lang="en-US" dirty="0"/>
              <a:t> </a:t>
            </a:r>
            <a:r>
              <a:rPr lang="en-US" dirty="0" err="1"/>
              <a:t>HomeSite</a:t>
            </a:r>
            <a:r>
              <a:rPr lang="en-US" dirty="0"/>
              <a:t> ,  </a:t>
            </a:r>
            <a:r>
              <a:rPr lang="en-US" dirty="0" err="1"/>
              <a:t>HelpNDoc</a:t>
            </a:r>
            <a:r>
              <a:rPr lang="en-US" dirty="0"/>
              <a:t> ,  </a:t>
            </a:r>
            <a:r>
              <a:rPr lang="en-US" dirty="0" err="1"/>
              <a:t>SMEweb</a:t>
            </a:r>
            <a:r>
              <a:rPr lang="en-US" dirty="0"/>
              <a:t> ,  Visual  Studio ,  </a:t>
            </a:r>
            <a:r>
              <a:rPr lang="en-US" dirty="0" err="1"/>
              <a:t>NetObject</a:t>
            </a:r>
            <a:r>
              <a:rPr lang="en-US" dirty="0"/>
              <a:t>  Fusion   </a:t>
            </a:r>
            <a:r>
              <a:rPr lang="th-TH" dirty="0"/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1050111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การสร้างเว็บ</a:t>
            </a:r>
            <a:r>
              <a:rPr lang="th-TH" b="1" dirty="0" err="1" smtClean="0"/>
              <a:t>เพจ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ขั้นที่  5 </a:t>
            </a:r>
            <a:r>
              <a:rPr lang="th-TH" dirty="0" smtClean="0"/>
              <a:t>เตรียม</a:t>
            </a:r>
            <a:r>
              <a:rPr lang="th-TH" dirty="0"/>
              <a:t>ลูกเล่นเพื่อความมีชีวิตชีวาให้โฮมเพจ   เช่น   </a:t>
            </a:r>
            <a:r>
              <a:rPr lang="en-US" dirty="0"/>
              <a:t>Script  </a:t>
            </a:r>
            <a:r>
              <a:rPr lang="th-TH" dirty="0"/>
              <a:t>ต่างๆ  ซึ่งก็มี  </a:t>
            </a:r>
            <a:r>
              <a:rPr lang="en-US" dirty="0"/>
              <a:t>Source  Code  </a:t>
            </a:r>
            <a:r>
              <a:rPr lang="th-TH" dirty="0"/>
              <a:t>ต่างๆ  มากมายให้ทำการ  </a:t>
            </a:r>
            <a:r>
              <a:rPr lang="en-US" dirty="0"/>
              <a:t>Copy  </a:t>
            </a:r>
            <a:r>
              <a:rPr lang="th-TH" dirty="0"/>
              <a:t>เช่น  การทำ  </a:t>
            </a:r>
            <a:r>
              <a:rPr lang="en-US" dirty="0"/>
              <a:t>Slideshow ,  </a:t>
            </a:r>
            <a:r>
              <a:rPr lang="th-TH" dirty="0"/>
              <a:t>การทำ  </a:t>
            </a:r>
            <a:r>
              <a:rPr lang="en-US" dirty="0"/>
              <a:t>Page  Transition  </a:t>
            </a:r>
            <a:r>
              <a:rPr lang="th-TH" dirty="0"/>
              <a:t>หรือ  การทำ  </a:t>
            </a:r>
            <a:r>
              <a:rPr lang="en-US" dirty="0"/>
              <a:t>Effect  </a:t>
            </a:r>
            <a:r>
              <a:rPr lang="th-TH" dirty="0"/>
              <a:t>ต่างๆ  กับรูปหรือข้อความ  ซึ่งมีการเขียนด้วยโปรแกรมต่างๆ  เช่น  </a:t>
            </a:r>
            <a:r>
              <a:rPr lang="en-US" dirty="0" err="1"/>
              <a:t>Javascript</a:t>
            </a:r>
            <a:r>
              <a:rPr lang="en-US" dirty="0"/>
              <a:t>  </a:t>
            </a:r>
            <a:r>
              <a:rPr lang="th-TH" dirty="0"/>
              <a:t>เป็นต้น</a:t>
            </a:r>
          </a:p>
          <a:p>
            <a:r>
              <a:rPr lang="th-TH" dirty="0" smtClean="0"/>
              <a:t>ขั้น</a:t>
            </a:r>
            <a:r>
              <a:rPr lang="th-TH" dirty="0"/>
              <a:t>ที่ 6 </a:t>
            </a:r>
            <a:r>
              <a:rPr lang="th-TH" dirty="0" smtClean="0"/>
              <a:t>เตรียม</a:t>
            </a:r>
            <a:r>
              <a:rPr lang="th-TH" dirty="0"/>
              <a:t>อุปกรณ์เสริม  เช่น  สร้างห้องสนทนา  ( </a:t>
            </a:r>
            <a:r>
              <a:rPr lang="en-US" dirty="0"/>
              <a:t>Chat  Room </a:t>
            </a:r>
            <a:r>
              <a:rPr lang="en-US" dirty="0" smtClean="0"/>
              <a:t>),  </a:t>
            </a:r>
            <a:r>
              <a:rPr lang="th-TH" dirty="0"/>
              <a:t>กระดานข่าว  ( </a:t>
            </a:r>
            <a:r>
              <a:rPr lang="en-US" dirty="0"/>
              <a:t>Web  Board </a:t>
            </a:r>
            <a:r>
              <a:rPr lang="en-US" dirty="0" smtClean="0"/>
              <a:t>),  </a:t>
            </a:r>
            <a:r>
              <a:rPr lang="th-TH" dirty="0"/>
              <a:t>สมุดเยี่ยม  ( </a:t>
            </a:r>
            <a:r>
              <a:rPr lang="en-US" dirty="0"/>
              <a:t>Guest  Book </a:t>
            </a:r>
            <a:r>
              <a:rPr lang="en-US" dirty="0" smtClean="0"/>
              <a:t>), </a:t>
            </a:r>
            <a:r>
              <a:rPr lang="th-TH" dirty="0" smtClean="0"/>
              <a:t>ตัวนับ</a:t>
            </a:r>
            <a:r>
              <a:rPr lang="th-TH" dirty="0"/>
              <a:t>จำนวนผู้เข้าชม  </a:t>
            </a:r>
            <a:r>
              <a:rPr lang="th-TH" dirty="0" smtClean="0"/>
              <a:t>          ( </a:t>
            </a:r>
            <a:r>
              <a:rPr lang="en-US" dirty="0"/>
              <a:t>Counter </a:t>
            </a:r>
            <a:r>
              <a:rPr lang="en-US" dirty="0" smtClean="0"/>
              <a:t>),  </a:t>
            </a:r>
            <a:r>
              <a:rPr lang="th-TH" dirty="0" smtClean="0"/>
              <a:t>ปฏิทิน,  เกม,  โหวต( </a:t>
            </a:r>
            <a:r>
              <a:rPr lang="en-US" dirty="0"/>
              <a:t>Vote )  </a:t>
            </a:r>
            <a:r>
              <a:rPr lang="th-TH" dirty="0"/>
              <a:t>ฯลฯ  ซึ่งสามารถหาได้ฟรีตามเว็บไซต์ต่างๆ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62423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การสร้างเว็บ</a:t>
            </a:r>
            <a:r>
              <a:rPr lang="th-TH" b="1" dirty="0" err="1" smtClean="0"/>
              <a:t>เพจ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ขั้นที่ </a:t>
            </a:r>
            <a:r>
              <a:rPr lang="th-TH" dirty="0" smtClean="0"/>
              <a:t>7</a:t>
            </a:r>
            <a:r>
              <a:rPr lang="th-TH" dirty="0"/>
              <a:t> ลงมือทำโดยร่างแบบ</a:t>
            </a:r>
            <a:r>
              <a:rPr lang="th-TH" dirty="0" smtClean="0"/>
              <a:t>ไว้คร่าวๆ </a:t>
            </a:r>
            <a:r>
              <a:rPr lang="th-TH" dirty="0"/>
              <a:t>ซึ่งจะทำจำนวนเท่าไหร่นั้น  จะต้องดูโครงสร้างว่าจะ  </a:t>
            </a:r>
            <a:r>
              <a:rPr lang="en-US" dirty="0"/>
              <a:t>Link  </a:t>
            </a:r>
            <a:r>
              <a:rPr lang="th-TH" dirty="0"/>
              <a:t>ไปหน้าใดบ้าง  แล้วจึงลงมือทำ  โดยควรที่จะทำเว็บขนาดเล็กๆ ก่อน  ไม่ควรที่จะมีจำนวนหน้ามากเกินไป  และจะต้องคำนึงถึงเวลาที่ใช้ในการโหลดเว็บแต่ละหน้าด้วย  หมายถึง</a:t>
            </a:r>
            <a:r>
              <a:rPr lang="th-TH" dirty="0" smtClean="0"/>
              <a:t>ไม่ควร</a:t>
            </a:r>
            <a:r>
              <a:rPr lang="th-TH" dirty="0"/>
              <a:t>ใส่รูปภาพมากหรือรูปภาพใหญ่เกินไปจะทำให้โหลด</a:t>
            </a:r>
            <a:r>
              <a:rPr lang="th-TH" dirty="0" smtClean="0"/>
              <a:t>ช้า</a:t>
            </a:r>
          </a:p>
          <a:p>
            <a:r>
              <a:rPr lang="th-TH" dirty="0" smtClean="0"/>
              <a:t>ขั้น</a:t>
            </a:r>
            <a:r>
              <a:rPr lang="th-TH" dirty="0"/>
              <a:t>ที่ 8 </a:t>
            </a:r>
            <a:r>
              <a:rPr lang="th-TH" dirty="0" smtClean="0"/>
              <a:t>หา</a:t>
            </a:r>
            <a:r>
              <a:rPr lang="th-TH" dirty="0"/>
              <a:t>พื้นที่เพื่อ  </a:t>
            </a:r>
            <a:r>
              <a:rPr lang="en-US" dirty="0"/>
              <a:t>Upload  File  </a:t>
            </a:r>
            <a:r>
              <a:rPr lang="th-TH" dirty="0"/>
              <a:t>ที่สร้างเสร็จเรียบร้อยแล้ว  ซึ่งปัจจุบันมีเว็บไซต์ที่ให้บริการอยู่มากมาย  โดยแต่ละที่จะมีการสมัครคล้ายๆ  กัน  และยังมีอุปกรณ์เสริมช่วยให้เราสามารถจัดการและ  </a:t>
            </a:r>
            <a:r>
              <a:rPr lang="en-US" dirty="0"/>
              <a:t>Upload  </a:t>
            </a:r>
            <a:r>
              <a:rPr lang="th-TH" dirty="0"/>
              <a:t>เว็บได้ง่ายๆ</a:t>
            </a:r>
          </a:p>
        </p:txBody>
      </p:sp>
    </p:spTree>
    <p:extLst>
      <p:ext uri="{BB962C8B-B14F-4D97-AF65-F5344CB8AC3E}">
        <p14:creationId xmlns:p14="http://schemas.microsoft.com/office/powerpoint/2010/main" val="131222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ลักษณะของ </a:t>
            </a:r>
            <a:r>
              <a:rPr lang="en-US" b="1" dirty="0" smtClean="0"/>
              <a:t>World Wide Web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/>
              <a:t>เวิลด์ไวด์เว็บ </a:t>
            </a:r>
            <a:r>
              <a:rPr lang="th-TH" sz="2800" dirty="0"/>
              <a:t>( </a:t>
            </a:r>
            <a:r>
              <a:rPr lang="en-US" sz="2800" dirty="0"/>
              <a:t>WWW ) </a:t>
            </a:r>
            <a:r>
              <a:rPr lang="th-TH" sz="2800" dirty="0"/>
              <a:t>มีลักษณะเป็นระบบเครือข่ายสื่อสารที่โยงใยไปทั่วโลก ให้บริการการสื่อสารข้อมูล</a:t>
            </a:r>
            <a:r>
              <a:rPr lang="th-TH" sz="2800" dirty="0" smtClean="0"/>
              <a:t>บนอินเทอร์เน็ตหลาย</a:t>
            </a:r>
            <a:r>
              <a:rPr lang="th-TH" sz="2800" dirty="0"/>
              <a:t>รูปแบบ ทั้งข้อมูลข่าวสาร ภาพกราฟิก และระบบมัลติมีเดีย รวมทั้งความสามารถในการโต้ตอบระหว่างผู้ให้บริการได้ </a:t>
            </a:r>
            <a:r>
              <a:rPr lang="th-TH" sz="2800" dirty="0" smtClean="0"/>
              <a:t>เวิลด์ไวด์เว็บ</a:t>
            </a:r>
            <a:r>
              <a:rPr lang="th-TH" sz="2800" dirty="0"/>
              <a:t>สามารถทำงานได้ในเครื่องคอมพิวเตอร์ และโปรแกรมระบบปฏิบัติการ ( </a:t>
            </a:r>
            <a:r>
              <a:rPr lang="en-US" sz="2800" dirty="0"/>
              <a:t>Operating System ) </a:t>
            </a:r>
            <a:r>
              <a:rPr lang="th-TH" sz="2800" dirty="0"/>
              <a:t>ทุกชนิด ( </a:t>
            </a:r>
            <a:r>
              <a:rPr lang="en-US" sz="2800" dirty="0"/>
              <a:t>Cross Platform ) </a:t>
            </a:r>
            <a:r>
              <a:rPr lang="th-TH" sz="2800" dirty="0"/>
              <a:t>ข้อมูลข่าวสารทั้งหมดของ</a:t>
            </a:r>
            <a:r>
              <a:rPr lang="th-TH" sz="2800" dirty="0" smtClean="0"/>
              <a:t>เวิลด์ไวด์เว็บ</a:t>
            </a:r>
            <a:r>
              <a:rPr lang="th-TH" sz="2800" dirty="0"/>
              <a:t>จะกระจายเก็บอยู่ใน</a:t>
            </a:r>
            <a:r>
              <a:rPr lang="th-TH" sz="2800" dirty="0" smtClean="0"/>
              <a:t>ศูนย์อินเทอร์เน็ตต่างๆ</a:t>
            </a:r>
            <a:r>
              <a:rPr lang="th-TH" sz="2800" dirty="0"/>
              <a:t>ทั่วโลก และมีการปรับปรุงให้ทันสมัยอยู่ตลอดเวลา ลักษณะการนำเสนอข้อมูลบนเว็บจะเป็น </a:t>
            </a:r>
            <a:r>
              <a:rPr lang="en-US" sz="2800" dirty="0"/>
              <a:t>Graphic User Interface </a:t>
            </a:r>
            <a:r>
              <a:rPr lang="th-TH" sz="2800" dirty="0"/>
              <a:t>คือใช้รูปภาพเป็นตัวเชื่อมต่อสื่อสารกับผู้ใช้ ทำให้สะดวกต่อการใช้งานเป็นอย่างมาก</a:t>
            </a:r>
          </a:p>
        </p:txBody>
      </p:sp>
    </p:spTree>
    <p:extLst>
      <p:ext uri="{BB962C8B-B14F-4D97-AF65-F5344CB8AC3E}">
        <p14:creationId xmlns:p14="http://schemas.microsoft.com/office/powerpoint/2010/main" val="87541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ลักษณะของ </a:t>
            </a:r>
            <a:r>
              <a:rPr lang="en-US" b="1" dirty="0"/>
              <a:t>World Wide Web</a:t>
            </a:r>
            <a:endParaRPr lang="th-TH" dirty="0"/>
          </a:p>
        </p:txBody>
      </p:sp>
      <p:pic>
        <p:nvPicPr>
          <p:cNvPr id="2050" name="Picture 2" descr="http://www.unita.tv/wp-content/uploads/2016/03/Intern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19" y="1628800"/>
            <a:ext cx="8028384" cy="501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6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จุดเด่นของเว็บ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800" dirty="0"/>
              <a:t>จุดเด่นของ</a:t>
            </a:r>
            <a:r>
              <a:rPr lang="th-TH" sz="2800" dirty="0" smtClean="0"/>
              <a:t>เว็บ คือ </a:t>
            </a:r>
            <a:r>
              <a:rPr lang="th-TH" sz="2800" dirty="0"/>
              <a:t>ข้อมูลที่นำเสนอจะเป็นเอกสารแบบ </a:t>
            </a:r>
            <a:r>
              <a:rPr lang="th-TH" sz="2800" dirty="0" smtClean="0"/>
              <a:t>ไฮเปอร์เท็กซ์( </a:t>
            </a:r>
            <a:r>
              <a:rPr lang="en-US" sz="2800" dirty="0"/>
              <a:t>Hypertext ) </a:t>
            </a:r>
            <a:r>
              <a:rPr lang="th-TH" sz="2800" dirty="0"/>
              <a:t>โดยจะมีจุดลิงค์ ( </a:t>
            </a:r>
            <a:r>
              <a:rPr lang="en-US" sz="2800" dirty="0"/>
              <a:t>Linked ) </a:t>
            </a:r>
            <a:r>
              <a:rPr lang="th-TH" sz="2800" dirty="0"/>
              <a:t>อยู่ภายในเอกสาร ทำให้สามารถเชื่อมโยงไปยังเอกสารในที่อื่นๆได้ทั่วโลกได้ นอกจากนี้</a:t>
            </a:r>
            <a:r>
              <a:rPr lang="th-TH" sz="2800" dirty="0" smtClean="0"/>
              <a:t>เวิลด์ไวด์เว็บ</a:t>
            </a:r>
            <a:r>
              <a:rPr lang="th-TH" sz="2800" dirty="0"/>
              <a:t>ยังสามารถใช้ได้กับข้อมูลหลายๆรูปแบบที่ใช้กันอยู่</a:t>
            </a:r>
            <a:r>
              <a:rPr lang="th-TH" sz="2800" dirty="0" smtClean="0"/>
              <a:t>บนอินเทอร์เน็ต </a:t>
            </a:r>
            <a:r>
              <a:rPr lang="th-TH" sz="2800" dirty="0"/>
              <a:t>เช่น </a:t>
            </a:r>
            <a:r>
              <a:rPr lang="en-US" sz="2800" dirty="0"/>
              <a:t>FTP, Gopher, Telnet, Usenet news, WAIS database </a:t>
            </a:r>
            <a:r>
              <a:rPr lang="th-TH" sz="2800" dirty="0"/>
              <a:t>หรือ </a:t>
            </a:r>
            <a:r>
              <a:rPr lang="en-US" sz="2800" dirty="0"/>
              <a:t>E- Mail </a:t>
            </a:r>
            <a:r>
              <a:rPr lang="th-TH" sz="2800" dirty="0"/>
              <a:t>เป็นต้น</a:t>
            </a:r>
            <a:endParaRPr lang="th-TH" sz="2800" dirty="0" smtClean="0"/>
          </a:p>
        </p:txBody>
      </p:sp>
      <p:pic>
        <p:nvPicPr>
          <p:cNvPr id="3074" name="Picture 2" descr="https://cdn.tutsplus.com/net/authors/jeremymcpeak/http2-htt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933056"/>
            <a:ext cx="3384376" cy="254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cons.iconarchive.com/icons/icontoaster/icons-10-bundle/256/location-http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93361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20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ความเป็นมาของระบบ</a:t>
            </a:r>
            <a:r>
              <a:rPr lang="th-TH" b="1" dirty="0" smtClean="0"/>
              <a:t>เวิลด์ไวด์เว็บ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/>
          </a:bodyPr>
          <a:lstStyle/>
          <a:p>
            <a:endParaRPr lang="th-TH" sz="2800" dirty="0" smtClean="0"/>
          </a:p>
          <a:p>
            <a:endParaRPr lang="th-TH" sz="2800" dirty="0"/>
          </a:p>
          <a:p>
            <a:endParaRPr lang="th-TH" sz="2800" dirty="0" smtClean="0"/>
          </a:p>
          <a:p>
            <a:r>
              <a:rPr lang="th-TH" sz="2800" dirty="0" smtClean="0"/>
              <a:t>ระบบ</a:t>
            </a:r>
            <a:r>
              <a:rPr lang="th-TH" sz="2800" dirty="0" smtClean="0"/>
              <a:t>เวิลด์ไวด์เว็บ</a:t>
            </a:r>
            <a:r>
              <a:rPr lang="th-TH" sz="2800" dirty="0"/>
              <a:t>เป็นผลพลอยได้จากการวิจัยอนุภาคฟิสิกส์ </a:t>
            </a:r>
            <a:r>
              <a:rPr lang="en-US" sz="2800" dirty="0"/>
              <a:t>CERN </a:t>
            </a:r>
            <a:r>
              <a:rPr lang="th-TH" sz="2800" dirty="0"/>
              <a:t>ณ สวิสเซอร์แลนด์โดยนักวิทยาศาสตร์ชาวอังกฤษชื่อ </a:t>
            </a:r>
            <a:r>
              <a:rPr lang="en-US" sz="2800" dirty="0"/>
              <a:t>Tim Berners – Lee </a:t>
            </a:r>
            <a:r>
              <a:rPr lang="th-TH" sz="2800" dirty="0"/>
              <a:t>เมื่อปี พ</a:t>
            </a:r>
            <a:r>
              <a:rPr lang="th-TH" sz="2800" dirty="0" smtClean="0"/>
              <a:t>.ศ. </a:t>
            </a:r>
            <a:r>
              <a:rPr lang="th-TH" sz="2800" dirty="0"/>
              <a:t>2</a:t>
            </a:r>
            <a:r>
              <a:rPr lang="th-TH" sz="2800" dirty="0" smtClean="0"/>
              <a:t>532 </a:t>
            </a:r>
            <a:r>
              <a:rPr lang="th-TH" sz="2800" dirty="0"/>
              <a:t>ด้วยจุดประสงค์ที่จะค้นหาข้อมูลที่เก็บบันทึกเอาไว้ และสามารถเชื่อมโยงไปยังข้อมูลอื่นๆที่เกี่ยวข้องกันได้ ต่อมาจากแนวความคิดนี้ก็ถูกนำไปขยายผล เพื่อให้สามารถเชื่อมโยงข้อมูลของคอมพิวเตอร์เครื่องอื่นๆ ลักษณะการเชื่อมโยงเช่นนี้เรียกว่า </a:t>
            </a:r>
            <a:r>
              <a:rPr lang="th-TH" sz="2800" dirty="0" err="1"/>
              <a:t>ไฮเปอร์</a:t>
            </a:r>
            <a:r>
              <a:rPr lang="th-TH" sz="2800" dirty="0"/>
              <a:t>ลิงค์ ( </a:t>
            </a:r>
            <a:r>
              <a:rPr lang="en-US" sz="2800" dirty="0"/>
              <a:t>Hyperlinked ) </a:t>
            </a:r>
            <a:r>
              <a:rPr lang="th-TH" sz="2800" dirty="0"/>
              <a:t>และโปรแกรมที่ควบคุมการรับส่งเอกสารไฮเปอร์เท็กซ์นี้ เรียกว่า </a:t>
            </a:r>
            <a:r>
              <a:rPr lang="en-US" sz="2800" dirty="0"/>
              <a:t>HTTP ( Hypertext Transfer Protocol 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100" name="Picture 4" descr="http://cdni.wired.co.uk/1240x826/a_c/03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286658"/>
            <a:ext cx="2808312" cy="1870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s://www-zeuthen.desy.de/technisches_seminar/texte/blind/Image1.jpg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104" name="Picture 8" descr="https://www-zeuthen.desy.de/technisches_seminar/texte/blind/Imag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574" y="1310071"/>
            <a:ext cx="2748935" cy="1847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67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ความเป็นมาของระบบเวิลด์ไวด์เว็บ</a:t>
            </a:r>
            <a:endParaRPr lang="th-TH" dirty="0"/>
          </a:p>
        </p:txBody>
      </p:sp>
      <p:pic>
        <p:nvPicPr>
          <p:cNvPr id="5122" name="Picture 2" descr="http://www.w3.org/2005/01/timelines/timeline-2500x99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90820" cy="346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53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ความเป็นมาของระบบเวิลด์ไวด์เว็บ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เวิลด์ไวด์เว็บ</a:t>
            </a:r>
            <a:r>
              <a:rPr lang="th-TH" dirty="0"/>
              <a:t>เป็นระบบเปิด ไม่มีผู้ใดผู้หนึ่ง</a:t>
            </a:r>
            <a:r>
              <a:rPr lang="th-TH" dirty="0" smtClean="0"/>
              <a:t>เป็นเจ้าข</a:t>
            </a:r>
            <a:r>
              <a:rPr lang="th-TH" dirty="0"/>
              <a:t>อง การที่จะทำให้โปรแกรมอื่นๆสามารถทำงานบน</a:t>
            </a:r>
            <a:r>
              <a:rPr lang="th-TH" dirty="0" smtClean="0"/>
              <a:t>เวิลด์ไวด์เว็บ</a:t>
            </a:r>
            <a:r>
              <a:rPr lang="th-TH" dirty="0"/>
              <a:t>ได้อย่างมีประสิทธิภาพ จึงจำเป็นต้องมีการกำหนดมาตรฐาน รายละเอียดคุณลักษณะที่แน่นอน ด้วยเหตุนี้ ในปี </a:t>
            </a:r>
            <a:r>
              <a:rPr lang="th-TH" dirty="0" smtClean="0"/>
              <a:t>2537องค์กร </a:t>
            </a:r>
            <a:r>
              <a:rPr lang="en-US" dirty="0"/>
              <a:t>W3C ( World Wide Web Consortium ) </a:t>
            </a:r>
            <a:r>
              <a:rPr lang="th-TH" dirty="0"/>
              <a:t>จึงถูกก่อตั้งด้วยความขึ้นด้วยความร่วมมือของสถาบัน </a:t>
            </a:r>
            <a:r>
              <a:rPr lang="en-US" dirty="0"/>
              <a:t>CERN ( </a:t>
            </a:r>
            <a:r>
              <a:rPr lang="en-US" dirty="0" err="1" smtClean="0"/>
              <a:t>Counseil</a:t>
            </a:r>
            <a:r>
              <a:rPr lang="en-US" dirty="0" smtClean="0"/>
              <a:t> </a:t>
            </a:r>
            <a:r>
              <a:rPr lang="en-US" dirty="0"/>
              <a:t>European pour la </a:t>
            </a:r>
            <a:r>
              <a:rPr lang="en-US" dirty="0" err="1"/>
              <a:t>Recherche</a:t>
            </a:r>
            <a:r>
              <a:rPr lang="en-US" dirty="0"/>
              <a:t> </a:t>
            </a:r>
            <a:r>
              <a:rPr lang="en-US" dirty="0" err="1"/>
              <a:t>Nucleaire</a:t>
            </a:r>
            <a:r>
              <a:rPr lang="en-US" dirty="0"/>
              <a:t> </a:t>
            </a:r>
            <a:r>
              <a:rPr lang="th-TH" dirty="0"/>
              <a:t>หรือ </a:t>
            </a:r>
            <a:r>
              <a:rPr lang="en-US" dirty="0"/>
              <a:t>European ) </a:t>
            </a:r>
            <a:r>
              <a:rPr lang="th-TH" dirty="0"/>
              <a:t>และ </a:t>
            </a:r>
            <a:r>
              <a:rPr lang="en-US" dirty="0"/>
              <a:t>MIT ( Michigan Institute of Technology </a:t>
            </a:r>
            <a:r>
              <a:rPr lang="en-US" dirty="0" smtClean="0"/>
              <a:t>)</a:t>
            </a:r>
            <a:endParaRPr lang="en-US" dirty="0"/>
          </a:p>
          <a:p>
            <a:r>
              <a:rPr lang="th-TH" dirty="0"/>
              <a:t>องค์กร </a:t>
            </a:r>
            <a:r>
              <a:rPr lang="en-US" dirty="0"/>
              <a:t>W3C </a:t>
            </a:r>
            <a:r>
              <a:rPr lang="th-TH" dirty="0"/>
              <a:t>จะทำหน้าที่กำหนดมาตรฐานของโปรโตคอล </a:t>
            </a:r>
            <a:r>
              <a:rPr lang="en-US" dirty="0"/>
              <a:t>HTTP </a:t>
            </a:r>
            <a:r>
              <a:rPr lang="th-TH" dirty="0"/>
              <a:t>รวมทั้งกำหนดมาตรฐานของภาษา </a:t>
            </a:r>
            <a:r>
              <a:rPr lang="en-US" dirty="0"/>
              <a:t>HTML </a:t>
            </a:r>
            <a:r>
              <a:rPr lang="th-TH" dirty="0" err="1"/>
              <a:t>เวอร์ชั่น</a:t>
            </a:r>
            <a:r>
              <a:rPr lang="th-TH" dirty="0"/>
              <a:t>ต่างๆด้วย</a:t>
            </a:r>
          </a:p>
        </p:txBody>
      </p:sp>
      <p:sp>
        <p:nvSpPr>
          <p:cNvPr id="4" name="AutoShape 2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4" descr="ผลการค้นหารูปภาพสำหรับ w3c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6150" name="Picture 6" descr="http://www.designbyfire.com/images/img_w3c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329" y="5302612"/>
            <a:ext cx="3333750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dataversity.net/wp-content/uploads/sites/2/2013/12/w3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330501"/>
            <a:ext cx="2247528" cy="147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 </a:t>
            </a:r>
            <a:r>
              <a:rPr lang="en-US" b="1" dirty="0" smtClean="0"/>
              <a:t>World Wide Web 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World </a:t>
            </a:r>
            <a:r>
              <a:rPr lang="en-US" sz="2800" dirty="0"/>
              <a:t>Wide Web </a:t>
            </a:r>
            <a:r>
              <a:rPr lang="th-TH" sz="2800" dirty="0"/>
              <a:t>หรือ </a:t>
            </a:r>
            <a:r>
              <a:rPr lang="en-US" sz="2800" dirty="0"/>
              <a:t>WWW </a:t>
            </a:r>
            <a:r>
              <a:rPr lang="th-TH" sz="2800" dirty="0"/>
              <a:t>หรือ </a:t>
            </a:r>
            <a:r>
              <a:rPr lang="en-US" sz="2800" dirty="0"/>
              <a:t>W3 </a:t>
            </a:r>
            <a:r>
              <a:rPr lang="th-TH" sz="2800" dirty="0"/>
              <a:t>หรือเรียกสั้น ๆ ว่า </a:t>
            </a:r>
            <a:r>
              <a:rPr lang="en-US" sz="2800" dirty="0"/>
              <a:t>Web </a:t>
            </a:r>
            <a:r>
              <a:rPr lang="th-TH" sz="2800" dirty="0"/>
              <a:t>เป็นรูปแบบหนึ่งของระบบการเชื่อมโยงเครือข่ายข่าวสาร ใช้ในการค้นหา ข้อมูลข่าวสารบน </a:t>
            </a:r>
            <a:r>
              <a:rPr lang="en-US" sz="2800" dirty="0"/>
              <a:t>Internet </a:t>
            </a:r>
            <a:r>
              <a:rPr lang="th-TH" sz="2800" dirty="0"/>
              <a:t>จากแหล่งข้อมูลหนึ่ง ไปยังแหล่ง ข้อมูลที่อยู่ ห่างไกล ให้มีความง่ายต่อการใช้งานมากที่สุด </a:t>
            </a:r>
            <a:r>
              <a:rPr lang="en-US" sz="2800" dirty="0"/>
              <a:t>WWW </a:t>
            </a:r>
            <a:r>
              <a:rPr lang="th-TH" sz="2800" dirty="0"/>
              <a:t>จะแสดงผลอยู่ใน รูปแบบของเอกสารที่เรียกว่า ไฮเปอร์เท็กซ์ (</a:t>
            </a:r>
            <a:r>
              <a:rPr lang="en-US" sz="2800" dirty="0"/>
              <a:t>Hyper Text) </a:t>
            </a:r>
            <a:r>
              <a:rPr lang="th-TH" sz="2800" dirty="0"/>
              <a:t>ซึ่งเป็นฐาน ข้อมูลชนิดหนึ่งที่ทำหน้าที่รวบรวมข่าวสารข้อมูลที่อยู่กระจัดกระจายในที่ ต่าง ๆ ทั่วโลกให้สามารถนำมาใช้งานได้เสมือนอยู่ในที่เดียวกัน คล้ายกับ เส้นใยแมงมุมที่ถัก</a:t>
            </a:r>
            <a:r>
              <a:rPr lang="th-TH" sz="2800" dirty="0" err="1"/>
              <a:t>ถอเส้น</a:t>
            </a:r>
            <a:r>
              <a:rPr lang="th-TH" sz="2800" dirty="0"/>
              <a:t>สายเชื่อมโยงกันไปมา เส้นใยจำนวนมากเหล่านี้ จะถูกจัดวางทับกัน มีจุดเชื่อมต่อที่ทำให้ตัวแมงมุมสามารถที่จะเดินทาง ไปยังจุดใด ๆ บนเส้นใยเหล่านี้ได้ซึ่งเป็นที่มาของ </a:t>
            </a:r>
            <a:r>
              <a:rPr lang="en-US" sz="2800" dirty="0"/>
              <a:t>W </a:t>
            </a:r>
            <a:r>
              <a:rPr lang="th-TH" sz="2800" dirty="0"/>
              <a:t>ตัวที่สาม คือ </a:t>
            </a:r>
            <a:r>
              <a:rPr lang="en-US" sz="2800" dirty="0"/>
              <a:t>Web </a:t>
            </a:r>
            <a:r>
              <a:rPr lang="th-TH" sz="2800" dirty="0" smtClean="0"/>
              <a:t>นั่นเอง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60320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ความหมายของ </a:t>
            </a:r>
            <a:r>
              <a:rPr lang="en-US" b="1" dirty="0"/>
              <a:t>World Wide Web </a:t>
            </a:r>
            <a:r>
              <a:rPr lang="en-US" b="1" dirty="0" smtClean="0"/>
              <a:t>(</a:t>
            </a:r>
            <a:r>
              <a:rPr lang="th-TH" b="1" dirty="0" smtClean="0"/>
              <a:t>ต่อ</a:t>
            </a:r>
            <a:r>
              <a:rPr lang="en-US" b="1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HyperText</a:t>
            </a:r>
            <a:r>
              <a:rPr lang="en-US" sz="2800" dirty="0"/>
              <a:t> </a:t>
            </a:r>
            <a:r>
              <a:rPr lang="th-TH" sz="2800" dirty="0"/>
              <a:t>ที่ถูกสร้างขึ้นจะอยู่ในรูปของแฟ้มเอกสาร </a:t>
            </a:r>
            <a:r>
              <a:rPr lang="en-US" sz="2800" dirty="0"/>
              <a:t>HTML </a:t>
            </a:r>
            <a:r>
              <a:rPr lang="th-TH" sz="2800" dirty="0"/>
              <a:t>ซึ่งเป็นลักษณะของ </a:t>
            </a:r>
            <a:r>
              <a:rPr lang="en-US" sz="2800" dirty="0"/>
              <a:t>Document file </a:t>
            </a:r>
            <a:r>
              <a:rPr lang="th-TH" sz="2800" dirty="0"/>
              <a:t>ที่มีการกำหนดคุณสมบัติ </a:t>
            </a:r>
            <a:r>
              <a:rPr lang="en-US" sz="2800" dirty="0"/>
              <a:t>markup </a:t>
            </a:r>
            <a:r>
              <a:rPr lang="th-TH" sz="2800" dirty="0"/>
              <a:t>ของเว็บ</a:t>
            </a:r>
            <a:r>
              <a:rPr lang="th-TH" sz="2800" dirty="0" err="1"/>
              <a:t>เพจ</a:t>
            </a:r>
            <a:r>
              <a:rPr lang="th-TH" sz="2800" dirty="0"/>
              <a:t> เข้าไป แต่ยังไม่สามารถแสดงผลข้อมูลออกมา ให้ใช้งานได้ โดยตรงถ้าต้องการดูข้อมูลที่เกิดจากการสร้างจะต้องผ่านโปรแกรมที่ทำ หน้าที่แปลคำสั่งนั้นก่อนเราเรียกโปรแกรมที่ทำหน้าที่นี้ว่า "โปรแกรม</a:t>
            </a:r>
            <a:r>
              <a:rPr lang="th-TH" sz="2800" dirty="0" err="1"/>
              <a:t>เว็บเบ</a:t>
            </a:r>
            <a:r>
              <a:rPr lang="th-TH" sz="2800" dirty="0"/>
              <a:t>รา</a:t>
            </a:r>
            <a:r>
              <a:rPr lang="th-TH" sz="2800" dirty="0" err="1"/>
              <a:t>เซอร์</a:t>
            </a:r>
            <a:r>
              <a:rPr lang="th-TH" sz="2800" dirty="0"/>
              <a:t>" (</a:t>
            </a:r>
            <a:r>
              <a:rPr lang="en-US" sz="2800" dirty="0"/>
              <a:t>Web Browser Program) </a:t>
            </a:r>
            <a:r>
              <a:rPr lang="th-TH" sz="2800" dirty="0"/>
              <a:t>หน้าที่หลักของ โปรแกรมคือเป็นตัวแปลคำสั่งของไฮเปอร์เท็กซ์แล้วแสดงผลออกมาเป็น รูปภาพ เสียง ข่าวสารและข้อมูล โปรแกรม</a:t>
            </a:r>
            <a:r>
              <a:rPr lang="th-TH" sz="2800" dirty="0" err="1"/>
              <a:t>เว็บเบ</a:t>
            </a:r>
            <a:r>
              <a:rPr lang="th-TH" sz="2800" dirty="0"/>
              <a:t>รา</a:t>
            </a:r>
            <a:r>
              <a:rPr lang="th-TH" sz="2800" dirty="0" err="1"/>
              <a:t>เซอร์</a:t>
            </a:r>
            <a:r>
              <a:rPr lang="th-TH" sz="2800" dirty="0"/>
              <a:t> มีมากมายหลาย โปรแกรม เช่น </a:t>
            </a:r>
            <a:r>
              <a:rPr lang="en-US" sz="2800" dirty="0"/>
              <a:t>Mosaic , Netscape </a:t>
            </a:r>
            <a:r>
              <a:rPr lang="en-US" sz="2800" dirty="0" err="1"/>
              <a:t>Comunicator</a:t>
            </a:r>
            <a:r>
              <a:rPr lang="en-US" sz="2800" dirty="0"/>
              <a:t> , Internet Explorer Opera </a:t>
            </a:r>
            <a:r>
              <a:rPr lang="th-TH" sz="2800" dirty="0"/>
              <a:t>ปัจจุบันโปรแกรม </a:t>
            </a:r>
            <a:r>
              <a:rPr lang="en-US" sz="2800" dirty="0"/>
              <a:t>Mosaic </a:t>
            </a:r>
            <a:r>
              <a:rPr lang="th-TH" sz="2800" dirty="0"/>
              <a:t>ไม่ค่อยมีผู้นิยมใช้</a:t>
            </a:r>
            <a:r>
              <a:rPr lang="th-TH" sz="2800" dirty="0" smtClean="0"/>
              <a:t>แล้ว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741544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กำหนดเอง 1">
      <a:majorFont>
        <a:latin typeface="Angsana News"/>
        <a:ea typeface=""/>
        <a:cs typeface="Cordia New"/>
      </a:majorFont>
      <a:minorFont>
        <a:latin typeface="Angsana New"/>
        <a:ea typeface=""/>
        <a:cs typeface="Angsana New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</TotalTime>
  <Words>1316</Words>
  <Application>Microsoft Office PowerPoint</Application>
  <PresentationFormat>นำเสนอทางหน้าจอ (4:3)</PresentationFormat>
  <Paragraphs>44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ตรงกลาง</vt:lpstr>
      <vt:lpstr>4133202 เทคโนโลยีอินเทอร์เน็ต บทที่ 2 World Wide Web</vt:lpstr>
      <vt:lpstr>ลักษณะของ World Wide Web</vt:lpstr>
      <vt:lpstr>ลักษณะของ World Wide Web</vt:lpstr>
      <vt:lpstr>จุดเด่นของเว็บ</vt:lpstr>
      <vt:lpstr>ความเป็นมาของระบบเวิลด์ไวด์เว็บ</vt:lpstr>
      <vt:lpstr>ความเป็นมาของระบบเวิลด์ไวด์เว็บ</vt:lpstr>
      <vt:lpstr>ความเป็นมาของระบบเวิลด์ไวด์เว็บ</vt:lpstr>
      <vt:lpstr>ความหมายของ World Wide Web </vt:lpstr>
      <vt:lpstr>ความหมายของ World Wide Web (ต่อ)</vt:lpstr>
      <vt:lpstr>ความหมายของ World Wide Web (ต่อ)</vt:lpstr>
      <vt:lpstr>ทำไมต้องมี Web   Browser</vt:lpstr>
      <vt:lpstr>แหล่งเก็บเว็บเพจ</vt:lpstr>
      <vt:lpstr>การสร้างเว็บเพจ</vt:lpstr>
      <vt:lpstr>การสร้างเว็บเพจ(ต่อ)</vt:lpstr>
      <vt:lpstr>การสร้างเว็บเพจ(ต่อ)</vt:lpstr>
      <vt:lpstr>การสร้างเว็บเพจ(ต่อ)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4133202 เทคโนโลยีอินเทอร์เน็ต บทที่ 1ความรู้เบื้องต้นเกี่ยวกับระบบเครือข่ายอินเทอร์เน็ต</dc:title>
  <dc:creator>Purim</dc:creator>
  <cp:lastModifiedBy>user</cp:lastModifiedBy>
  <cp:revision>10</cp:revision>
  <dcterms:created xsi:type="dcterms:W3CDTF">2016-05-15T02:27:06Z</dcterms:created>
  <dcterms:modified xsi:type="dcterms:W3CDTF">2016-05-28T05:11:04Z</dcterms:modified>
</cp:coreProperties>
</file>