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2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84B2C-DD99-4A33-93E0-F56B90DE9EF8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D8E2F-3167-4285-BC1B-CA499A472CD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1288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22/05/59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th-TH" b="1" dirty="0" smtClean="0"/>
              <a:t>4133202 เทคโนโลยีอินเทอร์เน็ต</a:t>
            </a:r>
            <a:br>
              <a:rPr lang="th-TH" b="1" dirty="0" smtClean="0"/>
            </a:br>
            <a:r>
              <a:rPr lang="th-TH" b="1" dirty="0" smtClean="0"/>
              <a:t>บทที่ 1ความรู้</a:t>
            </a:r>
            <a:r>
              <a:rPr lang="th-TH" b="1" dirty="0"/>
              <a:t>เบื้องต้นเกี่ยวกับระบบเครือข่าย</a:t>
            </a:r>
            <a:r>
              <a:rPr lang="th-TH" b="1" dirty="0" smtClean="0"/>
              <a:t>อินเทอร์เน็ต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h-TH" dirty="0" smtClean="0"/>
              <a:t>อาจารย์ผู้สอน ปุริม ชฎา</a:t>
            </a:r>
            <a:r>
              <a:rPr lang="th-TH" dirty="0" err="1" smtClean="0"/>
              <a:t>รัตน</a:t>
            </a:r>
            <a:r>
              <a:rPr lang="th-TH" dirty="0" smtClean="0"/>
              <a:t>ฐิติ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860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 </a:t>
            </a:r>
            <a:r>
              <a:rPr lang="th-TH" b="1" dirty="0"/>
              <a:t>ประโยชน์</a:t>
            </a:r>
            <a:r>
              <a:rPr lang="th-TH" b="1" dirty="0" smtClean="0"/>
              <a:t>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อินเทอร์เน็ตเปรียบเสมือน</a:t>
            </a:r>
            <a:r>
              <a:rPr lang="th-TH" sz="2800" dirty="0"/>
              <a:t>ชุมชนเมืองแห่งใหม่ของโลก เป็นชุมชนของคนทั่วมุมโลก จึง</a:t>
            </a:r>
            <a:r>
              <a:rPr lang="th-TH" sz="2800" dirty="0" smtClean="0"/>
              <a:t>มีบริการ</a:t>
            </a:r>
            <a:r>
              <a:rPr lang="th-TH" sz="2800" dirty="0"/>
              <a:t>ต่างๆเกิดขึ้นใหม่</a:t>
            </a:r>
            <a:r>
              <a:rPr lang="th-TH" sz="2800" dirty="0" smtClean="0"/>
              <a:t>ตลอดเวลา</a:t>
            </a:r>
          </a:p>
          <a:p>
            <a:r>
              <a:rPr lang="th-TH" sz="2800" dirty="0"/>
              <a:t>1.ไปรษณีย์อิเล็กทรอนิกส์(</a:t>
            </a:r>
            <a:r>
              <a:rPr lang="en-US" sz="2800" dirty="0"/>
              <a:t>Electronic mail=E-mail) </a:t>
            </a:r>
            <a:r>
              <a:rPr lang="th-TH" sz="2800" dirty="0"/>
              <a:t>ไปรษณีย์อิเล็กทรอนิกส์ หรือ</a:t>
            </a:r>
            <a:r>
              <a:rPr lang="en-US" sz="2800" dirty="0" smtClean="0"/>
              <a:t>E-mail</a:t>
            </a:r>
            <a:r>
              <a:rPr lang="th-TH" sz="2800" dirty="0" smtClean="0"/>
              <a:t>เป็น</a:t>
            </a:r>
            <a:r>
              <a:rPr lang="th-TH" sz="2800" dirty="0"/>
              <a:t>การส่งจดหมายผ่าน</a:t>
            </a:r>
            <a:r>
              <a:rPr lang="th-TH" sz="2800" dirty="0" smtClean="0"/>
              <a:t>เครือข่ายอินเทอร์เน็ตโดย</a:t>
            </a:r>
            <a:r>
              <a:rPr lang="th-TH" sz="2800" dirty="0"/>
              <a:t>ผู้</a:t>
            </a:r>
            <a:r>
              <a:rPr lang="th-TH" sz="2800" dirty="0" smtClean="0"/>
              <a:t>ส่งสามารถ</a:t>
            </a:r>
            <a:r>
              <a:rPr lang="th-TH" sz="2800" dirty="0"/>
              <a:t>ส่งข้อความไปยังที่อยู่ของผู้รับ ในรูปแบบของอีเมล์ เมื่อผู้ส่งเขียนจดหมาย แล้วส่งไปยังผู้รับ ผู้รับจะได้รับจดหมายภายในเวลาไม่กี่วินาที แม้จะอยู่ห่างกันคนละซีกโลกก็ตาม นอกจากนี้ยังสามารถส่งแฟ้มข้อมูลหรือไฟล์แนบไปกับอีเมล์ได้ด้วย</a:t>
            </a:r>
          </a:p>
        </p:txBody>
      </p:sp>
    </p:spTree>
    <p:extLst>
      <p:ext uri="{BB962C8B-B14F-4D97-AF65-F5344CB8AC3E}">
        <p14:creationId xmlns:p14="http://schemas.microsoft.com/office/powerpoint/2010/main" val="57879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 </a:t>
            </a:r>
            <a:r>
              <a:rPr lang="th-TH" b="1" dirty="0"/>
              <a:t>ประโยชน์</a:t>
            </a:r>
            <a:r>
              <a:rPr lang="th-TH" b="1" dirty="0" smtClean="0"/>
              <a:t>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2.</a:t>
            </a:r>
            <a:r>
              <a:rPr lang="th-TH" sz="2800" dirty="0" smtClean="0"/>
              <a:t>การ</a:t>
            </a:r>
            <a:r>
              <a:rPr lang="th-TH" sz="2800" dirty="0"/>
              <a:t>ขอเข้าระบบจากระยะไกลหรือ</a:t>
            </a:r>
            <a:r>
              <a:rPr lang="th-TH" sz="2800" dirty="0" err="1"/>
              <a:t>เทลเน็ต</a:t>
            </a:r>
            <a:r>
              <a:rPr lang="th-TH" sz="2800" dirty="0"/>
              <a:t>(</a:t>
            </a:r>
            <a:r>
              <a:rPr lang="en-US" sz="2800" dirty="0"/>
              <a:t>Telnet)</a:t>
            </a:r>
            <a:r>
              <a:rPr lang="th-TH" sz="2800" dirty="0"/>
              <a:t>เป็นบริการ</a:t>
            </a:r>
            <a:r>
              <a:rPr lang="th-TH" sz="2800" dirty="0" smtClean="0"/>
              <a:t>อินเทอร์เน็ตรูป</a:t>
            </a:r>
            <a:r>
              <a:rPr lang="th-TH" sz="2800" dirty="0"/>
              <a:t>แบบหนึ่งโดยที่เราสามารถเข้าไปใช้งานคอมพิวเตอร์อีกเครื่องหนึ่งที่อยู่ไกลๆได้ด้วยตนเอง เช่น ถ้าเราอยู่ที่โรงเรียนทำงานโดย</a:t>
            </a:r>
            <a:r>
              <a:rPr lang="th-TH" sz="2800" dirty="0" smtClean="0"/>
              <a:t>ใช้อินเทอร์เน็ตของ</a:t>
            </a:r>
            <a:r>
              <a:rPr lang="th-TH" sz="2800" dirty="0"/>
              <a:t>โรงเรียนแล้วกลับไปที่บ้าน เรามีคอมพิวเตอร์ที่บ้านและ</a:t>
            </a:r>
            <a:r>
              <a:rPr lang="th-TH" sz="2800" dirty="0" smtClean="0"/>
              <a:t>ต่ออินเทอร์เน็ตไว้</a:t>
            </a:r>
            <a:r>
              <a:rPr lang="th-TH" sz="2800" dirty="0"/>
              <a:t>เราสามารถเรียกข้อมูลจากที่โรงเรียนมาทำที่บ้านได้ เสมือนกับเราทำงานที่</a:t>
            </a:r>
            <a:r>
              <a:rPr lang="th-TH" sz="2800" dirty="0" smtClean="0"/>
              <a:t>โรงเรียนนั่นเอง</a:t>
            </a:r>
          </a:p>
          <a:p>
            <a:r>
              <a:rPr lang="th-TH" sz="2800" dirty="0"/>
              <a:t>3.การโอนถ่ายข้อมูล(</a:t>
            </a:r>
            <a:r>
              <a:rPr lang="en-US" sz="2800" dirty="0"/>
              <a:t>File Transfer Protocol </a:t>
            </a:r>
            <a:r>
              <a:rPr lang="th-TH" sz="2800" dirty="0"/>
              <a:t>หรือ </a:t>
            </a:r>
            <a:r>
              <a:rPr lang="en-US" sz="2800" dirty="0"/>
              <a:t>FTP) </a:t>
            </a:r>
            <a:r>
              <a:rPr lang="th-TH" sz="2800" dirty="0"/>
              <a:t>เป็นบริการอีกรูปแบบหนึ่งของ</a:t>
            </a:r>
            <a:r>
              <a:rPr lang="th-TH" sz="2800" dirty="0" smtClean="0"/>
              <a:t>ระบบอินเทอร์เน็ต </a:t>
            </a:r>
            <a:r>
              <a:rPr lang="th-TH" sz="2800" dirty="0"/>
              <a:t>เราสามารถค้นหาและเรียกข้อมูลจากแหล่งต่างๆมาเก็บไว้ในเครื่องของเราได้ ทั้งข้อมูลประเภทตัวหนังสือ รูปภาพและเสียง</a:t>
            </a:r>
          </a:p>
        </p:txBody>
      </p:sp>
    </p:spTree>
    <p:extLst>
      <p:ext uri="{BB962C8B-B14F-4D97-AF65-F5344CB8AC3E}">
        <p14:creationId xmlns:p14="http://schemas.microsoft.com/office/powerpoint/2010/main" val="1923603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 </a:t>
            </a:r>
            <a:r>
              <a:rPr lang="th-TH" b="1" dirty="0"/>
              <a:t>ประโยชน์</a:t>
            </a:r>
            <a:r>
              <a:rPr lang="th-TH" b="1" dirty="0" smtClean="0"/>
              <a:t>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4.การสืบค้นข้อมูล(</a:t>
            </a:r>
            <a:r>
              <a:rPr lang="en-US" sz="2800" dirty="0" err="1"/>
              <a:t>Gopher,Archie,World</a:t>
            </a:r>
            <a:r>
              <a:rPr lang="en-US" sz="2800" dirty="0"/>
              <a:t> wide Web) </a:t>
            </a:r>
            <a:r>
              <a:rPr lang="th-TH" sz="2800" dirty="0"/>
              <a:t>หมายถึง การใช้</a:t>
            </a:r>
            <a:r>
              <a:rPr lang="th-TH" sz="2800" dirty="0" err="1" smtClean="0"/>
              <a:t>เครื่อข่าย</a:t>
            </a:r>
            <a:r>
              <a:rPr lang="th-TH" sz="2800" dirty="0" smtClean="0"/>
              <a:t>อินเทอร์เน็ตใน</a:t>
            </a:r>
            <a:r>
              <a:rPr lang="th-TH" sz="2800" dirty="0"/>
              <a:t>การค้นหาข่าวสารที่มีอยู่มากมายแล้วช่วยจัดเรียงข้อมูลข่าวสารหัวข้ออย่างมีระบบ </a:t>
            </a:r>
            <a:r>
              <a:rPr lang="th-TH" sz="2800" dirty="0" smtClean="0"/>
              <a:t>เป็นเมนู </a:t>
            </a:r>
            <a:r>
              <a:rPr lang="th-TH" sz="2800" dirty="0"/>
              <a:t>ทำให้เราหา</a:t>
            </a:r>
            <a:r>
              <a:rPr lang="th-TH" sz="2800" dirty="0" smtClean="0"/>
              <a:t>ข้อมูล</a:t>
            </a:r>
            <a:r>
              <a:rPr lang="th-TH" sz="2800" dirty="0"/>
              <a:t>ได้ง่ายหรือสะดวกมาก</a:t>
            </a:r>
            <a:r>
              <a:rPr lang="th-TH" sz="2800" dirty="0" smtClean="0"/>
              <a:t>ขึ้น</a:t>
            </a:r>
          </a:p>
          <a:p>
            <a:r>
              <a:rPr lang="th-TH" sz="2800" dirty="0"/>
              <a:t>5.การแลกเปลี่ยนข่าวสารและความคิดเห็น(</a:t>
            </a:r>
            <a:r>
              <a:rPr lang="en-US" sz="2800" dirty="0"/>
              <a:t>Usenet) </a:t>
            </a:r>
            <a:r>
              <a:rPr lang="th-TH" sz="2800" dirty="0"/>
              <a:t>เป็นการให้บริการแลกเปลี่ยนข่าวสารและแสดงความคิดเห็นที่</a:t>
            </a:r>
            <a:r>
              <a:rPr lang="th-TH" sz="2800" dirty="0" smtClean="0"/>
              <a:t>ผู้ใช้บริการอินเทอร์เน็ตทั่ว</a:t>
            </a:r>
            <a:r>
              <a:rPr lang="th-TH" sz="2800" dirty="0"/>
              <a:t>โลกสามารถพบปะกัน แสดงความคิดเห็นของตน โดยมีการจัดการผู้ใช้เป็นกลุ่มข่าวหรือนิ</a:t>
            </a:r>
            <a:r>
              <a:rPr lang="th-TH" sz="2800" dirty="0" err="1"/>
              <a:t>วกรุ๊ป</a:t>
            </a:r>
            <a:r>
              <a:rPr lang="th-TH" sz="2800" dirty="0"/>
              <a:t>(</a:t>
            </a:r>
            <a:r>
              <a:rPr lang="en-US" sz="2800" dirty="0" err="1"/>
              <a:t>Newgroup</a:t>
            </a:r>
            <a:r>
              <a:rPr lang="en-US" sz="2800" dirty="0"/>
              <a:t>)</a:t>
            </a:r>
            <a:r>
              <a:rPr lang="th-TH" sz="2800" dirty="0"/>
              <a:t>แลกเปลี่ยนความคิดเห็นกันเป็นหัวข้อต่างๆ เช่น เรื่องหนังสือ เรื่องการเลี้ยงสัตว์ ต้นไม้ คอมพิวเตอร์และการเมือง เป็นต้น ปัจจุบันมี </a:t>
            </a:r>
            <a:r>
              <a:rPr lang="en-US" sz="2800" dirty="0"/>
              <a:t>Usenet </a:t>
            </a:r>
            <a:r>
              <a:rPr lang="th-TH" sz="2800" dirty="0"/>
              <a:t>มากกว่า15,000 กลุ่ม นับเป็นเวทีขนาดใหญ่ให้ทุกคนจากทั่วมุมโลกแสดงความคิดเห็นอย่างกว้างขวาง</a:t>
            </a:r>
          </a:p>
        </p:txBody>
      </p:sp>
    </p:spTree>
    <p:extLst>
      <p:ext uri="{BB962C8B-B14F-4D97-AF65-F5344CB8AC3E}">
        <p14:creationId xmlns:p14="http://schemas.microsoft.com/office/powerpoint/2010/main" val="3576756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 </a:t>
            </a:r>
            <a:r>
              <a:rPr lang="th-TH" b="1" dirty="0"/>
              <a:t>ประโยชน์</a:t>
            </a:r>
            <a:r>
              <a:rPr lang="th-TH" b="1" dirty="0" smtClean="0"/>
              <a:t>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6.การสื่อสารด้วยข้อความ(</a:t>
            </a:r>
            <a:r>
              <a:rPr lang="en-US" sz="2800" dirty="0" err="1"/>
              <a:t>Chat,IRC</a:t>
            </a:r>
            <a:r>
              <a:rPr lang="en-US" sz="2800" dirty="0"/>
              <a:t>-Internet Relay chat) </a:t>
            </a:r>
            <a:r>
              <a:rPr lang="th-TH" sz="2800" dirty="0"/>
              <a:t>เป็นการพูดคุยกันระหว่าง</a:t>
            </a:r>
            <a:r>
              <a:rPr lang="th-TH" sz="2800" dirty="0" smtClean="0"/>
              <a:t>ผู้ใช้อินเทอร์เน็ต </a:t>
            </a:r>
            <a:r>
              <a:rPr lang="th-TH" sz="2800" dirty="0"/>
              <a:t>โดยพิมพ์ข้อความตอบกัน ซึ่งเป็นวิธีการสื่อสารที่</a:t>
            </a:r>
            <a:r>
              <a:rPr lang="th-TH" sz="2800" dirty="0" err="1"/>
              <a:t>ไดัรับ</a:t>
            </a:r>
            <a:r>
              <a:rPr lang="th-TH" sz="2800" dirty="0"/>
              <a:t>ความนิยมมากอีกวิธีหนึ่ง การสนทนากัน</a:t>
            </a:r>
            <a:r>
              <a:rPr lang="th-TH" sz="2800" dirty="0" smtClean="0"/>
              <a:t>ผ่านอินเทอร์เน็ตเปรียบเสมือน</a:t>
            </a:r>
            <a:r>
              <a:rPr lang="th-TH" sz="2800" dirty="0"/>
              <a:t>เรานั่งอยู่ในห้องสนทนาเดียวกัน แต่ละคนก็พิมพ์ข้อความโต้ตอบกันไปมาได้ในเวลาเดียวกัน </a:t>
            </a:r>
            <a:r>
              <a:rPr lang="th-TH" sz="2800" dirty="0" smtClean="0"/>
              <a:t>แม้</a:t>
            </a:r>
            <a:r>
              <a:rPr lang="th-TH" sz="2800" dirty="0"/>
              <a:t>จะอยู่คนละประเทศหรือคนละซีกโลกก็</a:t>
            </a:r>
            <a:r>
              <a:rPr lang="th-TH" sz="2800" dirty="0" smtClean="0"/>
              <a:t>ตาม</a:t>
            </a:r>
          </a:p>
          <a:p>
            <a:r>
              <a:rPr lang="th-TH" sz="2800" dirty="0"/>
              <a:t>7.การซื้อขายสินค้าและบริการ(</a:t>
            </a:r>
            <a:r>
              <a:rPr lang="en-US" sz="2800" dirty="0"/>
              <a:t>E-Commerce = </a:t>
            </a:r>
            <a:r>
              <a:rPr lang="en-US" sz="2800" dirty="0" err="1"/>
              <a:t>Eletronic</a:t>
            </a:r>
            <a:r>
              <a:rPr lang="en-US" sz="2800" dirty="0"/>
              <a:t> Commerce) </a:t>
            </a:r>
            <a:r>
              <a:rPr lang="th-TH" sz="2800" dirty="0"/>
              <a:t>เป็นการจับจ่ายซื้อ - สินค้าและบริการ เช่น ขายหนังสือ คอมพิวเตอร์ การท่องเที่ยว เป็นต้น ปัจจุบันมีบริษัท</a:t>
            </a:r>
            <a:r>
              <a:rPr lang="th-TH" sz="2800" dirty="0" smtClean="0"/>
              <a:t>ใช้อินเทอร์เน็ตใน</a:t>
            </a:r>
            <a:r>
              <a:rPr lang="th-TH" sz="2800" dirty="0"/>
              <a:t>การทำธุรกิจและให้บริการลูกค้าตลอด24ชั่วโมง ในปี2540 การค้าขาย</a:t>
            </a:r>
            <a:r>
              <a:rPr lang="th-TH" sz="2800" dirty="0" smtClean="0"/>
              <a:t>บนอินเทอร์เน็ตมี</a:t>
            </a:r>
            <a:r>
              <a:rPr lang="th-TH" sz="2800" dirty="0"/>
              <a:t>มูลค่าสูงถึง1แสนล้านบาท และจะเพิ่มเป็น1ล้านล้านบาทในอีก5ปีข้างหน้า ซึ่งเป็นโอกาสทางธุรกิจแบบใหม่ที่น่าสนใจและเปิดทางให้ทุกคนเข้ามาทำธุรกิจได้โดยใช้</a:t>
            </a:r>
            <a:r>
              <a:rPr lang="th-TH" sz="2800" dirty="0" err="1"/>
              <a:t>ทุร</a:t>
            </a:r>
            <a:r>
              <a:rPr lang="th-TH" sz="2800" dirty="0"/>
              <a:t>ไม่มากนัก</a:t>
            </a:r>
          </a:p>
        </p:txBody>
      </p:sp>
    </p:spTree>
    <p:extLst>
      <p:ext uri="{BB962C8B-B14F-4D97-AF65-F5344CB8AC3E}">
        <p14:creationId xmlns:p14="http://schemas.microsoft.com/office/powerpoint/2010/main" val="2783291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 </a:t>
            </a:r>
            <a:r>
              <a:rPr lang="th-TH" b="1" dirty="0"/>
              <a:t>ประโยชน์</a:t>
            </a:r>
            <a:r>
              <a:rPr lang="th-TH" b="1" dirty="0" smtClean="0"/>
              <a:t>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8.การให้ความบันเทิง(</a:t>
            </a:r>
            <a:r>
              <a:rPr lang="en-US" dirty="0"/>
              <a:t>Entertain) </a:t>
            </a:r>
            <a:r>
              <a:rPr lang="th-TH" dirty="0" smtClean="0"/>
              <a:t>ในอินเทอร์เน็ตมี</a:t>
            </a:r>
            <a:r>
              <a:rPr lang="th-TH" dirty="0"/>
              <a:t>บริการด้านความบันเทิงในทุกรูปแบบต่างๆ เช่น </a:t>
            </a:r>
            <a:r>
              <a:rPr lang="th-TH" dirty="0" err="1"/>
              <a:t>เกมส์</a:t>
            </a:r>
            <a:r>
              <a:rPr lang="th-TH" dirty="0"/>
              <a:t> เพลง รายการโทรทัศน์ รายการวิทยุ เป็นต้น เราสามารถเลือกใช้บริการเพื่อความบันเทิงได้ตลอด24ชั่วโมงและจากแหล่งต่างๆทั่วทุกมุมโลก ทั้งประเทศไทย อเมริกา ยุโรปและออสเตรเลีย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89496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โทษ</a:t>
            </a:r>
            <a:r>
              <a:rPr lang="th-TH" b="1" dirty="0" smtClean="0"/>
              <a:t>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1.</a:t>
            </a:r>
            <a:r>
              <a:rPr lang="th-TH" sz="2800" dirty="0"/>
              <a:t>โรคติด</a:t>
            </a:r>
            <a:r>
              <a:rPr lang="th-TH" sz="2800" dirty="0" smtClean="0"/>
              <a:t>อินเทอร์เน็ต</a:t>
            </a:r>
            <a:r>
              <a:rPr lang="th-TH" sz="2800" dirty="0"/>
              <a:t>(</a:t>
            </a:r>
            <a:r>
              <a:rPr lang="en-US" sz="2800" dirty="0" err="1"/>
              <a:t>Webaholic</a:t>
            </a:r>
            <a:r>
              <a:rPr lang="en-US" sz="2800" dirty="0"/>
              <a:t>) </a:t>
            </a:r>
            <a:r>
              <a:rPr lang="th-TH" sz="2800" dirty="0" smtClean="0"/>
              <a:t>อินเทอร์เน็ตก็</a:t>
            </a:r>
            <a:r>
              <a:rPr lang="th-TH" sz="2800" dirty="0"/>
              <a:t>เป็นสิ่งเสพติดหรือ?</a:t>
            </a:r>
            <a:br>
              <a:rPr lang="th-TH" sz="2800" dirty="0"/>
            </a:br>
            <a:r>
              <a:rPr lang="th-TH" sz="2800" dirty="0"/>
              <a:t>การ</a:t>
            </a:r>
            <a:r>
              <a:rPr lang="th-TH" sz="2800" dirty="0" smtClean="0"/>
              <a:t>เล่นอินเทอร์เน็ต </a:t>
            </a:r>
            <a:r>
              <a:rPr lang="th-TH" sz="2800" dirty="0"/>
              <a:t>ทำให้คุณเสียงาน ผู้ใดเป็นผู้ที่ติดการพนัน การติดการพนันประเภทที่ถอนตัวไม่ขึ้น มีลักษณะคล้ายคลึงกับ การ</a:t>
            </a:r>
            <a:r>
              <a:rPr lang="th-TH" sz="2800" dirty="0" smtClean="0"/>
              <a:t>ติดอินเทอร์เน็ต </a:t>
            </a:r>
            <a:r>
              <a:rPr lang="th-TH" sz="2800" dirty="0"/>
              <a:t>เพราะทั้งสองอย่าง เกี่ยวข้องกับการล้มเหลว ในการควบคุมความต้องการของตนเอง โดยไม่มีส่วนเกี่ยวข้องกับสารเคมี</a:t>
            </a:r>
            <a:r>
              <a:rPr lang="th-TH" sz="2800" dirty="0" smtClean="0"/>
              <a:t>ใดๆ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094097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โทษ</a:t>
            </a:r>
            <a:r>
              <a:rPr lang="th-TH" b="1" dirty="0" smtClean="0"/>
              <a:t>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500" dirty="0"/>
              <a:t>ผู้ที่มีอาการอย่างน้อย 4 อย่าง เป็นเวลานานอย่างน้อย 1 ปีถือได้ว่า มีอาการ</a:t>
            </a:r>
            <a:r>
              <a:rPr lang="th-TH" sz="2500" dirty="0" smtClean="0"/>
              <a:t>ติดอินเทอร์เน็ต</a:t>
            </a:r>
            <a:endParaRPr lang="th-TH" sz="2500" dirty="0" smtClean="0"/>
          </a:p>
          <a:p>
            <a:pPr lvl="1"/>
            <a:r>
              <a:rPr lang="th-TH" sz="2200" dirty="0" smtClean="0"/>
              <a:t>รู้สึก</a:t>
            </a:r>
            <a:r>
              <a:rPr lang="th-TH" sz="2200" dirty="0"/>
              <a:t>หมกมุ่น</a:t>
            </a:r>
            <a:r>
              <a:rPr lang="th-TH" sz="2200" dirty="0" smtClean="0"/>
              <a:t>กับอินเทอร์เน็ต </a:t>
            </a:r>
            <a:r>
              <a:rPr lang="th-TH" sz="2200" dirty="0"/>
              <a:t>แม้ในเวลาที่ไม่ได้ต่อ</a:t>
            </a:r>
            <a:r>
              <a:rPr lang="th-TH" sz="2200" dirty="0" smtClean="0"/>
              <a:t>กับอินเทอร์เน็ต</a:t>
            </a:r>
            <a:endParaRPr lang="th-TH" sz="2200" dirty="0" smtClean="0"/>
          </a:p>
          <a:p>
            <a:pPr lvl="1"/>
            <a:r>
              <a:rPr lang="th-TH" sz="2200" dirty="0" smtClean="0"/>
              <a:t>มี</a:t>
            </a:r>
            <a:r>
              <a:rPr lang="th-TH" sz="2200" dirty="0"/>
              <a:t>ความต้องการ</a:t>
            </a:r>
            <a:r>
              <a:rPr lang="th-TH" sz="2200" dirty="0" smtClean="0"/>
              <a:t>ใช้อินเทอร์เน็ตเป็น</a:t>
            </a:r>
            <a:r>
              <a:rPr lang="th-TH" sz="2200" dirty="0"/>
              <a:t>เวลานาน</a:t>
            </a:r>
            <a:r>
              <a:rPr lang="th-TH" sz="2200" dirty="0" smtClean="0"/>
              <a:t>ขึ้น</a:t>
            </a:r>
          </a:p>
          <a:p>
            <a:pPr lvl="1"/>
            <a:r>
              <a:rPr lang="th-TH" sz="2200" dirty="0" smtClean="0"/>
              <a:t>ไม่</a:t>
            </a:r>
            <a:r>
              <a:rPr lang="th-TH" sz="2200" dirty="0"/>
              <a:t>สามารถควบคุมการ</a:t>
            </a:r>
            <a:r>
              <a:rPr lang="th-TH" sz="2200" dirty="0" smtClean="0"/>
              <a:t>ใช้อินเทอร์เน็ตได้</a:t>
            </a:r>
            <a:endParaRPr lang="th-TH" sz="2200" dirty="0" smtClean="0"/>
          </a:p>
          <a:p>
            <a:pPr lvl="1"/>
            <a:r>
              <a:rPr lang="th-TH" sz="2200" dirty="0" smtClean="0"/>
              <a:t>รู้สึก</a:t>
            </a:r>
            <a:r>
              <a:rPr lang="th-TH" sz="2200" dirty="0"/>
              <a:t>หงุดหงิดเมื่อต้อง</a:t>
            </a:r>
            <a:r>
              <a:rPr lang="th-TH" sz="2200" dirty="0" smtClean="0"/>
              <a:t>ใช้อินเทอร์เน็ตน้อยลง</a:t>
            </a:r>
            <a:r>
              <a:rPr lang="th-TH" sz="2200" dirty="0"/>
              <a:t>หรือหยุด</a:t>
            </a:r>
            <a:r>
              <a:rPr lang="th-TH" sz="2200" dirty="0" smtClean="0"/>
              <a:t>ใช้</a:t>
            </a:r>
          </a:p>
          <a:p>
            <a:pPr lvl="1"/>
            <a:r>
              <a:rPr lang="th-TH" sz="2200" dirty="0" smtClean="0"/>
              <a:t>ใช้อินเทอร์เน็ตเป็น</a:t>
            </a:r>
            <a:r>
              <a:rPr lang="th-TH" sz="2200" dirty="0"/>
              <a:t>วิธีในการหลีกเลี่ยงปัญหาหรือคิดว่าการ</a:t>
            </a:r>
            <a:r>
              <a:rPr lang="th-TH" sz="2200" dirty="0" smtClean="0"/>
              <a:t>ใช้อินเทอร์เน็ตทำ</a:t>
            </a:r>
            <a:r>
              <a:rPr lang="th-TH" sz="2200" dirty="0"/>
              <a:t>ให้ตนเองรู้สึกดี</a:t>
            </a:r>
            <a:r>
              <a:rPr lang="th-TH" sz="2200" dirty="0" smtClean="0"/>
              <a:t>ขึ้น</a:t>
            </a:r>
          </a:p>
          <a:p>
            <a:pPr lvl="1"/>
            <a:r>
              <a:rPr lang="th-TH" sz="2200" dirty="0" smtClean="0"/>
              <a:t>หลอก</a:t>
            </a:r>
            <a:r>
              <a:rPr lang="th-TH" sz="2200" dirty="0"/>
              <a:t>คนในครอบครัวหรือเพื่อน เรื่องการ</a:t>
            </a:r>
            <a:r>
              <a:rPr lang="th-TH" sz="2200" dirty="0" smtClean="0"/>
              <a:t>ใช้อินเทอร์เน็ตของ</a:t>
            </a:r>
            <a:r>
              <a:rPr lang="th-TH" sz="2200" dirty="0" smtClean="0"/>
              <a:t>ตัวเอง</a:t>
            </a:r>
          </a:p>
          <a:p>
            <a:pPr lvl="1"/>
            <a:r>
              <a:rPr lang="th-TH" sz="2200" dirty="0" smtClean="0"/>
              <a:t>การ</a:t>
            </a:r>
            <a:r>
              <a:rPr lang="th-TH" sz="2200" dirty="0" smtClean="0"/>
              <a:t>ใช้อินเทอร์เน็ตทำ</a:t>
            </a:r>
            <a:r>
              <a:rPr lang="th-TH" sz="2200" dirty="0"/>
              <a:t>ให้เกิดการเสี่ยงต่อการสูญเสียงาน การเรียน และความสัมพันธ์ ยัง</a:t>
            </a:r>
            <a:r>
              <a:rPr lang="th-TH" sz="2200" dirty="0" smtClean="0"/>
              <a:t>ใช้อินเทอร์เน็ตถึงแม้ว่า</a:t>
            </a:r>
            <a:r>
              <a:rPr lang="th-TH" sz="2200" dirty="0"/>
              <a:t>ต้องเสียค่าใช้จ่าย</a:t>
            </a:r>
            <a:r>
              <a:rPr lang="th-TH" sz="2200" dirty="0" smtClean="0"/>
              <a:t>มาก</a:t>
            </a:r>
          </a:p>
          <a:p>
            <a:pPr lvl="1"/>
            <a:r>
              <a:rPr lang="th-TH" sz="2200" dirty="0" smtClean="0"/>
              <a:t>มี</a:t>
            </a:r>
            <a:r>
              <a:rPr lang="th-TH" sz="2200" dirty="0"/>
              <a:t>อาการผิดปกติ อย่างเช่น หดหู่ กระวนกระวายเมื่อเลิก</a:t>
            </a:r>
            <a:r>
              <a:rPr lang="th-TH" sz="2200" dirty="0" smtClean="0"/>
              <a:t>ใช้อินเทอร์เน็ต</a:t>
            </a:r>
            <a:endParaRPr lang="th-TH" sz="2200" dirty="0" smtClean="0"/>
          </a:p>
          <a:p>
            <a:pPr lvl="1"/>
            <a:r>
              <a:rPr lang="th-TH" sz="2200" dirty="0" smtClean="0"/>
              <a:t>ใช้</a:t>
            </a:r>
            <a:r>
              <a:rPr lang="th-TH" sz="2200" dirty="0"/>
              <a:t>เวลาในการ</a:t>
            </a:r>
            <a:r>
              <a:rPr lang="th-TH" sz="2200" dirty="0" smtClean="0"/>
              <a:t>ใช้อินเทอร์เน็ตนาน</a:t>
            </a:r>
            <a:r>
              <a:rPr lang="th-TH" sz="2200" dirty="0"/>
              <a:t>กว่าที่ตัวเองได้ตั้งใจไว้มีผล กระทบต่อการเรียน อาชีพ สภาพทางสังคมและเศรษฐกิจของคนคน</a:t>
            </a:r>
            <a:r>
              <a:rPr lang="th-TH" sz="2200" dirty="0" smtClean="0"/>
              <a:t>นั้น</a:t>
            </a:r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147227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โทษ</a:t>
            </a:r>
            <a:r>
              <a:rPr lang="th-TH" b="1" dirty="0" smtClean="0"/>
              <a:t>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/>
              <a:t>2.เรื่อง</a:t>
            </a:r>
            <a:r>
              <a:rPr lang="th-TH" dirty="0" smtClean="0"/>
              <a:t>อนาจารผิด</a:t>
            </a:r>
            <a:r>
              <a:rPr lang="th-TH" dirty="0"/>
              <a:t>ศีลธรรม(</a:t>
            </a:r>
            <a:r>
              <a:rPr lang="en-US" dirty="0"/>
              <a:t>Pornography/Indecent Content) </a:t>
            </a:r>
            <a:r>
              <a:rPr lang="th-TH" dirty="0"/>
              <a:t>เรื่องของข้อมูลต่างๆที่มีเนื้อหาไปในทางขัดต่อศีลธรรม ลามกอนาจาร หรือรวมถึงภาพโป๊เปลือยต่างๆนั้นเป็น เรื่องที่มีมานานพอสมควรแล้วบนโลก</a:t>
            </a:r>
            <a:r>
              <a:rPr lang="th-TH" dirty="0" smtClean="0"/>
              <a:t>อินเทอร์เน็ต </a:t>
            </a:r>
            <a:r>
              <a:rPr lang="th-TH" dirty="0"/>
              <a:t>แต่ไม่โจ่งแจ้งเนื่องจากสมัยก่อนเป็นยุคที่</a:t>
            </a:r>
            <a:r>
              <a:rPr lang="en-US" dirty="0"/>
              <a:t>WWW </a:t>
            </a:r>
            <a:r>
              <a:rPr lang="th-TH" dirty="0"/>
              <a:t>ยังไม่พัฒนา มากนักทำให้ไม่มีภาพออกมา แต่ในปัจจุบันภายเหล่านี้เป็นที่โจ่งแจ้งบน</a:t>
            </a:r>
            <a:r>
              <a:rPr lang="th-TH" dirty="0" smtClean="0"/>
              <a:t>อินเทอร์เน็ต</a:t>
            </a:r>
            <a:r>
              <a:rPr lang="th-TH" dirty="0"/>
              <a:t>และสิ่งเหล่านี้สามารถเข้าสู่เด็ก และเยาวชนได้ง่ายโดยผู้ปกครองไม่สามารถที่จะให้ความดูแลได้เต็มที่ เพราะว่า</a:t>
            </a:r>
            <a:r>
              <a:rPr lang="th-TH" dirty="0" smtClean="0"/>
              <a:t>อินเทอร์เน็ต</a:t>
            </a:r>
            <a:r>
              <a:rPr lang="th-TH" dirty="0"/>
              <a:t>นั้นเป็นโลกที่ไร้พรมแดนและเปิดกว้างทำให้สื่อเหล่านี้สามรถเผยแพร่ไปได้รวดเร็วจนเรา ไม่สามารถจับกุมหรือเอาผิดผู้ที่ทำสิ่งเหล่านี้ขึ้นมา</a:t>
            </a:r>
            <a:r>
              <a:rPr lang="th-TH" dirty="0" smtClean="0"/>
              <a:t>ได้</a:t>
            </a:r>
          </a:p>
          <a:p>
            <a:r>
              <a:rPr lang="th-TH" dirty="0"/>
              <a:t>3.</a:t>
            </a:r>
            <a:r>
              <a:rPr lang="th-TH" dirty="0" err="1"/>
              <a:t>ไวรัส</a:t>
            </a:r>
            <a:r>
              <a:rPr lang="th-TH" dirty="0"/>
              <a:t> ม้าโทรจัน </a:t>
            </a:r>
            <a:r>
              <a:rPr lang="th-TH" dirty="0" smtClean="0"/>
              <a:t>หนอนอินเทอร์เน็ต </a:t>
            </a:r>
            <a:r>
              <a:rPr lang="th-TH" dirty="0"/>
              <a:t>และระเบิดเวลา </a:t>
            </a:r>
          </a:p>
        </p:txBody>
      </p:sp>
    </p:spTree>
    <p:extLst>
      <p:ext uri="{BB962C8B-B14F-4D97-AF65-F5344CB8AC3E}">
        <p14:creationId xmlns:p14="http://schemas.microsoft.com/office/powerpoint/2010/main" val="2878876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บัญญัติ 10 ประการของการใช้อินเทอร์เน็ต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400" dirty="0" smtClean="0"/>
              <a:t>ยืน </a:t>
            </a:r>
            <a:r>
              <a:rPr lang="th-TH" sz="2400" dirty="0" err="1"/>
              <a:t>ภู่วรวรรณ</a:t>
            </a:r>
            <a:r>
              <a:rPr lang="th-TH" sz="2400" dirty="0"/>
              <a:t> ได้กล่าวถึงบัญญัติ 10 ประการ ซึ่งเป็นจรรยาบรรณที่ผู้ใช้อินเทอร์เน็ตยึดถือ</a:t>
            </a:r>
            <a:r>
              <a:rPr lang="th-TH" sz="2400" dirty="0" smtClean="0"/>
              <a:t>ไว้เสมือน</a:t>
            </a:r>
            <a:r>
              <a:rPr lang="th-TH" sz="2400" dirty="0"/>
              <a:t>เป็นแม่บทของการปฏิบัติ ผู้ใช้พึงระลึกและเตือนความจำเสมอ</a:t>
            </a:r>
            <a:br>
              <a:rPr lang="th-TH" sz="2400" dirty="0"/>
            </a:br>
            <a:r>
              <a:rPr lang="th-TH" sz="2400" dirty="0"/>
              <a:t>1. ต้องไม่ใช้คอมพิวเตอร์ทำร้าย หรือละเมิดผู้อื่น</a:t>
            </a:r>
            <a:br>
              <a:rPr lang="th-TH" sz="2400" dirty="0"/>
            </a:br>
            <a:r>
              <a:rPr lang="th-TH" sz="2400" dirty="0"/>
              <a:t>2. ต้องไม่รบกวนการทำงานของผู้อื่น</a:t>
            </a:r>
            <a:br>
              <a:rPr lang="th-TH" sz="2400" dirty="0"/>
            </a:br>
            <a:r>
              <a:rPr lang="th-TH" sz="2400" dirty="0"/>
              <a:t>3. ต้องไม่สอดแนม แก้ไข หรือเปิดดูแฟ้มข้อมูลของผู้อื่น</a:t>
            </a:r>
            <a:br>
              <a:rPr lang="th-TH" sz="2400" dirty="0"/>
            </a:br>
            <a:r>
              <a:rPr lang="th-TH" sz="2400" dirty="0"/>
              <a:t>4. ต้องไม่ใช้คอมพิวเตอร์เพื่อการโจรกรรมข้อมูลข่าวสาร</a:t>
            </a:r>
            <a:br>
              <a:rPr lang="th-TH" sz="2400" dirty="0"/>
            </a:br>
            <a:r>
              <a:rPr lang="th-TH" sz="2400" dirty="0"/>
              <a:t>5. ต้องไม่ใช้คอมพิวเตอร์สร้างหลักฐานที่เป็นเท็จ</a:t>
            </a:r>
            <a:br>
              <a:rPr lang="th-TH" sz="2400" dirty="0"/>
            </a:br>
            <a:r>
              <a:rPr lang="th-TH" sz="2400" dirty="0"/>
              <a:t>6. ต้องไม่คัดลอกโปรแกรมของผู้อื่นที่มีลิขสิทธิ์</a:t>
            </a:r>
            <a:br>
              <a:rPr lang="th-TH" sz="2400" dirty="0"/>
            </a:br>
            <a:r>
              <a:rPr lang="th-TH" sz="2400" dirty="0"/>
              <a:t>7. ต้องไม่ละเมิดการใช้ทรัพยากรคอมพิวเตอร์โดยที่ตนเองไม่มีสิทธิ์</a:t>
            </a:r>
            <a:br>
              <a:rPr lang="th-TH" sz="2400" dirty="0"/>
            </a:br>
            <a:r>
              <a:rPr lang="th-TH" sz="2400" dirty="0"/>
              <a:t>8. ต้องไม่นำเอาผลงานของผู้อื่นมาเป็นของตน</a:t>
            </a:r>
            <a:br>
              <a:rPr lang="th-TH" sz="2400" dirty="0"/>
            </a:br>
            <a:r>
              <a:rPr lang="th-TH" sz="2400" dirty="0"/>
              <a:t>9. ต้องคำนึงถึงสิ่งที่จะเกิดขึ้นกับสังคมอันติดตามมาจากการกระทำของท่าน</a:t>
            </a:r>
            <a:br>
              <a:rPr lang="th-TH" sz="2400" dirty="0"/>
            </a:br>
            <a:r>
              <a:rPr lang="th-TH" sz="2400" dirty="0"/>
              <a:t>10. ต้องใช้คอมพิวเตอร์โดยเคารพ</a:t>
            </a:r>
            <a:r>
              <a:rPr lang="th-TH" sz="2400" dirty="0" err="1"/>
              <a:t>กฏ</a:t>
            </a:r>
            <a:r>
              <a:rPr lang="th-TH" sz="2400" dirty="0"/>
              <a:t>ระเบียบ กติกา และมีมารยาท</a:t>
            </a:r>
          </a:p>
        </p:txBody>
      </p:sp>
    </p:spTree>
    <p:extLst>
      <p:ext uri="{BB962C8B-B14F-4D97-AF65-F5344CB8AC3E}">
        <p14:creationId xmlns:p14="http://schemas.microsoft.com/office/powerpoint/2010/main" val="272200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ความหมายของอินเทอร์เน็ต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อินเทอร์เน็ต ( </a:t>
            </a:r>
            <a:r>
              <a:rPr lang="en-US" dirty="0"/>
              <a:t>Internet ) </a:t>
            </a:r>
            <a:r>
              <a:rPr lang="th-TH" dirty="0"/>
              <a:t>คือ เครือข่ายของคอมพิวเตอร์ขนาดใหญ่ที่เชื่อมโยงเครือข่ายคอมพิวเตอร์ทั่วโลกเข้าด้วยกัน โดยอาศัยเครือข่ายโทรคมนาคมเป็นตัวเชื่อมเครือข่าย ภายใต้มาตรฐานการเชื่อมโยงด้วยโปรโตคอลเดียวกันคือ </a:t>
            </a:r>
            <a:r>
              <a:rPr lang="en-US" dirty="0"/>
              <a:t>TCP/IP (Transmission Control Protocol / Internet Protocol) </a:t>
            </a:r>
            <a:r>
              <a:rPr lang="th-TH" dirty="0"/>
              <a:t>เพื่อให้คอมพิวเตอร์ทุกเครื่องในอินเทอร์เน็ตสามารถสื่อสารระหว่างกันได้ นับว่าเป็นเครือข่ายที่กว้างขวางที่สุดในปัจจุบัน เนื่องจากมีผู้นิยมใช้ โปรโตคอลอินเทอร์เน็ตจากทั่วโลกมากที่สุด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>อินเทอร์เน็ตจึงมีรูปแบบคล้ายกับเครือข่ายคอมพิวเตอร์ระบบ </a:t>
            </a:r>
            <a:r>
              <a:rPr lang="en-US" dirty="0"/>
              <a:t>WAN </a:t>
            </a:r>
            <a:r>
              <a:rPr lang="th-TH" dirty="0"/>
              <a:t>แต่มีโครงสร้างการทำงานที่แตกต่างกันมากพอสมควร เนื่องจากระบบ </a:t>
            </a:r>
            <a:r>
              <a:rPr lang="en-US" dirty="0"/>
              <a:t>WAN </a:t>
            </a:r>
            <a:r>
              <a:rPr lang="th-TH" dirty="0"/>
              <a:t>เป็นเครือข่ายที่ถูกสร้างโดย</a:t>
            </a:r>
            <a:r>
              <a:rPr lang="th-TH" dirty="0" smtClean="0"/>
              <a:t>องค์กร ๆ </a:t>
            </a:r>
            <a:r>
              <a:rPr lang="th-TH" dirty="0"/>
              <a:t>เดียวหรือกลุ่มองค์กร เพื่อวัตถุประสงค์ด้านใดด้านหนึ่ง และมีผู้ดูแลระบบที่รับผิดชอบแน่นอน แต่อินเทอร์เน็ตจะเป็นการเชื่อมโยงกันระหว่างคอมพิวเตอร์นับล้านๆ เครื่องแบบไม่ถาวรขึ้นอยู่กับเวลานั้นๆ ว่าใครต้องการเข้าสู่ระบบอินเทอร์เน็ตบ้าง ใครจะติดต่อสื่อสารกับใครก็ได้ จึงทำให้ระบบอินเทอร์เน็ตไม่มีผู้ใดรับผิดชอบหรือดูแลทั้งระบบ</a:t>
            </a:r>
          </a:p>
        </p:txBody>
      </p:sp>
    </p:spTree>
    <p:extLst>
      <p:ext uri="{BB962C8B-B14F-4D97-AF65-F5344CB8AC3E}">
        <p14:creationId xmlns:p14="http://schemas.microsoft.com/office/powerpoint/2010/main" val="87541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ความเป็นมาของอินเทอร์เน็ต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500" dirty="0"/>
              <a:t>อินเทอร์เน็ต มีพัฒนาการมาจาก </a:t>
            </a:r>
            <a:r>
              <a:rPr lang="th-TH" sz="2500" dirty="0" err="1"/>
              <a:t>อาร์</a:t>
            </a:r>
            <a:r>
              <a:rPr lang="th-TH" sz="2500" dirty="0"/>
              <a:t>พา</a:t>
            </a:r>
            <a:r>
              <a:rPr lang="th-TH" sz="2500" dirty="0" err="1"/>
              <a:t>เน็ต</a:t>
            </a:r>
            <a:r>
              <a:rPr lang="th-TH" sz="2500" dirty="0"/>
              <a:t> (</a:t>
            </a:r>
            <a:r>
              <a:rPr lang="en-US" sz="2500" dirty="0" err="1"/>
              <a:t>ArpAnet</a:t>
            </a:r>
            <a:r>
              <a:rPr lang="en-US" sz="2500" dirty="0"/>
              <a:t> </a:t>
            </a:r>
            <a:r>
              <a:rPr lang="th-TH" sz="2500" dirty="0"/>
              <a:t>เรียกสั้น ๆ ว่า </a:t>
            </a:r>
            <a:r>
              <a:rPr lang="th-TH" sz="2500" dirty="0" err="1"/>
              <a:t>อาร์</a:t>
            </a:r>
            <a:r>
              <a:rPr lang="th-TH" sz="2500" dirty="0"/>
              <a:t>พา) </a:t>
            </a:r>
          </a:p>
          <a:p>
            <a:r>
              <a:rPr lang="th-TH" sz="2500" dirty="0"/>
              <a:t>ปี 2512 เป็นเครือข่าย</a:t>
            </a:r>
            <a:r>
              <a:rPr lang="th-TH" sz="2500" dirty="0" smtClean="0"/>
              <a:t>คอมพิวเตอร์</a:t>
            </a:r>
            <a:r>
              <a:rPr lang="th-TH" sz="2500" dirty="0"/>
              <a:t>ของกระทรวงกลาโหม สหรัฐอเมริกา ที่ใช้ในงานวิจัยด้านทหาร (</a:t>
            </a:r>
            <a:r>
              <a:rPr lang="en-US" sz="2500" dirty="0"/>
              <a:t>ARP : Advanced Research Project Agency)</a:t>
            </a:r>
            <a:endParaRPr lang="th-TH" sz="2500" dirty="0"/>
          </a:p>
          <a:p>
            <a:r>
              <a:rPr lang="th-TH" sz="2500" dirty="0"/>
              <a:t> ปี 2515 หลังจากที่เครือข่ายทดลอง</a:t>
            </a:r>
            <a:r>
              <a:rPr lang="th-TH" sz="2500" dirty="0" err="1"/>
              <a:t>อาร์</a:t>
            </a:r>
            <a:r>
              <a:rPr lang="th-TH" sz="2500" dirty="0"/>
              <a:t>พาประสบความสำเร็จอย่างสูง และได้มีการปรับปรุงหน่วยงานจาก</a:t>
            </a:r>
            <a:r>
              <a:rPr lang="th-TH" sz="2500" dirty="0" err="1"/>
              <a:t>อาร์</a:t>
            </a:r>
            <a:r>
              <a:rPr lang="th-TH" sz="2500" dirty="0"/>
              <a:t>พามาเป็น</a:t>
            </a:r>
            <a:r>
              <a:rPr lang="th-TH" sz="2500" dirty="0" err="1"/>
              <a:t>ดาร์</a:t>
            </a:r>
            <a:r>
              <a:rPr lang="th-TH" sz="2500" dirty="0"/>
              <a:t>พา (</a:t>
            </a:r>
            <a:r>
              <a:rPr lang="en-US" sz="2500" dirty="0"/>
              <a:t>Defense Advanced Research Project Agency: DARPA) </a:t>
            </a:r>
            <a:endParaRPr lang="th-TH" sz="2500" dirty="0"/>
          </a:p>
          <a:p>
            <a:r>
              <a:rPr lang="th-TH" sz="2500" dirty="0"/>
              <a:t>ปี 2518 </a:t>
            </a:r>
            <a:r>
              <a:rPr lang="th-TH" sz="2500" dirty="0" err="1"/>
              <a:t>อาร์</a:t>
            </a:r>
            <a:r>
              <a:rPr lang="th-TH" sz="2500" dirty="0" err="1" smtClean="0"/>
              <a:t>พาเน็ต</a:t>
            </a:r>
            <a:r>
              <a:rPr lang="th-TH" sz="2500" dirty="0" smtClean="0"/>
              <a:t>ขึ้น</a:t>
            </a:r>
            <a:r>
              <a:rPr lang="th-TH" sz="2500" dirty="0"/>
              <a:t>ตรงกับหน่วยการสื่อสารของกองทัพ (</a:t>
            </a:r>
            <a:r>
              <a:rPr lang="en-US" sz="2500" dirty="0"/>
              <a:t>Defense Communication Agency</a:t>
            </a:r>
            <a:r>
              <a:rPr lang="en-US" sz="2500" dirty="0" smtClean="0"/>
              <a:t>)</a:t>
            </a:r>
            <a:endParaRPr lang="th-TH" sz="2500" dirty="0" smtClean="0"/>
          </a:p>
          <a:p>
            <a:endParaRPr lang="th-TH" sz="2500" dirty="0" smtClean="0"/>
          </a:p>
        </p:txBody>
      </p:sp>
    </p:spTree>
    <p:extLst>
      <p:ext uri="{BB962C8B-B14F-4D97-AF65-F5344CB8AC3E}">
        <p14:creationId xmlns:p14="http://schemas.microsoft.com/office/powerpoint/2010/main" val="2222208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ความเป็นมาของ</a:t>
            </a:r>
            <a:r>
              <a:rPr lang="th-TH" b="1" dirty="0" smtClean="0"/>
              <a:t>อินเทอร์เน็ต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3200" dirty="0"/>
              <a:t>ปี 2526 </a:t>
            </a:r>
            <a:r>
              <a:rPr lang="th-TH" sz="3200" dirty="0" err="1"/>
              <a:t>อาร์พาเน็ต</a:t>
            </a:r>
            <a:r>
              <a:rPr lang="th-TH" sz="3200" dirty="0"/>
              <a:t>ก็ได้แบ่งเป็น 2 เครือข่าย</a:t>
            </a:r>
          </a:p>
          <a:p>
            <a:pPr lvl="1"/>
            <a:r>
              <a:rPr lang="th-TH" sz="2900" dirty="0"/>
              <a:t>ด้านงานวิจัย ใช้ชื่อ</a:t>
            </a:r>
            <a:r>
              <a:rPr lang="th-TH" sz="2900" dirty="0" err="1"/>
              <a:t>อาร์พาเน็ต</a:t>
            </a:r>
            <a:r>
              <a:rPr lang="th-TH" sz="2900" dirty="0"/>
              <a:t>เหมือนเดิม </a:t>
            </a:r>
            <a:endParaRPr lang="th-TH" sz="2900" dirty="0" smtClean="0"/>
          </a:p>
          <a:p>
            <a:pPr lvl="1"/>
            <a:r>
              <a:rPr lang="th-TH" sz="2900" dirty="0" smtClean="0"/>
              <a:t>ส่วน</a:t>
            </a:r>
            <a:r>
              <a:rPr lang="th-TH" sz="2900" dirty="0"/>
              <a:t>เครือข่ายของกองทัพใช้ชื่อว่า </a:t>
            </a:r>
            <a:r>
              <a:rPr lang="th-TH" sz="2900" dirty="0" err="1"/>
              <a:t>มิลเน็ต</a:t>
            </a:r>
            <a:r>
              <a:rPr lang="th-TH" sz="2900" dirty="0"/>
              <a:t> </a:t>
            </a:r>
            <a:r>
              <a:rPr lang="en-US" sz="2900" dirty="0" smtClean="0"/>
              <a:t>(MILNET </a:t>
            </a:r>
            <a:r>
              <a:rPr lang="en-US" sz="2900" dirty="0"/>
              <a:t>: </a:t>
            </a:r>
            <a:r>
              <a:rPr lang="en-US" sz="2900" dirty="0" err="1"/>
              <a:t>Millitary</a:t>
            </a:r>
            <a:r>
              <a:rPr lang="en-US" sz="2900" dirty="0"/>
              <a:t> Network) </a:t>
            </a:r>
            <a:r>
              <a:rPr lang="th-TH" sz="2900" dirty="0"/>
              <a:t>ซึ่งมีการเชื่อมต่อโดยใช้ โพรโตคอล </a:t>
            </a:r>
            <a:r>
              <a:rPr lang="en-US" sz="2900" dirty="0"/>
              <a:t>TCP/IP (Transmission Control Protocol/Internet) </a:t>
            </a:r>
            <a:endParaRPr lang="th-TH" sz="2900" dirty="0"/>
          </a:p>
          <a:p>
            <a:r>
              <a:rPr lang="th-TH" sz="3200" dirty="0"/>
              <a:t>ปี 2528 มูลนิธิวิทยาศาสตร์แห่งชาติของอเมริกา </a:t>
            </a:r>
            <a:r>
              <a:rPr lang="en-US" sz="3200" dirty="0" smtClean="0"/>
              <a:t>(NSF</a:t>
            </a:r>
            <a:r>
              <a:rPr lang="en-US" sz="3200" dirty="0"/>
              <a:t>) </a:t>
            </a:r>
            <a:r>
              <a:rPr lang="th-TH" sz="3200" dirty="0"/>
              <a:t>ได้ ให้เงินทุนในการสร้างศูนย์ซูเปอร์คอมพิวเตอร์ 6 แห่ง และใช้ชื่อว่า </a:t>
            </a:r>
            <a:r>
              <a:rPr lang="en-US" sz="3200" dirty="0"/>
              <a:t>NSFNET</a:t>
            </a:r>
            <a:endParaRPr lang="th-TH" sz="3200" dirty="0"/>
          </a:p>
          <a:p>
            <a:r>
              <a:rPr lang="th-TH" sz="3200" dirty="0"/>
              <a:t>ปี 2533 </a:t>
            </a:r>
            <a:r>
              <a:rPr lang="th-TH" sz="3200" dirty="0" err="1"/>
              <a:t>อาร์</a:t>
            </a:r>
            <a:r>
              <a:rPr lang="th-TH" sz="3200" dirty="0"/>
              <a:t>พารองรับภาระที่เป็นกระดูกสันหลัง </a:t>
            </a:r>
            <a:r>
              <a:rPr lang="en-US" sz="3200" dirty="0" smtClean="0"/>
              <a:t>(Backbone</a:t>
            </a:r>
            <a:r>
              <a:rPr lang="en-US" sz="3200" dirty="0"/>
              <a:t>) </a:t>
            </a:r>
            <a:r>
              <a:rPr lang="th-TH" sz="3200" dirty="0"/>
              <a:t>ของระบบไม่ได้ จึงได้ยุติ</a:t>
            </a:r>
            <a:r>
              <a:rPr lang="th-TH" sz="3200" dirty="0" err="1"/>
              <a:t>อาร์</a:t>
            </a:r>
            <a:r>
              <a:rPr lang="th-TH" sz="3200" dirty="0"/>
              <a:t>พา</a:t>
            </a:r>
            <a:r>
              <a:rPr lang="th-TH" sz="3200" dirty="0" err="1"/>
              <a:t>เน็ต</a:t>
            </a:r>
            <a:r>
              <a:rPr lang="th-TH" sz="3200" dirty="0"/>
              <a:t> และเปลี่ยนไปใช้ </a:t>
            </a:r>
            <a:r>
              <a:rPr lang="en-US" sz="3200" dirty="0"/>
              <a:t>NSFNET </a:t>
            </a:r>
            <a:r>
              <a:rPr lang="th-TH" sz="3200" dirty="0"/>
              <a:t>และเครือข่ายขนาดมหึมา จนถึงทุกวันนี้ และเรียกเครือข่ายนี้ว่า </a:t>
            </a:r>
            <a:r>
              <a:rPr lang="th-TH" sz="3200" dirty="0" smtClean="0"/>
              <a:t>อินเทอร์เน็ต </a:t>
            </a:r>
            <a:r>
              <a:rPr lang="th-TH" sz="3200" dirty="0"/>
              <a:t>โดยเครือข่ายส่วนใหญ่จะอยู่ในอเมริกา และปัจจุบันนี้มีเครือข่ายย่อยมากถึง 50,000 เครือข่ายทีเดียว </a:t>
            </a:r>
          </a:p>
          <a:p>
            <a:r>
              <a:rPr lang="th-TH" sz="3200" dirty="0"/>
              <a:t>ปี 2543 จะมี</a:t>
            </a:r>
            <a:r>
              <a:rPr lang="th-TH" sz="3200" dirty="0" smtClean="0"/>
              <a:t>ผู้ใช้อินเทอร์เน็ตทั้ง</a:t>
            </a:r>
            <a:r>
              <a:rPr lang="th-TH" sz="3200" dirty="0"/>
              <a:t>โลกประมาณ 100 ล้านคน หรือใกล้เคียงกับประชากรในโลกทั้งหมด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067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อินเทอร์เน็ตในประเทศไทย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500" dirty="0"/>
              <a:t>สำหรับประเทศไทยนั้น </a:t>
            </a:r>
            <a:r>
              <a:rPr lang="th-TH" sz="2500" dirty="0" smtClean="0"/>
              <a:t>อินเทอร์เน็ตเริ่ม</a:t>
            </a:r>
            <a:r>
              <a:rPr lang="th-TH" sz="2500" dirty="0"/>
              <a:t>มีบทบาทอย่าง</a:t>
            </a:r>
            <a:r>
              <a:rPr lang="th-TH" sz="2500" dirty="0" smtClean="0"/>
              <a:t>มาก</a:t>
            </a:r>
          </a:p>
          <a:p>
            <a:r>
              <a:rPr lang="th-TH" sz="2500" dirty="0" smtClean="0"/>
              <a:t>ในช่วง</a:t>
            </a:r>
            <a:r>
              <a:rPr lang="th-TH" sz="2500" dirty="0"/>
              <a:t>ปี 2530-2535 โดยเริ่มจากการเป็นเครือข่ายในระบบคอมพิวเตอร์ระดับมหาวิทยาลัย (</a:t>
            </a:r>
            <a:r>
              <a:rPr lang="en-US" sz="2500" dirty="0" smtClean="0"/>
              <a:t>Campus Network</a:t>
            </a:r>
            <a:r>
              <a:rPr lang="en-US" sz="2500" dirty="0"/>
              <a:t>) </a:t>
            </a:r>
            <a:endParaRPr lang="th-TH" sz="2500" dirty="0" smtClean="0"/>
          </a:p>
          <a:p>
            <a:r>
              <a:rPr lang="th-TH" sz="2500" dirty="0" smtClean="0"/>
              <a:t>แล้ว</a:t>
            </a:r>
            <a:r>
              <a:rPr lang="th-TH" sz="2500" dirty="0"/>
              <a:t>จึงเชื่อมต่อเข้า</a:t>
            </a:r>
            <a:r>
              <a:rPr lang="th-TH" sz="2500" dirty="0" smtClean="0"/>
              <a:t>สู่อินเทอร์เน็ตอย่าง</a:t>
            </a:r>
            <a:r>
              <a:rPr lang="th-TH" sz="2500" dirty="0"/>
              <a:t>สมบูรณ์เมื่อเดือนสิงหาคม </a:t>
            </a:r>
            <a:r>
              <a:rPr lang="th-TH" sz="2500" dirty="0" smtClean="0"/>
              <a:t>2535</a:t>
            </a:r>
          </a:p>
          <a:p>
            <a:r>
              <a:rPr lang="th-TH" sz="2500" dirty="0" smtClean="0"/>
              <a:t>ใน</a:t>
            </a:r>
            <a:r>
              <a:rPr lang="th-TH" sz="2500" dirty="0"/>
              <a:t>ปี 2538 ก็มี การเปิดให้ </a:t>
            </a:r>
            <a:r>
              <a:rPr lang="th-TH" sz="2500" dirty="0" smtClean="0"/>
              <a:t>บริการอินเทอร์เน็ตใน</a:t>
            </a:r>
            <a:r>
              <a:rPr lang="th-TH" sz="2500" dirty="0"/>
              <a:t>เชิงพาณิชย์ (รายแรก คือ </a:t>
            </a:r>
            <a:r>
              <a:rPr lang="th-TH" sz="2500" dirty="0" err="1" smtClean="0"/>
              <a:t>อินเทอร์เน็ตเค</a:t>
            </a:r>
            <a:r>
              <a:rPr lang="th-TH" sz="2500" dirty="0" err="1"/>
              <a:t>เอส</a:t>
            </a:r>
            <a:r>
              <a:rPr lang="th-TH" sz="2500" dirty="0"/>
              <a:t>ซี) ซึ่งขณะนั้น </a:t>
            </a:r>
            <a:r>
              <a:rPr lang="th-TH" sz="2500" dirty="0" err="1"/>
              <a:t>เวิร์ลด์ไวด์</a:t>
            </a:r>
            <a:r>
              <a:rPr lang="th-TH" sz="2500" dirty="0"/>
              <a:t>เว็บกำลังได้รับความนิยมอย่างมากในอเมริกาอย่างไรก็ตาม </a:t>
            </a:r>
            <a:r>
              <a:rPr lang="th-TH" sz="2500" dirty="0" smtClean="0"/>
              <a:t>อินเทอร์เน็ต </a:t>
            </a:r>
            <a:r>
              <a:rPr lang="th-TH" sz="2500" dirty="0"/>
              <a:t>บางครั้งก็มีการเรียกย่อเป็น </a:t>
            </a:r>
            <a:r>
              <a:rPr lang="th-TH" sz="2500" dirty="0" err="1"/>
              <a:t>เน็ต</a:t>
            </a:r>
            <a:r>
              <a:rPr lang="th-TH" sz="2500" dirty="0"/>
              <a:t> (</a:t>
            </a:r>
            <a:r>
              <a:rPr lang="en-US" sz="2500" dirty="0"/>
              <a:t>Net) </a:t>
            </a:r>
            <a:r>
              <a:rPr lang="th-TH" sz="2500" dirty="0"/>
              <a:t>หรือ </a:t>
            </a:r>
            <a:r>
              <a:rPr lang="en-US" sz="2500" dirty="0"/>
              <a:t>The Net </a:t>
            </a:r>
            <a:r>
              <a:rPr lang="th-TH" sz="2500" dirty="0"/>
              <a:t>ด้วยเช่นเดียวกัน อีกคำหนึ่งที่</a:t>
            </a:r>
            <a:r>
              <a:rPr lang="th-TH" sz="2500" dirty="0" smtClean="0"/>
              <a:t>หมายถึงอินเทอร์เน็ตก็</a:t>
            </a:r>
            <a:r>
              <a:rPr lang="th-TH" sz="2500" dirty="0"/>
              <a:t>คือ เว็บ (</a:t>
            </a:r>
            <a:r>
              <a:rPr lang="en-US" sz="2500" dirty="0"/>
              <a:t>Web) </a:t>
            </a:r>
            <a:r>
              <a:rPr lang="th-TH" sz="2500" dirty="0"/>
              <a:t>และ </a:t>
            </a:r>
            <a:r>
              <a:rPr lang="th-TH" sz="2500" dirty="0" err="1" smtClean="0"/>
              <a:t>เวิร์ลไวด์</a:t>
            </a:r>
            <a:r>
              <a:rPr lang="th-TH" sz="2500" dirty="0"/>
              <a:t>เว็บ (</a:t>
            </a:r>
            <a:r>
              <a:rPr lang="en-US" sz="2500" dirty="0"/>
              <a:t>World – Wide Web) (</a:t>
            </a:r>
            <a:r>
              <a:rPr lang="th-TH" sz="2500" dirty="0"/>
              <a:t>จริง ๆ แล้ว เว็บเป็นเพียงบริการหนึ่ง</a:t>
            </a:r>
            <a:r>
              <a:rPr lang="th-TH" sz="2500" dirty="0" smtClean="0"/>
              <a:t>ของอินเทอร์เน็ตเท่านั้น </a:t>
            </a:r>
            <a:r>
              <a:rPr lang="th-TH" sz="2500" dirty="0"/>
              <a:t>แต่บริการนี้ ถือว่าเป็นบริการที่มีผู้นิยมใช้มาก</a:t>
            </a:r>
            <a:r>
              <a:rPr lang="th-TH" sz="2500" dirty="0" smtClean="0"/>
              <a:t>ที่สุด</a:t>
            </a:r>
            <a:r>
              <a:rPr lang="en-US" sz="2500" dirty="0" smtClean="0"/>
              <a:t>)</a:t>
            </a:r>
            <a:endParaRPr lang="th-TH" sz="2500" dirty="0"/>
          </a:p>
        </p:txBody>
      </p:sp>
    </p:spTree>
    <p:extLst>
      <p:ext uri="{BB962C8B-B14F-4D97-AF65-F5344CB8AC3E}">
        <p14:creationId xmlns:p14="http://schemas.microsoft.com/office/powerpoint/2010/main" val="260320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อินเทอร์เน็ตในประเทศ</a:t>
            </a:r>
            <a:r>
              <a:rPr lang="th-TH" b="1" dirty="0" smtClean="0"/>
              <a:t>ไทย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/>
              <a:t>ประเทศไทยได้เริ่มติดต่อกับอินเทอร์เน็ตในปี พ.ศ. 2530 ในลักษณะการใช้บริการ จดหมา</a:t>
            </a:r>
            <a:r>
              <a:rPr lang="th-TH" dirty="0" smtClean="0"/>
              <a:t>ยอิเล็กทรอนิกส์</a:t>
            </a:r>
            <a:r>
              <a:rPr lang="th-TH" dirty="0"/>
              <a:t>แบบแลกเปลี่ยนถุงเมล์เป็นครั้งแรก โดยเริ่มที่มหาวิทยาลัยสงขลานครินทร์ วิทยาเขตหาดใหญ่ (</a:t>
            </a:r>
            <a:r>
              <a:rPr lang="en-US" dirty="0"/>
              <a:t>Prince of </a:t>
            </a:r>
            <a:r>
              <a:rPr lang="en-US" dirty="0" err="1"/>
              <a:t>Songkla</a:t>
            </a:r>
            <a:r>
              <a:rPr lang="en-US" dirty="0"/>
              <a:t> University) </a:t>
            </a:r>
            <a:r>
              <a:rPr lang="th-TH" dirty="0"/>
              <a:t>และสถาบันเทคโนโลยีแห่งเอเชียหรือสถาบันเอไอที (</a:t>
            </a:r>
            <a:r>
              <a:rPr lang="en-US" dirty="0"/>
              <a:t>AIT) </a:t>
            </a:r>
            <a:r>
              <a:rPr lang="th-TH" dirty="0"/>
              <a:t>ภายใต้โครงการความร่วมมือระหว่างประเทศไทยและออสเตรเลีย (โครงการ </a:t>
            </a:r>
            <a:r>
              <a:rPr lang="en-US" dirty="0"/>
              <a:t>IDP) </a:t>
            </a:r>
            <a:r>
              <a:rPr lang="th-TH" dirty="0"/>
              <a:t>ซึ่งเป็นการติดต่อเชื่อมโยงโดยสายโทรศัพท์ </a:t>
            </a:r>
            <a:endParaRPr lang="th-TH" dirty="0" smtClean="0"/>
          </a:p>
          <a:p>
            <a:r>
              <a:rPr lang="th-TH" dirty="0" smtClean="0"/>
              <a:t>ปี </a:t>
            </a:r>
            <a:r>
              <a:rPr lang="th-TH" dirty="0"/>
              <a:t>พ.ศ. 2531 มหาวิทยาลัยสงขลานครินทร์ วิทยาเขตหาดใหญ่ ได้ยื่นขอที่อยู่อินเทอร์เน็ตในประเทศไทย โดยได้รับที่อยู่อินเทอร์เน็ต </a:t>
            </a:r>
            <a:r>
              <a:rPr lang="en-US" dirty="0"/>
              <a:t>Sritrang.psu.th </a:t>
            </a:r>
            <a:r>
              <a:rPr lang="th-TH" dirty="0"/>
              <a:t>ซึ่งนับเป็นที่อยู่อินเทอร์เน็ตแห่งแรกของประเทศไทย </a:t>
            </a:r>
          </a:p>
          <a:p>
            <a:r>
              <a:rPr lang="th-TH" dirty="0" smtClean="0"/>
              <a:t>ปี </a:t>
            </a:r>
            <a:r>
              <a:rPr lang="th-TH" dirty="0"/>
              <a:t>พ.ศ. 2534 บริษัท </a:t>
            </a:r>
            <a:r>
              <a:rPr lang="en-US" dirty="0"/>
              <a:t>DEC (Thailand) </a:t>
            </a:r>
            <a:r>
              <a:rPr lang="th-TH" dirty="0"/>
              <a:t>จำกัดได้ขอที่อยู่อินเทอร์เน็ตเพื่อใช้ประโยชน์ภายในของบริษัท โดยได้รับที่อยู่อินเทอร์เน็ตเป็น </a:t>
            </a:r>
            <a:r>
              <a:rPr lang="en-US" dirty="0"/>
              <a:t>dect.co.th </a:t>
            </a:r>
            <a:r>
              <a:rPr lang="th-TH" dirty="0"/>
              <a:t>โดยที่คำ “</a:t>
            </a:r>
            <a:r>
              <a:rPr lang="en-US" dirty="0" err="1"/>
              <a:t>th</a:t>
            </a:r>
            <a:r>
              <a:rPr lang="en-US" dirty="0"/>
              <a:t>” </a:t>
            </a:r>
            <a:r>
              <a:rPr lang="th-TH" dirty="0"/>
              <a:t>เป็นส่วนที่เรียกว่า โดเมน (</a:t>
            </a:r>
            <a:r>
              <a:rPr lang="en-US" dirty="0"/>
              <a:t>Domain) </a:t>
            </a:r>
            <a:r>
              <a:rPr lang="th-TH" dirty="0"/>
              <a:t>ซึ่งเป็นส่วนที่แสดงโซนของเครือข่ายอินเทอร์เน็ตในประเทศไทย โดยย่อมาจากคำว่า </a:t>
            </a:r>
            <a:r>
              <a:rPr lang="en-US" dirty="0"/>
              <a:t>Thailand</a:t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9412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อินเทอร์เน็ตในประเทศไทย</a:t>
            </a:r>
            <a:r>
              <a:rPr lang="en-US" b="1" dirty="0"/>
              <a:t>(</a:t>
            </a:r>
            <a:r>
              <a:rPr lang="th-TH" b="1" dirty="0"/>
              <a:t>ต่อ</a:t>
            </a:r>
            <a:r>
              <a:rPr lang="en-US" b="1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sz="3300" dirty="0" smtClean="0"/>
              <a:t>กล่าว</a:t>
            </a:r>
            <a:r>
              <a:rPr lang="th-TH" sz="3300" dirty="0"/>
              <a:t>ได้ว่าการใช้งานอินเทอร์เน็ตชนิดเต็มรูปแบบตลอด 24 ชั่วโมง ในประเทศไทยเกิดขึ้นเป็นครั้งแรกเมื่อเดือน กรกฎาคม ปี พ.ศ. 2535 โดยสถาบัน</a:t>
            </a:r>
            <a:r>
              <a:rPr lang="th-TH" sz="3300" dirty="0" err="1"/>
              <a:t>วิทย</a:t>
            </a:r>
            <a:r>
              <a:rPr lang="th-TH" sz="3300" dirty="0"/>
              <a:t>บริการ จุฬาลงกรณ์มหาวิทยาลัยได้เช่าวงจรสื่อสารความเร็ว 9600 บิตต่อวินาที จากการสื่อสารแห่งประเทศไทยเพื่อเชื่อมเข้าสู่อินเทอร์เน็ตที่บริษัท ยู</a:t>
            </a:r>
            <a:r>
              <a:rPr lang="th-TH" sz="3300" dirty="0" err="1"/>
              <a:t>ยูเน็ต</a:t>
            </a:r>
            <a:r>
              <a:rPr lang="th-TH" sz="3300" dirty="0"/>
              <a:t>เทคโนโลยี (</a:t>
            </a:r>
            <a:r>
              <a:rPr lang="en-US" sz="3300" dirty="0"/>
              <a:t>UUNET Technologies) </a:t>
            </a:r>
            <a:r>
              <a:rPr lang="th-TH" sz="3300" dirty="0"/>
              <a:t>ประเทศสหรัฐอเมริกาในปีเดียวกัน ได้มีหน่วยงานที่เชื่อมต่อแบบออนไลน์กับเครือข่ายอินเทอร์เน็ตผ่านจุฬาลงกรณ์มหาวิทยาลัย หลายแห่งด้วยกัน ได้แก่ สถาบันเทคโนโลยีแห่งเอเชีย (</a:t>
            </a:r>
            <a:r>
              <a:rPr lang="en-US" sz="3300" dirty="0"/>
              <a:t>AIT) </a:t>
            </a:r>
            <a:r>
              <a:rPr lang="th-TH" sz="3300" dirty="0"/>
              <a:t>มหาวิทยาลัยมหิดล สถาบันเทคโนโลยีพระจอมเกล้า วิทยาเขตเจ้าคุณทหารลาดกระบัง มหาวิทยาลัยเชียงใหม่ และ</a:t>
            </a:r>
            <a:r>
              <a:rPr lang="th-TH" sz="3300" dirty="0" err="1"/>
              <a:t>มหาวิทยาลัยอัสสัมชัญ</a:t>
            </a:r>
            <a:r>
              <a:rPr lang="th-TH" sz="3300" dirty="0"/>
              <a:t>บริหารธุรกิจ โดยเรียกเครือข่ายนี้ว่าเครือข่าย “ไทย</a:t>
            </a:r>
            <a:r>
              <a:rPr lang="th-TH" sz="3300" dirty="0" err="1"/>
              <a:t>เน็ต</a:t>
            </a:r>
            <a:r>
              <a:rPr lang="th-TH" sz="3300" dirty="0"/>
              <a:t>” (</a:t>
            </a:r>
            <a:r>
              <a:rPr lang="en-US" sz="3300" dirty="0" err="1"/>
              <a:t>THAInet</a:t>
            </a:r>
            <a:r>
              <a:rPr lang="en-US" sz="3300" dirty="0"/>
              <a:t>) </a:t>
            </a:r>
            <a:r>
              <a:rPr lang="th-TH" sz="3300" dirty="0"/>
              <a:t>ซึ่งนับเป็นเครือข่ายที่มี “ เกต</a:t>
            </a:r>
            <a:r>
              <a:rPr lang="th-TH" sz="3300" dirty="0" err="1"/>
              <a:t>เวย์</a:t>
            </a:r>
            <a:r>
              <a:rPr lang="th-TH" sz="3300" dirty="0"/>
              <a:t> “ (</a:t>
            </a:r>
            <a:r>
              <a:rPr lang="en-US" sz="3300" dirty="0"/>
              <a:t>Gateway) </a:t>
            </a:r>
            <a:r>
              <a:rPr lang="th-TH" sz="3300" dirty="0"/>
              <a:t>หรือประตูสู่เครือข่ายอินเทอร์เน็ตเป็นแห่งแรกของประเทศไทย (ปัจจุบันเครือข่าย</a:t>
            </a:r>
            <a:r>
              <a:rPr lang="th-TH" sz="3300" dirty="0" err="1"/>
              <a:t>ไทยเน็ต</a:t>
            </a:r>
            <a:r>
              <a:rPr lang="th-TH" sz="3300" dirty="0"/>
              <a:t>ประกอบด้วยสถาบันการศึกษา 4 แห่งเท่านั้น ส่วนใหญ่ย้ายการเชื่อมโยงอินเทอร์เน็ตโดยผ่านเนคเทค (</a:t>
            </a:r>
            <a:r>
              <a:rPr lang="en-US" sz="3300" dirty="0"/>
              <a:t>NECTEC) </a:t>
            </a:r>
            <a:r>
              <a:rPr lang="th-TH" sz="3300" dirty="0"/>
              <a:t>หรือศูนย์เทคโนโลยีอิเล็กทรอนิกส์และคอมพิวเตอร์แห่งชาติ)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127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อินเทอร์เน็ตในประเทศไทย</a:t>
            </a:r>
            <a:r>
              <a:rPr lang="en-US" b="1" dirty="0"/>
              <a:t>(</a:t>
            </a:r>
            <a:r>
              <a:rPr lang="th-TH" b="1" dirty="0"/>
              <a:t>ต่อ</a:t>
            </a:r>
            <a:r>
              <a:rPr lang="en-US" b="1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sz="3000" dirty="0"/>
              <a:t>ปี พ.ศ. </a:t>
            </a:r>
            <a:r>
              <a:rPr lang="th-TH" sz="3000" dirty="0" smtClean="0"/>
              <a:t>2535 เป็น</a:t>
            </a:r>
            <a:r>
              <a:rPr lang="th-TH" sz="3000" dirty="0"/>
              <a:t>ปีเริ่มต้นของการจัดตั้งกลุ่มจดหมายอิเล็กทรอนิกส์เพื่อการศึกษาและวิจัยโดยมีชื่อว่า "เอ็นดับเบิลยูจี" (</a:t>
            </a:r>
            <a:r>
              <a:rPr lang="en-US" sz="3000" dirty="0"/>
              <a:t>NWG : NECTEC E-mail Working Group) </a:t>
            </a:r>
            <a:r>
              <a:rPr lang="th-TH" sz="3000" dirty="0"/>
              <a:t>โดยการดูแลของเนคเทค และได้จัดตั้งเครือข่ายชื่อว่า "ไทยสาร" (</a:t>
            </a:r>
            <a:r>
              <a:rPr lang="en-US" sz="3000" dirty="0" err="1"/>
              <a:t>ThaiSarn</a:t>
            </a:r>
            <a:r>
              <a:rPr lang="en-US" sz="3000" dirty="0"/>
              <a:t> : Thai Social/Scientific Academic and Research Network) </a:t>
            </a:r>
            <a:r>
              <a:rPr lang="th-TH" sz="3000" dirty="0"/>
              <a:t>เพื่อการติดต่อสื่อสารและแลกเปลี่ยนข้อมูลข่าวสารระหว่างกัน โดยเริ่มแรกประกอบด้วยสถาบันการศึกษา 8 แห่ง ปัจจุบันเครือข่ายไทยสารเชื่อมโยงกับสถาบันต่างๆ กว่า 30 แห่ง ทั้งสถาบันการศึกษาและหน่วยงานของ</a:t>
            </a:r>
            <a:r>
              <a:rPr lang="th-TH" sz="3000" dirty="0" smtClean="0"/>
              <a:t>รัฐ</a:t>
            </a:r>
          </a:p>
          <a:p>
            <a:r>
              <a:rPr lang="th-TH" sz="3000" dirty="0" smtClean="0"/>
              <a:t>ปัจจุบัน</a:t>
            </a:r>
            <a:r>
              <a:rPr lang="th-TH" sz="3000" dirty="0"/>
              <a:t>ได้มีผู้รู้จักและใช้อินเทอร์เน็ตมากขึ้น มีอัตราการเติบโตมากกว่า 100 % สมาชิกของอินเทอร์เน็ตขยายจากอาจารย์และนิสิตนักศึกษาในระดับอุดมศึกษาไปสู่ประชาชน</a:t>
            </a:r>
            <a:r>
              <a:rPr lang="th-TH" sz="3000" dirty="0" smtClean="0"/>
              <a:t>ทั่วไป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7049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การประยุกต์ใช้อินเทอร์เน็ต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การ</a:t>
            </a:r>
            <a:r>
              <a:rPr lang="th-TH" sz="2800" dirty="0"/>
              <a:t>ประยุกต์ใช้อินเทอร์เน็ตในปัจจุบันทำได้หลากหลาย อาทิเช่น </a:t>
            </a:r>
            <a:endParaRPr lang="th-TH" sz="2800" dirty="0" smtClean="0"/>
          </a:p>
          <a:p>
            <a:r>
              <a:rPr lang="th-TH" sz="2800" dirty="0" smtClean="0"/>
              <a:t>ไปรษณีย์</a:t>
            </a:r>
            <a:r>
              <a:rPr lang="th-TH" sz="2800" dirty="0"/>
              <a:t>อิเล็กทรอนิกส์ หรือ อีเมล์ (</a:t>
            </a:r>
            <a:r>
              <a:rPr lang="en-US" sz="2800" dirty="0"/>
              <a:t>e-Mail) </a:t>
            </a:r>
            <a:r>
              <a:rPr lang="th-TH" sz="2800" dirty="0"/>
              <a:t> </a:t>
            </a:r>
            <a:r>
              <a:rPr lang="th-TH" sz="2800" dirty="0" smtClean="0"/>
              <a:t>สนทนา </a:t>
            </a:r>
            <a:r>
              <a:rPr lang="th-TH" sz="2800" dirty="0"/>
              <a:t>(</a:t>
            </a:r>
            <a:r>
              <a:rPr lang="en-US" sz="2800" dirty="0" smtClean="0"/>
              <a:t>Chat)</a:t>
            </a:r>
            <a:r>
              <a:rPr lang="th-TH" sz="2800" dirty="0" smtClean="0"/>
              <a:t> อ่าน</a:t>
            </a:r>
            <a:r>
              <a:rPr lang="th-TH" sz="2800" dirty="0"/>
              <a:t>หรือแสดงความคิดเห็นในเว็บ</a:t>
            </a:r>
            <a:r>
              <a:rPr lang="th-TH" sz="2800" dirty="0" smtClean="0"/>
              <a:t>บอร์ด </a:t>
            </a:r>
            <a:r>
              <a:rPr lang="th-TH" sz="2800" dirty="0"/>
              <a:t>การติดตาม</a:t>
            </a:r>
            <a:r>
              <a:rPr lang="th-TH" sz="2800" dirty="0" smtClean="0"/>
              <a:t>ข่าวสาร </a:t>
            </a:r>
            <a:r>
              <a:rPr lang="th-TH" sz="2800" dirty="0"/>
              <a:t>การสืบค้นข้อมูล / การค้นหา</a:t>
            </a:r>
            <a:r>
              <a:rPr lang="th-TH" sz="2800" dirty="0" smtClean="0"/>
              <a:t>ข้อมูล </a:t>
            </a:r>
            <a:r>
              <a:rPr lang="th-TH" sz="2800" dirty="0"/>
              <a:t>การชม หรือซื้อสินค้าออนไลน์ </a:t>
            </a:r>
            <a:r>
              <a:rPr lang="th-TH" sz="2800" dirty="0" smtClean="0"/>
              <a:t> </a:t>
            </a:r>
            <a:r>
              <a:rPr lang="th-TH" sz="2800" dirty="0"/>
              <a:t>การ</a:t>
            </a:r>
            <a:r>
              <a:rPr lang="th-TH" sz="2800" dirty="0" smtClean="0"/>
              <a:t>ดาว์นโหลด </a:t>
            </a:r>
            <a:r>
              <a:rPr lang="th-TH" sz="2800" dirty="0"/>
              <a:t>เกม เพลง ไฟล์ข้อมูล </a:t>
            </a:r>
            <a:r>
              <a:rPr lang="th-TH" sz="2800" dirty="0" smtClean="0"/>
              <a:t>ฯลฯ </a:t>
            </a:r>
            <a:r>
              <a:rPr lang="th-TH" sz="2800" dirty="0"/>
              <a:t>การติดตามข้อมูล ภาพยนตร์ รายการบันเทิงต่างๆ </a:t>
            </a:r>
            <a:r>
              <a:rPr lang="th-TH" sz="2800" dirty="0" smtClean="0"/>
              <a:t>ออนไลน์ </a:t>
            </a:r>
            <a:r>
              <a:rPr lang="th-TH" sz="2800" dirty="0"/>
              <a:t>การเล่นเกมคอมพิวเตอร์</a:t>
            </a:r>
            <a:r>
              <a:rPr lang="th-TH" sz="2800" dirty="0" smtClean="0"/>
              <a:t>ออนไลน์ </a:t>
            </a:r>
            <a:r>
              <a:rPr lang="th-TH" sz="2800" dirty="0"/>
              <a:t>การเรียนรู้ออนไลน์ (</a:t>
            </a:r>
            <a:r>
              <a:rPr lang="en-US" sz="2800" dirty="0"/>
              <a:t>e-Learning</a:t>
            </a:r>
            <a:r>
              <a:rPr lang="en-US" sz="2800" dirty="0" smtClean="0"/>
              <a:t>) </a:t>
            </a:r>
            <a:r>
              <a:rPr lang="th-TH" sz="2800" dirty="0"/>
              <a:t>การประชุมทางไกลผ่านอินเทอร์เน็ต (</a:t>
            </a:r>
            <a:r>
              <a:rPr lang="en-US" sz="2800" dirty="0"/>
              <a:t>Video Conference</a:t>
            </a:r>
            <a:r>
              <a:rPr lang="en-US" sz="2800" dirty="0" smtClean="0"/>
              <a:t>) </a:t>
            </a:r>
            <a:r>
              <a:rPr lang="th-TH" sz="2800" dirty="0"/>
              <a:t>โทรศัพท์ผ่านอินเทอร์เน็ต (</a:t>
            </a:r>
            <a:r>
              <a:rPr lang="en-US" sz="2800" dirty="0"/>
              <a:t>VoIP</a:t>
            </a:r>
            <a:r>
              <a:rPr lang="en-US" sz="2800" dirty="0" smtClean="0"/>
              <a:t>) </a:t>
            </a:r>
            <a:r>
              <a:rPr lang="th-TH" sz="2800" dirty="0"/>
              <a:t>การ</a:t>
            </a:r>
            <a:r>
              <a:rPr lang="th-TH" sz="2800" dirty="0" smtClean="0"/>
              <a:t>อัพโหลด</a:t>
            </a:r>
            <a:r>
              <a:rPr lang="th-TH" sz="2800" dirty="0"/>
              <a:t>ข้อมูล หรือ อื่นๆแนวโน้มล่าสุดของการใช้อินเทอร์เน็ตคือการใช้อินเทอร์เน็ตเป็นแหล่งพบปะสังสรรค์เพื่อสร้าง ซึ่งพบว่าปัจจุบันเว็บไซต์ที่เกี่ยวข้องกับกิจกรรมดังกล่าวกำลังได้รับความนิยมอย่างแพร่หลายเช่น  และการใช้เริ่มมีการแพร่ขยายเข้าไปสู่การใช้อินเทอร์เน็ตผ่านโทรศัพท์มือถือ (</a:t>
            </a:r>
            <a:r>
              <a:rPr lang="en-US" sz="2800" dirty="0"/>
              <a:t>Mobile Internet) </a:t>
            </a:r>
            <a:r>
              <a:rPr lang="th-TH" sz="2800" dirty="0"/>
              <a:t>มากขึ้น เนื่องจากเทคโนโลยีปัจจุบันสนับสนุนให้การเข้าถึงเครือข่ายผ่านโทรศัพท์มือถือทำได้ง่ายขึ้นมาก</a:t>
            </a:r>
          </a:p>
        </p:txBody>
      </p:sp>
    </p:spTree>
    <p:extLst>
      <p:ext uri="{BB962C8B-B14F-4D97-AF65-F5344CB8AC3E}">
        <p14:creationId xmlns:p14="http://schemas.microsoft.com/office/powerpoint/2010/main" val="3706838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</TotalTime>
  <Words>2008</Words>
  <Application>Microsoft Office PowerPoint</Application>
  <PresentationFormat>นำเสนอทางหน้าจอ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ตรงกลาง</vt:lpstr>
      <vt:lpstr>4133202 เทคโนโลยีอินเทอร์เน็ต บทที่ 1ความรู้เบื้องต้นเกี่ยวกับระบบเครือข่ายอินเทอร์เน็ต</vt:lpstr>
      <vt:lpstr>ความหมายของอินเทอร์เน็ต</vt:lpstr>
      <vt:lpstr>ความเป็นมาของอินเทอร์เน็ต</vt:lpstr>
      <vt:lpstr>ความเป็นมาของอินเทอร์เน็ต(ต่อ)</vt:lpstr>
      <vt:lpstr>อินเทอร์เน็ตในประเทศไทย</vt:lpstr>
      <vt:lpstr>อินเทอร์เน็ตในประเทศไทย(ต่อ)</vt:lpstr>
      <vt:lpstr>อินเทอร์เน็ตในประเทศไทย(ต่อ)</vt:lpstr>
      <vt:lpstr>อินเทอร์เน็ตในประเทศไทย(ต่อ)</vt:lpstr>
      <vt:lpstr>การประยุกต์ใช้อินเทอร์เน็ต</vt:lpstr>
      <vt:lpstr> ประโยชน์ของอินเทอร์เน็ต</vt:lpstr>
      <vt:lpstr> ประโยชน์ของอินเทอร์เน็ต</vt:lpstr>
      <vt:lpstr> ประโยชน์ของอินเทอร์เน็ต</vt:lpstr>
      <vt:lpstr> ประโยชน์ของอินเทอร์เน็ต</vt:lpstr>
      <vt:lpstr> ประโยชน์ของอินเทอร์เน็ต</vt:lpstr>
      <vt:lpstr>โทษของอินเทอร์เน็ต</vt:lpstr>
      <vt:lpstr>โทษของอินเทอร์เน็ต</vt:lpstr>
      <vt:lpstr>โทษของอินเทอร์เน็ต</vt:lpstr>
      <vt:lpstr>บัญญัติ 10 ประการของการใช้อินเทอร์เน็ต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4133202 เทคโนโลยีอินเทอร์เน็ต บทที่ 1ความรู้เบื้องต้นเกี่ยวกับระบบเครือข่ายอินเทอร์เน็ต</dc:title>
  <dc:creator>Purim</dc:creator>
  <cp:lastModifiedBy>user</cp:lastModifiedBy>
  <cp:revision>6</cp:revision>
  <cp:lastPrinted>2016-05-22T02:40:51Z</cp:lastPrinted>
  <dcterms:created xsi:type="dcterms:W3CDTF">2016-05-15T02:27:06Z</dcterms:created>
  <dcterms:modified xsi:type="dcterms:W3CDTF">2016-05-22T02:56:18Z</dcterms:modified>
</cp:coreProperties>
</file>