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7" r:id="rId2"/>
    <p:sldId id="258" r:id="rId3"/>
    <p:sldId id="259" r:id="rId4"/>
    <p:sldId id="260" r:id="rId5"/>
    <p:sldId id="272" r:id="rId6"/>
    <p:sldId id="273" r:id="rId7"/>
    <p:sldId id="274" r:id="rId8"/>
    <p:sldId id="275" r:id="rId9"/>
    <p:sldId id="276" r:id="rId10"/>
    <p:sldId id="261" r:id="rId11"/>
    <p:sldId id="263" r:id="rId12"/>
    <p:sldId id="264" r:id="rId13"/>
    <p:sldId id="262" r:id="rId14"/>
    <p:sldId id="265" r:id="rId15"/>
    <p:sldId id="266" r:id="rId16"/>
    <p:sldId id="267" r:id="rId17"/>
    <p:sldId id="268" r:id="rId18"/>
    <p:sldId id="290" r:id="rId19"/>
    <p:sldId id="269" r:id="rId20"/>
    <p:sldId id="270" r:id="rId21"/>
    <p:sldId id="271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3" r:id="rId36"/>
    <p:sldId id="292" r:id="rId3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744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C8AEA-23D3-4453-A208-B74EF29E0A3B}" type="datetimeFigureOut">
              <a:rPr lang="th-TH" smtClean="0"/>
              <a:pPr/>
              <a:t>17/06/62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744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BFB9-5A34-4401-AAF1-294F4B59CA6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0669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6/17/2019</a:t>
            </a:fld>
            <a:endParaRPr lang="en-US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6/17/2019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500174"/>
            <a:ext cx="8929718" cy="1757386"/>
          </a:xfrm>
        </p:spPr>
        <p:txBody>
          <a:bodyPr>
            <a:noAutofit/>
          </a:bodyPr>
          <a:lstStyle/>
          <a:p>
            <a:pPr algn="r"/>
            <a:r>
              <a:rPr lang="en-US" sz="4400" dirty="0" smtClean="0"/>
              <a:t>4132404 </a:t>
            </a:r>
            <a:r>
              <a:rPr lang="th-TH" sz="4400" dirty="0" smtClean="0"/>
              <a:t>การสื่อสารข้อมูลและเครือข่ายคอมพิวเตอร์</a:t>
            </a:r>
            <a:br>
              <a:rPr lang="th-TH" sz="4400" dirty="0" smtClean="0"/>
            </a:br>
            <a:r>
              <a:rPr lang="th-TH" sz="4400" dirty="0" smtClean="0"/>
              <a:t>บทที่ </a:t>
            </a:r>
            <a:r>
              <a:rPr lang="th-TH" dirty="0" smtClean="0"/>
              <a:t>8 การรักษาความปลอดภัยในเครือข่าย</a:t>
            </a:r>
            <a:endParaRPr lang="th-TH" sz="4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00100" y="5429264"/>
            <a:ext cx="7854696" cy="1214446"/>
          </a:xfrm>
        </p:spPr>
        <p:txBody>
          <a:bodyPr>
            <a:normAutofit/>
          </a:bodyPr>
          <a:lstStyle/>
          <a:p>
            <a:pPr algn="r"/>
            <a:r>
              <a:rPr lang="th-TH" sz="3200" dirty="0" smtClean="0"/>
              <a:t>ผู้สอน	อ</a:t>
            </a:r>
            <a:r>
              <a:rPr lang="en-US" sz="3200" dirty="0" smtClean="0"/>
              <a:t>.</a:t>
            </a:r>
            <a:r>
              <a:rPr lang="th-TH" sz="3200" dirty="0" smtClean="0"/>
              <a:t>ปุริม ชฎา</a:t>
            </a:r>
            <a:r>
              <a:rPr lang="th-TH" sz="3200" dirty="0" err="1" smtClean="0"/>
              <a:t>รัตน</a:t>
            </a:r>
            <a:r>
              <a:rPr lang="th-TH" sz="3200" dirty="0" smtClean="0"/>
              <a:t>ฐิติ</a:t>
            </a:r>
          </a:p>
          <a:p>
            <a:pPr algn="r"/>
            <a:r>
              <a:rPr lang="en-US" dirty="0" smtClean="0">
                <a:latin typeface="AngsanaUPC" pitchFamily="18" charset="-34"/>
              </a:rPr>
              <a:t>E-mail: purim_it@hotmail.com</a:t>
            </a:r>
            <a:endParaRPr lang="th-TH" dirty="0" smtClean="0">
              <a:latin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Packet Sniffer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เป็นโปรแกรมซึ่งทำหน้าที่ดัก</a:t>
            </a:r>
            <a:r>
              <a:rPr lang="th-TH" dirty="0" err="1" smtClean="0"/>
              <a:t>จับแพ็กเกต</a:t>
            </a:r>
            <a:r>
              <a:rPr lang="th-TH" dirty="0" smtClean="0"/>
              <a:t>ในเครือข่าย </a:t>
            </a:r>
            <a:r>
              <a:rPr lang="th-TH" dirty="0" err="1" smtClean="0"/>
              <a:t>โปรแกรมสนิฟเฟอร์</a:t>
            </a:r>
            <a:r>
              <a:rPr lang="th-TH" dirty="0" smtClean="0"/>
              <a:t>จะถอดข้อมูลใน</a:t>
            </a:r>
            <a:r>
              <a:rPr lang="th-TH" dirty="0" err="1" smtClean="0"/>
              <a:t>แพ็กเกต</a:t>
            </a:r>
            <a:r>
              <a:rPr lang="th-TH" dirty="0" smtClean="0"/>
              <a:t>และ เก็บบันทึกไว้ให้ผู้ติดตั้งนำไปใช้งาน </a:t>
            </a:r>
            <a:r>
              <a:rPr lang="en-US" dirty="0" smtClean="0"/>
              <a:t>Sniffer </a:t>
            </a:r>
            <a:r>
              <a:rPr lang="th-TH" dirty="0" smtClean="0"/>
              <a:t>จึงเป็นโปรแกรมหนึ่งที่</a:t>
            </a:r>
            <a:r>
              <a:rPr lang="th-TH" dirty="0" err="1" smtClean="0"/>
              <a:t>แฮก</a:t>
            </a:r>
            <a:r>
              <a:rPr lang="th-TH" dirty="0" smtClean="0"/>
              <a:t>เก</a:t>
            </a:r>
            <a:r>
              <a:rPr lang="th-TH" dirty="0" err="1" smtClean="0"/>
              <a:t>อร์นิยม</a:t>
            </a:r>
            <a:r>
              <a:rPr lang="th-TH" dirty="0" smtClean="0"/>
              <a:t>ใช้เมื่อเจาะเข้าไปในเครื่องคอมพิวเตอร์ปลายทาง เพื่อดักจับข้อมูลโดยเฉพาะอย่างยิ่งชื่อบัญชีและรหัสผ่านเพื่อนำไปใช้เจาะระบบอื่นต่อไป </a:t>
            </a:r>
            <a:endParaRPr lang="en-US" dirty="0" smtClean="0"/>
          </a:p>
        </p:txBody>
      </p:sp>
      <p:pic>
        <p:nvPicPr>
          <p:cNvPr id="18434" name="Picture 2" descr="https://encrypted-tbn2.google.com/images?q=tbn:ANd9GcT73v5EBJOeeT4nh8X_GIjXd71wrcRe1Yh9icrtem8togmxXq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3471958" cy="2428892"/>
          </a:xfrm>
          <a:prstGeom prst="rect">
            <a:avLst/>
          </a:prstGeom>
          <a:noFill/>
        </p:spPr>
      </p:pic>
      <p:pic>
        <p:nvPicPr>
          <p:cNvPr id="18436" name="Picture 4" descr="https://encrypted-tbn1.google.com/images?q=tbn:ANd9GcTpSMcbRM72auDlDEVNI-GWBI6cNjq1F23F7f9pfw5xVo40mn3j_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928802"/>
            <a:ext cx="3214710" cy="2398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การทำงานของ </a:t>
            </a:r>
            <a:r>
              <a:rPr lang="en-US" b="1" dirty="0" smtClean="0"/>
              <a:t>Sniffer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Ethernet Topology </a:t>
            </a:r>
            <a:r>
              <a:rPr lang="th-TH" dirty="0" smtClean="0"/>
              <a:t>นั้นสร้างมาจากหลักการ </a:t>
            </a:r>
            <a:r>
              <a:rPr lang="en-US" dirty="0" smtClean="0"/>
              <a:t>Shared </a:t>
            </a:r>
            <a:r>
              <a:rPr lang="th-TH" dirty="0" smtClean="0"/>
              <a:t>คือ ทุกเครื่องบนเครือข่ายภายในเครือข่ายเดียวกันจะใช้ </a:t>
            </a:r>
            <a:r>
              <a:rPr lang="en-US" dirty="0" smtClean="0"/>
              <a:t>Shared Media </a:t>
            </a:r>
            <a:r>
              <a:rPr lang="th-TH" dirty="0" smtClean="0"/>
              <a:t>เดียวกัน ซึ่งหมายความว่า ทุกเครื่องจะ</a:t>
            </a:r>
            <a:r>
              <a:rPr lang="th-TH" dirty="0" err="1" smtClean="0"/>
              <a:t>รับแพ็กเกต</a:t>
            </a:r>
            <a:r>
              <a:rPr lang="th-TH" dirty="0" smtClean="0"/>
              <a:t>ทั้งหมดบน </a:t>
            </a:r>
            <a:r>
              <a:rPr lang="en-US" dirty="0" smtClean="0"/>
              <a:t>Shared Media </a:t>
            </a:r>
            <a:r>
              <a:rPr lang="th-TH" dirty="0" smtClean="0"/>
              <a:t>นั้นได้ ดังนั้น </a:t>
            </a:r>
            <a:r>
              <a:rPr lang="en-US" dirty="0" smtClean="0"/>
              <a:t>Hardware </a:t>
            </a:r>
            <a:r>
              <a:rPr lang="th-TH" dirty="0" smtClean="0"/>
              <a:t>จึงถูกสร้างมาพร้อมกับ </a:t>
            </a:r>
            <a:r>
              <a:rPr lang="en-US" dirty="0" smtClean="0"/>
              <a:t>Filter </a:t>
            </a:r>
            <a:r>
              <a:rPr lang="th-TH" dirty="0" smtClean="0"/>
              <a:t>ซึ่งจะไม่สนใจ</a:t>
            </a:r>
            <a:r>
              <a:rPr lang="th-TH" dirty="0" err="1" smtClean="0"/>
              <a:t>แพ็กเกต</a:t>
            </a:r>
            <a:r>
              <a:rPr lang="th-TH" dirty="0" smtClean="0"/>
              <a:t> ที่ไม่ได้ส่งถึงมันเองโดยการตรวจ </a:t>
            </a:r>
            <a:r>
              <a:rPr lang="en-US" dirty="0" smtClean="0"/>
              <a:t>MAC Address </a:t>
            </a:r>
            <a:r>
              <a:rPr lang="th-TH" dirty="0" smtClean="0"/>
              <a:t>แต่ </a:t>
            </a:r>
            <a:r>
              <a:rPr lang="en-US" dirty="0" smtClean="0"/>
              <a:t>Sniffer </a:t>
            </a:r>
            <a:r>
              <a:rPr lang="th-TH" dirty="0" smtClean="0"/>
              <a:t>จะปิดการทำงานของ</a:t>
            </a:r>
            <a:r>
              <a:rPr lang="en-US" dirty="0" smtClean="0"/>
              <a:t>Filter </a:t>
            </a:r>
            <a:r>
              <a:rPr lang="th-TH" dirty="0" smtClean="0"/>
              <a:t>นั้น และบังคับให้ </a:t>
            </a:r>
            <a:r>
              <a:rPr lang="en-US" dirty="0" smtClean="0"/>
              <a:t>Network Card </a:t>
            </a:r>
            <a:r>
              <a:rPr lang="th-TH" dirty="0" smtClean="0"/>
              <a:t>เข้าสู่สภาวะการทำงานที่เรียกว่า "</a:t>
            </a:r>
            <a:r>
              <a:rPr lang="en-US" dirty="0" smtClean="0"/>
              <a:t>promiscuous mode"</a:t>
            </a:r>
            <a:r>
              <a:rPr lang="th-TH" dirty="0" smtClean="0"/>
              <a:t> (ดักฟัง) เมื่อจับเฟรมข้อมูลขึ้นมาได้แล้ว ก็จะนำไปใส่ในบัฟเฟอร์ โดยการจับ ข้อมูลมีอยู่ 2 โหมด จับข้อมูลจนกระทั่งบัฟเฟอร์เต็ม หรือใช้บัฟเฟอร์แบบเขียนข้อมูลใหม่ทับข้อมูลที่เก่าที่สุด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วิธีการตรวจสอบว่าเครื่องกำลังรัน </a:t>
            </a:r>
            <a:r>
              <a:rPr lang="en-US" b="1" dirty="0" smtClean="0"/>
              <a:t>Sniffer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ผู้ที่โจมตีจะใช้สิทธิ์ของ </a:t>
            </a:r>
            <a:r>
              <a:rPr lang="en-US" dirty="0" smtClean="0"/>
              <a:t>root </a:t>
            </a:r>
            <a:r>
              <a:rPr lang="th-TH" dirty="0" smtClean="0"/>
              <a:t>หรือ </a:t>
            </a:r>
            <a:r>
              <a:rPr lang="en-US" dirty="0" smtClean="0"/>
              <a:t>Admin </a:t>
            </a:r>
            <a:r>
              <a:rPr lang="th-TH" dirty="0" smtClean="0"/>
              <a:t>รัน </a:t>
            </a:r>
            <a:r>
              <a:rPr lang="en-US" dirty="0" smtClean="0"/>
              <a:t>Sniffer </a:t>
            </a:r>
            <a:r>
              <a:rPr lang="th-TH" dirty="0" smtClean="0"/>
              <a:t>เพื่อให้สามารถเข้าถึงเน็ตเวิร์คได้มากขึ้น (เช่นเพื่อให้ได้รหัสผ่านของ </a:t>
            </a:r>
            <a:r>
              <a:rPr lang="en-US" dirty="0" smtClean="0"/>
              <a:t>Host </a:t>
            </a:r>
            <a:r>
              <a:rPr lang="th-TH" dirty="0" smtClean="0"/>
              <a:t>อื่นใน </a:t>
            </a:r>
            <a:r>
              <a:rPr lang="en-US" dirty="0" smtClean="0"/>
              <a:t>Network )</a:t>
            </a:r>
            <a:r>
              <a:rPr lang="th-TH" dirty="0" smtClean="0"/>
              <a:t>การตรวจหา </a:t>
            </a:r>
            <a:r>
              <a:rPr lang="en-US" dirty="0" smtClean="0"/>
              <a:t>Process </a:t>
            </a:r>
            <a:r>
              <a:rPr lang="th-TH" dirty="0" smtClean="0"/>
              <a:t>ที่รัน </a:t>
            </a:r>
            <a:r>
              <a:rPr lang="en-US" dirty="0" smtClean="0"/>
              <a:t>Sniffer </a:t>
            </a:r>
            <a:r>
              <a:rPr lang="th-TH" dirty="0" smtClean="0"/>
              <a:t>นั้น ยากเพราะชื่อของ </a:t>
            </a:r>
            <a:r>
              <a:rPr lang="en-US" dirty="0" smtClean="0"/>
              <a:t>Process </a:t>
            </a:r>
            <a:r>
              <a:rPr lang="th-TH" dirty="0" smtClean="0"/>
              <a:t>สามารถซ่อนในชื่อซึ่งดูไม่มีอันตรายได้</a:t>
            </a:r>
          </a:p>
          <a:p>
            <a:r>
              <a:rPr lang="th-TH" dirty="0" smtClean="0"/>
              <a:t>วิธีเดียวที่สามารถตรวจหา </a:t>
            </a:r>
            <a:r>
              <a:rPr lang="en-US" dirty="0" smtClean="0"/>
              <a:t>Sniffer </a:t>
            </a:r>
            <a:r>
              <a:rPr lang="th-TH" dirty="0" smtClean="0"/>
              <a:t>คือ การตรวจดูว่า </a:t>
            </a:r>
            <a:r>
              <a:rPr lang="en-US" dirty="0" smtClean="0"/>
              <a:t>Network Interface </a:t>
            </a:r>
            <a:r>
              <a:rPr lang="th-TH" dirty="0" smtClean="0"/>
              <a:t>อยู่ใน </a:t>
            </a:r>
            <a:r>
              <a:rPr lang="en-US" dirty="0" smtClean="0"/>
              <a:t>Promiscuous Mode </a:t>
            </a:r>
            <a:r>
              <a:rPr lang="th-TH" dirty="0" smtClean="0"/>
              <a:t>หรือไม่ ซึ่งหมายความว่ามีการดักจับการสื่อสารในเน็ตเวิร์คทั้งหมดไม่เพียงแต่การสื่อสารที่มีปลายทางที่เครื่องนั้นเท่านั้น ดังนั้นเครื่องที่อยู่ใน </a:t>
            </a:r>
            <a:r>
              <a:rPr lang="en-US" dirty="0" smtClean="0"/>
              <a:t>Promiscuous Mode </a:t>
            </a:r>
            <a:r>
              <a:rPr lang="th-TH" dirty="0" smtClean="0"/>
              <a:t>จึงเป็นเครื่องบ่งชี้ว่ามี </a:t>
            </a:r>
            <a:r>
              <a:rPr lang="en-US" dirty="0" smtClean="0"/>
              <a:t>Sniffer </a:t>
            </a:r>
            <a:r>
              <a:rPr lang="th-TH" dirty="0" smtClean="0"/>
              <a:t>รันอยู่</a:t>
            </a:r>
          </a:p>
          <a:p>
            <a:r>
              <a:rPr lang="th-TH" dirty="0" smtClean="0"/>
              <a:t>บนเครื่อง </a:t>
            </a:r>
            <a:r>
              <a:rPr lang="en-US" dirty="0" smtClean="0"/>
              <a:t>UNIX </a:t>
            </a:r>
            <a:r>
              <a:rPr lang="th-TH" dirty="0" smtClean="0"/>
              <a:t>สามารถใช้คำสั่ง: </a:t>
            </a:r>
            <a:r>
              <a:rPr lang="en-US" dirty="0" err="1" smtClean="0"/>
              <a:t>ifconfig</a:t>
            </a:r>
            <a:r>
              <a:rPr lang="en-US" dirty="0" smtClean="0"/>
              <a:t> -a | </a:t>
            </a:r>
            <a:r>
              <a:rPr lang="en-US" dirty="0" err="1" smtClean="0"/>
              <a:t>grep</a:t>
            </a:r>
            <a:r>
              <a:rPr lang="en-US" dirty="0" smtClean="0"/>
              <a:t> PROMISC </a:t>
            </a:r>
            <a:r>
              <a:rPr lang="th-TH" dirty="0" smtClean="0"/>
              <a:t>เช็คได้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ลักษณะการใช้ </a:t>
            </a:r>
            <a:r>
              <a:rPr lang="en-US" b="1" dirty="0" smtClean="0"/>
              <a:t>Packet Sniffer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ลักษณะการใช้จะแบ่งเป็น 2 ประเภทคือ </a:t>
            </a:r>
            <a:endParaRPr lang="en-US" dirty="0" smtClean="0"/>
          </a:p>
          <a:p>
            <a:r>
              <a:rPr lang="en-US" dirty="0" smtClean="0"/>
              <a:t>sniffer </a:t>
            </a:r>
            <a:r>
              <a:rPr lang="th-TH" dirty="0" smtClean="0"/>
              <a:t>เชิงพาณิชย์ ซึ่งใช้ในการดูแลเครือข่าย</a:t>
            </a:r>
          </a:p>
          <a:p>
            <a:pPr lvl="1"/>
            <a:r>
              <a:rPr lang="th-TH" dirty="0" smtClean="0"/>
              <a:t>ใช้ในการวิเคราะห์ปัญหาเรื่องความผิดพลาดของเครือข่าย </a:t>
            </a:r>
          </a:p>
          <a:p>
            <a:pPr lvl="1"/>
            <a:r>
              <a:rPr lang="th-TH" dirty="0" smtClean="0"/>
              <a:t>การวิเคราะห์ประสิทธิภาพของเครือข่าย </a:t>
            </a:r>
          </a:p>
          <a:p>
            <a:pPr lvl="1"/>
            <a:r>
              <a:rPr lang="th-TH" dirty="0" smtClean="0"/>
              <a:t>ใช้ในระบบตรวจจับการบุกรุก</a:t>
            </a:r>
          </a:p>
          <a:p>
            <a:r>
              <a:rPr lang="en-US" dirty="0" smtClean="0"/>
              <a:t>sniffer </a:t>
            </a:r>
            <a:r>
              <a:rPr lang="th-TH" dirty="0" smtClean="0"/>
              <a:t>ซ่อนเร้น ซึ่งใช้ในการโจมตีหรือบุกรุกคอมพิวเตอร์</a:t>
            </a:r>
          </a:p>
          <a:p>
            <a:pPr lvl="1"/>
            <a:r>
              <a:rPr lang="th-TH" dirty="0" smtClean="0"/>
              <a:t>การดักจับรหัสผ่านและ </a:t>
            </a:r>
            <a:r>
              <a:rPr lang="en-US" dirty="0" smtClean="0"/>
              <a:t>user name </a:t>
            </a:r>
            <a:r>
              <a:rPr lang="th-TH" dirty="0" smtClean="0"/>
              <a:t>จากเครือข่าย </a:t>
            </a:r>
            <a:br>
              <a:rPr lang="th-TH" dirty="0" smtClean="0"/>
            </a:br>
            <a:r>
              <a:rPr lang="th-TH" dirty="0" smtClean="0"/>
              <a:t> 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IP Spoofing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 การปลอมแปลงหมายเลข </a:t>
            </a:r>
            <a:r>
              <a:rPr lang="en-US" dirty="0" smtClean="0"/>
              <a:t>IP Address </a:t>
            </a:r>
            <a:r>
              <a:rPr lang="th-TH" dirty="0" smtClean="0"/>
              <a:t>ให้เป็นหมายเลขซึ่งได้รับอนุญาตให้เข้าใช้งานเครือข่ายนั้นๆ ได้ เพื่อบุกรุกเข้าไปขโมย หรือทำลายข้อมูล หรือกระทำการอื่นๆ อันเป็นการโจมตีเครือข่าย เช่น การเข้าไปลบค่า </a:t>
            </a:r>
            <a:r>
              <a:rPr lang="en-US" dirty="0" smtClean="0"/>
              <a:t>Routing table </a:t>
            </a:r>
            <a:r>
              <a:rPr lang="th-TH" dirty="0" smtClean="0"/>
              <a:t>ทิ้งเพื่อให้สามารถส่งข้อมูลผ่านไปยังภายนอกได้</a:t>
            </a:r>
            <a:br>
              <a:rPr lang="th-TH" dirty="0" smtClean="0"/>
            </a:br>
            <a:r>
              <a:rPr lang="th-TH" dirty="0" smtClean="0"/>
              <a:t>การได้มาซึ่งหมายเลข </a:t>
            </a:r>
            <a:r>
              <a:rPr lang="en-US" dirty="0" smtClean="0"/>
              <a:t>IP Address </a:t>
            </a:r>
            <a:r>
              <a:rPr lang="th-TH" dirty="0" smtClean="0"/>
              <a:t>ที่ได้รับอนุญาตอาจได้มาจากการ </a:t>
            </a:r>
            <a:r>
              <a:rPr lang="en-US" dirty="0" smtClean="0"/>
              <a:t>Sniffer </a:t>
            </a:r>
            <a:r>
              <a:rPr lang="th-TH" dirty="0" smtClean="0"/>
              <a:t>ดู</a:t>
            </a:r>
            <a:r>
              <a:rPr lang="th-TH" dirty="0" err="1" smtClean="0"/>
              <a:t>แพค</a:t>
            </a:r>
            <a:r>
              <a:rPr lang="th-TH" dirty="0" smtClean="0"/>
              <a:t>เก</a:t>
            </a:r>
            <a:r>
              <a:rPr lang="th-TH" dirty="0" err="1" smtClean="0"/>
              <a:t>จข้อ</a:t>
            </a:r>
            <a:r>
              <a:rPr lang="th-TH" dirty="0" smtClean="0"/>
              <a:t>มูลจากหมายเลข </a:t>
            </a:r>
            <a:r>
              <a:rPr lang="en-US" dirty="0" smtClean="0"/>
              <a:t>IP </a:t>
            </a:r>
            <a:r>
              <a:rPr lang="th-TH" dirty="0" smtClean="0"/>
              <a:t>ต่างๆ ที่วิ่งผ่านเพื่อจับสังเกตหาหมายเลข </a:t>
            </a:r>
            <a:r>
              <a:rPr lang="en-US" dirty="0" smtClean="0"/>
              <a:t>IP Address </a:t>
            </a:r>
            <a:r>
              <a:rPr lang="th-TH" dirty="0" smtClean="0"/>
              <a:t>ที่คาดว่าจะเป็นไปได้ หรือใช้วิธีการอื่นๆ ที่ได้มาซึ่งหมายเลข </a:t>
            </a:r>
            <a:r>
              <a:rPr lang="en-US" dirty="0" smtClean="0"/>
              <a:t>IP Address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 Spoofing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Spoofing </a:t>
            </a:r>
            <a:r>
              <a:rPr lang="th-TH" dirty="0" smtClean="0"/>
              <a:t>ไม่ใช่</a:t>
            </a:r>
            <a:r>
              <a:rPr lang="th-TH" dirty="0" err="1" smtClean="0"/>
              <a:t>ไวรัส</a:t>
            </a:r>
            <a:r>
              <a:rPr lang="th-TH" dirty="0" smtClean="0"/>
              <a:t>คอมพิวเตอร์ แต่เป็นอาชญากรรมทางคอมพิวเตอร์รูปแบบหนึ่ง ที่กำลังเป็นที่พบเห็นได้มากขึ้นเรื่อยๆ ในปัจจุบัน ซึ่งเป็นการปลอมแปลง    อี-เมล์ (</a:t>
            </a:r>
            <a:r>
              <a:rPr lang="en-US" dirty="0" smtClean="0"/>
              <a:t>E-mail Spoofing) </a:t>
            </a:r>
            <a:r>
              <a:rPr lang="th-TH" dirty="0" smtClean="0"/>
              <a:t>ทำการสร้างเว็บไซต์ปลอมที่มีเนื้อหาเหมือนกับเว็บไซต์ของจริงและมี </a:t>
            </a:r>
            <a:r>
              <a:rPr lang="en-US" dirty="0" smtClean="0"/>
              <a:t>Address </a:t>
            </a:r>
            <a:r>
              <a:rPr lang="th-TH" dirty="0" smtClean="0"/>
              <a:t>ใกล้เคียงกับเว็บไซต์จริง เพื่อทำการหลอกลวงให้เหยื่อหรือผู้รับอี-เมล์เปิดเผยข้อมูลทางด้านการเงิน หรือข้อมูลส่วนบุคคลอื่นๆ อาทิเช่น ข้อมูลของหมายเลขบัตรเครดิต บัญชีผู้ใช้ (</a:t>
            </a:r>
            <a:r>
              <a:rPr lang="en-US" dirty="0" smtClean="0"/>
              <a:t>Username) </a:t>
            </a:r>
            <a:r>
              <a:rPr lang="th-TH" dirty="0" smtClean="0"/>
              <a:t>และ รหัสผ่าน (</a:t>
            </a:r>
            <a:r>
              <a:rPr lang="en-US" dirty="0" smtClean="0"/>
              <a:t>Password) </a:t>
            </a:r>
            <a:r>
              <a:rPr lang="th-TH" dirty="0" smtClean="0"/>
              <a:t>หมายเลขบัตรประจำตัวประชาชน หรือข้อมูลส่วนบุคคลอื่นๆ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 Spoofing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การปลอมแปลงบนระบบคอมพิวเตอร์ที่สำคัญ ได้แก่ การปลอมแปลงหมายเลข </a:t>
            </a:r>
            <a:r>
              <a:rPr lang="en-US" dirty="0" smtClean="0"/>
              <a:t>IP Address (IP Address Spoofing) </a:t>
            </a:r>
            <a:r>
              <a:rPr lang="th-TH" dirty="0" smtClean="0"/>
              <a:t>ผู้ให้บริการอินเทอร์เน็ต (</a:t>
            </a:r>
            <a:r>
              <a:rPr lang="en-US" dirty="0" smtClean="0"/>
              <a:t>ISP)</a:t>
            </a:r>
            <a:r>
              <a:rPr lang="th-TH" dirty="0" smtClean="0"/>
              <a:t>ซึ่งในปัจจุบันนี้เราสามารถป้องกันภัยจากการปลอมแปลงประเภทนี้ได้แล้ว ผู้ใช้งานอินเตอร์เน็ตที่บ้านจึงไม่จำเป็นจะต้องกังวลกับปัญหานี้ อย่างไรก็ตามองค์กรหรือธุรกิจที่ต้องดูแลระบบเครือข่ายด้วยตัวเอง อาจมีความจำเป็นต้องปรึกษากับผู้ขายอุปกรณ์เครือข่ายที่องค์กรจัดซื้อมาใช้งาน เพื่อปกป้องตนเองจากปัญหานี้</a:t>
            </a: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การปลอมแปลงอีเมล์ (</a:t>
            </a:r>
            <a:r>
              <a:rPr lang="en-US" b="1" dirty="0" smtClean="0"/>
              <a:t>Email Spoofing)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เป็นการปลอมแปลงอีเมล์แอดเดรสของผู้ส่ง ผู้ใช้จะได้รับอีเมล์ที่ระบุว่ามาจากผู้ส่งคนหนึ่ง แต่จริงๆ แล้วนั้นเป็นอีเมล์ที่มาจากผู้ส่งที่ไม่หวังดี เนื่องจากโดยทั่วไปแล้ว การได้รับอีเมล์ สิ่งแรกที่เราจะสังเกต คือ ใครเป็นคนส่งมาให้เราถ้ามาจากคนที่เรารู้จักหรือไม่ เพื่อที่เราจะได้แน่ใจว่า ไม่</a:t>
            </a:r>
            <a:r>
              <a:rPr lang="th-TH" dirty="0" err="1" smtClean="0"/>
              <a:t>เป็นส</a:t>
            </a:r>
            <a:r>
              <a:rPr lang="th-TH" dirty="0" smtClean="0"/>
              <a:t>แปม</a:t>
            </a:r>
            <a:r>
              <a:rPr lang="th-TH" dirty="0" err="1" smtClean="0"/>
              <a:t>เมล</a:t>
            </a:r>
            <a:r>
              <a:rPr lang="th-TH" dirty="0" smtClean="0"/>
              <a:t> หรือมี</a:t>
            </a:r>
            <a:r>
              <a:rPr lang="th-TH" dirty="0" err="1" smtClean="0"/>
              <a:t>ไวรัส</a:t>
            </a:r>
            <a:r>
              <a:rPr lang="th-TH" dirty="0" smtClean="0"/>
              <a:t>แนบมา การ ปลอมแปลงอีเมล์นี้โดยทั่วไปแล้วจะมีวัตถุประสงค์ที่จะหลอกให้เหยื่อกระทำการ ที่อาจก่อให้เกิดความเสียหายหรือบอกข้อมูลที่มีความสำคัญออกมาเช่น รหัสผ่าน หรือข้อมูลส่วนตัว</a:t>
            </a:r>
            <a:r>
              <a:rPr lang="en-US" dirty="0" smtClean="0"/>
              <a:t> </a:t>
            </a:r>
            <a:r>
              <a:rPr lang="th-TH" dirty="0" smtClean="0"/>
              <a:t>การ </a:t>
            </a:r>
            <a:r>
              <a:rPr lang="en-US" dirty="0" smtClean="0"/>
              <a:t>Spoofing </a:t>
            </a:r>
            <a:r>
              <a:rPr lang="th-TH" dirty="0" smtClean="0"/>
              <a:t>จะใช้</a:t>
            </a:r>
            <a:r>
              <a:rPr lang="en-US" dirty="0" smtClean="0"/>
              <a:t> SMTP (</a:t>
            </a:r>
            <a:r>
              <a:rPr lang="en-US" dirty="0" err="1" smtClean="0"/>
              <a:t>SimpleMail</a:t>
            </a:r>
            <a:r>
              <a:rPr lang="en-US" dirty="0" smtClean="0"/>
              <a:t> Transfer Protocol) </a:t>
            </a:r>
            <a:r>
              <a:rPr lang="th-TH" dirty="0" smtClean="0"/>
              <a:t>หรือใช้ซอฟต์แวร์ช่วยในการปลอมอีเมล์ ซึ่งการใช้งานไม่ต่างจากโปรแกรม </a:t>
            </a:r>
            <a:r>
              <a:rPr lang="en-US" dirty="0" smtClean="0"/>
              <a:t>outlook </a:t>
            </a:r>
            <a:r>
              <a:rPr lang="th-TH" dirty="0" smtClean="0"/>
              <a:t>เพียงแต่ต้องพิมพ์เพิ่มในส่วนของชื่อผู้ส่งด้วยเท่านั้น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th-TH" dirty="0"/>
          </a:p>
        </p:txBody>
      </p:sp>
      <p:pic>
        <p:nvPicPr>
          <p:cNvPr id="50178" name="Picture 2" descr="http://connect.com.my/blog/wp-content/uploads/2008/10/nst-email-spoof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1297"/>
            <a:ext cx="5072098" cy="6386703"/>
          </a:xfrm>
          <a:prstGeom prst="rect">
            <a:avLst/>
          </a:prstGeom>
          <a:noFill/>
        </p:spPr>
      </p:pic>
      <p:pic>
        <p:nvPicPr>
          <p:cNvPr id="50180" name="Picture 4" descr="https://encrypted-tbn3.google.com/images?q=tbn:ANd9GcQout2gAmxXWK2Kp9DxhBXMth-8ATgVNTZPZzoigf5h8Iq5Tl_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12" y="3857628"/>
            <a:ext cx="5429288" cy="2766516"/>
          </a:xfrm>
          <a:prstGeom prst="rect">
            <a:avLst/>
          </a:prstGeom>
          <a:noFill/>
        </p:spPr>
      </p:pic>
      <p:pic>
        <p:nvPicPr>
          <p:cNvPr id="50182" name="Picture 6" descr="http://technofriends.files.wordpress.com/2008/04/spoofing-bank-detail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500042"/>
            <a:ext cx="6053014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การโจมตีด้วย </a:t>
            </a:r>
            <a:r>
              <a:rPr lang="en-US" b="1" dirty="0" smtClean="0"/>
              <a:t>IP Spoofing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เทคนิคในการโจมตีด้วย </a:t>
            </a:r>
            <a:r>
              <a:rPr lang="en-US" dirty="0" smtClean="0"/>
              <a:t>IP Spoofing </a:t>
            </a:r>
            <a:r>
              <a:rPr lang="th-TH" dirty="0" smtClean="0"/>
              <a:t>อยู่ 3 แบบหลักๆ คือ</a:t>
            </a:r>
          </a:p>
          <a:p>
            <a:pPr lvl="1"/>
            <a:r>
              <a:rPr lang="en-US" b="1" dirty="0" smtClean="0"/>
              <a:t>Non-Blind Spoofing  </a:t>
            </a:r>
            <a:r>
              <a:rPr lang="th-TH" dirty="0" smtClean="0"/>
              <a:t>เป็นวิธีการที่ </a:t>
            </a:r>
            <a:r>
              <a:rPr lang="en-US" dirty="0" smtClean="0"/>
              <a:t>Hacker </a:t>
            </a:r>
            <a:r>
              <a:rPr lang="th-TH" dirty="0" smtClean="0"/>
              <a:t>จะใช้ ต่อเมื่อเครื่องของ </a:t>
            </a:r>
            <a:r>
              <a:rPr lang="en-US" dirty="0" smtClean="0"/>
              <a:t>Hacker </a:t>
            </a:r>
            <a:r>
              <a:rPr lang="th-TH" dirty="0" smtClean="0"/>
              <a:t>เองนั้นอยู่ภายใน </a:t>
            </a:r>
            <a:r>
              <a:rPr lang="en-US" dirty="0" smtClean="0"/>
              <a:t>Subnet </a:t>
            </a:r>
            <a:r>
              <a:rPr lang="th-TH" dirty="0" smtClean="0"/>
              <a:t>เดียวกันกับเป้าหมาย โดยจะอาศัยหมายเลข </a:t>
            </a:r>
            <a:r>
              <a:rPr lang="en-US" dirty="0" smtClean="0"/>
              <a:t>Acknowledge No. </a:t>
            </a:r>
            <a:r>
              <a:rPr lang="th-TH" dirty="0" smtClean="0"/>
              <a:t>ที่ </a:t>
            </a:r>
            <a:r>
              <a:rPr lang="en-US" dirty="0" smtClean="0"/>
              <a:t>Hacker </a:t>
            </a:r>
            <a:r>
              <a:rPr lang="th-TH" dirty="0" smtClean="0"/>
              <a:t>นั้น </a:t>
            </a:r>
            <a:r>
              <a:rPr lang="en-US" dirty="0" smtClean="0"/>
              <a:t>Sniff </a:t>
            </a:r>
            <a:r>
              <a:rPr lang="th-TH" dirty="0" smtClean="0"/>
              <a:t>มาได้ และ ทำการส่ง </a:t>
            </a:r>
            <a:r>
              <a:rPr lang="en-US" dirty="0" smtClean="0"/>
              <a:t>Packet </a:t>
            </a:r>
            <a:r>
              <a:rPr lang="th-TH" dirty="0" smtClean="0"/>
              <a:t>ออกไปโดยเซต </a:t>
            </a:r>
            <a:r>
              <a:rPr lang="en-US" dirty="0" smtClean="0"/>
              <a:t>Acknowledge No. </a:t>
            </a:r>
            <a:r>
              <a:rPr lang="th-TH" dirty="0" smtClean="0"/>
              <a:t>ใหม่ ให้เป็นลำดับถัดจากที่ </a:t>
            </a:r>
            <a:r>
              <a:rPr lang="en-US" dirty="0" smtClean="0"/>
              <a:t>Sniff </a:t>
            </a:r>
            <a:r>
              <a:rPr lang="th-TH" dirty="0" smtClean="0"/>
              <a:t>มาได้</a:t>
            </a:r>
          </a:p>
          <a:p>
            <a:pPr lvl="1"/>
            <a:endParaRPr lang="th-TH" dirty="0" smtClean="0"/>
          </a:p>
          <a:p>
            <a:pPr lvl="1"/>
            <a:r>
              <a:rPr lang="en-US" b="1" dirty="0" smtClean="0"/>
              <a:t>Blind Spoofing </a:t>
            </a:r>
            <a:r>
              <a:rPr lang="th-TH" dirty="0" smtClean="0"/>
              <a:t>จะเป็นการสุ่มเอา </a:t>
            </a:r>
            <a:r>
              <a:rPr lang="en-US" dirty="0" smtClean="0"/>
              <a:t>Acknowledge No. </a:t>
            </a:r>
            <a:r>
              <a:rPr lang="th-TH" dirty="0" smtClean="0"/>
              <a:t>ออกไปยังเครื่องเป้าหมาย(เนื่องจาก วิธีเดิมนั้น ไม่สามารถที่จะ </a:t>
            </a:r>
            <a:r>
              <a:rPr lang="en-US" dirty="0" smtClean="0"/>
              <a:t>Sniff Packet </a:t>
            </a:r>
            <a:r>
              <a:rPr lang="th-TH" dirty="0" smtClean="0"/>
              <a:t>ของ </a:t>
            </a:r>
            <a:r>
              <a:rPr lang="en-US" dirty="0" smtClean="0"/>
              <a:t>Users </a:t>
            </a:r>
            <a:r>
              <a:rPr lang="th-TH" dirty="0" smtClean="0"/>
              <a:t>ที่อยู่ห่าง </a:t>
            </a:r>
            <a:r>
              <a:rPr lang="en-US" dirty="0" smtClean="0"/>
              <a:t>Subnet </a:t>
            </a:r>
            <a:r>
              <a:rPr lang="th-TH" dirty="0" smtClean="0"/>
              <a:t>กันออกไปได้ (เช่น </a:t>
            </a:r>
            <a:r>
              <a:rPr lang="en-US" dirty="0" smtClean="0"/>
              <a:t>Internet)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เนื้อหา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การรักษาความปลอดภัยในเครือข่าย</a:t>
            </a:r>
            <a:endParaRPr lang="en-US" b="1" dirty="0" smtClean="0"/>
          </a:p>
          <a:p>
            <a:r>
              <a:rPr lang="th-TH" b="1" dirty="0" smtClean="0"/>
              <a:t>รูปแบบการโจมตีเครือข่าย</a:t>
            </a:r>
            <a:endParaRPr lang="en-US" b="1" dirty="0" smtClean="0"/>
          </a:p>
          <a:p>
            <a:pPr lvl="1"/>
            <a:r>
              <a:rPr lang="en-US" dirty="0" smtClean="0"/>
              <a:t>Spam</a:t>
            </a:r>
          </a:p>
          <a:p>
            <a:pPr lvl="1"/>
            <a:r>
              <a:rPr lang="en-US" dirty="0" smtClean="0"/>
              <a:t>Packet Sniffer</a:t>
            </a:r>
          </a:p>
          <a:p>
            <a:pPr lvl="1"/>
            <a:r>
              <a:rPr lang="en-US" dirty="0" smtClean="0"/>
              <a:t>IP Spoofing</a:t>
            </a:r>
          </a:p>
          <a:p>
            <a:pPr lvl="1"/>
            <a:r>
              <a:rPr lang="en-US" dirty="0" smtClean="0"/>
              <a:t>Password Attacks</a:t>
            </a:r>
          </a:p>
          <a:p>
            <a:pPr lvl="1"/>
            <a:r>
              <a:rPr lang="en-US" dirty="0" smtClean="0"/>
              <a:t>Denial of Service</a:t>
            </a:r>
          </a:p>
          <a:p>
            <a:pPr lvl="1"/>
            <a:r>
              <a:rPr lang="en-US" dirty="0" smtClean="0"/>
              <a:t>Distributed Denial of Service (</a:t>
            </a:r>
            <a:r>
              <a:rPr lang="en-US" dirty="0" err="1" smtClean="0"/>
              <a:t>DDoS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Malware</a:t>
            </a:r>
          </a:p>
          <a:p>
            <a:r>
              <a:rPr lang="th-TH" b="1" dirty="0" smtClean="0"/>
              <a:t>วิธีการรักษาความปลอดภัยบนเครือข่าย</a:t>
            </a:r>
            <a:endParaRPr lang="en-US" dirty="0" smtClean="0"/>
          </a:p>
          <a:p>
            <a:pPr>
              <a:buNone/>
            </a:pPr>
            <a:endParaRPr lang="th-TH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การโจมตีด้วย </a:t>
            </a:r>
            <a:r>
              <a:rPr lang="en-US" b="1" dirty="0" smtClean="0"/>
              <a:t>IP Spoofing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Man-in-Middle Attack </a:t>
            </a:r>
            <a:r>
              <a:rPr lang="en-US" dirty="0" smtClean="0"/>
              <a:t> </a:t>
            </a:r>
            <a:r>
              <a:rPr lang="th-TH" dirty="0" smtClean="0"/>
              <a:t>ในการโจมตีแบบ </a:t>
            </a:r>
            <a:r>
              <a:rPr lang="en-US" dirty="0" smtClean="0"/>
              <a:t>Man-in-Middle </a:t>
            </a:r>
            <a:r>
              <a:rPr lang="th-TH" dirty="0" smtClean="0"/>
              <a:t>ผู้โจมตีจะลวงให้ผู้ใช้เชื่อมต่อเข้ากับ </a:t>
            </a:r>
            <a:r>
              <a:rPr lang="en-US" dirty="0" smtClean="0"/>
              <a:t>Host </a:t>
            </a:r>
            <a:r>
              <a:rPr lang="th-TH" dirty="0" smtClean="0"/>
              <a:t>ของผู้โจมตีซึ่งจะทำให้ผู้โจมตีสามารถเข้าถึงข้อมูลที่ผู้ใช้รับส่งอยู่ได้ และนำไปสู่การโจมตี </a:t>
            </a:r>
            <a:r>
              <a:rPr lang="en-US" dirty="0" smtClean="0"/>
              <a:t>Host </a:t>
            </a:r>
            <a:r>
              <a:rPr lang="th-TH" dirty="0" smtClean="0"/>
              <a:t>ที่ทำการ </a:t>
            </a:r>
            <a:r>
              <a:rPr lang="en-US" dirty="0" smtClean="0"/>
              <a:t>Trusts </a:t>
            </a:r>
            <a:r>
              <a:rPr lang="th-TH" dirty="0" smtClean="0"/>
              <a:t>กับ </a:t>
            </a:r>
            <a:r>
              <a:rPr lang="en-US" dirty="0" smtClean="0"/>
              <a:t>Host </a:t>
            </a:r>
            <a:r>
              <a:rPr lang="th-TH" dirty="0" smtClean="0"/>
              <a:t>ที่ทาง </a:t>
            </a:r>
            <a:r>
              <a:rPr lang="en-US" dirty="0" smtClean="0"/>
              <a:t>Hacker </a:t>
            </a:r>
            <a:r>
              <a:rPr lang="th-TH" dirty="0" smtClean="0"/>
              <a:t>นั้นโจมตีมาได้</a:t>
            </a:r>
          </a:p>
          <a:p>
            <a:pPr>
              <a:buNone/>
            </a:pPr>
            <a:endParaRPr lang="th-TH" sz="2600" dirty="0" smtClean="0"/>
          </a:p>
          <a:p>
            <a:pPr>
              <a:buNone/>
            </a:pPr>
            <a:r>
              <a:rPr lang="en-US" sz="2600" b="1" dirty="0" smtClean="0"/>
              <a:t>	Acknowledge Number </a:t>
            </a:r>
            <a:r>
              <a:rPr lang="th-TH" sz="2600" dirty="0" smtClean="0"/>
              <a:t>ก็คือหมายเลขที่ใช้อ้างอิงในการตอบรับ ผู้ที่เริ่มส่งข้อมูลจะเป็นผู้กำหนดเลขขึ้น มาและส่งไปพร้อมกับการสร้างการเชื่อมต่อครั้งใหม่แต่สำหรับฝ่ายที่ถูกติดต่อ ก็จะกำหนดหมายเลขสำหรับใช้อ้างอิงในการตอบรับ</a:t>
            </a:r>
            <a:endParaRPr lang="th-TH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Password Attacks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ในโลก </a:t>
            </a:r>
            <a:r>
              <a:rPr lang="en-US" dirty="0" smtClean="0"/>
              <a:t>Internet </a:t>
            </a:r>
            <a:r>
              <a:rPr lang="th-TH" dirty="0" smtClean="0"/>
              <a:t>หรือระบบคอมพิวเตอร์ต่างๆ มักจะใช้ </a:t>
            </a:r>
            <a:r>
              <a:rPr lang="en-US" dirty="0" smtClean="0"/>
              <a:t>Password </a:t>
            </a:r>
            <a:r>
              <a:rPr lang="th-TH" dirty="0" smtClean="0"/>
              <a:t>เป็นสิ่งที่ยืนยันตัวตนของผู้ใช้งาน ดังนั้น เจ้าของ </a:t>
            </a:r>
            <a:r>
              <a:rPr lang="en-US" dirty="0" smtClean="0"/>
              <a:t>Password </a:t>
            </a:r>
            <a:r>
              <a:rPr lang="th-TH" dirty="0" smtClean="0"/>
              <a:t>จะเป็นผู้เดียวที่สามารถเข้าไปใช้งานข้อมูลและบริการต่างๆ ของระบบได้ตามสิทธิที่ได้รับและจะต้องรับผิดชอบในทุกๆ การกระทำที่เกิดขึ้น</a:t>
            </a:r>
          </a:p>
          <a:p>
            <a:r>
              <a:rPr lang="th-TH" dirty="0" smtClean="0"/>
              <a:t>การรักษา </a:t>
            </a:r>
            <a:r>
              <a:rPr lang="en-US" dirty="0" smtClean="0"/>
              <a:t>password </a:t>
            </a:r>
            <a:r>
              <a:rPr lang="th-TH" dirty="0" smtClean="0"/>
              <a:t>ให้เป็นความลับและไม่บอกต่อให้ใครรู้เป็นสิ่งที่ต้องทำ แต่ก็ยังไม่เพียงพอเพราะผู้ไม่ประสงค์ดียังคงสามารถสวมรอยเข้าใช้งานระบบแทน ซึ่งเราจะอาจถูกปรับหรือติดคุกได้ตาม พ.ร.บ. คอมพิวเตอร์ พ.ศ. 2550 โดยที่เราอาจไม่ได้เป็นคนกระทำผิดเอง โดยใช้เทคนิค “</a:t>
            </a:r>
            <a:r>
              <a:rPr lang="en-US" dirty="0" smtClean="0"/>
              <a:t>Password Attack” </a:t>
            </a:r>
            <a:r>
              <a:rPr lang="th-TH" dirty="0" smtClean="0"/>
              <a:t>เพื่อค้นหา </a:t>
            </a:r>
            <a:r>
              <a:rPr lang="en-US" dirty="0" smtClean="0"/>
              <a:t>Password </a:t>
            </a:r>
            <a:r>
              <a:rPr lang="th-TH" dirty="0" smtClean="0"/>
              <a:t>ที่ถูกต้องหากตั้ง </a:t>
            </a:r>
            <a:r>
              <a:rPr lang="en-US" dirty="0" smtClean="0"/>
              <a:t>Password </a:t>
            </a:r>
            <a:r>
              <a:rPr lang="th-TH" dirty="0" smtClean="0"/>
              <a:t>ที่ง่ายต่อการคาดเดา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รูปแบบของ </a:t>
            </a:r>
            <a:r>
              <a:rPr lang="en-US" b="1" dirty="0" smtClean="0"/>
              <a:t>Password Attacks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“Password Attacks” </a:t>
            </a:r>
            <a:r>
              <a:rPr lang="th-TH" dirty="0" smtClean="0"/>
              <a:t>มีด้วยกัน 2 รูปแบบ คือ</a:t>
            </a:r>
          </a:p>
          <a:p>
            <a:r>
              <a:rPr lang="en-US" b="1" dirty="0" smtClean="0"/>
              <a:t>1. Dictionary Attack </a:t>
            </a:r>
            <a:r>
              <a:rPr lang="th-TH" dirty="0" smtClean="0"/>
              <a:t>เป็นการสุ่มเดา </a:t>
            </a:r>
            <a:r>
              <a:rPr lang="en-US" dirty="0" smtClean="0"/>
              <a:t>Password </a:t>
            </a:r>
            <a:r>
              <a:rPr lang="th-TH" dirty="0" smtClean="0"/>
              <a:t>จากไฟล์ที่มีการรวบรวมคำศัพท์ต่างๆ ที่อยู่ใน </a:t>
            </a:r>
            <a:r>
              <a:rPr lang="en-US" dirty="0" smtClean="0"/>
              <a:t>Dictionary </a:t>
            </a:r>
            <a:r>
              <a:rPr lang="th-TH" dirty="0" smtClean="0"/>
              <a:t>และคำศัพท์ที่พบบ่อยๆ อีกมากมายซึ่งเรียกว่า </a:t>
            </a:r>
            <a:r>
              <a:rPr lang="th-TH" b="1" dirty="0" smtClean="0"/>
              <a:t>“</a:t>
            </a:r>
            <a:r>
              <a:rPr lang="en-US" b="1" dirty="0" smtClean="0"/>
              <a:t>Word list”</a:t>
            </a:r>
            <a:r>
              <a:rPr lang="en-US" dirty="0" smtClean="0"/>
              <a:t> </a:t>
            </a:r>
            <a:r>
              <a:rPr lang="th-TH" dirty="0" smtClean="0"/>
              <a:t>โดยโปรแกรมเหล่านี้มีความถี่ในการเดา </a:t>
            </a:r>
            <a:r>
              <a:rPr lang="en-US" dirty="0" smtClean="0"/>
              <a:t>Password </a:t>
            </a:r>
            <a:r>
              <a:rPr lang="th-TH" dirty="0" smtClean="0"/>
              <a:t>อย่างน้อย 1 ล้านคำต่อวินาที ดังนั้น หากตั้ง </a:t>
            </a:r>
            <a:r>
              <a:rPr lang="en-US" dirty="0" smtClean="0"/>
              <a:t>Password </a:t>
            </a:r>
            <a:r>
              <a:rPr lang="th-TH" dirty="0" smtClean="0"/>
              <a:t>แบบง่ายๆ ที่มีอยู่ใน </a:t>
            </a:r>
            <a:r>
              <a:rPr lang="en-US" dirty="0" smtClean="0"/>
              <a:t>Word list </a:t>
            </a:r>
            <a:r>
              <a:rPr lang="th-TH" dirty="0" smtClean="0"/>
              <a:t>นี้ ก็มีสิทธิถูกเดา </a:t>
            </a:r>
            <a:r>
              <a:rPr lang="en-US" dirty="0" smtClean="0"/>
              <a:t>Password </a:t>
            </a:r>
            <a:r>
              <a:rPr lang="th-TH" dirty="0" smtClean="0"/>
              <a:t>ได้ง่ายและรวดเร็ว บางครั้งอาจจะพบ </a:t>
            </a:r>
            <a:r>
              <a:rPr lang="en-US" dirty="0" smtClean="0"/>
              <a:t>Password </a:t>
            </a:r>
            <a:r>
              <a:rPr lang="th-TH" dirty="0" smtClean="0"/>
              <a:t>ภายในไม่เกิน 5 วินาที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รูปแบบของ </a:t>
            </a:r>
            <a:r>
              <a:rPr lang="en-US" b="1" dirty="0" smtClean="0"/>
              <a:t>Password Attacks</a:t>
            </a:r>
            <a:endParaRPr lang="th-TH" dirty="0"/>
          </a:p>
        </p:txBody>
      </p:sp>
      <p:pic>
        <p:nvPicPr>
          <p:cNvPr id="1026" name="Picture 2" descr="http://www.it24hrs.com/wp-content/uploads/2011/06/Dictionary_attack.jpg"/>
          <p:cNvPicPr>
            <a:picLocks noChangeAspect="1" noChangeArrowheads="1"/>
          </p:cNvPicPr>
          <p:nvPr/>
        </p:nvPicPr>
        <p:blipFill>
          <a:blip r:embed="rId2"/>
          <a:srcRect t="9890"/>
          <a:stretch>
            <a:fillRect/>
          </a:stretch>
        </p:blipFill>
        <p:spPr bwMode="auto">
          <a:xfrm>
            <a:off x="1000100" y="2000240"/>
            <a:ext cx="6786610" cy="4637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รูปแบบของ </a:t>
            </a:r>
            <a:r>
              <a:rPr lang="en-US" b="1" dirty="0" smtClean="0"/>
              <a:t>Password Attacks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Brute force Attack</a:t>
            </a:r>
            <a:r>
              <a:rPr lang="th-TH" dirty="0" smtClean="0"/>
              <a:t>เป็นการเดา </a:t>
            </a:r>
            <a:r>
              <a:rPr lang="en-US" dirty="0" smtClean="0"/>
              <a:t>Password </a:t>
            </a:r>
            <a:r>
              <a:rPr lang="th-TH" dirty="0" smtClean="0"/>
              <a:t>ทุกความเป็นไปได้ของตัวอักษรในแต่ละหลัก </a:t>
            </a:r>
            <a:r>
              <a:rPr lang="th-TH" b="1" u="sng" dirty="0" smtClean="0"/>
              <a:t>ตัวอย่าง</a:t>
            </a:r>
            <a:r>
              <a:rPr lang="th-TH" u="sng" dirty="0" smtClean="0"/>
              <a:t> </a:t>
            </a:r>
            <a:r>
              <a:rPr lang="en-US" dirty="0" smtClean="0"/>
              <a:t>ATM Pin code </a:t>
            </a:r>
            <a:r>
              <a:rPr lang="th-TH" dirty="0" smtClean="0"/>
              <a:t>มีจำนวน 4 หลัก  แต่ละหลักสามารถตั้งค่าตัวเลข 0 – 9  ดังนั้น ในแต่ละหลักมีความเป็นไปได้ 10 วิธี เพราะฉะนั้น 4 หลักจึงมีความเป็นไปได้ทั้งหมด 10,000 วิธี โปรแกรมจะทำการไล่ตัวเลขจาก </a:t>
            </a:r>
            <a:r>
              <a:rPr lang="th-TH" b="1" dirty="0" smtClean="0"/>
              <a:t>0000</a:t>
            </a:r>
            <a:r>
              <a:rPr lang="th-TH" dirty="0" smtClean="0"/>
              <a:t> ไปจนถึง </a:t>
            </a:r>
            <a:r>
              <a:rPr lang="th-TH" b="1" dirty="0" smtClean="0"/>
              <a:t>9999</a:t>
            </a:r>
            <a:r>
              <a:rPr lang="th-TH" dirty="0" smtClean="0"/>
              <a:t> ครบทั้งหมื่นวิธี ซึ่งแสดงให้เห็นว่า ในที่สุดจะได้ </a:t>
            </a:r>
            <a:r>
              <a:rPr lang="en-US" dirty="0" smtClean="0"/>
              <a:t>Password </a:t>
            </a:r>
            <a:r>
              <a:rPr lang="th-TH" dirty="0" smtClean="0"/>
              <a:t>ที่ถูกต้องดังนั้น </a:t>
            </a:r>
            <a:r>
              <a:rPr lang="en-US" dirty="0" smtClean="0"/>
              <a:t>Brute force attack </a:t>
            </a:r>
            <a:r>
              <a:rPr lang="th-TH" dirty="0" smtClean="0"/>
              <a:t>จึงเป็นวิธีที่จะสามารถหา </a:t>
            </a:r>
            <a:r>
              <a:rPr lang="en-US" dirty="0" smtClean="0"/>
              <a:t>password </a:t>
            </a:r>
            <a:r>
              <a:rPr lang="th-TH" dirty="0" smtClean="0"/>
              <a:t>ที่ถูกต้องได้อย่างแน่นอน เพียงแต่ขึ้นอยู่กับระยะของเวลาของการสุ่มหา จะมากหรือน้อยขึ้นอยู่กับความซับซ้อนของการตั้ง </a:t>
            </a:r>
            <a:r>
              <a:rPr lang="en-US" dirty="0" smtClean="0"/>
              <a:t>Password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เทคนิคการตั้ง </a:t>
            </a:r>
            <a:r>
              <a:rPr lang="en-US" b="1" dirty="0" smtClean="0"/>
              <a:t>Password </a:t>
            </a:r>
            <a:r>
              <a:rPr lang="th-TH" b="1" dirty="0" smtClean="0"/>
              <a:t>คือ ตั้งให้ยากแต่จำง่าย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1. การตั้งแบบ </a:t>
            </a:r>
            <a:r>
              <a:rPr lang="en-US" b="1" dirty="0" smtClean="0"/>
              <a:t>Passphrase </a:t>
            </a:r>
            <a:r>
              <a:rPr lang="th-TH" b="1" dirty="0" smtClean="0"/>
              <a:t>เนื้อเพลงโปรด ประโยคเด็ด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ตัวอย่าง      </a:t>
            </a:r>
            <a:r>
              <a:rPr lang="en-US" b="1" dirty="0" smtClean="0"/>
              <a:t>love me love my dogs 1986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ผลลัพธ์       </a:t>
            </a:r>
            <a:r>
              <a:rPr lang="en-US" b="1" dirty="0" smtClean="0"/>
              <a:t>LoveMeLoveMyDogs1986</a:t>
            </a:r>
            <a:endParaRPr lang="en-US" dirty="0" smtClean="0"/>
          </a:p>
          <a:p>
            <a:r>
              <a:rPr lang="th-TH" b="1" dirty="0" smtClean="0"/>
              <a:t>2. การแทนที่ตัวอักษร (</a:t>
            </a:r>
            <a:r>
              <a:rPr lang="en-US" b="1" dirty="0" smtClean="0"/>
              <a:t>Replacement)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ตัวอย่าง       </a:t>
            </a:r>
            <a:r>
              <a:rPr lang="en-US" b="1" dirty="0" smtClean="0"/>
              <a:t>LoveMeLoveMyDogs1986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ผลลัพธ์        </a:t>
            </a:r>
            <a:r>
              <a:rPr lang="en-US" b="1" dirty="0" smtClean="0"/>
              <a:t>L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/>
              <a:t>veMeL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/>
              <a:t>veMyDog</a:t>
            </a:r>
            <a:r>
              <a:rPr lang="en-US" b="1" dirty="0" smtClean="0">
                <a:solidFill>
                  <a:srgbClr val="FF0000"/>
                </a:solidFill>
              </a:rPr>
              <a:t>$</a:t>
            </a:r>
            <a:r>
              <a:rPr lang="en-US" b="1" dirty="0" smtClean="0"/>
              <a:t>1986</a:t>
            </a:r>
            <a:endParaRPr lang="en-US" dirty="0" smtClean="0"/>
          </a:p>
          <a:p>
            <a:r>
              <a:rPr lang="th-TH" b="1" dirty="0" smtClean="0"/>
              <a:t>3. การกด </a:t>
            </a:r>
            <a:r>
              <a:rPr lang="en-US" b="1" dirty="0" smtClean="0"/>
              <a:t>Shift </a:t>
            </a:r>
            <a:r>
              <a:rPr lang="th-TH" b="1" dirty="0" smtClean="0"/>
              <a:t>ขณะพิมพ์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ตัวอย่าง       </a:t>
            </a:r>
            <a:r>
              <a:rPr lang="en-US" b="1" dirty="0" smtClean="0"/>
              <a:t>LoveMeLoveMyDogs1986</a:t>
            </a:r>
            <a:br>
              <a:rPr lang="en-US" b="1" dirty="0" smtClean="0"/>
            </a:br>
            <a:r>
              <a:rPr lang="th-TH" dirty="0" smtClean="0"/>
              <a:t>ผลลัพธ์          </a:t>
            </a:r>
            <a:r>
              <a:rPr lang="en-US" b="1" dirty="0" err="1" smtClean="0"/>
              <a:t>Lov</a:t>
            </a:r>
            <a:r>
              <a:rPr lang="en-US" b="1" dirty="0" err="1" smtClean="0">
                <a:solidFill>
                  <a:srgbClr val="FF0000"/>
                </a:solidFill>
              </a:rPr>
              <a:t>E</a:t>
            </a:r>
            <a:r>
              <a:rPr lang="en-US" b="1" dirty="0" err="1" smtClean="0"/>
              <a:t>MeLov</a:t>
            </a:r>
            <a:r>
              <a:rPr lang="en-US" b="1" dirty="0" err="1" smtClean="0">
                <a:solidFill>
                  <a:srgbClr val="FF0000"/>
                </a:solidFill>
              </a:rPr>
              <a:t>E</a:t>
            </a:r>
            <a:r>
              <a:rPr lang="en-US" b="1" dirty="0" err="1" smtClean="0"/>
              <a:t>MyDog</a:t>
            </a:r>
            <a:r>
              <a:rPr lang="en-US" b="1" dirty="0" err="1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!(*^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เทคนิคการตั้ง </a:t>
            </a:r>
            <a:r>
              <a:rPr lang="en-US" b="1" dirty="0" smtClean="0"/>
              <a:t>Password </a:t>
            </a:r>
            <a:r>
              <a:rPr lang="th-TH" b="1" dirty="0" smtClean="0"/>
              <a:t>คือ ตั้งให้ยากแต่จำง่าย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4. การดูแป้นไทยในขณะที่ </a:t>
            </a:r>
            <a:r>
              <a:rPr lang="en-US" b="1" dirty="0" smtClean="0"/>
              <a:t>keyboard </a:t>
            </a:r>
            <a:r>
              <a:rPr lang="th-TH" b="1" dirty="0" smtClean="0"/>
              <a:t>เป็นภาษาอังกฤษ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ตัวอย่าง        จะพิมพ์คำว่า </a:t>
            </a:r>
            <a:r>
              <a:rPr lang="th-TH" b="1" dirty="0" smtClean="0"/>
              <a:t>“รักนะเด็กโง่</a:t>
            </a:r>
            <a:r>
              <a:rPr lang="th-TH" b="1" dirty="0" err="1" smtClean="0"/>
              <a:t>จุ๊บส์ๆ</a:t>
            </a:r>
            <a:r>
              <a:rPr lang="th-TH" b="1" dirty="0" smtClean="0"/>
              <a:t>”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ผลลัพธ์         </a:t>
            </a:r>
            <a:r>
              <a:rPr lang="en-US" b="1" dirty="0" smtClean="0"/>
              <a:t>iydotgfHdF’j06U[</a:t>
            </a:r>
            <a:r>
              <a:rPr lang="en-US" b="1" dirty="0" err="1" smtClean="0"/>
              <a:t>lNq</a:t>
            </a:r>
            <a:endParaRPr lang="en-US" dirty="0" smtClean="0"/>
          </a:p>
          <a:p>
            <a:pPr>
              <a:buNone/>
            </a:pPr>
            <a:endParaRPr lang="th-TH" b="1" u="sng" dirty="0" smtClean="0"/>
          </a:p>
          <a:p>
            <a:pPr>
              <a:buNone/>
            </a:pPr>
            <a:r>
              <a:rPr lang="th-TH" b="1" u="sng" dirty="0" smtClean="0"/>
              <a:t>ข้อควรระวัง!</a:t>
            </a:r>
            <a:r>
              <a:rPr lang="th-TH" b="1" dirty="0" smtClean="0"/>
              <a:t> </a:t>
            </a:r>
            <a:r>
              <a:rPr lang="th-TH" dirty="0" smtClean="0"/>
              <a:t>ท่านอาจจะไม่สะดวกในกรณีที่ </a:t>
            </a:r>
            <a:r>
              <a:rPr lang="en-US" dirty="0" smtClean="0"/>
              <a:t>Keyboard </a:t>
            </a:r>
            <a:r>
              <a:rPr lang="th-TH" dirty="0" smtClean="0"/>
              <a:t>ไม่มีแป้นไทยและไม่สามารถพิมพ์สัมผัส เช่น อุปกรณ์โทรศัพท์ </a:t>
            </a:r>
            <a:r>
              <a:rPr lang="en-US" dirty="0" smtClean="0"/>
              <a:t>PDA  Smartphone</a:t>
            </a:r>
            <a:endParaRPr lang="th-TH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Denial of Service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DoS</a:t>
            </a:r>
            <a:r>
              <a:rPr lang="en-US" b="1" dirty="0" smtClean="0"/>
              <a:t> Attack (Denial of Service)</a:t>
            </a:r>
            <a:r>
              <a:rPr lang="en-US" dirty="0" smtClean="0"/>
              <a:t> </a:t>
            </a:r>
            <a:r>
              <a:rPr lang="th-TH" dirty="0" smtClean="0"/>
              <a:t>หมายถึง การขัดขวางหรือก่อกวนระบบเครือข่ายหรือ </a:t>
            </a:r>
            <a:r>
              <a:rPr lang="en-US" dirty="0" smtClean="0"/>
              <a:t>Server </a:t>
            </a:r>
            <a:r>
              <a:rPr lang="th-TH" dirty="0" smtClean="0"/>
              <a:t> จนทำให้เครื่อง </a:t>
            </a:r>
            <a:r>
              <a:rPr lang="en-US" dirty="0" smtClean="0"/>
              <a:t>Server </a:t>
            </a:r>
            <a:r>
              <a:rPr lang="th-TH" dirty="0" smtClean="0"/>
              <a:t>หรือเครือข่ายนั้นๆไม่สามารถให้บริการได้ตามปกติ ซึ่งการโจมตีด้วยวิธีการ </a:t>
            </a:r>
            <a:r>
              <a:rPr lang="en-US" b="1" dirty="0" err="1" smtClean="0"/>
              <a:t>DoS</a:t>
            </a:r>
            <a:r>
              <a:rPr lang="en-US" b="1" dirty="0" smtClean="0"/>
              <a:t> Attack </a:t>
            </a:r>
            <a:r>
              <a:rPr lang="th-TH" dirty="0" smtClean="0"/>
              <a:t>นั้นโดยทั่วไปนั้นจะกระทำโดยการใช้ทรัพยากรของ </a:t>
            </a:r>
            <a:r>
              <a:rPr lang="en-US" dirty="0" smtClean="0"/>
              <a:t>Server </a:t>
            </a:r>
            <a:r>
              <a:rPr lang="th-TH" dirty="0" smtClean="0"/>
              <a:t>ไปจนหมด ยกตัวอย่างเช่น การส่ง </a:t>
            </a:r>
            <a:r>
              <a:rPr lang="en-US" dirty="0" smtClean="0"/>
              <a:t>Packet TCP/SYN </a:t>
            </a:r>
            <a:r>
              <a:rPr lang="th-TH" dirty="0" smtClean="0"/>
              <a:t>เข้าไปหาเครื่องเป้าหมายโดยใช้ </a:t>
            </a:r>
            <a:r>
              <a:rPr lang="en-US" dirty="0" smtClean="0"/>
              <a:t>IP address</a:t>
            </a:r>
            <a:r>
              <a:rPr lang="th-TH" dirty="0" smtClean="0"/>
              <a:t> ที่ไม่มีอยู่จริงในการติดต่อ ทำให้เครื่องเป้าหมายนั้นต้องสำรองทรัพยากรไว้ส่วนหนึ่งเพื่อรองรับการเชื่อมต่อที่กำลังจะเกิดขึ้น(ซึ่งไม่มีทางเกิดขึ้น)ดังนั้นเมื่อมีการเชื่อมต่อในรูปแบบนี้เข้ามามากเรื่อยๆจะทำให้เครื่องเป้าหมายนั้นเกิดการใช้ทรัพยากรไปจนกระทั่งหมดและยุติการให้บริการในที่สุด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วิธีการ </a:t>
            </a:r>
            <a:r>
              <a:rPr lang="en-US" b="1" dirty="0" err="1" smtClean="0"/>
              <a:t>DoS</a:t>
            </a:r>
            <a:r>
              <a:rPr lang="en-US" b="1" dirty="0" smtClean="0"/>
              <a:t> Attack </a:t>
            </a:r>
            <a:r>
              <a:rPr lang="th-TH" b="1" dirty="0" smtClean="0"/>
              <a:t>ที่เป็นที่นิยมในปัจจุบัน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 Flood Attack </a:t>
            </a:r>
            <a:r>
              <a:rPr lang="th-TH" dirty="0" smtClean="0"/>
              <a:t>คือการส่ง </a:t>
            </a:r>
            <a:r>
              <a:rPr lang="en-US" dirty="0" smtClean="0"/>
              <a:t>Packet TCP/SYN </a:t>
            </a:r>
            <a:r>
              <a:rPr lang="th-TH" dirty="0" smtClean="0"/>
              <a:t>โดยใช้ </a:t>
            </a:r>
            <a:r>
              <a:rPr lang="en-US" dirty="0" smtClean="0"/>
              <a:t>IP </a:t>
            </a:r>
            <a:r>
              <a:rPr lang="th-TH" dirty="0" smtClean="0"/>
              <a:t>ที่ไม่มีอยู่จริง</a:t>
            </a:r>
          </a:p>
          <a:p>
            <a:r>
              <a:rPr lang="en-US" dirty="0" smtClean="0"/>
              <a:t>Mail Bomb </a:t>
            </a:r>
            <a:r>
              <a:rPr lang="th-TH" dirty="0" smtClean="0"/>
              <a:t>คือการส่ง </a:t>
            </a:r>
            <a:r>
              <a:rPr lang="en-US" dirty="0" smtClean="0"/>
              <a:t>Mail </a:t>
            </a:r>
            <a:r>
              <a:rPr lang="th-TH" dirty="0" smtClean="0"/>
              <a:t>ที่มีขนาดใหญ่เป็นจำนวนมากเข้าไปเพื่อให้เนื้อที่ใน </a:t>
            </a:r>
            <a:r>
              <a:rPr lang="en-US" dirty="0" smtClean="0"/>
              <a:t>Mail box </a:t>
            </a:r>
            <a:r>
              <a:rPr lang="th-TH" dirty="0" smtClean="0"/>
              <a:t>เต็ม</a:t>
            </a:r>
          </a:p>
          <a:p>
            <a:r>
              <a:rPr lang="en-US" dirty="0" smtClean="0"/>
              <a:t>Smurf Attack </a:t>
            </a:r>
            <a:r>
              <a:rPr lang="th-TH" dirty="0" smtClean="0"/>
              <a:t>คือการส่งปลอม </a:t>
            </a:r>
            <a:r>
              <a:rPr lang="en-US" dirty="0" smtClean="0"/>
              <a:t>IP address </a:t>
            </a:r>
            <a:r>
              <a:rPr lang="th-TH" dirty="0" smtClean="0"/>
              <a:t>เป็นของเครื่องเป้าหมายแล้วจึงส่ง </a:t>
            </a:r>
            <a:r>
              <a:rPr lang="en-US" dirty="0" smtClean="0"/>
              <a:t>Packet ping </a:t>
            </a:r>
            <a:r>
              <a:rPr lang="th-TH" dirty="0" smtClean="0"/>
              <a:t>เข้าไปหา</a:t>
            </a:r>
            <a:r>
              <a:rPr lang="en-US" dirty="0" smtClean="0"/>
              <a:t> Broadcast Address </a:t>
            </a:r>
            <a:r>
              <a:rPr lang="th-TH" dirty="0" smtClean="0"/>
              <a:t>เพื่อให้กระจาย </a:t>
            </a:r>
            <a:r>
              <a:rPr lang="en-US" dirty="0" smtClean="0"/>
              <a:t>Packet </a:t>
            </a:r>
            <a:r>
              <a:rPr lang="th-TH" dirty="0" smtClean="0"/>
              <a:t>เข้าไปทุกเครื่องแล้วหลังจากนั้นเมื่อทุกเครื่องได้รับแล้วจึงตอบ </a:t>
            </a:r>
            <a:r>
              <a:rPr lang="en-US" dirty="0" smtClean="0"/>
              <a:t>Packet </a:t>
            </a:r>
            <a:r>
              <a:rPr lang="th-TH" dirty="0" smtClean="0"/>
              <a:t>ไปหาเครื่องเป้าหมายซึ่งอาจเกิด </a:t>
            </a:r>
            <a:r>
              <a:rPr lang="en-US" dirty="0" smtClean="0"/>
              <a:t>Buffer Overflow </a:t>
            </a:r>
            <a:r>
              <a:rPr lang="th-TH" dirty="0" smtClean="0"/>
              <a:t>ได้</a:t>
            </a:r>
          </a:p>
          <a:p>
            <a:r>
              <a:rPr lang="en-US" dirty="0" err="1" smtClean="0"/>
              <a:t>Fraggle</a:t>
            </a:r>
            <a:r>
              <a:rPr lang="en-US" dirty="0" smtClean="0"/>
              <a:t> Attack </a:t>
            </a:r>
            <a:r>
              <a:rPr lang="th-TH" dirty="0" smtClean="0"/>
              <a:t>เหมือนกับ </a:t>
            </a:r>
            <a:r>
              <a:rPr lang="en-US" dirty="0" smtClean="0"/>
              <a:t>Smurf Attack </a:t>
            </a:r>
            <a:r>
              <a:rPr lang="th-TH" dirty="0" smtClean="0"/>
              <a:t>แต่เปลี่ยนเป็นใช้ </a:t>
            </a:r>
            <a:r>
              <a:rPr lang="en-US" dirty="0" smtClean="0"/>
              <a:t>Packet </a:t>
            </a:r>
            <a:r>
              <a:rPr lang="th-TH" dirty="0" smtClean="0"/>
              <a:t>ของ </a:t>
            </a:r>
            <a:r>
              <a:rPr lang="en-US" dirty="0" smtClean="0"/>
              <a:t>UDP </a:t>
            </a:r>
            <a:r>
              <a:rPr lang="th-TH" dirty="0" smtClean="0"/>
              <a:t>แทน</a:t>
            </a:r>
          </a:p>
          <a:p>
            <a:r>
              <a:rPr lang="en-US" dirty="0" smtClean="0"/>
              <a:t>Ping of Death </a:t>
            </a:r>
            <a:r>
              <a:rPr lang="th-TH" dirty="0" smtClean="0"/>
              <a:t>คือการส่ง </a:t>
            </a:r>
            <a:r>
              <a:rPr lang="en-US" dirty="0" smtClean="0"/>
              <a:t>Packet Ping </a:t>
            </a:r>
            <a:r>
              <a:rPr lang="th-TH" dirty="0" smtClean="0"/>
              <a:t>ที่มีขนาดใหญ่เกินกว่าปกติเข้าไปที่เครื่องเป้าหมาย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วิธีการ </a:t>
            </a:r>
            <a:r>
              <a:rPr lang="en-US" b="1" dirty="0" err="1" smtClean="0"/>
              <a:t>DoS</a:t>
            </a:r>
            <a:r>
              <a:rPr lang="en-US" b="1" dirty="0" smtClean="0"/>
              <a:t> Attack </a:t>
            </a:r>
            <a:r>
              <a:rPr lang="th-TH" b="1" dirty="0" smtClean="0"/>
              <a:t>ที่เป็นที่นิยมในปัจจุบัน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Teardrop Attack </a:t>
            </a:r>
            <a:r>
              <a:rPr lang="th-TH" dirty="0" smtClean="0"/>
              <a:t>คือการส่ง </a:t>
            </a:r>
            <a:r>
              <a:rPr lang="en-US" dirty="0" smtClean="0"/>
              <a:t>Packet </a:t>
            </a:r>
            <a:r>
              <a:rPr lang="th-TH" dirty="0" smtClean="0"/>
              <a:t>ที่ไม่สามารถประกอบได้ไปให้เครื่องเป้าหมายเพื่อให้เกิดความสับสน</a:t>
            </a:r>
          </a:p>
          <a:p>
            <a:r>
              <a:rPr lang="en-US" dirty="0" smtClean="0"/>
              <a:t>ICMP Flood Attack </a:t>
            </a:r>
            <a:r>
              <a:rPr lang="th-TH" dirty="0" smtClean="0"/>
              <a:t>คือการส่ง </a:t>
            </a:r>
            <a:r>
              <a:rPr lang="en-US" dirty="0" smtClean="0"/>
              <a:t>Packet Ping </a:t>
            </a:r>
            <a:r>
              <a:rPr lang="th-TH" dirty="0" smtClean="0"/>
              <a:t>เข้าไปที่เครื่องเป้าหมายเป็นจำนวนมากจนเกิดการคับคั่งของ</a:t>
            </a:r>
            <a:r>
              <a:rPr lang="en-US" dirty="0" smtClean="0"/>
              <a:t> Packet</a:t>
            </a:r>
            <a:r>
              <a:rPr lang="th-TH" dirty="0" smtClean="0"/>
              <a:t> ทั้งขาเข้าและขาออก</a:t>
            </a:r>
          </a:p>
          <a:p>
            <a:r>
              <a:rPr lang="en-US" dirty="0" smtClean="0"/>
              <a:t>UDP Flood Attack </a:t>
            </a:r>
            <a:r>
              <a:rPr lang="th-TH" dirty="0" smtClean="0"/>
              <a:t>คือ การส่ง</a:t>
            </a:r>
            <a:r>
              <a:rPr lang="en-US" dirty="0" smtClean="0"/>
              <a:t> Packet UDP </a:t>
            </a:r>
            <a:r>
              <a:rPr lang="th-TH" dirty="0" smtClean="0"/>
              <a:t>เข้าไปที่เครื่องเป้าหมายเป็นจำนวนมาก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43010" name="Picture 2" descr="https://encrypted-tbn3.google.com/images?q=tbn:ANd9GcTdNnjJv2g8TuqesGAfKMHALA3n6Tv_PedxLXTd5VofOWod14RJ-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714884"/>
            <a:ext cx="3005861" cy="2000264"/>
          </a:xfrm>
          <a:prstGeom prst="rect">
            <a:avLst/>
          </a:prstGeom>
          <a:noFill/>
        </p:spPr>
      </p:pic>
      <p:pic>
        <p:nvPicPr>
          <p:cNvPr id="43012" name="Picture 4" descr="https://encrypted-tbn3.google.com/images?q=tbn:ANd9GcQztQzwprgbKOuMsx79TSVfOx0sPVz85rCJC81orScSr19CR5E5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643446"/>
            <a:ext cx="2681289" cy="2008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การรักษาความปลอดภัยในเครือข่าย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การใช้งานเครือข่ายแม้ว่าจะมีประโยชน์ต่อการสื่อสารข้อมูล แต่ยังคงมีความเสี่ยง หากไม่มีการควบคุมหรือป้องกันที่ดี การโจมตีหรือบุกรุกเครือข่าย หมายถึงความพยายามของผู้บุกรุก หรือผู้ประสงค์ร้ายที่จะเข้าใช้ระบบ</a:t>
            </a:r>
            <a:r>
              <a:rPr lang="en-US" dirty="0" smtClean="0"/>
              <a:t> (Access Attack) </a:t>
            </a:r>
            <a:r>
              <a:rPr lang="th-TH" dirty="0" smtClean="0"/>
              <a:t>การแก้ไขข้อมูลหรือระบบ</a:t>
            </a:r>
            <a:r>
              <a:rPr lang="en-US" dirty="0" smtClean="0"/>
              <a:t> (Modification Attack)</a:t>
            </a:r>
            <a:r>
              <a:rPr lang="th-TH" dirty="0" smtClean="0"/>
              <a:t> การทำให้ระบบไม่สามารถใช้งานได้</a:t>
            </a:r>
            <a:r>
              <a:rPr lang="en-US" dirty="0" smtClean="0"/>
              <a:t> (Deny of Service Attack) </a:t>
            </a:r>
            <a:r>
              <a:rPr lang="th-TH" dirty="0" smtClean="0"/>
              <a:t>และ การบิดเบือนข้อมูล</a:t>
            </a:r>
            <a:r>
              <a:rPr lang="en-US" dirty="0" smtClean="0"/>
              <a:t> (Repudiation Attack) </a:t>
            </a:r>
            <a:r>
              <a:rPr lang="th-TH" dirty="0" smtClean="0"/>
              <a:t>เพื่อลักลอบนำข้อมูลที่สำคัญหรือ เข้าใช้ระบบโดยไม่ได้รับอนุญาต</a:t>
            </a:r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Distributed Denial of Service (</a:t>
            </a:r>
            <a:r>
              <a:rPr lang="en-US" b="1" dirty="0" err="1" smtClean="0"/>
              <a:t>DDoS</a:t>
            </a:r>
            <a:r>
              <a:rPr lang="en-US" b="1" dirty="0" smtClean="0"/>
              <a:t>)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มีจุดประสงค์เพื่อให้ระบบหยุดการทำงานไม่สามารถใช้เครื่องคอมพิวเตอร์ได้ทั้งระบบหรือเครื่องเดียวๆ เคยมีเหตุการณ์โจมตีแบบนี้เป็นตัวอย่างจริง ประเทศเกาหลีใต้ เมื่อปี 2552 มี</a:t>
            </a:r>
            <a:r>
              <a:rPr lang="th-TH" dirty="0" err="1" smtClean="0"/>
              <a:t>แฮกเกอร์</a:t>
            </a:r>
            <a:r>
              <a:rPr lang="th-TH" dirty="0" smtClean="0"/>
              <a:t>ยิง </a:t>
            </a:r>
            <a:r>
              <a:rPr lang="en-US" dirty="0" err="1" smtClean="0"/>
              <a:t>DDoS</a:t>
            </a:r>
            <a:r>
              <a:rPr lang="en-US" dirty="0" smtClean="0"/>
              <a:t> </a:t>
            </a:r>
            <a:r>
              <a:rPr lang="th-TH" dirty="0" smtClean="0"/>
              <a:t>ถล่มเครือข่ายคอมพิวเตอร์และเว็บไซต์หน่วยงานรัฐบาลเกาหลีใต้ จนเว็บไซต์ใช้งานไม่ได้นานกว่า 4 ชั่วโมง เว็บไซต์เกาหลีใต้ที่ถูกโจมตีไม่ใช่เว็บไซต์ทั่วไป แต่เป็นเว็บไซต์ของกระทรวงกลาโหม เว็บไซต์ทำเนียบประธานาธิบดี ในไทยช่วงที่ปัญหาการเมืองกำลังคุกรุ่นที่ผ่านมาเว็บ </a:t>
            </a:r>
            <a:r>
              <a:rPr lang="en-US" dirty="0" smtClean="0"/>
              <a:t>ICT </a:t>
            </a:r>
            <a:r>
              <a:rPr lang="th-TH" dirty="0" smtClean="0"/>
              <a:t>ก็เคยถูกโจมตีจนระบบล่ม ไม่สามารถใช้งานได้อยู่หลายชั่วโมง</a:t>
            </a:r>
          </a:p>
          <a:p>
            <a:r>
              <a:rPr lang="th-TH" dirty="0" smtClean="0"/>
              <a:t>ผู้ที่โจมตีแบบ </a:t>
            </a:r>
            <a:r>
              <a:rPr lang="en-US" dirty="0" err="1" smtClean="0"/>
              <a:t>DDoS</a:t>
            </a:r>
            <a:r>
              <a:rPr lang="en-US" dirty="0" smtClean="0"/>
              <a:t> </a:t>
            </a:r>
            <a:r>
              <a:rPr lang="th-TH" dirty="0" smtClean="0"/>
              <a:t>จะนำเครื่องมือที่จะใช้ในการโจมตีไปติดตั้งบนคอมพิวเตอร์ที่ถูกเจาะไว้ แล้ว คอมพิวเตอร์ที่ได้รับเครื่องมือนี้เข้าไปจะเรียกว่า </a:t>
            </a:r>
            <a:r>
              <a:rPr lang="th-TH" b="1" dirty="0" smtClean="0"/>
              <a:t>?ซอมบี้? </a:t>
            </a:r>
            <a:r>
              <a:rPr lang="th-TH" dirty="0" smtClean="0"/>
              <a:t>ซึ่งเมื่อมีจำนวนพอสมควรก็จะระดมส่งข้อมูลในรูปแบบที่ควบคุมได้โดยผู้ควบคุม การโจมตีไปยังเป้าหมายที่ต้องการ ซึ่งการโจมตีรูปแบบนี้มักจะก่อให้เกิดการใช้ </a:t>
            </a:r>
            <a:r>
              <a:rPr lang="th-TH" dirty="0" err="1" smtClean="0"/>
              <a:t>แบนด์วิดธ์</a:t>
            </a:r>
            <a:r>
              <a:rPr lang="th-TH" dirty="0" smtClean="0"/>
              <a:t>อย่างเต็มที่จนผู้ อื่นไม่สามารถใช้งานได้ตามปกติ หรือทำให้ระบบที่ถูกโจมตีไม่มีทรัพยากรเหลือพอที่จะให้บริการผู้ใช้ธรรมดาได้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 smtClean="0"/>
              <a:t>มัลแวร์</a:t>
            </a:r>
            <a:r>
              <a:rPr lang="th-TH" b="1" dirty="0" smtClean="0"/>
              <a:t> (</a:t>
            </a:r>
            <a:r>
              <a:rPr lang="en-US" b="1" dirty="0" smtClean="0"/>
              <a:t>Malware)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dirty="0" smtClean="0"/>
          </a:p>
          <a:p>
            <a:r>
              <a:rPr lang="th-TH" dirty="0" err="1" smtClean="0"/>
              <a:t>มัลแวร์</a:t>
            </a:r>
            <a:r>
              <a:rPr lang="th-TH" dirty="0" smtClean="0"/>
              <a:t> (</a:t>
            </a:r>
            <a:r>
              <a:rPr lang="en-US" dirty="0" smtClean="0"/>
              <a:t>Malware) </a:t>
            </a:r>
            <a:r>
              <a:rPr lang="th-TH" dirty="0" smtClean="0"/>
              <a:t>ย่อมาจาก "</a:t>
            </a:r>
            <a:r>
              <a:rPr lang="en-US" dirty="0" smtClean="0"/>
              <a:t>Malicious Software" </a:t>
            </a:r>
            <a:r>
              <a:rPr lang="th-TH" dirty="0" smtClean="0"/>
              <a:t>ซึ่งหมายถึง โปรแกรมคอมพิวเตอร์ทุกชนิดที่มีจุดประสงค์ร้ายต่อคอมพิวเตอร์และเครือข่าย ที่บุกรุกเข้าไปติดอยู่ในระบบคอมพิวเตอร์โดยไม่ได้รับความยินยอมจากผู้ใช้ และสร้างความเสียหายให้กับระบบคอมพิวเตอร์นั้นๆ และถ้ามีโอกาสก็สามารถแทรกเข้าไประบาดในระบบคอมพิวเตอร์เครื่องอื่นๆ ซึ่งอาจเกิดจากการนำเอาดิสก์ที่ติด</a:t>
            </a:r>
            <a:r>
              <a:rPr lang="th-TH" dirty="0" err="1" smtClean="0"/>
              <a:t>ไวรัส</a:t>
            </a:r>
            <a:r>
              <a:rPr lang="th-TH" dirty="0" smtClean="0"/>
              <a:t>จากเครื่องหนึ่งไปใช้อีกเครื่องหนึ่ง หรืออาจผ่านระบบเครือข่าย หรือระบบสื่อสารข้อมูล </a:t>
            </a:r>
            <a:r>
              <a:rPr lang="th-TH" dirty="0" err="1" smtClean="0"/>
              <a:t>ไวรัส</a:t>
            </a:r>
            <a:r>
              <a:rPr lang="th-TH" dirty="0" smtClean="0"/>
              <a:t>ก็อาจแพร่ระบาดได้เช่นกัน หรือเป็นคำที่ใช้เรียกโปรแกรมที่มีจุดประสงค์ร้ายต่อ ระบบคอมพิวเตอร์ทุกชนิดแบบรวมๆ นั่นเอง </a:t>
            </a:r>
            <a:endParaRPr lang="th-TH" dirty="0"/>
          </a:p>
        </p:txBody>
      </p:sp>
      <p:pic>
        <p:nvPicPr>
          <p:cNvPr id="4" name="Picture 2" descr="https://encrypted-tbn3.google.com/images?q=tbn:ANd9GcS49L2c7VVYqz6JPPvViG9MjCQ-zG3-4fWFPjvQPohqUTqS_Hxs0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71480"/>
            <a:ext cx="259488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ชนิดของ </a:t>
            </a:r>
            <a:r>
              <a:rPr lang="en-US" b="1" dirty="0" smtClean="0"/>
              <a:t>Malware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Malware </a:t>
            </a:r>
            <a:r>
              <a:rPr lang="th-TH" b="1" dirty="0" smtClean="0"/>
              <a:t>มีหลายชนิด เช่น </a:t>
            </a:r>
          </a:p>
          <a:p>
            <a:r>
              <a:rPr lang="en-US" b="1" dirty="0" smtClean="0"/>
              <a:t>Virus</a:t>
            </a:r>
            <a:r>
              <a:rPr lang="en-US" dirty="0" smtClean="0"/>
              <a:t> </a:t>
            </a:r>
            <a:r>
              <a:rPr lang="th-TH" dirty="0" smtClean="0"/>
              <a:t>แพร่เชื้อไปติดไฟล์อื่นๆ ในคอมพิวเตอร์โดยการแนบตัวเองเข้าไป แต่ไม่สามารถส่งตัวเองไปยังคอมพิวเตอร์เครื่องอื่นๆ ได้ ต้องอาศัยไฟล์พาหะ สร้างความเสียหายให้กับไฟล์</a:t>
            </a:r>
            <a:endParaRPr lang="en-US" dirty="0" smtClean="0"/>
          </a:p>
          <a:p>
            <a:r>
              <a:rPr lang="en-US" b="1" dirty="0" smtClean="0"/>
              <a:t>Worm </a:t>
            </a:r>
            <a:r>
              <a:rPr lang="th-TH" dirty="0" smtClean="0"/>
              <a:t>คัดลอกตัวเองและสามารถส่งตัวเองไปยังคอมพิวเตอร์เครื่องอื่นๆ ได้อย่างอิสระ โดยอาศัยอีเมล์  ช่องโหว่ของระบบปฏิบัติการหรือการเชื่อมต่อที่ไม่มีการป้องกันแต่จะไม่แพร่เชื่อไปติดไฟล์อื่น มักจะสร้างความเสียหายให้กับระบบเครือข่าย และระบบอินเทอร์เน็ต</a:t>
            </a:r>
            <a:endParaRPr lang="th-TH" dirty="0"/>
          </a:p>
        </p:txBody>
      </p:sp>
      <p:pic>
        <p:nvPicPr>
          <p:cNvPr id="39938" name="Picture 2" descr="https://encrypted-tbn0.google.com/images?q=tbn:ANd9GcQFHhyKQYRwmcWk2LzYmeJehVIETegHQRU_2CXxnIPmBN8DGoEU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642918"/>
            <a:ext cx="259488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ชนิดของ </a:t>
            </a:r>
            <a:r>
              <a:rPr lang="en-US" b="1" dirty="0" smtClean="0"/>
              <a:t>Malware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Trojan</a:t>
            </a:r>
            <a:r>
              <a:rPr lang="en-US" dirty="0" smtClean="0"/>
              <a:t> </a:t>
            </a:r>
            <a:r>
              <a:rPr lang="th-TH" dirty="0" smtClean="0"/>
              <a:t>ไม่แพร่เชื้อไปติดไฟล์อื่นๆ ไม่สามารถส่งตัวเองไปยังคอมพิวเตอร์เครื่องอื่นๆ ได้ ต้องอาศัยการหลอกคนใช้ให้ดาวน์โหลดเอาไปใส่เครื่องเอง เปิดโอกาสให้ผู้ไม่ประสงค์ดีเข้ามาควบคุมเครื่องที่ติดเชื้อจากระยะไกล </a:t>
            </a:r>
            <a:endParaRPr lang="en-US" dirty="0" smtClean="0"/>
          </a:p>
          <a:p>
            <a:r>
              <a:rPr lang="en-US" b="1" dirty="0" smtClean="0"/>
              <a:t>Spyware</a:t>
            </a:r>
            <a:r>
              <a:rPr lang="th-TH" dirty="0" smtClean="0"/>
              <a:t> ไม่แพร่เชื้อไปติดไฟล์อื่นๆ ไม่สามารถส่งตัวเองไปยังคอมพิวเตอร์เครื่องอื่นๆ ได้ ต้องอาศัยการหลอกคนใช้ให้ดาวน์โหลดเอาไปใส่เครื่องเอง หรืออาศัยช่องโหว่ของ </a:t>
            </a:r>
            <a:r>
              <a:rPr lang="en-US" dirty="0" smtClean="0"/>
              <a:t>Web browser </a:t>
            </a:r>
            <a:r>
              <a:rPr lang="th-TH" dirty="0" smtClean="0"/>
              <a:t>และระบบปฏิบัติการในการติดตั้งตัวเองลงในเครื่องเหยื่อ รบกวนและละเมิดความเป็นส่วนตัวของผู้ใช้</a:t>
            </a:r>
          </a:p>
          <a:p>
            <a:r>
              <a:rPr lang="en-US" b="1" dirty="0" smtClean="0"/>
              <a:t>Hybrid Malware/Blended Threats </a:t>
            </a:r>
            <a:r>
              <a:rPr lang="th-TH" dirty="0" smtClean="0"/>
              <a:t>คือ </a:t>
            </a:r>
            <a:r>
              <a:rPr lang="en-US" dirty="0" smtClean="0"/>
              <a:t>Malware </a:t>
            </a:r>
            <a:r>
              <a:rPr lang="th-TH" dirty="0" smtClean="0"/>
              <a:t>ที่รวมความสามารถของ </a:t>
            </a:r>
            <a:r>
              <a:rPr lang="en-US" dirty="0" smtClean="0"/>
              <a:t>virus, worm, </a:t>
            </a:r>
            <a:r>
              <a:rPr lang="en-US" dirty="0" err="1" smtClean="0"/>
              <a:t>trojan</a:t>
            </a:r>
            <a:r>
              <a:rPr lang="en-US" dirty="0" smtClean="0"/>
              <a:t>, spyware </a:t>
            </a:r>
            <a:r>
              <a:rPr lang="th-TH" dirty="0" smtClean="0"/>
              <a:t>เข้าไว้ด้วยกัน</a:t>
            </a: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ชนิดของ </a:t>
            </a:r>
            <a:r>
              <a:rPr lang="en-US" b="1" dirty="0" smtClean="0"/>
              <a:t>Malware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Zombie Network </a:t>
            </a:r>
            <a:r>
              <a:rPr lang="th-TH" dirty="0" smtClean="0"/>
              <a:t>เครื่องคอมพิวเตอร์จำนวนมากๆ จากทั่วโลกที่ตกเป็นเหยื่อของ </a:t>
            </a:r>
            <a:r>
              <a:rPr lang="en-US" dirty="0" smtClean="0"/>
              <a:t>worm, </a:t>
            </a:r>
            <a:r>
              <a:rPr lang="en-US" dirty="0" err="1" smtClean="0"/>
              <a:t>trojan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malware </a:t>
            </a:r>
            <a:r>
              <a:rPr lang="th-TH" dirty="0" smtClean="0"/>
              <a:t>อย่างอื่น (</a:t>
            </a:r>
            <a:r>
              <a:rPr lang="en-US" dirty="0" smtClean="0"/>
              <a:t>compromised machine) </a:t>
            </a:r>
            <a:r>
              <a:rPr lang="th-TH" dirty="0" smtClean="0"/>
              <a:t>ซึ่งจะถูก </a:t>
            </a:r>
            <a:r>
              <a:rPr lang="en-US" dirty="0" smtClean="0"/>
              <a:t>attacker/hacker </a:t>
            </a:r>
            <a:r>
              <a:rPr lang="th-TH" dirty="0" smtClean="0"/>
              <a:t>ใช้เป็นฐานปฏิบัติการในการส่ง </a:t>
            </a:r>
            <a:r>
              <a:rPr lang="en-US" dirty="0" smtClean="0"/>
              <a:t>spam mail, phishing, </a:t>
            </a:r>
            <a:r>
              <a:rPr lang="en-US" dirty="0" err="1" smtClean="0"/>
              <a:t>DoS</a:t>
            </a:r>
            <a:r>
              <a:rPr lang="en-US" dirty="0" smtClean="0"/>
              <a:t> </a:t>
            </a:r>
            <a:r>
              <a:rPr lang="th-TH" dirty="0" smtClean="0"/>
              <a:t>หรือเอาไว้เก็บไฟล์หรือซอฟแวร์ที่ผิดกฎหมาย</a:t>
            </a:r>
            <a:endParaRPr lang="en-US" dirty="0" smtClean="0"/>
          </a:p>
          <a:p>
            <a:r>
              <a:rPr lang="en-US" b="1" dirty="0" err="1" smtClean="0"/>
              <a:t>Keylogger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th-TH" dirty="0" smtClean="0"/>
              <a:t>โปรแกรมชนิดหนึ่งที่แฝงตัวเข้ากับระบบคอมพิวเตอร์ เพื่อเก็บข้อมูลการกดแป้นคีย์บอร์ด และดักเอารหัสผ่านต่างๆ เพื่อนำไปให้ผู้ไม่ประสงค์ดีนำเอาไปใช้งาน</a:t>
            </a:r>
            <a:endParaRPr lang="en-US" dirty="0" smtClean="0"/>
          </a:p>
          <a:p>
            <a:r>
              <a:rPr lang="en-US" b="1" dirty="0" smtClean="0"/>
              <a:t>Dialer </a:t>
            </a:r>
            <a:r>
              <a:rPr lang="th-TH" b="1" dirty="0" smtClean="0"/>
              <a:t> </a:t>
            </a:r>
            <a:r>
              <a:rPr lang="th-TH" dirty="0" smtClean="0"/>
              <a:t>แอพพลิเคชั่นที่ทำงานโดยการสั่งให้โมเด็มตัดการเชื่อมต่อจาก </a:t>
            </a:r>
            <a:r>
              <a:rPr lang="en-US" dirty="0" smtClean="0"/>
              <a:t>ISP </a:t>
            </a:r>
            <a:r>
              <a:rPr lang="th-TH" dirty="0" smtClean="0"/>
              <a:t>ที่ใช้บริการ โดยหมุนหมายเลขไปยังผู้ให้บริการในต่างประเทศ ทำให้มีค่าโทรศัพท์ที่สูงขึ้น </a:t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วิธีการรักษาความปลอดภัยบนเครือข่าย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/>
              <a:t>1. การเข้ารหัส (</a:t>
            </a:r>
            <a:r>
              <a:rPr lang="en-US" b="1" dirty="0" smtClean="0"/>
              <a:t>Cryptography)  </a:t>
            </a:r>
            <a:r>
              <a:rPr lang="th-TH" dirty="0" smtClean="0"/>
              <a:t>คือ การทำให้ข้อมูลที่จะส่งผ่านไปทางเครือข่ายอยู่ในรูปแบบที่ไม่สามารถอ่านออกได้ ด้วยการเข้ารหัส (</a:t>
            </a:r>
            <a:r>
              <a:rPr lang="en-US" dirty="0" smtClean="0"/>
              <a:t>Encryption) </a:t>
            </a:r>
            <a:r>
              <a:rPr lang="th-TH" dirty="0" smtClean="0"/>
              <a:t>ทำให้ข้อมูลนั้นเป็นความลับ ซึ่งผู้ที่มีสิทธิ์เท่านั้นจะสามารถอ่านข้อมูลนั้นได้ด้วยการถอดรหัส (</a:t>
            </a:r>
            <a:r>
              <a:rPr lang="en-US" dirty="0" smtClean="0"/>
              <a:t>Decryption)</a:t>
            </a:r>
            <a:endParaRPr lang="th-TH" b="1" dirty="0" smtClean="0"/>
          </a:p>
          <a:p>
            <a:r>
              <a:rPr lang="th-TH" b="1" dirty="0" smtClean="0"/>
              <a:t>2. ติดตั้ง </a:t>
            </a:r>
            <a:r>
              <a:rPr lang="en-US" b="1" dirty="0" smtClean="0"/>
              <a:t>Firewall </a:t>
            </a:r>
            <a:r>
              <a:rPr lang="th-TH" dirty="0" smtClean="0"/>
              <a:t>ฮาร์ดแวร์และซอฟต์แวร์ที่องค์กรต่างๆมีไว้เพื่อป้องกันเครือข่ายคอมพิวเตอร์ ภายในของตนจากอันตรายที่มาจากเครือข่ายคอมพิวเตอร์ภายนอก</a:t>
            </a:r>
          </a:p>
          <a:p>
            <a:r>
              <a:rPr lang="th-TH" b="1" dirty="0" smtClean="0"/>
              <a:t>3. ซอฟต์แวร์ป้องกัน</a:t>
            </a:r>
            <a:r>
              <a:rPr lang="en-US" b="1" dirty="0" smtClean="0"/>
              <a:t>Malware</a:t>
            </a:r>
            <a:r>
              <a:rPr lang="th-TH" b="1" dirty="0" smtClean="0"/>
              <a:t> </a:t>
            </a:r>
            <a:r>
              <a:rPr lang="th-TH" dirty="0" smtClean="0"/>
              <a:t>จำเป็นเสมอสำหรับการใช้งานคอมพิวเตอร์ถึงแม้ว่าเครื่องนั้นจะไม่มีการเชื่อมต่อเครือข่ายก็ตาม หน้าที่คือตรวจจับและทำลาย</a:t>
            </a:r>
            <a:r>
              <a:rPr lang="en-US" dirty="0" smtClean="0"/>
              <a:t> Malware</a:t>
            </a:r>
            <a:r>
              <a:rPr lang="th-TH" dirty="0" smtClean="0"/>
              <a:t> แต่ก็ไม่สามารถป้องกัน  </a:t>
            </a:r>
            <a:r>
              <a:rPr lang="en-US" dirty="0" smtClean="0"/>
              <a:t>Malware  </a:t>
            </a:r>
            <a:r>
              <a:rPr lang="th-TH" dirty="0" smtClean="0"/>
              <a:t>ตัวใหม่ ๆ ไม่ให้เข้ามาสู่เครื่องคอมพิวเตอร์ได้ ดังนั้น  ซอฟต์แวร์ จากค่ายใดก็ตามจะมีประสิทธิภาพสูงสุด  เพียงช่วงระยะเวลาหนึ่งเท่านั้น   เมื่อมี </a:t>
            </a:r>
            <a:r>
              <a:rPr lang="en-US" dirty="0" smtClean="0"/>
              <a:t>Malware </a:t>
            </a:r>
            <a:r>
              <a:rPr lang="th-TH" dirty="0" smtClean="0"/>
              <a:t>ตัวใหม่เกิดขึ้นก็อาจไม่มีความสามารถเพียงพอที่จะดักจับและทำลาย </a:t>
            </a:r>
            <a:r>
              <a:rPr lang="en-US" dirty="0" smtClean="0"/>
              <a:t>Malware </a:t>
            </a:r>
            <a:r>
              <a:rPr lang="th-TH" dirty="0" smtClean="0"/>
              <a:t>นั้นได้    ผู้ใช้จึงควร </a:t>
            </a:r>
            <a:r>
              <a:rPr lang="en-US" dirty="0" smtClean="0"/>
              <a:t>Update  </a:t>
            </a:r>
            <a:r>
              <a:rPr lang="th-TH" dirty="0" smtClean="0"/>
              <a:t>ซอฟต์แวร์ให้ทันสมัยอยู่เสมอ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สรุปท้ายบท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สิ่งที่มีค่าที่สุดในระบบดิจิตอลที่ใช้งานในปัจจุบันคือข้อมูล ซึ่งข้อมูลที่ถูกจัดเก็บอาจจะถูกลักลอบนำไปใช้ในทางที่ผิด ดังนั้นการรักษาความปลอดภัยของเครือข่ายก็เป็นประเด็นหนึ่งที่ต้องให้ความสำคัญ</a:t>
            </a:r>
          </a:p>
          <a:p>
            <a:r>
              <a:rPr lang="th-TH" dirty="0" smtClean="0"/>
              <a:t>เนื้อหาในบทเกี่ยวข้องกับเทคนิคต่างๆที่ผู้ไม่ประสงค์ดีจะสามารถใช้โจมตีเครือข่ายเพื่อให้เครือข่ายหยุดทำงานหรือเพื่อขโมยข้อมูลต่างๆ ของผู้ใช้งาน ซึ่งเทคนิคต่างๆที่กล่าวมาข้างต้น เราสามารถใช้เครื่องมือต่างๆ เพื่อป้องกันได้ แต่ที่แน่นอนคือ ไม่สามารถป้องกันได้ 100 เปอร์เซ็นต์ เพราะเมื่อมีการพัฒนาการป้องกันก็มีการพัฒนาการเจาะระบบควบคู่ตามกันไปด้วย ฉะนั้นจึงควรรู้จักติดตามข่าวสารต่างๆที่เกี่ยวกับความปลอดภัยในระบบอยู่เนืองๆ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รูปแบบการโจมตีเครือข่าย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Spam</a:t>
            </a:r>
          </a:p>
          <a:p>
            <a:pPr lvl="0"/>
            <a:r>
              <a:rPr lang="en-US" dirty="0" smtClean="0"/>
              <a:t>Packet Sniffer</a:t>
            </a:r>
          </a:p>
          <a:p>
            <a:pPr lvl="0"/>
            <a:r>
              <a:rPr lang="en-US" dirty="0" smtClean="0"/>
              <a:t>IP Spoofing</a:t>
            </a:r>
          </a:p>
          <a:p>
            <a:pPr lvl="0"/>
            <a:r>
              <a:rPr lang="en-US" dirty="0" smtClean="0"/>
              <a:t>Password Attacks</a:t>
            </a:r>
          </a:p>
          <a:p>
            <a:pPr lvl="0"/>
            <a:r>
              <a:rPr lang="en-US" dirty="0" smtClean="0"/>
              <a:t>Denial of Service</a:t>
            </a:r>
          </a:p>
          <a:p>
            <a:pPr lvl="0"/>
            <a:r>
              <a:rPr lang="en-US" dirty="0" smtClean="0"/>
              <a:t>Distributed Denial of Service (</a:t>
            </a:r>
            <a:r>
              <a:rPr lang="en-US" dirty="0" err="1" smtClean="0"/>
              <a:t>DDoS</a:t>
            </a:r>
            <a:r>
              <a:rPr lang="en-US" dirty="0" smtClean="0"/>
              <a:t>) </a:t>
            </a:r>
          </a:p>
          <a:p>
            <a:pPr lvl="0"/>
            <a:r>
              <a:rPr lang="en-US" dirty="0" smtClean="0"/>
              <a:t>Malware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 smtClean="0"/>
              <a:t>สแปม</a:t>
            </a:r>
            <a:r>
              <a:rPr lang="th-TH" b="1" dirty="0" smtClean="0"/>
              <a:t> (</a:t>
            </a:r>
            <a:r>
              <a:rPr lang="en-US" b="1" dirty="0" smtClean="0"/>
              <a:t>Spam)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การส่งอีเมล์ที่มีข้อความโฆษณาไปให้โดยไม่ได้รับอนุญาตจากผู้รับ ส่วนใหญ่ทำเพื่อการโฆษณาเชิงพาณิชย์ มักจะเป็นสินค้าที่น่าสงสัย หรือการเสนองานที่ทำให้รายได้อย่างรวดเร็ว หรือบริการที่ก้ำกึ่งผิดกฎหมาย ผู้ส่งจะได้ค่าโฆษณาจากการส่ง มีเว็บไซต์ในอินเทอร์เน็ตหลาย ๆ เว็บไซต์ได้เงินจากการขายรายชื่อที่อยู่อีเมล์ให้กับผู้ส่งจดหมายขยะ(</a:t>
            </a:r>
            <a:r>
              <a:rPr lang="en-US" dirty="0" smtClean="0"/>
              <a:t>spammer) </a:t>
            </a:r>
            <a:r>
              <a:rPr lang="th-TH" dirty="0" smtClean="0"/>
              <a:t>มีเว็บไซต์หนึ่งที่ขายที่อยู่อีเมล์ 1 ล้านรายชื่อเพื่อเงินเพียง 59.95 ดอลลาร์ ส่วนอีกเว็บไซต์หนึ่งขายซีดีที่มีรายชื่ออีเมล์ 15 ล้านชื่อเพื่อเงิน 120 ดอลลาร์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รวบรวมที่อยู่อีเมล์ได้อย่างไร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</a:t>
            </a:r>
            <a:r>
              <a:rPr lang="th-TH" b="1" dirty="0" smtClean="0"/>
              <a:t>ใช้โปรแกรมที่เก็บรวมรวมที่อยู่อีเมล์โดยอัตโนมัติ </a:t>
            </a:r>
            <a:r>
              <a:rPr lang="th-TH" dirty="0" smtClean="0"/>
              <a:t>ที่เรียกว่า </a:t>
            </a:r>
            <a:r>
              <a:rPr lang="en-US" dirty="0" err="1" smtClean="0"/>
              <a:t>Bot</a:t>
            </a:r>
            <a:r>
              <a:rPr lang="en-US" dirty="0" smtClean="0"/>
              <a:t> </a:t>
            </a:r>
            <a:r>
              <a:rPr lang="th-TH" dirty="0" smtClean="0"/>
              <a:t>หรือ </a:t>
            </a:r>
            <a:r>
              <a:rPr lang="en-US" dirty="0" smtClean="0"/>
              <a:t>robot </a:t>
            </a:r>
            <a:r>
              <a:rPr lang="th-TH" dirty="0" smtClean="0"/>
              <a:t>ที่สามารถ สแกนเพื่อหาที่อยู่อีเมล์ วิธีการป้องกัน คือ เก็บ </a:t>
            </a:r>
            <a:r>
              <a:rPr lang="en-US" dirty="0" smtClean="0"/>
              <a:t>POP mail </a:t>
            </a:r>
            <a:r>
              <a:rPr lang="th-TH" dirty="0" smtClean="0"/>
              <a:t>ไว้สำหรับคนรู้จักและครอบครัวเท่านั้น ซึ่งจะสามารถป้องกัน </a:t>
            </a:r>
            <a:r>
              <a:rPr lang="en-US" dirty="0" err="1" smtClean="0"/>
              <a:t>bot</a:t>
            </a:r>
            <a:r>
              <a:rPr lang="en-US" dirty="0" smtClean="0"/>
              <a:t> </a:t>
            </a:r>
            <a:r>
              <a:rPr lang="th-TH" dirty="0" smtClean="0"/>
              <a:t>ไม่ให้รู้ที่อยู่อีเมล์หลักของคุณได้ อย่าทำ </a:t>
            </a:r>
            <a:r>
              <a:rPr lang="en-US" dirty="0" smtClean="0"/>
              <a:t>hyperlink </a:t>
            </a:r>
            <a:r>
              <a:rPr lang="th-TH" dirty="0" smtClean="0"/>
              <a:t>ให้กับ </a:t>
            </a:r>
            <a:r>
              <a:rPr lang="en-US" dirty="0" smtClean="0"/>
              <a:t>email address </a:t>
            </a:r>
            <a:r>
              <a:rPr lang="th-TH" dirty="0" smtClean="0"/>
              <a:t>เพราะสามารถใช้เครื่องมือที่เรียกว่า </a:t>
            </a:r>
            <a:r>
              <a:rPr lang="en-US" dirty="0" smtClean="0"/>
              <a:t>spiders </a:t>
            </a:r>
            <a:r>
              <a:rPr lang="th-TH" dirty="0" smtClean="0"/>
              <a:t>เพื่อรวบรวมลิงค์ที่มี </a:t>
            </a:r>
            <a:r>
              <a:rPr lang="en-US" dirty="0" smtClean="0"/>
              <a:t>email address </a:t>
            </a:r>
            <a:r>
              <a:rPr lang="th-TH" dirty="0" smtClean="0"/>
              <a:t>อยู่ โดย </a:t>
            </a:r>
            <a:r>
              <a:rPr lang="en-US" dirty="0" smtClean="0"/>
              <a:t>spiders </a:t>
            </a:r>
            <a:r>
              <a:rPr lang="th-TH" dirty="0" smtClean="0"/>
              <a:t>สามารถไปตามลิงค์ต่าง ๆ และรวบรวมลิงค์มา วิธีการป้องกันคือ เปลี่ยนที่อยู่อีเมล์ของคุณให้เป็น </a:t>
            </a:r>
            <a:r>
              <a:rPr lang="en-US" dirty="0" smtClean="0"/>
              <a:t>text </a:t>
            </a:r>
            <a:r>
              <a:rPr lang="th-TH" dirty="0" smtClean="0"/>
              <a:t>แทน เพื่อไม่ให้ </a:t>
            </a:r>
            <a:r>
              <a:rPr lang="en-US" dirty="0" smtClean="0"/>
              <a:t>spiders </a:t>
            </a:r>
            <a:r>
              <a:rPr lang="th-TH" dirty="0" smtClean="0"/>
              <a:t>สามารถทำงานได้ เช่น</a:t>
            </a:r>
            <a:r>
              <a:rPr lang="en-US" dirty="0" smtClean="0"/>
              <a:t>  </a:t>
            </a:r>
            <a:r>
              <a:rPr lang="th-TH" dirty="0" smtClean="0"/>
              <a:t>เวลาแจกเมล์ผ่านเว็บก็ใช้ </a:t>
            </a:r>
            <a:r>
              <a:rPr lang="en-US" dirty="0" err="1" smtClean="0"/>
              <a:t>purim_it</a:t>
            </a:r>
            <a:r>
              <a:rPr lang="en-US" dirty="0" smtClean="0"/>
              <a:t> </a:t>
            </a:r>
            <a:r>
              <a:rPr lang="th-TH" dirty="0" err="1" smtClean="0"/>
              <a:t>แอต</a:t>
            </a:r>
            <a:r>
              <a:rPr lang="th-TH" dirty="0" smtClean="0"/>
              <a:t> </a:t>
            </a:r>
            <a:r>
              <a:rPr lang="th-TH" dirty="0" err="1" smtClean="0"/>
              <a:t>ฮ๊อต</a:t>
            </a:r>
            <a:r>
              <a:rPr lang="th-TH" dirty="0" smtClean="0"/>
              <a:t>เมล์. คอม  หรือ </a:t>
            </a:r>
            <a:r>
              <a:rPr lang="en-US" dirty="0" err="1" smtClean="0"/>
              <a:t>purim_it</a:t>
            </a:r>
            <a:r>
              <a:rPr lang="en-US" dirty="0" smtClean="0"/>
              <a:t> (at)</a:t>
            </a:r>
            <a:r>
              <a:rPr lang="th-TH" dirty="0" smtClean="0"/>
              <a:t> </a:t>
            </a:r>
            <a:r>
              <a:rPr lang="en-US" dirty="0" smtClean="0"/>
              <a:t>hotmail.com </a:t>
            </a:r>
            <a:r>
              <a:rPr lang="th-TH" dirty="0" smtClean="0"/>
              <a:t>แทน เป็นต้น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รวบรวมที่อยู่อีเมล์ได้อย่างไร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2.จดหมายลูกโซ่ </a:t>
            </a:r>
            <a:r>
              <a:rPr lang="th-TH" dirty="0" smtClean="0"/>
              <a:t>อย่างเช่น "ส่งอีเมล์นี้ต่อไปให้คนสิบคนแล้วไมโครซอฟท์จะส่งเช็คมูลค่า 1000 ดอลลาร์มาให้คุณ" ถ้าได้รับอีเมล์ที่มีรายชื่อผู้รับจำนวนมาก อย่าส่งต่ออีเมล์เหล่านี้เนื่องจาก ที่อยู่อีเมล์ของเราจะติดไปพร้อมกับอีเมล์ หรือ  ได้รับอีเมล์มาจากแหล่งที่ไม่รู้จัก บอกว่า "โปรดตอบจดหมายนี้ " ไม่ควรตอบอีเมล์เหล่านี้ เพราะเป็นการใช้เพื่อพิสูจน์ว่าที่อยู่อีเมล์นี้มีจริง ซึ่งจะเป็นประโยชน์แก่ผู้ส่งอีเมล์ขยะเอง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รวบรวมที่อยู่อีเมล์ได้อย่างไร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3.การป้อนที่อยู่อีเมล์ในฟอร์มของเว็บไซต์ </a:t>
            </a:r>
            <a:r>
              <a:rPr lang="th-TH" dirty="0" smtClean="0"/>
              <a:t>เพื่อสมัครบริการของเว็บนั้น ถึงแม้ว่าเว็บไซต์นั้นสัญญาว่าจะเก็บที่อยู่อีเมล์ไว้เป็นความลับ แต่คำสัญญาไม่ได้ป้องกันให้บริษัทเหล่านั้นเปิดเผยข้อมูลให้บุคคลที่สาม ดังนั้นควรดูความน่าเชื่อถือของเว็บไซต์ที่จะสมัครเสียก่อน</a:t>
            </a:r>
          </a:p>
          <a:p>
            <a:r>
              <a:rPr lang="th-TH" b="1" dirty="0" smtClean="0"/>
              <a:t>4.การใช้คำทั่ว ๆ ไป (เช่นเป็นคำใน </a:t>
            </a:r>
            <a:r>
              <a:rPr lang="en-US" b="1" dirty="0" smtClean="0"/>
              <a:t>dictionary) </a:t>
            </a:r>
            <a:r>
              <a:rPr lang="th-TH" b="1" dirty="0" smtClean="0"/>
              <a:t>เป็นชื่อ</a:t>
            </a:r>
            <a:r>
              <a:rPr lang="en-US" b="1" dirty="0" smtClean="0"/>
              <a:t> account</a:t>
            </a:r>
            <a:r>
              <a:rPr lang="en-US" dirty="0" smtClean="0"/>
              <a:t> </a:t>
            </a:r>
            <a:r>
              <a:rPr lang="th-TH" dirty="0" smtClean="0"/>
              <a:t>ทำให้ผู้ส่งจดหมายขยะสามารถเดาชื่อเหล่านี้และส่งไปได้ วิธีการแก้ไขคือการใช้ชื่อ</a:t>
            </a:r>
            <a:r>
              <a:rPr lang="en-US" dirty="0" smtClean="0"/>
              <a:t>account </a:t>
            </a:r>
            <a:r>
              <a:rPr lang="th-TH" dirty="0" smtClean="0"/>
              <a:t>ที่เป็นคำเฉพาะ จะช่วยให้ผู้ส่งจดหมายขยะยากที่จะคาดเดาชื่อ</a:t>
            </a:r>
            <a:r>
              <a:rPr lang="en-US" dirty="0" smtClean="0"/>
              <a:t> account </a:t>
            </a:r>
            <a:r>
              <a:rPr lang="th-TH" dirty="0" smtClean="0"/>
              <a:t>และส่งอีเมล์มาแบบไม่เลือกได้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รวบรวมที่อยู่อีเมล์ได้อย่างไร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5.เว็บไซต์ที่มีบริการที่ให้คุณสามารถส่ง </a:t>
            </a:r>
            <a:r>
              <a:rPr lang="en-US" b="1" dirty="0" smtClean="0"/>
              <a:t>greeting cards</a:t>
            </a:r>
            <a:r>
              <a:rPr lang="en-US" dirty="0" smtClean="0"/>
              <a:t> </a:t>
            </a:r>
            <a:r>
              <a:rPr lang="th-TH" dirty="0" smtClean="0"/>
              <a:t>ไปยังคนอื่น ๆ บางแห่งจะเก็บรวบรวมที่อยู่อีเมล์ไว้ แล้วเก็บไว้หรือขายให้กับผู้ส่งจดหมายขยะ</a:t>
            </a:r>
            <a:endParaRPr lang="th-TH" b="1" dirty="0" smtClean="0"/>
          </a:p>
          <a:p>
            <a:r>
              <a:rPr lang="th-TH" b="1" dirty="0" smtClean="0"/>
              <a:t>6.การขโมยข้อมูล โดยการสร้างเว็บไซต์ที่จริง ๆ แล้วไม่ได้ใช้ </a:t>
            </a:r>
            <a:r>
              <a:rPr lang="en-US" b="1" dirty="0" smtClean="0"/>
              <a:t>http protocol </a:t>
            </a:r>
            <a:r>
              <a:rPr lang="th-TH" dirty="0" smtClean="0"/>
              <a:t>แต่ใช้ </a:t>
            </a:r>
            <a:r>
              <a:rPr lang="en-US" dirty="0" smtClean="0"/>
              <a:t>anonymous ftp </a:t>
            </a:r>
            <a:r>
              <a:rPr lang="th-TH" dirty="0" smtClean="0"/>
              <a:t>แทน มีเว็บบราวเซอร์หลาย ๆ ตัวจะส่งที่อยู่อีเมล์แทนรหัสผ่าน เพื่อเข้าไปใน </a:t>
            </a:r>
            <a:r>
              <a:rPr lang="en-US" dirty="0" smtClean="0"/>
              <a:t>anonymous ftp</a:t>
            </a:r>
            <a:endParaRPr lang="th-TH" dirty="0"/>
          </a:p>
        </p:txBody>
      </p:sp>
      <p:pic>
        <p:nvPicPr>
          <p:cNvPr id="4" name="Picture 4" descr="http://lh6.ggpht.com/_4fZNSIj8wnA/TYbWKToefbI/AAAAAAAAEM8/o_y3moc0SHA/spam-mail%255B11%25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71942"/>
            <a:ext cx="3786214" cy="2521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กำหนดเอง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กำหนดเอง 3">
      <a:majorFont>
        <a:latin typeface="Cordia New"/>
        <a:ea typeface=""/>
        <a:cs typeface="Cordia New"/>
      </a:majorFont>
      <a:minorFont>
        <a:latin typeface="Cordia New"/>
        <a:ea typeface=""/>
        <a:cs typeface="Cordia New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1271</TotalTime>
  <Words>3288</Words>
  <Application>Microsoft Office PowerPoint</Application>
  <PresentationFormat>นำเสนอทางหน้าจอ (4:3)</PresentationFormat>
  <Paragraphs>134</Paragraphs>
  <Slides>36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36</vt:i4>
      </vt:variant>
    </vt:vector>
  </HeadingPairs>
  <TitlesOfParts>
    <vt:vector size="37" baseType="lpstr">
      <vt:lpstr>Urban</vt:lpstr>
      <vt:lpstr>4132404 การสื่อสารข้อมูลและเครือข่ายคอมพิวเตอร์ บทที่ 8 การรักษาความปลอดภัยในเครือข่าย</vt:lpstr>
      <vt:lpstr>เนื้อหา</vt:lpstr>
      <vt:lpstr>การรักษาความปลอดภัยในเครือข่าย</vt:lpstr>
      <vt:lpstr>รูปแบบการโจมตีเครือข่าย</vt:lpstr>
      <vt:lpstr>สแปม (Spam) </vt:lpstr>
      <vt:lpstr>รวบรวมที่อยู่อีเมล์ได้อย่างไร</vt:lpstr>
      <vt:lpstr>รวบรวมที่อยู่อีเมล์ได้อย่างไร</vt:lpstr>
      <vt:lpstr>รวบรวมที่อยู่อีเมล์ได้อย่างไร</vt:lpstr>
      <vt:lpstr>รวบรวมที่อยู่อีเมล์ได้อย่างไร</vt:lpstr>
      <vt:lpstr>Packet Sniffer</vt:lpstr>
      <vt:lpstr>การทำงานของ Sniffer</vt:lpstr>
      <vt:lpstr>วิธีการตรวจสอบว่าเครื่องกำลังรัน Sniffer </vt:lpstr>
      <vt:lpstr>ลักษณะการใช้ Packet Sniffer</vt:lpstr>
      <vt:lpstr>IP Spoofing</vt:lpstr>
      <vt:lpstr>IP Spoofing</vt:lpstr>
      <vt:lpstr>IP Spoofing</vt:lpstr>
      <vt:lpstr>การปลอมแปลงอีเมล์ (Email Spoofing)</vt:lpstr>
      <vt:lpstr> </vt:lpstr>
      <vt:lpstr>การโจมตีด้วย IP Spoofing</vt:lpstr>
      <vt:lpstr>การโจมตีด้วย IP Spoofing</vt:lpstr>
      <vt:lpstr>Password Attacks</vt:lpstr>
      <vt:lpstr>รูปแบบของ Password Attacks</vt:lpstr>
      <vt:lpstr>รูปแบบของ Password Attacks</vt:lpstr>
      <vt:lpstr>รูปแบบของ Password Attacks</vt:lpstr>
      <vt:lpstr>เทคนิคการตั้ง Password คือ ตั้งให้ยากแต่จำง่าย</vt:lpstr>
      <vt:lpstr>เทคนิคการตั้ง Password คือ ตั้งให้ยากแต่จำง่าย</vt:lpstr>
      <vt:lpstr>Denial of Service</vt:lpstr>
      <vt:lpstr>วิธีการ DoS Attack ที่เป็นที่นิยมในปัจจุบัน </vt:lpstr>
      <vt:lpstr>วิธีการ DoS Attack ที่เป็นที่นิยมในปัจจุบัน </vt:lpstr>
      <vt:lpstr>Distributed Denial of Service (DDoS) </vt:lpstr>
      <vt:lpstr>มัลแวร์ (Malware)</vt:lpstr>
      <vt:lpstr>ชนิดของ Malware</vt:lpstr>
      <vt:lpstr>ชนิดของ Malware</vt:lpstr>
      <vt:lpstr>ชนิดของ Malware</vt:lpstr>
      <vt:lpstr>วิธีการรักษาความปลอดภัยบนเครือข่าย</vt:lpstr>
      <vt:lpstr>สรุปท้ายบท</vt:lpstr>
    </vt:vector>
  </TitlesOfParts>
  <Company>sKz Community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4132701 การสื่อสารข้อมูลและเครือข่ายคอมพิวเตอร์ บทที่ 2 สายสัญญาณและสื่อไร้สาย</dc:title>
  <dc:creator>lazeal</dc:creator>
  <cp:lastModifiedBy>user</cp:lastModifiedBy>
  <cp:revision>123</cp:revision>
  <dcterms:created xsi:type="dcterms:W3CDTF">2012-06-29T04:26:38Z</dcterms:created>
  <dcterms:modified xsi:type="dcterms:W3CDTF">2019-06-17T01:36:16Z</dcterms:modified>
</cp:coreProperties>
</file>