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1"/>
  </p:handoutMasterIdLst>
  <p:sldIdLst>
    <p:sldId id="257" r:id="rId2"/>
    <p:sldId id="258" r:id="rId3"/>
    <p:sldId id="259" r:id="rId4"/>
    <p:sldId id="263" r:id="rId5"/>
    <p:sldId id="264" r:id="rId6"/>
    <p:sldId id="265" r:id="rId7"/>
    <p:sldId id="260" r:id="rId8"/>
    <p:sldId id="261" r:id="rId9"/>
    <p:sldId id="262" r:id="rId10"/>
    <p:sldId id="266" r:id="rId11"/>
    <p:sldId id="267" r:id="rId12"/>
    <p:sldId id="273" r:id="rId13"/>
    <p:sldId id="268" r:id="rId14"/>
    <p:sldId id="269" r:id="rId15"/>
    <p:sldId id="270" r:id="rId16"/>
    <p:sldId id="274" r:id="rId17"/>
    <p:sldId id="271" r:id="rId18"/>
    <p:sldId id="272" r:id="rId19"/>
    <p:sldId id="275" r:id="rId20"/>
    <p:sldId id="276" r:id="rId21"/>
    <p:sldId id="277" r:id="rId22"/>
    <p:sldId id="278" r:id="rId23"/>
    <p:sldId id="279" r:id="rId24"/>
    <p:sldId id="281" r:id="rId25"/>
    <p:sldId id="280" r:id="rId26"/>
    <p:sldId id="285" r:id="rId27"/>
    <p:sldId id="282" r:id="rId28"/>
    <p:sldId id="284" r:id="rId29"/>
    <p:sldId id="286" r:id="rId30"/>
    <p:sldId id="287" r:id="rId31"/>
    <p:sldId id="288" r:id="rId32"/>
    <p:sldId id="289" r:id="rId33"/>
    <p:sldId id="290" r:id="rId34"/>
    <p:sldId id="291" r:id="rId35"/>
    <p:sldId id="293" r:id="rId36"/>
    <p:sldId id="294" r:id="rId37"/>
    <p:sldId id="292" r:id="rId38"/>
    <p:sldId id="296" r:id="rId39"/>
    <p:sldId id="295" r:id="rId4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0"/>
  </p:normalViewPr>
  <p:slideViewPr>
    <p:cSldViewPr>
      <p:cViewPr varScale="1">
        <p:scale>
          <a:sx n="64" d="100"/>
          <a:sy n="64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341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0744" y="0"/>
            <a:ext cx="2945341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C8AEA-23D3-4453-A208-B74EF29E0A3B}" type="datetimeFigureOut">
              <a:rPr lang="th-TH" smtClean="0"/>
              <a:pPr/>
              <a:t>17/06/62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5341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744" y="9428164"/>
            <a:ext cx="2945341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7BFB9-5A34-4401-AAF1-294F4B59CA6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5877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สี่เหลี่ยมผืนผ้า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สี่เหลี่ยมผืนผ้า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สี่เหลี่ยมผืนผ้า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สี่เหลี่ยมผืนผ้า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สี่เหลี่ยมมุมมน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สี่เหลี่ยมมุมมน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ยึดวันที่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6/17/2019</a:t>
            </a:fld>
            <a:endParaRPr lang="en-US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28" name="ตัวยึดท้ายกระดา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สี่เหลี่ยมผืนผ้า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สี่เหลี่ยมผืนผ้า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สี่เหลี่ยมมุมมน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สี่เหลี่ยมมุมมน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สี่เหลี่ยมผืนผ้า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สี่เหลี่ยมผืนผ้า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สี่เหลี่ยมผืนผ้า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สี่เหลี่ยมผืนผ้า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สี่เหลี่ยมผืนผ้า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สี่เหลี่ยมผืนผ้า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6/17/2019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1500174"/>
            <a:ext cx="8929718" cy="1757386"/>
          </a:xfrm>
        </p:spPr>
        <p:txBody>
          <a:bodyPr>
            <a:noAutofit/>
          </a:bodyPr>
          <a:lstStyle/>
          <a:p>
            <a:pPr algn="r"/>
            <a:r>
              <a:rPr lang="en-US" sz="4400" dirty="0" smtClean="0"/>
              <a:t>4132404 </a:t>
            </a:r>
            <a:r>
              <a:rPr lang="th-TH" sz="4400" dirty="0" smtClean="0"/>
              <a:t>การสื่อสารข้อมูลและเครือข่ายคอมพิวเตอร์</a:t>
            </a:r>
            <a:br>
              <a:rPr lang="th-TH" sz="4400" dirty="0" smtClean="0"/>
            </a:br>
            <a:r>
              <a:rPr lang="th-TH" sz="4400" dirty="0" smtClean="0"/>
              <a:t>บทที่ </a:t>
            </a:r>
            <a:r>
              <a:rPr lang="th-TH" dirty="0" smtClean="0"/>
              <a:t>7 </a:t>
            </a:r>
            <a:r>
              <a:rPr lang="en-US" dirty="0" smtClean="0"/>
              <a:t>TCP/IP</a:t>
            </a:r>
            <a:endParaRPr lang="th-TH" sz="4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00100" y="5429264"/>
            <a:ext cx="7854696" cy="1214446"/>
          </a:xfrm>
        </p:spPr>
        <p:txBody>
          <a:bodyPr>
            <a:normAutofit/>
          </a:bodyPr>
          <a:lstStyle/>
          <a:p>
            <a:pPr algn="r"/>
            <a:r>
              <a:rPr lang="th-TH" sz="3200" dirty="0" smtClean="0"/>
              <a:t>ผู้สอน	อ</a:t>
            </a:r>
            <a:r>
              <a:rPr lang="en-US" sz="3200" dirty="0" smtClean="0"/>
              <a:t>.</a:t>
            </a:r>
            <a:r>
              <a:rPr lang="th-TH" sz="3200" dirty="0" smtClean="0"/>
              <a:t>ปุริม ชฎา</a:t>
            </a:r>
            <a:r>
              <a:rPr lang="th-TH" sz="3200" dirty="0" err="1" smtClean="0"/>
              <a:t>รัตน</a:t>
            </a:r>
            <a:r>
              <a:rPr lang="th-TH" sz="3200" dirty="0" smtClean="0"/>
              <a:t>ฐิติ</a:t>
            </a:r>
          </a:p>
          <a:p>
            <a:pPr algn="r"/>
            <a:r>
              <a:rPr lang="en-US" dirty="0" smtClean="0">
                <a:latin typeface="AngsanaUPC" pitchFamily="18" charset="-34"/>
              </a:rPr>
              <a:t>E-mail: purim_it@hotmail.com</a:t>
            </a:r>
            <a:endParaRPr lang="th-TH" dirty="0" smtClean="0">
              <a:latin typeface="Angsana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IP address Class A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Network id = IP address </a:t>
            </a:r>
            <a:r>
              <a:rPr lang="th-TH" dirty="0" smtClean="0"/>
              <a:t>ชุดที่ 1</a:t>
            </a:r>
          </a:p>
          <a:p>
            <a:r>
              <a:rPr lang="en-US" dirty="0" smtClean="0"/>
              <a:t>Host id = IP address </a:t>
            </a:r>
            <a:r>
              <a:rPr lang="th-TH" dirty="0" smtClean="0"/>
              <a:t>ชุดที่ 2, 3 และ 4</a:t>
            </a:r>
            <a:br>
              <a:rPr lang="th-TH" dirty="0" smtClean="0"/>
            </a:br>
            <a:r>
              <a:rPr lang="th-TH" dirty="0" smtClean="0"/>
              <a:t>(</a:t>
            </a:r>
            <a:r>
              <a:rPr lang="en-US" b="1" dirty="0" smtClean="0"/>
              <a:t>Network</a:t>
            </a:r>
            <a:r>
              <a:rPr lang="en-US" dirty="0" smtClean="0"/>
              <a:t> . Host . Host . Host)</a:t>
            </a:r>
          </a:p>
          <a:p>
            <a:r>
              <a:rPr lang="en-US" dirty="0" smtClean="0"/>
              <a:t>Subnet mask = 255.0.0.0 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 l="7927" t="36979" r="16032" b="55390"/>
          <a:stretch>
            <a:fillRect/>
          </a:stretch>
        </p:blipFill>
        <p:spPr bwMode="auto">
          <a:xfrm>
            <a:off x="785786" y="2143116"/>
            <a:ext cx="66437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 l="7927" t="75136" r="16032" b="16536"/>
          <a:stretch>
            <a:fillRect/>
          </a:stretch>
        </p:blipFill>
        <p:spPr bwMode="auto">
          <a:xfrm>
            <a:off x="714348" y="2571744"/>
            <a:ext cx="6643734" cy="54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IP address Class A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th-TH" dirty="0" smtClean="0"/>
              <a:t>ช่วง</a:t>
            </a:r>
            <a:r>
              <a:rPr lang="en-US" dirty="0" smtClean="0"/>
              <a:t> IP address </a:t>
            </a:r>
            <a:r>
              <a:rPr lang="th-TH" dirty="0" smtClean="0"/>
              <a:t>ของ </a:t>
            </a:r>
            <a:r>
              <a:rPr lang="en-US" dirty="0" smtClean="0"/>
              <a:t>Class A </a:t>
            </a:r>
            <a:r>
              <a:rPr lang="th-TH" dirty="0" smtClean="0"/>
              <a:t>จะมีการกำหนดให้</a:t>
            </a:r>
            <a:r>
              <a:rPr lang="en-US" dirty="0" smtClean="0"/>
              <a:t> byte </a:t>
            </a:r>
            <a:r>
              <a:rPr lang="th-TH" dirty="0" smtClean="0"/>
              <a:t>แรกของชุด </a:t>
            </a:r>
            <a:r>
              <a:rPr lang="en-US" dirty="0" smtClean="0"/>
              <a:t>IP</a:t>
            </a:r>
            <a:r>
              <a:rPr lang="th-TH" dirty="0" smtClean="0"/>
              <a:t> เป็น 0</a:t>
            </a:r>
          </a:p>
          <a:p>
            <a:pPr>
              <a:buNone/>
            </a:pPr>
            <a:r>
              <a:rPr lang="th-TH" dirty="0" smtClean="0"/>
              <a:t>ซึ่ง</a:t>
            </a:r>
            <a:r>
              <a:rPr lang="en-US" dirty="0" smtClean="0"/>
              <a:t> IP address </a:t>
            </a:r>
            <a:r>
              <a:rPr lang="th-TH" dirty="0" smtClean="0"/>
              <a:t>จะอิงจากเลขฐานสอง จึงได้รูปแบบของ </a:t>
            </a:r>
            <a:r>
              <a:rPr lang="en-US" dirty="0" smtClean="0"/>
              <a:t>IP</a:t>
            </a:r>
            <a:r>
              <a:rPr lang="th-TH" dirty="0" smtClean="0"/>
              <a:t> ในเลขฐานสองเป็น</a:t>
            </a:r>
          </a:p>
          <a:p>
            <a:pPr algn="ctr">
              <a:buNone/>
            </a:pPr>
            <a:r>
              <a:rPr lang="th-TH" dirty="0" smtClean="0">
                <a:solidFill>
                  <a:srgbClr val="FF0000"/>
                </a:solidFill>
              </a:rPr>
              <a:t>0</a:t>
            </a:r>
            <a:r>
              <a:rPr lang="en-US" dirty="0" err="1" smtClean="0">
                <a:solidFill>
                  <a:srgbClr val="FF0000"/>
                </a:solidFill>
              </a:rPr>
              <a:t>xxxxxxx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. </a:t>
            </a:r>
            <a:r>
              <a:rPr lang="en-US" dirty="0" err="1" smtClean="0"/>
              <a:t>xxxxxxxx</a:t>
            </a:r>
            <a:r>
              <a:rPr lang="en-US" dirty="0" smtClean="0"/>
              <a:t> . </a:t>
            </a:r>
            <a:r>
              <a:rPr lang="en-US" dirty="0" err="1" smtClean="0"/>
              <a:t>xxxxxxxx</a:t>
            </a:r>
            <a:r>
              <a:rPr lang="en-US" dirty="0" smtClean="0"/>
              <a:t> . </a:t>
            </a:r>
            <a:r>
              <a:rPr lang="en-US" dirty="0" err="1" smtClean="0"/>
              <a:t>xxxxxxxx</a:t>
            </a:r>
            <a:endParaRPr lang="th-TH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x </a:t>
            </a:r>
            <a:r>
              <a:rPr lang="th-TH" dirty="0" smtClean="0">
                <a:solidFill>
                  <a:schemeClr val="tx1"/>
                </a:solidFill>
              </a:rPr>
              <a:t>มีค่าเป็น 0 หรือ 1</a:t>
            </a:r>
          </a:p>
          <a:p>
            <a:r>
              <a:rPr lang="th-TH" dirty="0" smtClean="0"/>
              <a:t>ดังนั้นค่า 8 บิตแรกของ </a:t>
            </a:r>
            <a:r>
              <a:rPr lang="en-US" dirty="0" smtClean="0"/>
              <a:t>IP Class A</a:t>
            </a:r>
            <a:r>
              <a:rPr lang="th-TH" dirty="0" smtClean="0"/>
              <a:t> จึงมีค่าอยู่ในช่วง 00000000 ถึง 01111111 ซึ่งในเลขฐานสิบก็คือ 0 ถึง 127 </a:t>
            </a:r>
          </a:p>
          <a:p>
            <a:r>
              <a:rPr lang="th-TH" dirty="0" smtClean="0"/>
              <a:t>วิธีดู</a:t>
            </a:r>
            <a:r>
              <a:rPr lang="en-US" dirty="0" smtClean="0"/>
              <a:t> Class </a:t>
            </a:r>
            <a:r>
              <a:rPr lang="th-TH" dirty="0" smtClean="0"/>
              <a:t>ของ </a:t>
            </a:r>
            <a:r>
              <a:rPr lang="en-US" dirty="0" smtClean="0"/>
              <a:t>IP </a:t>
            </a:r>
            <a:r>
              <a:rPr lang="th-TH" dirty="0" smtClean="0"/>
              <a:t>จึงดูที่เลข 8 บิตแรก </a:t>
            </a:r>
            <a:r>
              <a:rPr lang="en-US" dirty="0" smtClean="0"/>
              <a:t>Class A </a:t>
            </a:r>
            <a:r>
              <a:rPr lang="th-TH" dirty="0" smtClean="0"/>
              <a:t>คือ 0 - 126</a:t>
            </a:r>
            <a:endParaRPr lang="th-TH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 l="7927" t="36979" r="16032" b="55390"/>
          <a:stretch>
            <a:fillRect/>
          </a:stretch>
        </p:blipFill>
        <p:spPr bwMode="auto">
          <a:xfrm>
            <a:off x="785786" y="2143116"/>
            <a:ext cx="66437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 l="7927" t="75136" r="16032" b="16536"/>
          <a:stretch>
            <a:fillRect/>
          </a:stretch>
        </p:blipFill>
        <p:spPr bwMode="auto">
          <a:xfrm>
            <a:off x="714348" y="2571744"/>
            <a:ext cx="6643734" cy="54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IP address Class A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จึงสรุปได้ว่า </a:t>
            </a:r>
            <a:r>
              <a:rPr lang="en-US" dirty="0" smtClean="0"/>
              <a:t>Class A </a:t>
            </a:r>
            <a:r>
              <a:rPr lang="th-TH" dirty="0" smtClean="0"/>
              <a:t>จาก </a:t>
            </a:r>
            <a:r>
              <a:rPr lang="en-US" dirty="0" smtClean="0"/>
              <a:t>IP address </a:t>
            </a:r>
            <a:r>
              <a:rPr lang="th-TH" dirty="0" smtClean="0"/>
              <a:t>จำนวน 32 บิต</a:t>
            </a:r>
          </a:p>
          <a:p>
            <a:r>
              <a:rPr lang="th-TH" dirty="0" smtClean="0"/>
              <a:t>เป็น หมายเลข </a:t>
            </a:r>
            <a:r>
              <a:rPr lang="en-US" dirty="0" smtClean="0"/>
              <a:t>Network </a:t>
            </a:r>
            <a:r>
              <a:rPr lang="th-TH" dirty="0" smtClean="0"/>
              <a:t>8 บิต</a:t>
            </a:r>
          </a:p>
          <a:p>
            <a:r>
              <a:rPr lang="th-TH" dirty="0" smtClean="0"/>
              <a:t>เป็น หมายเลข </a:t>
            </a:r>
            <a:r>
              <a:rPr lang="en-US" dirty="0" smtClean="0"/>
              <a:t>Host 24 </a:t>
            </a:r>
            <a:r>
              <a:rPr lang="th-TH" dirty="0" smtClean="0"/>
              <a:t>บิต จำนวนเครื่องที่มีได้จึงเป็น 2</a:t>
            </a:r>
            <a:r>
              <a:rPr lang="en-US" dirty="0" smtClean="0"/>
              <a:t> </a:t>
            </a:r>
            <a:r>
              <a:rPr lang="th-TH" dirty="0" smtClean="0"/>
              <a:t>ยกกำลัง 24</a:t>
            </a:r>
          </a:p>
          <a:p>
            <a:r>
              <a:rPr lang="th-TH" dirty="0" smtClean="0"/>
              <a:t>ฉะนั้นเครื่องที่มี </a:t>
            </a:r>
            <a:r>
              <a:rPr lang="en-US" b="1" dirty="0" smtClean="0"/>
              <a:t>IP address Class A</a:t>
            </a:r>
            <a:r>
              <a:rPr lang="th-TH" b="1" dirty="0" smtClean="0"/>
              <a:t> </a:t>
            </a:r>
            <a:r>
              <a:rPr lang="th-TH" dirty="0" smtClean="0"/>
              <a:t>จะมีได้ทั้งหมด 16</a:t>
            </a:r>
            <a:r>
              <a:rPr lang="en-US" dirty="0" smtClean="0"/>
              <a:t>,</a:t>
            </a:r>
            <a:r>
              <a:rPr lang="th-TH" dirty="0" smtClean="0"/>
              <a:t>777</a:t>
            </a:r>
            <a:r>
              <a:rPr lang="en-US" dirty="0" smtClean="0"/>
              <a:t>,</a:t>
            </a:r>
            <a:r>
              <a:rPr lang="th-TH" dirty="0" smtClean="0"/>
              <a:t>216 เครื่อง</a:t>
            </a:r>
            <a:endParaRPr lang="en-US" dirty="0" smtClean="0"/>
          </a:p>
          <a:p>
            <a:endParaRPr lang="th-TH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 l="7927" t="36979" r="16032" b="55390"/>
          <a:stretch>
            <a:fillRect/>
          </a:stretch>
        </p:blipFill>
        <p:spPr bwMode="auto">
          <a:xfrm>
            <a:off x="785786" y="2143116"/>
            <a:ext cx="66437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 l="7927" t="75136" r="16032" b="16536"/>
          <a:stretch>
            <a:fillRect/>
          </a:stretch>
        </p:blipFill>
        <p:spPr bwMode="auto">
          <a:xfrm>
            <a:off x="714348" y="2571744"/>
            <a:ext cx="6643734" cy="54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loopback address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สำหรับ </a:t>
            </a:r>
            <a:r>
              <a:rPr lang="en-US" dirty="0" smtClean="0"/>
              <a:t>IP address </a:t>
            </a:r>
            <a:r>
              <a:rPr lang="th-TH" dirty="0" smtClean="0"/>
              <a:t>ที่ขึ้นต้นด้วย </a:t>
            </a:r>
            <a:r>
              <a:rPr lang="th-TH" b="1" dirty="0" smtClean="0"/>
              <a:t>127</a:t>
            </a:r>
            <a:r>
              <a:rPr lang="th-TH" dirty="0" smtClean="0"/>
              <a:t> </a:t>
            </a:r>
            <a:r>
              <a:rPr lang="th-TH" b="1" dirty="0" smtClean="0"/>
              <a:t>(127</a:t>
            </a:r>
            <a:r>
              <a:rPr lang="th-TH" dirty="0" smtClean="0"/>
              <a:t>.0.0.0 ถึง </a:t>
            </a:r>
            <a:r>
              <a:rPr lang="th-TH" b="1" dirty="0" smtClean="0"/>
              <a:t>127</a:t>
            </a:r>
            <a:r>
              <a:rPr lang="th-TH" dirty="0" smtClean="0"/>
              <a:t>.255.255.255</a:t>
            </a:r>
            <a:r>
              <a:rPr lang="th-TH" b="1" dirty="0" smtClean="0"/>
              <a:t>)</a:t>
            </a:r>
            <a:r>
              <a:rPr lang="th-TH" dirty="0" smtClean="0"/>
              <a:t> จะเป็นกลุ่มของ </a:t>
            </a:r>
            <a:r>
              <a:rPr lang="en-US" dirty="0" smtClean="0"/>
              <a:t>IP address </a:t>
            </a:r>
            <a:r>
              <a:rPr lang="th-TH" dirty="0" smtClean="0"/>
              <a:t>ที่ถูกเรียกว่า </a:t>
            </a:r>
            <a:r>
              <a:rPr lang="en-US" dirty="0" smtClean="0"/>
              <a:t>loopback address </a:t>
            </a:r>
            <a:r>
              <a:rPr lang="th-TH" dirty="0" smtClean="0"/>
              <a:t>ซึ่งเป็นมาตรฐานที่ถูกกำหนดอยู่ใน </a:t>
            </a:r>
            <a:r>
              <a:rPr lang="en-US" dirty="0" smtClean="0"/>
              <a:t>RFC 3330 </a:t>
            </a:r>
            <a:r>
              <a:rPr lang="th-TH" dirty="0" smtClean="0"/>
              <a:t>โดย </a:t>
            </a:r>
            <a:r>
              <a:rPr lang="en-US" dirty="0" smtClean="0"/>
              <a:t>IP address </a:t>
            </a:r>
            <a:r>
              <a:rPr lang="th-TH" dirty="0" smtClean="0"/>
              <a:t>เบอร์ </a:t>
            </a:r>
            <a:r>
              <a:rPr lang="th-TH" b="1" dirty="0" smtClean="0"/>
              <a:t>127</a:t>
            </a:r>
            <a:r>
              <a:rPr lang="th-TH" dirty="0" smtClean="0"/>
              <a:t>.0.0.1 หรือที่เราเรียกว่า </a:t>
            </a:r>
            <a:r>
              <a:rPr lang="th-TH" b="1" dirty="0" smtClean="0"/>
              <a:t>"</a:t>
            </a:r>
            <a:r>
              <a:rPr lang="en-US" b="1" dirty="0" err="1" smtClean="0"/>
              <a:t>localhost</a:t>
            </a:r>
            <a:r>
              <a:rPr lang="en-US" b="1" dirty="0" smtClean="0"/>
              <a:t>"</a:t>
            </a:r>
            <a:r>
              <a:rPr lang="en-US" dirty="0" smtClean="0"/>
              <a:t> </a:t>
            </a:r>
            <a:r>
              <a:rPr lang="th-TH" dirty="0" smtClean="0"/>
              <a:t>จะเป็น </a:t>
            </a:r>
            <a:r>
              <a:rPr lang="en-US" dirty="0" smtClean="0"/>
              <a:t>IP address </a:t>
            </a:r>
            <a:r>
              <a:rPr lang="th-TH" dirty="0" smtClean="0"/>
              <a:t>ที่อยู่บนเครื่อง </a:t>
            </a:r>
            <a:r>
              <a:rPr lang="en-US" dirty="0" smtClean="0"/>
              <a:t>computer </a:t>
            </a:r>
            <a:r>
              <a:rPr lang="th-TH" dirty="0" smtClean="0"/>
              <a:t>ทุกเครื่อง ไม่ว่าจะใช้ระบบปฏิบัติการ</a:t>
            </a:r>
            <a:r>
              <a:rPr lang="en-US" dirty="0" smtClean="0"/>
              <a:t> Windows, Linux </a:t>
            </a:r>
            <a:r>
              <a:rPr lang="th-TH" dirty="0" smtClean="0"/>
              <a:t>หรือ </a:t>
            </a:r>
            <a:r>
              <a:rPr lang="en-US" dirty="0" smtClean="0"/>
              <a:t>UNIX </a:t>
            </a:r>
            <a:r>
              <a:rPr lang="th-TH" dirty="0" smtClean="0"/>
              <a:t>ก็ตาม ซึ่ง </a:t>
            </a:r>
            <a:r>
              <a:rPr lang="th-TH" b="1" dirty="0" smtClean="0"/>
              <a:t>"</a:t>
            </a:r>
            <a:r>
              <a:rPr lang="en-US" b="1" dirty="0" err="1" smtClean="0"/>
              <a:t>localhost</a:t>
            </a:r>
            <a:r>
              <a:rPr lang="en-US" b="1" dirty="0" smtClean="0"/>
              <a:t>"</a:t>
            </a:r>
            <a:r>
              <a:rPr lang="en-US" dirty="0" smtClean="0"/>
              <a:t> </a:t>
            </a:r>
            <a:r>
              <a:rPr lang="th-TH" dirty="0" smtClean="0"/>
              <a:t>จะมีความหมายแบบไทยๆ ก็คือ </a:t>
            </a:r>
            <a:r>
              <a:rPr lang="th-TH" b="1" dirty="0" smtClean="0"/>
              <a:t>"คอมพิวเตอร์เครื่องนี้แหละ"</a:t>
            </a:r>
            <a:r>
              <a:rPr lang="th-TH" dirty="0" smtClean="0"/>
              <a:t> และ </a:t>
            </a:r>
            <a:r>
              <a:rPr lang="en-US" dirty="0" smtClean="0"/>
              <a:t>IP address </a:t>
            </a:r>
            <a:r>
              <a:rPr lang="th-TH" dirty="0" smtClean="0"/>
              <a:t>เบอร์นี้จะเป็น </a:t>
            </a:r>
            <a:r>
              <a:rPr lang="en-US" dirty="0" smtClean="0"/>
              <a:t>IP address </a:t>
            </a:r>
            <a:r>
              <a:rPr lang="th-TH" dirty="0" smtClean="0"/>
              <a:t>ที่มีสถานะที่พร้อมใช้งานอยู่ตลอดเวลา แม้ </a:t>
            </a:r>
            <a:r>
              <a:rPr lang="en-US" dirty="0" smtClean="0"/>
              <a:t>computer </a:t>
            </a:r>
            <a:r>
              <a:rPr lang="th-TH" dirty="0" smtClean="0"/>
              <a:t>เครื่องนั้นจะไม่มีการเชื่อมต่อกับเครือข่ายใดๆ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IP address Class B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85804" y="2249424"/>
            <a:ext cx="8229600" cy="432511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Network id = IP address </a:t>
            </a:r>
            <a:r>
              <a:rPr lang="th-TH" dirty="0" smtClean="0"/>
              <a:t>ชุดที่ 1 และ 2</a:t>
            </a:r>
          </a:p>
          <a:p>
            <a:r>
              <a:rPr lang="en-US" dirty="0" smtClean="0"/>
              <a:t>Host id = IP address </a:t>
            </a:r>
            <a:r>
              <a:rPr lang="th-TH" dirty="0" smtClean="0"/>
              <a:t>ชุดที่ 3 และ 4</a:t>
            </a:r>
            <a:br>
              <a:rPr lang="th-TH" dirty="0" smtClean="0"/>
            </a:br>
            <a:r>
              <a:rPr lang="th-TH" b="1" dirty="0" smtClean="0"/>
              <a:t>(</a:t>
            </a:r>
            <a:r>
              <a:rPr lang="en-US" b="1" dirty="0" smtClean="0"/>
              <a:t>Network . Network</a:t>
            </a:r>
            <a:r>
              <a:rPr lang="en-US" dirty="0" smtClean="0"/>
              <a:t> . Host . Host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Subnet mask = 255.255.0.0 </a:t>
            </a:r>
            <a:endParaRPr lang="th-TH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 l="7927" t="44610" r="16032" b="47758"/>
          <a:stretch>
            <a:fillRect/>
          </a:stretch>
        </p:blipFill>
        <p:spPr bwMode="auto">
          <a:xfrm>
            <a:off x="785786" y="2214554"/>
            <a:ext cx="66437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 l="7927" t="75136" r="16032" b="16536"/>
          <a:stretch>
            <a:fillRect/>
          </a:stretch>
        </p:blipFill>
        <p:spPr bwMode="auto">
          <a:xfrm>
            <a:off x="714348" y="2714620"/>
            <a:ext cx="6643734" cy="54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 l="7927" t="75136" r="16032" b="16536"/>
          <a:stretch>
            <a:fillRect/>
          </a:stretch>
        </p:blipFill>
        <p:spPr bwMode="auto">
          <a:xfrm>
            <a:off x="714348" y="2643182"/>
            <a:ext cx="6643734" cy="54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IP address Class B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ช่วง</a:t>
            </a:r>
            <a:r>
              <a:rPr lang="en-US" dirty="0" smtClean="0"/>
              <a:t> IP address </a:t>
            </a:r>
            <a:r>
              <a:rPr lang="th-TH" dirty="0" smtClean="0"/>
              <a:t>ของ </a:t>
            </a:r>
            <a:r>
              <a:rPr lang="en-US" dirty="0" smtClean="0"/>
              <a:t>Class B </a:t>
            </a:r>
            <a:r>
              <a:rPr lang="th-TH" dirty="0" smtClean="0"/>
              <a:t>จะมีการกำหนดให้</a:t>
            </a:r>
            <a:r>
              <a:rPr lang="en-US" dirty="0" smtClean="0"/>
              <a:t> byte </a:t>
            </a:r>
            <a:r>
              <a:rPr lang="th-TH" dirty="0" smtClean="0"/>
              <a:t>แรกของชุด </a:t>
            </a:r>
            <a:r>
              <a:rPr lang="en-US" dirty="0" smtClean="0"/>
              <a:t>IP</a:t>
            </a:r>
            <a:r>
              <a:rPr lang="th-TH" dirty="0" smtClean="0"/>
              <a:t> เป็น 10</a:t>
            </a:r>
          </a:p>
          <a:p>
            <a:pPr>
              <a:buNone/>
            </a:pPr>
            <a:r>
              <a:rPr lang="th-TH" dirty="0" smtClean="0"/>
              <a:t>ซึ่ง</a:t>
            </a:r>
            <a:r>
              <a:rPr lang="en-US" dirty="0" smtClean="0"/>
              <a:t> IP address </a:t>
            </a:r>
            <a:r>
              <a:rPr lang="th-TH" dirty="0" smtClean="0"/>
              <a:t>จะอิงจากเลขฐานสอง จึงได้รูปแบบของ </a:t>
            </a:r>
            <a:r>
              <a:rPr lang="en-US" dirty="0" smtClean="0"/>
              <a:t>IP</a:t>
            </a:r>
            <a:r>
              <a:rPr lang="th-TH" dirty="0" smtClean="0"/>
              <a:t> ในเลขฐานสองเป็น</a:t>
            </a:r>
          </a:p>
          <a:p>
            <a:pPr algn="ctr">
              <a:buNone/>
            </a:pPr>
            <a:r>
              <a:rPr lang="th-TH" dirty="0" smtClean="0">
                <a:solidFill>
                  <a:srgbClr val="FF0000"/>
                </a:solidFill>
              </a:rPr>
              <a:t>10</a:t>
            </a:r>
            <a:r>
              <a:rPr lang="en-US" dirty="0" err="1" smtClean="0">
                <a:solidFill>
                  <a:srgbClr val="FF0000"/>
                </a:solidFill>
              </a:rPr>
              <a:t>xxxxxx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. </a:t>
            </a:r>
            <a:r>
              <a:rPr lang="en-US" dirty="0" err="1" smtClean="0"/>
              <a:t>xxxxxxxx</a:t>
            </a:r>
            <a:r>
              <a:rPr lang="en-US" dirty="0" smtClean="0"/>
              <a:t> . </a:t>
            </a:r>
            <a:r>
              <a:rPr lang="en-US" dirty="0" err="1" smtClean="0"/>
              <a:t>xxxxxxxx</a:t>
            </a:r>
            <a:r>
              <a:rPr lang="en-US" dirty="0" smtClean="0"/>
              <a:t> . </a:t>
            </a:r>
            <a:r>
              <a:rPr lang="en-US" dirty="0" err="1" smtClean="0"/>
              <a:t>xxxxxxxx</a:t>
            </a:r>
            <a:endParaRPr lang="th-TH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x </a:t>
            </a:r>
            <a:r>
              <a:rPr lang="th-TH" dirty="0" smtClean="0">
                <a:solidFill>
                  <a:schemeClr val="tx1"/>
                </a:solidFill>
              </a:rPr>
              <a:t>มีค่าเป็น 0 หรือ 1</a:t>
            </a:r>
          </a:p>
          <a:p>
            <a:r>
              <a:rPr lang="th-TH" dirty="0" smtClean="0"/>
              <a:t>ดังนั้นค่า 8 บิตแรกของ </a:t>
            </a:r>
            <a:r>
              <a:rPr lang="en-US" dirty="0" smtClean="0"/>
              <a:t>IP Class B</a:t>
            </a:r>
            <a:r>
              <a:rPr lang="th-TH" dirty="0" smtClean="0"/>
              <a:t> จึงมีค่าอยู่ในช่วง 10000000 ถึง 10111111 ซึ่งในเลขฐานสิบก็คือ 128 ถึง 191</a:t>
            </a:r>
          </a:p>
          <a:p>
            <a:r>
              <a:rPr lang="th-TH" dirty="0" smtClean="0"/>
              <a:t>วิธีดู</a:t>
            </a:r>
            <a:r>
              <a:rPr lang="en-US" dirty="0" smtClean="0"/>
              <a:t> Class </a:t>
            </a:r>
            <a:r>
              <a:rPr lang="th-TH" dirty="0" smtClean="0"/>
              <a:t>ของ </a:t>
            </a:r>
            <a:r>
              <a:rPr lang="en-US" dirty="0" smtClean="0"/>
              <a:t>IP </a:t>
            </a:r>
            <a:r>
              <a:rPr lang="th-TH" dirty="0" smtClean="0"/>
              <a:t>จึงดูที่เลข 8 บิตแรก </a:t>
            </a:r>
            <a:r>
              <a:rPr lang="en-US" dirty="0" smtClean="0"/>
              <a:t>Class B </a:t>
            </a:r>
            <a:r>
              <a:rPr lang="th-TH" dirty="0" smtClean="0"/>
              <a:t>คือ 128 - 191</a:t>
            </a:r>
          </a:p>
          <a:p>
            <a:endParaRPr lang="th-TH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 l="7927" t="44610" r="16032" b="47758"/>
          <a:stretch>
            <a:fillRect/>
          </a:stretch>
        </p:blipFill>
        <p:spPr bwMode="auto">
          <a:xfrm>
            <a:off x="785786" y="2214554"/>
            <a:ext cx="66437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 l="7927" t="75136" r="16032" b="16536"/>
          <a:stretch>
            <a:fillRect/>
          </a:stretch>
        </p:blipFill>
        <p:spPr bwMode="auto">
          <a:xfrm>
            <a:off x="714348" y="2643182"/>
            <a:ext cx="6643734" cy="54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IP address Class B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จึงสรุปได้ว่า </a:t>
            </a:r>
            <a:r>
              <a:rPr lang="en-US" dirty="0" smtClean="0"/>
              <a:t>Class B </a:t>
            </a:r>
            <a:r>
              <a:rPr lang="th-TH" dirty="0" smtClean="0"/>
              <a:t>จาก </a:t>
            </a:r>
            <a:r>
              <a:rPr lang="en-US" dirty="0" smtClean="0"/>
              <a:t>IP address </a:t>
            </a:r>
            <a:r>
              <a:rPr lang="th-TH" dirty="0" smtClean="0"/>
              <a:t>จำนวน 32 บิต</a:t>
            </a:r>
          </a:p>
          <a:p>
            <a:r>
              <a:rPr lang="th-TH" dirty="0" smtClean="0"/>
              <a:t>เป็น หมายเลข </a:t>
            </a:r>
            <a:r>
              <a:rPr lang="en-US" dirty="0" smtClean="0"/>
              <a:t>Network </a:t>
            </a:r>
            <a:r>
              <a:rPr lang="th-TH" dirty="0" smtClean="0"/>
              <a:t>16 บิต</a:t>
            </a:r>
          </a:p>
          <a:p>
            <a:r>
              <a:rPr lang="th-TH" dirty="0" smtClean="0"/>
              <a:t>เป็น หมายเลข </a:t>
            </a:r>
            <a:r>
              <a:rPr lang="en-US" dirty="0" smtClean="0"/>
              <a:t>Host 16 </a:t>
            </a:r>
            <a:r>
              <a:rPr lang="th-TH" dirty="0" smtClean="0"/>
              <a:t>บิต จำนวนเครื่องที่มีได้จึงเป็น 2</a:t>
            </a:r>
            <a:r>
              <a:rPr lang="en-US" dirty="0" smtClean="0"/>
              <a:t> </a:t>
            </a:r>
            <a:r>
              <a:rPr lang="th-TH" dirty="0" smtClean="0"/>
              <a:t>ยกกำลัง 16</a:t>
            </a:r>
          </a:p>
          <a:p>
            <a:r>
              <a:rPr lang="th-TH" dirty="0" smtClean="0"/>
              <a:t>ฉะนั้นเครื่องที่มี </a:t>
            </a:r>
            <a:r>
              <a:rPr lang="en-US" b="1" dirty="0" smtClean="0"/>
              <a:t>IP address Class B</a:t>
            </a:r>
            <a:r>
              <a:rPr lang="th-TH" b="1" dirty="0" smtClean="0"/>
              <a:t> </a:t>
            </a:r>
            <a:r>
              <a:rPr lang="th-TH" dirty="0" smtClean="0"/>
              <a:t>จะมีได้ทั้งหมด 65</a:t>
            </a:r>
            <a:r>
              <a:rPr lang="en-US" dirty="0" smtClean="0"/>
              <a:t>,</a:t>
            </a:r>
            <a:r>
              <a:rPr lang="th-TH" dirty="0" smtClean="0"/>
              <a:t>536เครื่อง</a:t>
            </a:r>
            <a:endParaRPr lang="en-US" dirty="0" smtClean="0"/>
          </a:p>
          <a:p>
            <a:endParaRPr lang="th-TH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/>
          <a:srcRect l="7927" t="44610" r="16032" b="47758"/>
          <a:stretch>
            <a:fillRect/>
          </a:stretch>
        </p:blipFill>
        <p:spPr bwMode="auto">
          <a:xfrm>
            <a:off x="785786" y="2214554"/>
            <a:ext cx="66437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/>
          <a:srcRect l="7927" t="75136" r="16032" b="16536"/>
          <a:stretch>
            <a:fillRect/>
          </a:stretch>
        </p:blipFill>
        <p:spPr bwMode="auto">
          <a:xfrm>
            <a:off x="714348" y="2643182"/>
            <a:ext cx="6643734" cy="54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IP address Class C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Class C:</a:t>
            </a:r>
          </a:p>
          <a:p>
            <a:r>
              <a:rPr lang="en-US" dirty="0" smtClean="0"/>
              <a:t>Network id = IP address </a:t>
            </a:r>
            <a:r>
              <a:rPr lang="th-TH" dirty="0" smtClean="0"/>
              <a:t>ชุดที่ 1, 2 และ 3</a:t>
            </a:r>
          </a:p>
          <a:p>
            <a:r>
              <a:rPr lang="en-US" dirty="0" smtClean="0"/>
              <a:t>Host id = IP address </a:t>
            </a:r>
            <a:r>
              <a:rPr lang="th-TH" dirty="0" smtClean="0"/>
              <a:t>ชุดที่ 4</a:t>
            </a:r>
            <a:br>
              <a:rPr lang="th-TH" dirty="0" smtClean="0"/>
            </a:br>
            <a:r>
              <a:rPr lang="th-TH" b="1" dirty="0" smtClean="0"/>
              <a:t>(</a:t>
            </a:r>
            <a:r>
              <a:rPr lang="en-US" b="1" dirty="0" smtClean="0"/>
              <a:t>Network . Network . Network</a:t>
            </a:r>
            <a:r>
              <a:rPr lang="en-US" dirty="0" smtClean="0"/>
              <a:t> . Host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Subnet mask = 255.255.255.0</a:t>
            </a:r>
            <a:endParaRPr lang="th-TH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 l="7927" t="51152" r="16032" b="41217"/>
          <a:stretch>
            <a:fillRect/>
          </a:stretch>
        </p:blipFill>
        <p:spPr bwMode="auto">
          <a:xfrm>
            <a:off x="714348" y="2143116"/>
            <a:ext cx="66437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 l="7927" t="75136" r="16032" b="16536"/>
          <a:stretch>
            <a:fillRect/>
          </a:stretch>
        </p:blipFill>
        <p:spPr bwMode="auto">
          <a:xfrm>
            <a:off x="714348" y="2571744"/>
            <a:ext cx="6643734" cy="54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IP address Class C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th-TH" dirty="0" smtClean="0"/>
              <a:t>ช่วง</a:t>
            </a:r>
            <a:r>
              <a:rPr lang="en-US" dirty="0" smtClean="0"/>
              <a:t> IP address </a:t>
            </a:r>
            <a:r>
              <a:rPr lang="th-TH" dirty="0" smtClean="0"/>
              <a:t>ของ </a:t>
            </a:r>
            <a:r>
              <a:rPr lang="en-US" dirty="0" smtClean="0"/>
              <a:t>Class C </a:t>
            </a:r>
            <a:r>
              <a:rPr lang="th-TH" dirty="0" smtClean="0"/>
              <a:t>จะมีการกำหนดให้</a:t>
            </a:r>
            <a:r>
              <a:rPr lang="en-US" dirty="0" smtClean="0"/>
              <a:t> byte </a:t>
            </a:r>
            <a:r>
              <a:rPr lang="th-TH" dirty="0" smtClean="0"/>
              <a:t>แรกของชุด </a:t>
            </a:r>
            <a:r>
              <a:rPr lang="en-US" dirty="0" smtClean="0"/>
              <a:t>IP</a:t>
            </a:r>
            <a:r>
              <a:rPr lang="th-TH" dirty="0" smtClean="0"/>
              <a:t> เป็น 110</a:t>
            </a:r>
          </a:p>
          <a:p>
            <a:pPr>
              <a:buNone/>
            </a:pPr>
            <a:r>
              <a:rPr lang="th-TH" dirty="0" smtClean="0"/>
              <a:t>ซึ่ง</a:t>
            </a:r>
            <a:r>
              <a:rPr lang="en-US" dirty="0" smtClean="0"/>
              <a:t> IP address </a:t>
            </a:r>
            <a:r>
              <a:rPr lang="th-TH" dirty="0" smtClean="0"/>
              <a:t>จะอิงจากเลขฐานสอง จึงได้รูปแบบของ </a:t>
            </a:r>
            <a:r>
              <a:rPr lang="en-US" dirty="0" smtClean="0"/>
              <a:t>IP</a:t>
            </a:r>
            <a:r>
              <a:rPr lang="th-TH" dirty="0" smtClean="0"/>
              <a:t> ในเลขฐานสองเป็น</a:t>
            </a:r>
          </a:p>
          <a:p>
            <a:pPr algn="ctr">
              <a:buNone/>
            </a:pPr>
            <a:r>
              <a:rPr lang="th-TH" dirty="0" smtClean="0">
                <a:solidFill>
                  <a:srgbClr val="FF0000"/>
                </a:solidFill>
              </a:rPr>
              <a:t>110</a:t>
            </a:r>
            <a:r>
              <a:rPr lang="en-US" dirty="0" err="1" smtClean="0">
                <a:solidFill>
                  <a:srgbClr val="FF0000"/>
                </a:solidFill>
              </a:rPr>
              <a:t>xxxxx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. </a:t>
            </a:r>
            <a:r>
              <a:rPr lang="en-US" dirty="0" err="1" smtClean="0"/>
              <a:t>xxxxxxxx</a:t>
            </a:r>
            <a:r>
              <a:rPr lang="en-US" dirty="0" smtClean="0"/>
              <a:t> . </a:t>
            </a:r>
            <a:r>
              <a:rPr lang="en-US" dirty="0" err="1" smtClean="0"/>
              <a:t>xxxxxxxx</a:t>
            </a:r>
            <a:r>
              <a:rPr lang="en-US" dirty="0" smtClean="0"/>
              <a:t> . </a:t>
            </a:r>
            <a:r>
              <a:rPr lang="en-US" dirty="0" err="1" smtClean="0"/>
              <a:t>xxxxxxxx</a:t>
            </a:r>
            <a:endParaRPr lang="th-TH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x </a:t>
            </a:r>
            <a:r>
              <a:rPr lang="th-TH" dirty="0" smtClean="0">
                <a:solidFill>
                  <a:schemeClr val="tx1"/>
                </a:solidFill>
              </a:rPr>
              <a:t>มีค่าเป็น 0 หรือ 1</a:t>
            </a:r>
          </a:p>
          <a:p>
            <a:r>
              <a:rPr lang="th-TH" dirty="0" smtClean="0"/>
              <a:t>ดังนั้นค่า 8 บิตแรกของ </a:t>
            </a:r>
            <a:r>
              <a:rPr lang="en-US" dirty="0" smtClean="0"/>
              <a:t>IP Class C</a:t>
            </a:r>
            <a:r>
              <a:rPr lang="th-TH" dirty="0" smtClean="0"/>
              <a:t> จึงมีค่าอยู่ในช่วง 11000000 ถึง 11011111 ซึ่งในเลขฐานสิบก็คือ 192 ถึง 223</a:t>
            </a:r>
          </a:p>
          <a:p>
            <a:r>
              <a:rPr lang="th-TH" dirty="0" smtClean="0"/>
              <a:t>วิธีดู</a:t>
            </a:r>
            <a:r>
              <a:rPr lang="en-US" dirty="0" smtClean="0"/>
              <a:t> Class </a:t>
            </a:r>
            <a:r>
              <a:rPr lang="th-TH" dirty="0" smtClean="0"/>
              <a:t>ของ </a:t>
            </a:r>
            <a:r>
              <a:rPr lang="en-US" dirty="0" smtClean="0"/>
              <a:t>IP </a:t>
            </a:r>
            <a:r>
              <a:rPr lang="th-TH" dirty="0" smtClean="0"/>
              <a:t>จึงดูที่เลข 8 บิตแรก </a:t>
            </a:r>
            <a:r>
              <a:rPr lang="en-US" dirty="0" smtClean="0"/>
              <a:t>Class C </a:t>
            </a:r>
            <a:r>
              <a:rPr lang="th-TH" dirty="0" smtClean="0"/>
              <a:t>คือ 192-223</a:t>
            </a:r>
            <a:endParaRPr lang="th-TH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 l="7927" t="51152" r="16032" b="41217"/>
          <a:stretch>
            <a:fillRect/>
          </a:stretch>
        </p:blipFill>
        <p:spPr bwMode="auto">
          <a:xfrm>
            <a:off x="714348" y="2143116"/>
            <a:ext cx="66437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 l="7927" t="75136" r="16032" b="16536"/>
          <a:stretch>
            <a:fillRect/>
          </a:stretch>
        </p:blipFill>
        <p:spPr bwMode="auto">
          <a:xfrm>
            <a:off x="714348" y="2571744"/>
            <a:ext cx="6643734" cy="54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IP address Class C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จึงสรุปได้ว่า </a:t>
            </a:r>
            <a:r>
              <a:rPr lang="en-US" dirty="0" smtClean="0"/>
              <a:t>Class C </a:t>
            </a:r>
            <a:r>
              <a:rPr lang="th-TH" dirty="0" smtClean="0"/>
              <a:t>จาก </a:t>
            </a:r>
            <a:r>
              <a:rPr lang="en-US" dirty="0" smtClean="0"/>
              <a:t>IP address </a:t>
            </a:r>
            <a:r>
              <a:rPr lang="th-TH" dirty="0" smtClean="0"/>
              <a:t>จำนวน 32 บิต</a:t>
            </a:r>
          </a:p>
          <a:p>
            <a:r>
              <a:rPr lang="th-TH" dirty="0" smtClean="0"/>
              <a:t>เป็น หมายเลข </a:t>
            </a:r>
            <a:r>
              <a:rPr lang="en-US" dirty="0" smtClean="0"/>
              <a:t>Network </a:t>
            </a:r>
            <a:r>
              <a:rPr lang="th-TH" dirty="0" smtClean="0"/>
              <a:t>24 บิต</a:t>
            </a:r>
          </a:p>
          <a:p>
            <a:r>
              <a:rPr lang="th-TH" dirty="0" smtClean="0"/>
              <a:t>เป็น หมายเลข </a:t>
            </a:r>
            <a:r>
              <a:rPr lang="en-US" dirty="0" smtClean="0"/>
              <a:t>Host 8 </a:t>
            </a:r>
            <a:r>
              <a:rPr lang="th-TH" dirty="0" smtClean="0"/>
              <a:t>บิต จำนวนเครื่องที่มีได้จึงเป็น 2</a:t>
            </a:r>
            <a:r>
              <a:rPr lang="en-US" dirty="0" smtClean="0"/>
              <a:t> </a:t>
            </a:r>
            <a:r>
              <a:rPr lang="th-TH" dirty="0" smtClean="0"/>
              <a:t>ยกกำลัง 8</a:t>
            </a:r>
          </a:p>
          <a:p>
            <a:r>
              <a:rPr lang="th-TH" dirty="0" smtClean="0"/>
              <a:t>ฉะนั้นเครื่องที่มี </a:t>
            </a:r>
            <a:r>
              <a:rPr lang="en-US" b="1" dirty="0" smtClean="0"/>
              <a:t>IP address Class C</a:t>
            </a:r>
            <a:r>
              <a:rPr lang="th-TH" b="1" dirty="0" smtClean="0"/>
              <a:t> </a:t>
            </a:r>
            <a:r>
              <a:rPr lang="th-TH" dirty="0" smtClean="0"/>
              <a:t>จะมีได้ทั้งหมด 256 เครื่อง</a:t>
            </a:r>
            <a:endParaRPr lang="en-US" dirty="0" smtClean="0"/>
          </a:p>
          <a:p>
            <a:endParaRPr lang="th-TH" dirty="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/>
          <a:srcRect l="7927" t="51152" r="16032" b="41217"/>
          <a:stretch>
            <a:fillRect/>
          </a:stretch>
        </p:blipFill>
        <p:spPr bwMode="auto">
          <a:xfrm>
            <a:off x="714348" y="2143116"/>
            <a:ext cx="66437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/>
          <a:srcRect l="7927" t="75136" r="16032" b="16536"/>
          <a:stretch>
            <a:fillRect/>
          </a:stretch>
        </p:blipFill>
        <p:spPr bwMode="auto">
          <a:xfrm>
            <a:off x="714348" y="2571744"/>
            <a:ext cx="6643734" cy="54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เนื้อหา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 address</a:t>
            </a:r>
          </a:p>
          <a:p>
            <a:r>
              <a:rPr lang="th-TH" dirty="0" smtClean="0"/>
              <a:t>ประเภทของ </a:t>
            </a:r>
            <a:r>
              <a:rPr lang="en-US" dirty="0" smtClean="0"/>
              <a:t>IP address</a:t>
            </a:r>
          </a:p>
          <a:p>
            <a:r>
              <a:rPr lang="en-US" dirty="0" smtClean="0"/>
              <a:t>Subnet Mask </a:t>
            </a:r>
            <a:endParaRPr lang="th-TH" dirty="0" smtClean="0"/>
          </a:p>
          <a:p>
            <a:endParaRPr lang="th-TH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IP address Class D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th-TH" dirty="0" smtClean="0"/>
              <a:t>ช่วง</a:t>
            </a:r>
            <a:r>
              <a:rPr lang="en-US" dirty="0" smtClean="0"/>
              <a:t> IP address </a:t>
            </a:r>
            <a:r>
              <a:rPr lang="th-TH" dirty="0" smtClean="0"/>
              <a:t>ของ </a:t>
            </a:r>
            <a:r>
              <a:rPr lang="en-US" dirty="0" smtClean="0"/>
              <a:t>Class D </a:t>
            </a:r>
            <a:r>
              <a:rPr lang="th-TH" dirty="0" smtClean="0"/>
              <a:t>จะมีการกำหนดให้</a:t>
            </a:r>
            <a:r>
              <a:rPr lang="en-US" dirty="0" smtClean="0"/>
              <a:t> byte </a:t>
            </a:r>
            <a:r>
              <a:rPr lang="th-TH" dirty="0" smtClean="0"/>
              <a:t>แรกของชุด </a:t>
            </a:r>
            <a:r>
              <a:rPr lang="en-US" dirty="0" smtClean="0"/>
              <a:t>IP</a:t>
            </a:r>
            <a:r>
              <a:rPr lang="th-TH" dirty="0" smtClean="0"/>
              <a:t> เป็น 1110</a:t>
            </a:r>
          </a:p>
          <a:p>
            <a:pPr>
              <a:buNone/>
            </a:pPr>
            <a:r>
              <a:rPr lang="th-TH" dirty="0" smtClean="0"/>
              <a:t>ซึ่ง</a:t>
            </a:r>
            <a:r>
              <a:rPr lang="en-US" dirty="0" smtClean="0"/>
              <a:t> IP address </a:t>
            </a:r>
            <a:r>
              <a:rPr lang="th-TH" dirty="0" smtClean="0"/>
              <a:t>จะอิงจากเลขฐานสอง จึงได้รูปแบบของ </a:t>
            </a:r>
            <a:r>
              <a:rPr lang="en-US" dirty="0" smtClean="0"/>
              <a:t>IP</a:t>
            </a:r>
            <a:r>
              <a:rPr lang="th-TH" dirty="0" smtClean="0"/>
              <a:t> ในเลขฐานสองเป็น</a:t>
            </a:r>
          </a:p>
          <a:p>
            <a:pPr algn="ctr">
              <a:buNone/>
            </a:pPr>
            <a:r>
              <a:rPr lang="th-TH" dirty="0" smtClean="0">
                <a:solidFill>
                  <a:srgbClr val="FF0000"/>
                </a:solidFill>
              </a:rPr>
              <a:t>1110</a:t>
            </a:r>
            <a:r>
              <a:rPr lang="en-US" dirty="0" err="1" smtClean="0">
                <a:solidFill>
                  <a:srgbClr val="FF0000"/>
                </a:solidFill>
              </a:rPr>
              <a:t>xxxx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. </a:t>
            </a:r>
            <a:r>
              <a:rPr lang="en-US" dirty="0" err="1" smtClean="0"/>
              <a:t>xxxxxxxx</a:t>
            </a:r>
            <a:r>
              <a:rPr lang="en-US" dirty="0" smtClean="0"/>
              <a:t> . </a:t>
            </a:r>
            <a:r>
              <a:rPr lang="en-US" dirty="0" err="1" smtClean="0"/>
              <a:t>xxxxxxxx</a:t>
            </a:r>
            <a:r>
              <a:rPr lang="en-US" dirty="0" smtClean="0"/>
              <a:t> . </a:t>
            </a:r>
            <a:r>
              <a:rPr lang="en-US" dirty="0" err="1" smtClean="0"/>
              <a:t>xxxxxxxx</a:t>
            </a:r>
            <a:endParaRPr lang="th-TH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x </a:t>
            </a:r>
            <a:r>
              <a:rPr lang="th-TH" dirty="0" smtClean="0">
                <a:solidFill>
                  <a:schemeClr val="tx1"/>
                </a:solidFill>
              </a:rPr>
              <a:t>มีค่าเป็น 0 หรือ 1</a:t>
            </a:r>
          </a:p>
          <a:p>
            <a:r>
              <a:rPr lang="th-TH" dirty="0" smtClean="0"/>
              <a:t>ดังนั้นค่า 8 บิตแรกของ </a:t>
            </a:r>
            <a:r>
              <a:rPr lang="en-US" dirty="0" smtClean="0"/>
              <a:t>IP Class D</a:t>
            </a:r>
            <a:r>
              <a:rPr lang="th-TH" dirty="0" smtClean="0"/>
              <a:t>จึงมีค่าอยู่ในช่วง 11100000 ถึง 11101111 ซึ่งในเลขฐานสิบก็คือ 224 ถึง 239</a:t>
            </a:r>
          </a:p>
          <a:p>
            <a:r>
              <a:rPr lang="th-TH" dirty="0" smtClean="0"/>
              <a:t>วิธีดู</a:t>
            </a:r>
            <a:r>
              <a:rPr lang="en-US" dirty="0" smtClean="0"/>
              <a:t> Class </a:t>
            </a:r>
            <a:r>
              <a:rPr lang="th-TH" dirty="0" smtClean="0"/>
              <a:t>ของ </a:t>
            </a:r>
            <a:r>
              <a:rPr lang="en-US" dirty="0" smtClean="0"/>
              <a:t>IP </a:t>
            </a:r>
            <a:r>
              <a:rPr lang="th-TH" dirty="0" smtClean="0"/>
              <a:t>จึงดูที่เลข 8 บิตแรก </a:t>
            </a:r>
            <a:r>
              <a:rPr lang="en-US" dirty="0" smtClean="0"/>
              <a:t>Class D </a:t>
            </a:r>
            <a:r>
              <a:rPr lang="th-TH" dirty="0" smtClean="0"/>
              <a:t>คือ 224-239</a:t>
            </a:r>
          </a:p>
          <a:p>
            <a:endParaRPr lang="en-US" dirty="0" smtClean="0"/>
          </a:p>
          <a:p>
            <a:endParaRPr lang="th-TH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 l="7927" t="58783" r="16032" b="33586"/>
          <a:stretch>
            <a:fillRect/>
          </a:stretch>
        </p:blipFill>
        <p:spPr bwMode="auto">
          <a:xfrm>
            <a:off x="714348" y="2143116"/>
            <a:ext cx="66437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 l="7927" t="75136" r="16032" b="16536"/>
          <a:stretch>
            <a:fillRect/>
          </a:stretch>
        </p:blipFill>
        <p:spPr bwMode="auto">
          <a:xfrm>
            <a:off x="714348" y="2571744"/>
            <a:ext cx="6643734" cy="54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IP address Class D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address Class D</a:t>
            </a:r>
            <a:r>
              <a:rPr lang="th-TH" dirty="0" smtClean="0"/>
              <a:t> นี้จะไม่ถูกแจกเพื่อใช้งานแก่คอมพิวเตอร์หรืออุปกรณ์เครือข่าย หากแต่เป็น </a:t>
            </a:r>
            <a:r>
              <a:rPr lang="en-US" dirty="0" smtClean="0"/>
              <a:t>IP </a:t>
            </a:r>
            <a:r>
              <a:rPr lang="th-TH" dirty="0" smtClean="0"/>
              <a:t>เพื่อใช้ใน</a:t>
            </a:r>
            <a:r>
              <a:rPr lang="th-TH" dirty="0" err="1" smtClean="0"/>
              <a:t>การมัล</a:t>
            </a:r>
            <a:r>
              <a:rPr lang="th-TH" dirty="0" smtClean="0"/>
              <a:t>ติ</a:t>
            </a:r>
            <a:r>
              <a:rPr lang="th-TH" dirty="0" err="1" smtClean="0"/>
              <a:t>คาสต์</a:t>
            </a:r>
            <a:r>
              <a:rPr lang="th-TH" dirty="0" smtClean="0"/>
              <a:t> หรือการส่งข้อมูลแบบที่มีโฮสปลายทางหลายเครื่องแต่อาจจะอยู่นอกเครือข่ายกัน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IP address Class 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th-TH" dirty="0" smtClean="0"/>
              <a:t>ช่วง</a:t>
            </a:r>
            <a:r>
              <a:rPr lang="en-US" dirty="0" smtClean="0"/>
              <a:t> IP address </a:t>
            </a:r>
            <a:r>
              <a:rPr lang="th-TH" dirty="0" smtClean="0"/>
              <a:t>ของ </a:t>
            </a:r>
            <a:r>
              <a:rPr lang="en-US" dirty="0" smtClean="0"/>
              <a:t>Class E </a:t>
            </a:r>
            <a:r>
              <a:rPr lang="th-TH" dirty="0" smtClean="0"/>
              <a:t>จะมีการกำหนดให้</a:t>
            </a:r>
            <a:r>
              <a:rPr lang="en-US" dirty="0" smtClean="0"/>
              <a:t> byte </a:t>
            </a:r>
            <a:r>
              <a:rPr lang="th-TH" dirty="0" smtClean="0"/>
              <a:t>แรกของชุด </a:t>
            </a:r>
            <a:r>
              <a:rPr lang="en-US" dirty="0" smtClean="0"/>
              <a:t>IP</a:t>
            </a:r>
            <a:r>
              <a:rPr lang="th-TH" dirty="0" smtClean="0"/>
              <a:t> เป็น 11110 ซึ่ง</a:t>
            </a:r>
            <a:r>
              <a:rPr lang="en-US" dirty="0" smtClean="0"/>
              <a:t> IP address </a:t>
            </a:r>
            <a:r>
              <a:rPr lang="th-TH" dirty="0" smtClean="0"/>
              <a:t>จะอิงจากเลขฐานสอง จึงได้รูปแบบของ </a:t>
            </a:r>
            <a:r>
              <a:rPr lang="en-US" dirty="0" smtClean="0"/>
              <a:t>IP</a:t>
            </a:r>
            <a:r>
              <a:rPr lang="th-TH" dirty="0" smtClean="0"/>
              <a:t> ในเลขฐานสองเป็น</a:t>
            </a:r>
          </a:p>
          <a:p>
            <a:pPr algn="ctr">
              <a:buNone/>
            </a:pPr>
            <a:r>
              <a:rPr lang="th-TH" dirty="0" smtClean="0">
                <a:solidFill>
                  <a:srgbClr val="FF0000"/>
                </a:solidFill>
              </a:rPr>
              <a:t>11110</a:t>
            </a:r>
            <a:r>
              <a:rPr lang="en-US" dirty="0" smtClean="0">
                <a:solidFill>
                  <a:srgbClr val="FF0000"/>
                </a:solidFill>
              </a:rPr>
              <a:t>xxx </a:t>
            </a:r>
            <a:r>
              <a:rPr lang="en-US" dirty="0" smtClean="0"/>
              <a:t>. </a:t>
            </a:r>
            <a:r>
              <a:rPr lang="en-US" dirty="0" err="1" smtClean="0"/>
              <a:t>xxxxxxxx</a:t>
            </a:r>
            <a:r>
              <a:rPr lang="en-US" dirty="0" smtClean="0"/>
              <a:t> . </a:t>
            </a:r>
            <a:r>
              <a:rPr lang="en-US" dirty="0" err="1" smtClean="0"/>
              <a:t>xxxxxxxx</a:t>
            </a:r>
            <a:r>
              <a:rPr lang="en-US" dirty="0" smtClean="0"/>
              <a:t> . </a:t>
            </a:r>
            <a:r>
              <a:rPr lang="en-US" dirty="0" err="1" smtClean="0"/>
              <a:t>xxxxxxxx</a:t>
            </a:r>
            <a:endParaRPr lang="th-TH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x </a:t>
            </a:r>
            <a:r>
              <a:rPr lang="th-TH" dirty="0" smtClean="0">
                <a:solidFill>
                  <a:schemeClr val="tx1"/>
                </a:solidFill>
              </a:rPr>
              <a:t>มีค่าเป็น 0 หรือ 1</a:t>
            </a:r>
          </a:p>
          <a:p>
            <a:r>
              <a:rPr lang="th-TH" dirty="0" smtClean="0"/>
              <a:t>ดังนั้นค่า 8 บิตแรกของ </a:t>
            </a:r>
            <a:r>
              <a:rPr lang="en-US" dirty="0" smtClean="0"/>
              <a:t>IP Class </a:t>
            </a:r>
            <a:r>
              <a:rPr lang="th-TH" dirty="0" err="1" smtClean="0"/>
              <a:t>ฎจึง</a:t>
            </a:r>
            <a:r>
              <a:rPr lang="th-TH" dirty="0" smtClean="0"/>
              <a:t>มีค่าอยู่ในช่วง 11110000 ถึง 11110111 ซึ่งในเลขฐานสิบก็คือ 240 ถึง 247</a:t>
            </a:r>
          </a:p>
          <a:p>
            <a:r>
              <a:rPr lang="th-TH" dirty="0" smtClean="0"/>
              <a:t>วิธีดู</a:t>
            </a:r>
            <a:r>
              <a:rPr lang="en-US" dirty="0" smtClean="0"/>
              <a:t> Class </a:t>
            </a:r>
            <a:r>
              <a:rPr lang="th-TH" dirty="0" smtClean="0"/>
              <a:t>ของ </a:t>
            </a:r>
            <a:r>
              <a:rPr lang="en-US" dirty="0" smtClean="0"/>
              <a:t>IP </a:t>
            </a:r>
            <a:r>
              <a:rPr lang="th-TH" dirty="0" smtClean="0"/>
              <a:t>จึงดูที่เลข 8 บิตแรก </a:t>
            </a:r>
            <a:r>
              <a:rPr lang="en-US" dirty="0" smtClean="0"/>
              <a:t>Class E </a:t>
            </a:r>
            <a:r>
              <a:rPr lang="th-TH" dirty="0" smtClean="0"/>
              <a:t>คือ 240-247</a:t>
            </a:r>
          </a:p>
          <a:p>
            <a:endParaRPr lang="en-US" dirty="0" smtClean="0"/>
          </a:p>
          <a:p>
            <a:endParaRPr lang="th-TH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 l="7927" t="67505" r="16032" b="16536"/>
          <a:stretch>
            <a:fillRect/>
          </a:stretch>
        </p:blipFill>
        <p:spPr bwMode="auto">
          <a:xfrm>
            <a:off x="785786" y="2143116"/>
            <a:ext cx="6643734" cy="104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IP address Class 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address Class E</a:t>
            </a:r>
            <a:r>
              <a:rPr lang="th-TH" dirty="0" smtClean="0"/>
              <a:t> ถูกสงวนเอาไว้ใช้งานอื่นๆ โดยผู้ที่จะกำหนดการใช้งานคือศูนย์ข้อมูลเครือข่าย </a:t>
            </a:r>
            <a:r>
              <a:rPr lang="en-US" dirty="0" smtClean="0"/>
              <a:t>(</a:t>
            </a:r>
            <a:r>
              <a:rPr lang="en-US" dirty="0" err="1" smtClean="0"/>
              <a:t>InterNIC</a:t>
            </a:r>
            <a:r>
              <a:rPr lang="en-US" dirty="0" smtClean="0"/>
              <a:t>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Subnet Mask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Subnet Mask</a:t>
            </a:r>
            <a:r>
              <a:rPr lang="en-US" dirty="0" smtClean="0"/>
              <a:t> </a:t>
            </a:r>
            <a:r>
              <a:rPr lang="th-TH" dirty="0" smtClean="0"/>
              <a:t>คือตัวที่จะช่วยทำให้เราสามารถระบุได้ว่า </a:t>
            </a:r>
            <a:r>
              <a:rPr lang="en-US" b="1" dirty="0" smtClean="0"/>
              <a:t>IP address</a:t>
            </a:r>
            <a:r>
              <a:rPr lang="en-US" dirty="0" smtClean="0"/>
              <a:t> </a:t>
            </a:r>
            <a:r>
              <a:rPr lang="th-TH" dirty="0" smtClean="0"/>
              <a:t>เบอร์นั้นๆ มี </a:t>
            </a:r>
            <a:r>
              <a:rPr lang="en-US" b="1" dirty="0" smtClean="0"/>
              <a:t>Network ID</a:t>
            </a:r>
            <a:r>
              <a:rPr lang="en-US" dirty="0" smtClean="0"/>
              <a:t> </a:t>
            </a:r>
            <a:r>
              <a:rPr lang="th-TH" dirty="0" smtClean="0"/>
              <a:t>คืออะไร เลขฐานสอง ทั้ง 32 </a:t>
            </a:r>
            <a:r>
              <a:rPr lang="en-US" dirty="0" smtClean="0"/>
              <a:t>bit </a:t>
            </a:r>
            <a:r>
              <a:rPr lang="th-TH" dirty="0" smtClean="0"/>
              <a:t>จะต้องเริ่มต้นกำหนดก่อนว่าจะเริ่มแบ่งฝ่ายซ้าย และฝ่ายขวาที่จุดใด โดย </a:t>
            </a:r>
            <a:r>
              <a:rPr lang="en-US" dirty="0" smtClean="0"/>
              <a:t>bit </a:t>
            </a:r>
            <a:r>
              <a:rPr lang="th-TH" dirty="0" smtClean="0"/>
              <a:t>ทั้งหมดที่อยู่ฝ่ายซ้ายจะต้องเป็น 1 ทั้งหมดทุก </a:t>
            </a:r>
            <a:r>
              <a:rPr lang="en-US" dirty="0" smtClean="0"/>
              <a:t>bit </a:t>
            </a:r>
            <a:r>
              <a:rPr lang="th-TH" dirty="0" smtClean="0"/>
              <a:t>จะมี 0 มาแทรกไม่ได้เด็ดขาด และ </a:t>
            </a:r>
            <a:r>
              <a:rPr lang="en-US" dirty="0" smtClean="0"/>
              <a:t>bit </a:t>
            </a:r>
            <a:r>
              <a:rPr lang="th-TH" dirty="0" smtClean="0"/>
              <a:t>ทั้งหมดที่เป็นฝ่ายขวาจะต้องเป็น 0 ทั้งหมดทุก </a:t>
            </a:r>
            <a:r>
              <a:rPr lang="en-US" dirty="0" smtClean="0"/>
              <a:t>bit </a:t>
            </a:r>
            <a:r>
              <a:rPr lang="th-TH" dirty="0" smtClean="0"/>
              <a:t>จะมี 1 มาแทรกไม่ได้เด็ดขาด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IP address</a:t>
            </a:r>
            <a:r>
              <a:rPr lang="en-US" dirty="0" smtClean="0"/>
              <a:t> </a:t>
            </a:r>
            <a:r>
              <a:rPr lang="th-TH" dirty="0" smtClean="0"/>
              <a:t>ที่เป็นเลขฐานสอง ทั้ง 32 </a:t>
            </a:r>
            <a:r>
              <a:rPr lang="en-US" dirty="0" smtClean="0"/>
              <a:t>bit </a:t>
            </a:r>
            <a:r>
              <a:rPr lang="th-TH" dirty="0" smtClean="0"/>
              <a:t>ตำแหน่งไหนจะเป็น 0 หรือตำแหน่งไหนจะเป็น 1 ก็ได้ ไม่มีกฎเกณฑ์ในการแบ่งว่า 1 ต้องเรียงกัน หรือ 0 ต้องเรียงกันเหมือนอย่าง </a:t>
            </a:r>
            <a:r>
              <a:rPr lang="en-US" dirty="0" smtClean="0"/>
              <a:t>Subnet Mask</a:t>
            </a:r>
            <a:br>
              <a:rPr lang="en-US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Subnet Mask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b="1" dirty="0" smtClean="0"/>
              <a:t>โครงสร้างของ </a:t>
            </a:r>
            <a:r>
              <a:rPr lang="en-US" b="1" dirty="0" smtClean="0"/>
              <a:t>Subnet Mask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Subnet Mask </a:t>
            </a:r>
            <a:r>
              <a:rPr lang="th-TH" dirty="0" smtClean="0"/>
              <a:t>มีต้นกำเนิดมาจากเลขฐานสอง (0 หรือ 1) เช่นเดียวกับ </a:t>
            </a:r>
            <a:r>
              <a:rPr lang="en-US" dirty="0" smtClean="0"/>
              <a:t>IP address </a:t>
            </a:r>
            <a:r>
              <a:rPr lang="th-TH" dirty="0" smtClean="0"/>
              <a:t>โดย </a:t>
            </a:r>
            <a:r>
              <a:rPr lang="en-US" dirty="0" smtClean="0"/>
              <a:t>Subnet Mask </a:t>
            </a:r>
            <a:r>
              <a:rPr lang="th-TH" dirty="0" smtClean="0"/>
              <a:t>จะเป็นเลขฐานสองที่มีขนาดทั้งหมด 32 </a:t>
            </a:r>
            <a:r>
              <a:rPr lang="en-US" dirty="0" smtClean="0"/>
              <a:t>bit </a:t>
            </a:r>
            <a:r>
              <a:rPr lang="th-TH" dirty="0" smtClean="0"/>
              <a:t>และแบ่งออกเป็น 4 ชุด ชุดละ 8 </a:t>
            </a:r>
            <a:r>
              <a:rPr lang="en-US" dirty="0" smtClean="0"/>
              <a:t>bit </a:t>
            </a:r>
            <a:r>
              <a:rPr lang="th-TH" dirty="0" smtClean="0"/>
              <a:t>โดยแต่ละชุดจะถูกคั่นด้วยจุด </a:t>
            </a:r>
          </a:p>
          <a:p>
            <a:r>
              <a:rPr lang="th-TH" b="1" dirty="0" smtClean="0"/>
              <a:t>ลักษณะเด่นของ </a:t>
            </a:r>
            <a:r>
              <a:rPr lang="en-US" b="1" dirty="0" smtClean="0"/>
              <a:t>Subnet Mask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Subnet Mask </a:t>
            </a:r>
            <a:r>
              <a:rPr lang="th-TH" dirty="0" smtClean="0"/>
              <a:t>จะเป็นเลขฐานสองที่มีขนาด 32 </a:t>
            </a:r>
            <a:r>
              <a:rPr lang="en-US" dirty="0" smtClean="0"/>
              <a:t>bit </a:t>
            </a:r>
            <a:r>
              <a:rPr lang="th-TH" dirty="0" smtClean="0"/>
              <a:t>โดยเลขฐานสองทั้ง 32 </a:t>
            </a:r>
            <a:r>
              <a:rPr lang="en-US" dirty="0" smtClean="0"/>
              <a:t>bit </a:t>
            </a:r>
            <a:r>
              <a:rPr lang="th-TH" dirty="0" smtClean="0"/>
              <a:t>นี้จะถูกแบ่งออกเป็นสองฝ่ายคือ ฝ่ายซ้าย และฝ่ายขวา ซึ่งทั้งฝ่ายซ้าย และฝ่ายขวาสามารถอธิบายเพิ่มเติมได้ดังนี้</a:t>
            </a:r>
          </a:p>
          <a:p>
            <a:pPr lvl="1"/>
            <a:r>
              <a:rPr lang="th-TH" dirty="0" smtClean="0">
                <a:solidFill>
                  <a:schemeClr val="tx1"/>
                </a:solidFill>
              </a:rPr>
              <a:t>เลขฐานสองทุก </a:t>
            </a:r>
            <a:r>
              <a:rPr lang="en-US" dirty="0" smtClean="0">
                <a:solidFill>
                  <a:schemeClr val="tx1"/>
                </a:solidFill>
              </a:rPr>
              <a:t>bit </a:t>
            </a:r>
            <a:r>
              <a:rPr lang="th-TH" dirty="0" smtClean="0">
                <a:solidFill>
                  <a:schemeClr val="tx1"/>
                </a:solidFill>
              </a:rPr>
              <a:t>ที่อยู่ฝ่ายซ้าย จะต้องมีค่าเป็น 1 เสมอ (จะมี 0 มาแทรกไม่ได้เด็ดขาด)</a:t>
            </a:r>
          </a:p>
          <a:p>
            <a:pPr lvl="1"/>
            <a:r>
              <a:rPr lang="th-TH" dirty="0" smtClean="0">
                <a:solidFill>
                  <a:schemeClr val="tx1"/>
                </a:solidFill>
              </a:rPr>
              <a:t>เลขฐานสองทุก </a:t>
            </a:r>
            <a:r>
              <a:rPr lang="en-US" dirty="0" smtClean="0">
                <a:solidFill>
                  <a:schemeClr val="tx1"/>
                </a:solidFill>
              </a:rPr>
              <a:t>bit </a:t>
            </a:r>
            <a:r>
              <a:rPr lang="th-TH" dirty="0" smtClean="0">
                <a:solidFill>
                  <a:schemeClr val="tx1"/>
                </a:solidFill>
              </a:rPr>
              <a:t>ที่อยู่ฝ่ายขวา จะต้องมีค่าเป็น 0 เสมอ (จะมี 1 มาแทรกไม่ได้เด็ดขาด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โครงสร้างของ </a:t>
            </a:r>
            <a:r>
              <a:rPr lang="en-US" b="1" dirty="0" smtClean="0"/>
              <a:t>Subnet Mask</a:t>
            </a:r>
            <a:endParaRPr lang="th-TH" dirty="0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th-TH" dirty="0"/>
          </a:p>
        </p:txBody>
      </p:sp>
      <p:pic>
        <p:nvPicPr>
          <p:cNvPr id="7" name="Picture 4" descr="http://www.bloggang.com/data/likecisco/picture/131294333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71744"/>
            <a:ext cx="7981950" cy="1952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หลักในการหา</a:t>
            </a:r>
            <a:r>
              <a:rPr lang="en-US" b="1" dirty="0" smtClean="0"/>
              <a:t> Network ID </a:t>
            </a:r>
            <a:r>
              <a:rPr lang="th-TH" b="1" dirty="0" smtClean="0"/>
              <a:t>ด้วย</a:t>
            </a:r>
            <a:r>
              <a:rPr lang="en-US" b="1" dirty="0" smtClean="0"/>
              <a:t> Subnet Mask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หลักการคือ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dirty="0" smtClean="0"/>
              <a:t>	</a:t>
            </a:r>
            <a:r>
              <a:rPr lang="en-US" b="1" dirty="0" smtClean="0"/>
              <a:t>IP address</a:t>
            </a:r>
            <a:r>
              <a:rPr lang="en-US" dirty="0" smtClean="0"/>
              <a:t> AND </a:t>
            </a:r>
            <a:r>
              <a:rPr lang="en-US" b="1" dirty="0" smtClean="0"/>
              <a:t>Subnet Mask</a:t>
            </a:r>
            <a:r>
              <a:rPr lang="en-US" dirty="0" smtClean="0"/>
              <a:t> = </a:t>
            </a:r>
            <a:r>
              <a:rPr lang="en-US" b="1" dirty="0" smtClean="0"/>
              <a:t>Network ID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th-TH" dirty="0" smtClean="0"/>
              <a:t>ซึ่ง การนำ </a:t>
            </a:r>
            <a:r>
              <a:rPr lang="en-US" dirty="0" smtClean="0"/>
              <a:t>IP address </a:t>
            </a:r>
            <a:r>
              <a:rPr lang="th-TH" dirty="0" smtClean="0"/>
              <a:t>มา </a:t>
            </a:r>
            <a:r>
              <a:rPr lang="en-US" dirty="0" smtClean="0"/>
              <a:t>AND </a:t>
            </a:r>
            <a:r>
              <a:rPr lang="th-TH" dirty="0" smtClean="0"/>
              <a:t>กับ </a:t>
            </a:r>
            <a:r>
              <a:rPr lang="en-US" dirty="0" smtClean="0"/>
              <a:t>Subnet Mask </a:t>
            </a:r>
            <a:r>
              <a:rPr lang="th-TH" dirty="0" smtClean="0"/>
              <a:t>นั้น หากจะคำนวณด้วยมือแล้ว เราจำเป็นที่จะต้องแปลง </a:t>
            </a:r>
            <a:r>
              <a:rPr lang="en-US" dirty="0" smtClean="0"/>
              <a:t>IP address </a:t>
            </a:r>
            <a:r>
              <a:rPr lang="th-TH" dirty="0" smtClean="0"/>
              <a:t>และ </a:t>
            </a:r>
            <a:r>
              <a:rPr lang="en-US" dirty="0" smtClean="0"/>
              <a:t>Subnet Mask </a:t>
            </a:r>
            <a:r>
              <a:rPr lang="th-TH" dirty="0" smtClean="0"/>
              <a:t>ให้เป็นเลขฐานสองเสียก่อน แล้วจึงค่อยนำค่าทั้งสองมา </a:t>
            </a:r>
            <a:r>
              <a:rPr lang="en-US" dirty="0" smtClean="0"/>
              <a:t>AND </a:t>
            </a:r>
            <a:r>
              <a:rPr lang="th-TH" dirty="0" smtClean="0"/>
              <a:t>กัน</a:t>
            </a:r>
            <a:endParaRPr lang="th-TH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หลักในการหา</a:t>
            </a:r>
            <a:r>
              <a:rPr lang="en-US" b="1" dirty="0" smtClean="0"/>
              <a:t> Network ID </a:t>
            </a:r>
            <a:r>
              <a:rPr lang="th-TH" b="1" dirty="0" smtClean="0"/>
              <a:t>ด้วย</a:t>
            </a:r>
            <a:r>
              <a:rPr lang="en-US" b="1" dirty="0" smtClean="0"/>
              <a:t> Subnet Mask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 smtClean="0"/>
          </a:p>
          <a:p>
            <a:endParaRPr lang="th-TH" dirty="0" smtClean="0"/>
          </a:p>
          <a:p>
            <a:pPr>
              <a:buNone/>
            </a:pPr>
            <a:endParaRPr lang="th-TH" dirty="0" smtClean="0"/>
          </a:p>
          <a:p>
            <a:r>
              <a:rPr lang="th-TH" dirty="0" smtClean="0"/>
              <a:t>นำเอาฐานสอง </a:t>
            </a:r>
            <a:r>
              <a:rPr lang="th-TH" dirty="0" err="1" smtClean="0"/>
              <a:t>ของเน็ตมาส์ค</a:t>
            </a:r>
            <a:r>
              <a:rPr lang="th-TH" dirty="0" smtClean="0"/>
              <a:t> ในตารางมา </a:t>
            </a:r>
            <a:r>
              <a:rPr lang="en-US" dirty="0" smtClean="0"/>
              <a:t>AND </a:t>
            </a:r>
            <a:r>
              <a:rPr lang="th-TH" dirty="0" smtClean="0"/>
              <a:t>กับค่าของ </a:t>
            </a:r>
            <a:r>
              <a:rPr lang="en-US" dirty="0" smtClean="0"/>
              <a:t>IP address  </a:t>
            </a:r>
            <a:r>
              <a:rPr lang="th-TH" dirty="0" smtClean="0"/>
              <a:t>ในรูปแบบของฐานสอง         </a:t>
            </a:r>
          </a:p>
          <a:p>
            <a:endParaRPr lang="th-TH" dirty="0" smtClean="0"/>
          </a:p>
          <a:p>
            <a:endParaRPr lang="th-TH" dirty="0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8048654" cy="180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หลักในการหา</a:t>
            </a:r>
            <a:r>
              <a:rPr lang="en-US" b="1" dirty="0" smtClean="0"/>
              <a:t> Network ID </a:t>
            </a:r>
            <a:r>
              <a:rPr lang="th-TH" b="1" dirty="0" smtClean="0"/>
              <a:t>ด้วย</a:t>
            </a:r>
            <a:r>
              <a:rPr lang="en-US" b="1" dirty="0" smtClean="0"/>
              <a:t> Subnet Mask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 smtClean="0"/>
              <a:t>ตัวอย่างที่ 1</a:t>
            </a:r>
          </a:p>
          <a:p>
            <a:endParaRPr lang="th-TH" b="1" dirty="0" smtClean="0"/>
          </a:p>
          <a:p>
            <a:pPr>
              <a:buNone/>
            </a:pPr>
            <a:r>
              <a:rPr lang="th-TH" dirty="0" smtClean="0"/>
              <a:t/>
            </a:r>
            <a:br>
              <a:rPr lang="th-TH" dirty="0" smtClean="0"/>
            </a:br>
            <a:endParaRPr lang="th-TH" dirty="0" smtClean="0"/>
          </a:p>
          <a:p>
            <a:endParaRPr lang="th-TH" dirty="0" smtClean="0"/>
          </a:p>
          <a:p>
            <a:pPr>
              <a:buNone/>
            </a:pP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จากรูปข้างบน สามารถสรุปได้ว่า เมื่อนำ </a:t>
            </a:r>
            <a:r>
              <a:rPr lang="en-US" b="1" dirty="0" smtClean="0"/>
              <a:t>IP address 10.100.31.9</a:t>
            </a:r>
            <a:r>
              <a:rPr lang="en-US" dirty="0" smtClean="0"/>
              <a:t> </a:t>
            </a:r>
            <a:r>
              <a:rPr lang="th-TH" dirty="0" smtClean="0"/>
              <a:t>มา </a:t>
            </a:r>
            <a:r>
              <a:rPr lang="en-US" dirty="0" smtClean="0"/>
              <a:t>AND </a:t>
            </a:r>
            <a:r>
              <a:rPr lang="th-TH" dirty="0" smtClean="0"/>
              <a:t>กับ </a:t>
            </a:r>
            <a:r>
              <a:rPr lang="en-US" b="1" dirty="0" smtClean="0"/>
              <a:t>Subnet Mask 255.0.0.0</a:t>
            </a:r>
            <a:r>
              <a:rPr lang="en-US" dirty="0" smtClean="0"/>
              <a:t> </a:t>
            </a:r>
            <a:r>
              <a:rPr lang="th-TH" dirty="0" smtClean="0"/>
              <a:t>แล้วจะได้ </a:t>
            </a:r>
            <a:r>
              <a:rPr lang="en-US" b="1" dirty="0" smtClean="0"/>
              <a:t>Network ID = 10.0.0.0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Network ID = 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Host ID = .0.0.0 </a:t>
            </a:r>
            <a:r>
              <a:rPr lang="en-US" dirty="0" smtClean="0"/>
              <a:t>(.0.0.0 </a:t>
            </a:r>
            <a:r>
              <a:rPr lang="th-TH" dirty="0" smtClean="0"/>
              <a:t>เป็นตัวแทนของ </a:t>
            </a:r>
            <a:r>
              <a:rPr lang="en-US" dirty="0" smtClean="0"/>
              <a:t>Host ID </a:t>
            </a:r>
            <a:r>
              <a:rPr lang="th-TH" dirty="0" smtClean="0"/>
              <a:t>ใดๆ)</a:t>
            </a:r>
            <a:endParaRPr lang="th-TH" dirty="0"/>
          </a:p>
        </p:txBody>
      </p:sp>
      <p:pic>
        <p:nvPicPr>
          <p:cNvPr id="7" name="Picture 4" descr="http://www.bloggang.com/data/l/likecisco/picture/131307064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643182"/>
            <a:ext cx="7258050" cy="1866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IP address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IP address </a:t>
            </a:r>
            <a:r>
              <a:rPr lang="th-TH" dirty="0" smtClean="0"/>
              <a:t>เป็น </a:t>
            </a:r>
            <a:r>
              <a:rPr lang="en-US" dirty="0" smtClean="0"/>
              <a:t>address </a:t>
            </a:r>
            <a:r>
              <a:rPr lang="th-TH" dirty="0" smtClean="0"/>
              <a:t>ที่ใช้ในการระบุที่อยู่ของอุปกรณ์ซึ่งใช้งานอยู่ภายในเครือข่ายอินเตอร์เน็ต (</a:t>
            </a:r>
            <a:r>
              <a:rPr lang="en-US" dirty="0" smtClean="0"/>
              <a:t>Internet) </a:t>
            </a:r>
            <a:r>
              <a:rPr lang="th-TH" dirty="0" smtClean="0"/>
              <a:t>หรือหรือเครือข่ายไอพี (</a:t>
            </a:r>
            <a:r>
              <a:rPr lang="en-US" dirty="0" smtClean="0"/>
              <a:t>IP) </a:t>
            </a:r>
            <a:r>
              <a:rPr lang="th-TH" dirty="0" smtClean="0"/>
              <a:t>เพื่อไว้ใช้อ้างอิงในการรับส่งข้อมูล </a:t>
            </a:r>
          </a:p>
          <a:p>
            <a:r>
              <a:rPr lang="th-TH" dirty="0" smtClean="0"/>
              <a:t>รูปแบบของ </a:t>
            </a:r>
            <a:r>
              <a:rPr lang="en-US" dirty="0" smtClean="0"/>
              <a:t>IP address </a:t>
            </a:r>
            <a:r>
              <a:rPr lang="th-TH" dirty="0" smtClean="0"/>
              <a:t>จะมีลักษณะคือ ใน </a:t>
            </a:r>
            <a:r>
              <a:rPr lang="en-US" dirty="0" smtClean="0"/>
              <a:t>IP address 1 </a:t>
            </a:r>
            <a:r>
              <a:rPr lang="th-TH" dirty="0" smtClean="0"/>
              <a:t>เบอร์ จะมีตัวเลขทั้งหมด 4 ชุด โดยแต่ละชุดจะถูกขั้นไว้ด้วยจุด (.) เช่น</a:t>
            </a:r>
          </a:p>
          <a:p>
            <a:pPr lvl="1"/>
            <a:r>
              <a:rPr lang="th-TH" dirty="0" smtClean="0">
                <a:solidFill>
                  <a:schemeClr val="tx1"/>
                </a:solidFill>
              </a:rPr>
              <a:t>10.1.1.1 ถือเป็น </a:t>
            </a:r>
            <a:r>
              <a:rPr lang="en-US" dirty="0" smtClean="0">
                <a:solidFill>
                  <a:schemeClr val="tx1"/>
                </a:solidFill>
              </a:rPr>
              <a:t>IP address 1 </a:t>
            </a:r>
            <a:r>
              <a:rPr lang="th-TH" dirty="0" smtClean="0">
                <a:solidFill>
                  <a:schemeClr val="tx1"/>
                </a:solidFill>
              </a:rPr>
              <a:t>เบอร์</a:t>
            </a:r>
          </a:p>
          <a:p>
            <a:pPr lvl="1"/>
            <a:r>
              <a:rPr lang="th-TH" dirty="0" smtClean="0">
                <a:solidFill>
                  <a:schemeClr val="tx1"/>
                </a:solidFill>
              </a:rPr>
              <a:t>172.16.1.1 ถือเป็น </a:t>
            </a:r>
            <a:r>
              <a:rPr lang="en-US" dirty="0" smtClean="0">
                <a:solidFill>
                  <a:schemeClr val="tx1"/>
                </a:solidFill>
              </a:rPr>
              <a:t>IP address 1 </a:t>
            </a:r>
            <a:r>
              <a:rPr lang="th-TH" dirty="0" smtClean="0">
                <a:solidFill>
                  <a:schemeClr val="tx1"/>
                </a:solidFill>
              </a:rPr>
              <a:t>เบอร์</a:t>
            </a:r>
          </a:p>
          <a:p>
            <a:pPr lvl="1"/>
            <a:r>
              <a:rPr lang="th-TH" dirty="0" smtClean="0">
                <a:solidFill>
                  <a:schemeClr val="tx1"/>
                </a:solidFill>
              </a:rPr>
              <a:t>192.168.1.1 ถือเป็น </a:t>
            </a:r>
            <a:r>
              <a:rPr lang="en-US" dirty="0" smtClean="0">
                <a:solidFill>
                  <a:schemeClr val="tx1"/>
                </a:solidFill>
              </a:rPr>
              <a:t>IP address 1 </a:t>
            </a:r>
            <a:r>
              <a:rPr lang="th-TH" dirty="0" smtClean="0">
                <a:solidFill>
                  <a:schemeClr val="tx1"/>
                </a:solidFill>
              </a:rPr>
              <a:t>เบอร์</a:t>
            </a:r>
          </a:p>
          <a:p>
            <a:r>
              <a:rPr lang="th-TH" dirty="0" smtClean="0"/>
              <a:t>โดยตัวเลขแต่ละชุดจะมีค่าได้ตั้งแต่ 0 – 255 ดังนั้นจึงสรุปได้ว่า </a:t>
            </a:r>
            <a:r>
              <a:rPr lang="en-US" dirty="0" smtClean="0"/>
              <a:t>IP address </a:t>
            </a:r>
            <a:r>
              <a:rPr lang="th-TH" dirty="0" smtClean="0"/>
              <a:t>มีค่าที่เป็นไปได้ คือตั้งแต่ 0.0.0.0 ถึง 255.255.255.255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หลักในการหา</a:t>
            </a:r>
            <a:r>
              <a:rPr lang="en-US" b="1" dirty="0" smtClean="0"/>
              <a:t> Network ID </a:t>
            </a:r>
            <a:r>
              <a:rPr lang="th-TH" b="1" dirty="0" smtClean="0"/>
              <a:t>ด้วย</a:t>
            </a:r>
            <a:r>
              <a:rPr lang="en-US" b="1" dirty="0" smtClean="0"/>
              <a:t> Subnet Mask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ตัวอย่างที่ 2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 smtClean="0"/>
          </a:p>
          <a:p>
            <a:endParaRPr lang="th-TH" dirty="0" smtClean="0"/>
          </a:p>
          <a:p>
            <a:pPr>
              <a:buNone/>
            </a:pP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จากรูปข้างบน สามารถสรุปได้ว่า เมื่อนำ </a:t>
            </a:r>
            <a:r>
              <a:rPr lang="en-US" b="1" dirty="0" smtClean="0"/>
              <a:t>IP address 172.16.7.41</a:t>
            </a:r>
            <a:r>
              <a:rPr lang="en-US" dirty="0" smtClean="0"/>
              <a:t> </a:t>
            </a:r>
            <a:r>
              <a:rPr lang="th-TH" dirty="0" smtClean="0"/>
              <a:t>มา </a:t>
            </a:r>
            <a:r>
              <a:rPr lang="en-US" dirty="0" smtClean="0"/>
              <a:t>AND </a:t>
            </a:r>
            <a:r>
              <a:rPr lang="th-TH" dirty="0" smtClean="0"/>
              <a:t>กับ </a:t>
            </a:r>
            <a:r>
              <a:rPr lang="en-US" b="1" dirty="0" smtClean="0"/>
              <a:t>Subnet Mask 255.255.0.0</a:t>
            </a:r>
            <a:r>
              <a:rPr lang="en-US" dirty="0" smtClean="0"/>
              <a:t> </a:t>
            </a:r>
            <a:r>
              <a:rPr lang="th-TH" dirty="0" smtClean="0"/>
              <a:t>แล้วจะได้ </a:t>
            </a:r>
            <a:r>
              <a:rPr lang="en-US" b="1" dirty="0" smtClean="0"/>
              <a:t>Network ID = 172.16.0.0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Network ID = 172.16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Host ID = .0.0 </a:t>
            </a:r>
            <a:r>
              <a:rPr lang="en-US" dirty="0" smtClean="0"/>
              <a:t>(.0.0 </a:t>
            </a:r>
            <a:r>
              <a:rPr lang="th-TH" dirty="0" smtClean="0"/>
              <a:t>เป็นตัวแทนของ </a:t>
            </a:r>
            <a:r>
              <a:rPr lang="en-US" dirty="0" smtClean="0"/>
              <a:t>Host ID </a:t>
            </a:r>
            <a:r>
              <a:rPr lang="th-TH" dirty="0" smtClean="0"/>
              <a:t>ใดๆ)</a:t>
            </a:r>
            <a:endParaRPr lang="th-TH" dirty="0"/>
          </a:p>
        </p:txBody>
      </p:sp>
      <p:pic>
        <p:nvPicPr>
          <p:cNvPr id="6" name="Picture 2" descr="http://www.bloggang.com/data/likecisco/picture/131307146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643182"/>
            <a:ext cx="687705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หลักในการหา</a:t>
            </a:r>
            <a:r>
              <a:rPr lang="en-US" b="1" dirty="0" smtClean="0"/>
              <a:t> Network ID </a:t>
            </a:r>
            <a:r>
              <a:rPr lang="th-TH" b="1" dirty="0" smtClean="0"/>
              <a:t>ด้วย</a:t>
            </a:r>
            <a:r>
              <a:rPr lang="en-US" b="1" dirty="0" smtClean="0"/>
              <a:t> Subnet Mask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ตัวอย่างที่ 3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 smtClean="0"/>
          </a:p>
          <a:p>
            <a:endParaRPr lang="th-TH" dirty="0" smtClean="0"/>
          </a:p>
          <a:p>
            <a:pPr>
              <a:buNone/>
            </a:pP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จากรูปข้างบน สามารถสรุปได้ว่า เมื่อนำ </a:t>
            </a:r>
            <a:r>
              <a:rPr lang="en-US" b="1" dirty="0" smtClean="0"/>
              <a:t>IP address 192.168.89.11</a:t>
            </a:r>
            <a:r>
              <a:rPr lang="en-US" dirty="0" smtClean="0"/>
              <a:t> </a:t>
            </a:r>
            <a:r>
              <a:rPr lang="th-TH" dirty="0" smtClean="0"/>
              <a:t>มา </a:t>
            </a:r>
            <a:r>
              <a:rPr lang="en-US" dirty="0" smtClean="0"/>
              <a:t>AND </a:t>
            </a:r>
            <a:r>
              <a:rPr lang="th-TH" dirty="0" smtClean="0"/>
              <a:t>กับ </a:t>
            </a:r>
            <a:r>
              <a:rPr lang="en-US" b="1" dirty="0" smtClean="0"/>
              <a:t>Subnet Mask 255.255.255.0</a:t>
            </a:r>
            <a:r>
              <a:rPr lang="en-US" dirty="0" smtClean="0"/>
              <a:t> </a:t>
            </a:r>
            <a:r>
              <a:rPr lang="th-TH" dirty="0" smtClean="0"/>
              <a:t>แล้วจะได้ </a:t>
            </a:r>
            <a:r>
              <a:rPr lang="en-US" b="1" dirty="0" smtClean="0"/>
              <a:t>Network ID = 192.168.89.0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Network ID = 192.168.89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Host ID = .0 </a:t>
            </a:r>
            <a:r>
              <a:rPr lang="en-US" dirty="0" smtClean="0"/>
              <a:t>(.0 </a:t>
            </a:r>
            <a:r>
              <a:rPr lang="th-TH" dirty="0" smtClean="0"/>
              <a:t>เป็นตัวแทนของ </a:t>
            </a:r>
            <a:r>
              <a:rPr lang="en-US" dirty="0" smtClean="0"/>
              <a:t>Host ID </a:t>
            </a:r>
            <a:r>
              <a:rPr lang="th-TH" dirty="0" smtClean="0"/>
              <a:t>ใดๆ)</a:t>
            </a:r>
            <a:endParaRPr lang="th-TH" dirty="0"/>
          </a:p>
        </p:txBody>
      </p:sp>
      <p:pic>
        <p:nvPicPr>
          <p:cNvPr id="7" name="Picture 4" descr="http://www.bloggang.com/data/l/likecisco/picture/131307243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643182"/>
            <a:ext cx="710565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การคำนวณเพื่อแบ่ง</a:t>
            </a:r>
            <a:r>
              <a:rPr lang="en-US" b="1" dirty="0" smtClean="0"/>
              <a:t> Subnet Mask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Default Subnet Mask </a:t>
            </a:r>
            <a:r>
              <a:rPr lang="th-TH" b="1" dirty="0" smtClean="0"/>
              <a:t>ของแต่ล่ะ </a:t>
            </a:r>
            <a:r>
              <a:rPr lang="en-US" b="1" dirty="0" smtClean="0"/>
              <a:t>Class </a:t>
            </a:r>
            <a:r>
              <a:rPr lang="th-TH" b="1" dirty="0" smtClean="0"/>
              <a:t>ดังนี้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Class A </a:t>
            </a:r>
            <a:r>
              <a:rPr lang="th-TH" dirty="0" smtClean="0">
                <a:solidFill>
                  <a:schemeClr val="tx1"/>
                </a:solidFill>
              </a:rPr>
              <a:t>จะมี </a:t>
            </a:r>
            <a:r>
              <a:rPr lang="en-US" dirty="0" smtClean="0">
                <a:solidFill>
                  <a:schemeClr val="tx1"/>
                </a:solidFill>
              </a:rPr>
              <a:t>Subnet Mask </a:t>
            </a:r>
            <a:r>
              <a:rPr lang="th-TH" dirty="0" smtClean="0">
                <a:solidFill>
                  <a:schemeClr val="tx1"/>
                </a:solidFill>
              </a:rPr>
              <a:t>เป็น 255.0.0.0 หรือเลขฐานสองดังนี้</a:t>
            </a:r>
            <a:br>
              <a:rPr lang="th-TH" dirty="0" smtClean="0">
                <a:solidFill>
                  <a:schemeClr val="tx1"/>
                </a:solidFill>
              </a:rPr>
            </a:br>
            <a:r>
              <a:rPr lang="th-TH" dirty="0" smtClean="0">
                <a:solidFill>
                  <a:schemeClr val="tx1"/>
                </a:solidFill>
              </a:rPr>
              <a:t>11111111.00000000.00000000.00000000</a:t>
            </a:r>
            <a:br>
              <a:rPr lang="th-TH" dirty="0" smtClean="0">
                <a:solidFill>
                  <a:schemeClr val="tx1"/>
                </a:solidFill>
              </a:rPr>
            </a:br>
            <a:r>
              <a:rPr lang="th-TH" dirty="0" smtClean="0">
                <a:solidFill>
                  <a:schemeClr val="tx1"/>
                </a:solidFill>
              </a:rPr>
              <a:t>(รวมเลข 1 ให้หมด ก็จะได้เท่ากับ 255)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Class B </a:t>
            </a:r>
            <a:r>
              <a:rPr lang="th-TH" dirty="0" smtClean="0">
                <a:solidFill>
                  <a:schemeClr val="tx1"/>
                </a:solidFill>
              </a:rPr>
              <a:t>จะมี </a:t>
            </a:r>
            <a:r>
              <a:rPr lang="en-US" dirty="0" smtClean="0">
                <a:solidFill>
                  <a:schemeClr val="tx1"/>
                </a:solidFill>
              </a:rPr>
              <a:t>Subnet Mask </a:t>
            </a:r>
            <a:r>
              <a:rPr lang="th-TH" dirty="0" smtClean="0">
                <a:solidFill>
                  <a:schemeClr val="tx1"/>
                </a:solidFill>
              </a:rPr>
              <a:t>เป็น 255.255.0.0 หรือเลขฐานสองดังนี้</a:t>
            </a:r>
            <a:br>
              <a:rPr lang="th-TH" dirty="0" smtClean="0">
                <a:solidFill>
                  <a:schemeClr val="tx1"/>
                </a:solidFill>
              </a:rPr>
            </a:br>
            <a:r>
              <a:rPr lang="th-TH" dirty="0" smtClean="0">
                <a:solidFill>
                  <a:schemeClr val="tx1"/>
                </a:solidFill>
              </a:rPr>
              <a:t>11111111.11111111.00000000.00000000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Class C </a:t>
            </a:r>
            <a:r>
              <a:rPr lang="th-TH" dirty="0" smtClean="0">
                <a:solidFill>
                  <a:schemeClr val="tx1"/>
                </a:solidFill>
              </a:rPr>
              <a:t>จะมี </a:t>
            </a:r>
            <a:r>
              <a:rPr lang="en-US" dirty="0" smtClean="0">
                <a:solidFill>
                  <a:schemeClr val="tx1"/>
                </a:solidFill>
              </a:rPr>
              <a:t>Subnet Mask </a:t>
            </a:r>
            <a:r>
              <a:rPr lang="th-TH" dirty="0" smtClean="0">
                <a:solidFill>
                  <a:schemeClr val="tx1"/>
                </a:solidFill>
              </a:rPr>
              <a:t>เป็น 255.255.255.0 หรือเลขฐานสองดังนี้</a:t>
            </a:r>
            <a:br>
              <a:rPr lang="th-TH" dirty="0" smtClean="0">
                <a:solidFill>
                  <a:schemeClr val="tx1"/>
                </a:solidFill>
              </a:rPr>
            </a:br>
            <a:r>
              <a:rPr lang="th-TH" dirty="0" smtClean="0">
                <a:solidFill>
                  <a:schemeClr val="tx1"/>
                </a:solidFill>
              </a:rPr>
              <a:t>11111111.11111111.11111111.00000000</a:t>
            </a:r>
            <a:endParaRPr lang="th-TH" b="1" dirty="0" smtClean="0"/>
          </a:p>
          <a:p>
            <a:r>
              <a:rPr lang="th-TH" dirty="0" smtClean="0"/>
              <a:t>หลักการทำงานมีอยู่ว่า เราจะต้องยืม </a:t>
            </a:r>
            <a:r>
              <a:rPr lang="en-US" dirty="0" smtClean="0"/>
              <a:t>bit</a:t>
            </a:r>
            <a:r>
              <a:rPr lang="th-TH" dirty="0" smtClean="0"/>
              <a:t>ในตำแหน่งที่แต่เดิมเคยเป็น </a:t>
            </a:r>
            <a:r>
              <a:rPr lang="en-US" dirty="0" smtClean="0"/>
              <a:t>Host Address </a:t>
            </a:r>
            <a:r>
              <a:rPr lang="th-TH" dirty="0" smtClean="0"/>
              <a:t>มาใช้เป็น </a:t>
            </a:r>
            <a:r>
              <a:rPr lang="en-US" dirty="0" smtClean="0"/>
              <a:t>Sub-network Address </a:t>
            </a:r>
            <a:r>
              <a:rPr lang="th-TH" dirty="0" smtClean="0"/>
              <a:t>ด้วยการแก้ไขค่า </a:t>
            </a:r>
            <a:r>
              <a:rPr lang="en-US" dirty="0" smtClean="0"/>
              <a:t>Subnet Mask </a:t>
            </a:r>
            <a:r>
              <a:rPr lang="th-TH" dirty="0" smtClean="0"/>
              <a:t>ให้เป็นค่าใหม่ที่เหมาะสม สูตรการคำนวณคือ 2 ยกกำลัง </a:t>
            </a:r>
            <a:r>
              <a:rPr lang="en-US" dirty="0" smtClean="0"/>
              <a:t>n  - 2 </a:t>
            </a:r>
            <a:endParaRPr lang="th-TH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การคำนวณเพื่อแบ่ง</a:t>
            </a:r>
            <a:r>
              <a:rPr lang="en-US" b="1" dirty="0" smtClean="0"/>
              <a:t> Subnet Mask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b="1" dirty="0" smtClean="0"/>
              <a:t>ตัวอย่างการคำนวณ ได้ทั้งหมดกี่ </a:t>
            </a:r>
            <a:r>
              <a:rPr lang="en-US" b="1" dirty="0" smtClean="0"/>
              <a:t>subnet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dirty="0" smtClean="0"/>
              <a:t>Network Address  192.168.100.0</a:t>
            </a:r>
            <a:br>
              <a:rPr lang="en-US" dirty="0" smtClean="0"/>
            </a:br>
            <a:r>
              <a:rPr lang="en-US" dirty="0" smtClean="0"/>
              <a:t>Subnet Mask        255.255.255.192 (/26)</a:t>
            </a:r>
          </a:p>
          <a:p>
            <a:pPr>
              <a:buNone/>
            </a:pPr>
            <a:r>
              <a:rPr lang="th-TH" dirty="0" smtClean="0"/>
              <a:t>	11111111.11111111.11111111.</a:t>
            </a:r>
            <a:r>
              <a:rPr lang="th-TH" dirty="0" smtClean="0">
                <a:solidFill>
                  <a:srgbClr val="FF0000"/>
                </a:solidFill>
              </a:rPr>
              <a:t>11</a:t>
            </a:r>
            <a:r>
              <a:rPr lang="th-TH" dirty="0" smtClean="0">
                <a:solidFill>
                  <a:srgbClr val="0070C0"/>
                </a:solidFill>
              </a:rPr>
              <a:t>000000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bit </a:t>
            </a:r>
            <a:r>
              <a:rPr lang="th-TH" dirty="0" smtClean="0"/>
              <a:t>ที่ถูกยืมมา  </a:t>
            </a:r>
            <a:r>
              <a:rPr lang="th-TH" dirty="0" smtClean="0">
                <a:solidFill>
                  <a:srgbClr val="FF0000"/>
                </a:solidFill>
              </a:rPr>
              <a:t>2  ฉะนั้น  </a:t>
            </a:r>
            <a:r>
              <a:rPr lang="en-US" dirty="0" smtClean="0">
                <a:solidFill>
                  <a:srgbClr val="FF0000"/>
                </a:solidFill>
              </a:rPr>
              <a:t>n = 2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ดั้งนั้น จำนวน </a:t>
            </a:r>
            <a:r>
              <a:rPr lang="en-US" dirty="0" smtClean="0"/>
              <a:t>Subnet </a:t>
            </a:r>
            <a:r>
              <a:rPr lang="th-TH" dirty="0" smtClean="0"/>
              <a:t>ที่ได้คือ 2 ยกกำลัง </a:t>
            </a:r>
            <a:r>
              <a:rPr lang="th-TH" dirty="0" smtClean="0">
                <a:solidFill>
                  <a:srgbClr val="FF0000"/>
                </a:solidFill>
              </a:rPr>
              <a:t>2</a:t>
            </a:r>
            <a:r>
              <a:rPr lang="th-TH" dirty="0" smtClean="0"/>
              <a:t>  - 2  = 2  กลุ่ม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Bit </a:t>
            </a:r>
            <a:r>
              <a:rPr lang="th-TH" dirty="0" smtClean="0"/>
              <a:t>ที่เหลือจากการยืมจากข้างบน  คือ </a:t>
            </a:r>
            <a:r>
              <a:rPr lang="th-TH" dirty="0" smtClean="0">
                <a:solidFill>
                  <a:srgbClr val="0070C0"/>
                </a:solidFill>
              </a:rPr>
              <a:t>6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ก็นำมาเข้าตามสูตรเหมือนกัน 2 ยกกำลัง </a:t>
            </a:r>
            <a:r>
              <a:rPr lang="th-TH" dirty="0" smtClean="0">
                <a:solidFill>
                  <a:srgbClr val="0070C0"/>
                </a:solidFill>
              </a:rPr>
              <a:t>6</a:t>
            </a:r>
            <a:r>
              <a:rPr lang="th-TH" dirty="0" smtClean="0"/>
              <a:t> - 2 =  62 เครื่อง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th-TH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การคำนวณเพื่อแบ่ง</a:t>
            </a:r>
            <a:r>
              <a:rPr lang="en-US" b="1" dirty="0" smtClean="0"/>
              <a:t> Subnet Mask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หมายเลข </a:t>
            </a:r>
            <a:r>
              <a:rPr lang="en-US" b="1" dirty="0" smtClean="0"/>
              <a:t>Subnet </a:t>
            </a:r>
            <a:r>
              <a:rPr lang="th-TH" b="1" dirty="0" smtClean="0"/>
              <a:t>เป็น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	Subnet </a:t>
            </a:r>
            <a:r>
              <a:rPr lang="th-TH" dirty="0" smtClean="0"/>
              <a:t>แรก   192.168.100.</a:t>
            </a:r>
            <a:r>
              <a:rPr lang="th-TH" dirty="0" smtClean="0">
                <a:solidFill>
                  <a:srgbClr val="FF0000"/>
                </a:solidFill>
              </a:rPr>
              <a:t>01</a:t>
            </a:r>
            <a:r>
              <a:rPr lang="th-TH" dirty="0" smtClean="0"/>
              <a:t>000000    192.168.100.64</a:t>
            </a:r>
            <a:br>
              <a:rPr lang="th-TH" dirty="0" smtClean="0"/>
            </a:br>
            <a:r>
              <a:rPr lang="en-US" dirty="0" smtClean="0"/>
              <a:t>Subnet </a:t>
            </a:r>
            <a:r>
              <a:rPr lang="th-TH" dirty="0" smtClean="0"/>
              <a:t>สอง   192.168.100.</a:t>
            </a:r>
            <a:r>
              <a:rPr lang="th-TH" dirty="0" smtClean="0">
                <a:solidFill>
                  <a:srgbClr val="FF0000"/>
                </a:solidFill>
              </a:rPr>
              <a:t>10</a:t>
            </a:r>
            <a:r>
              <a:rPr lang="th-TH" dirty="0" smtClean="0"/>
              <a:t>000000    192.168.100.128</a:t>
            </a:r>
          </a:p>
          <a:p>
            <a:r>
              <a:rPr lang="th-TH" b="1" dirty="0" smtClean="0"/>
              <a:t>หมายเลข </a:t>
            </a:r>
            <a:r>
              <a:rPr lang="en-US" b="1" dirty="0" smtClean="0"/>
              <a:t>Host </a:t>
            </a:r>
            <a:r>
              <a:rPr lang="th-TH" b="1" dirty="0" smtClean="0"/>
              <a:t>ในแต่ล่ะ </a:t>
            </a:r>
            <a:r>
              <a:rPr lang="en-US" b="1" dirty="0" smtClean="0"/>
              <a:t>Subnet </a:t>
            </a:r>
            <a:r>
              <a:rPr lang="th-TH" b="1" dirty="0" smtClean="0"/>
              <a:t>เป็น</a:t>
            </a:r>
            <a:endParaRPr lang="th-TH" dirty="0" smtClean="0"/>
          </a:p>
          <a:p>
            <a:r>
              <a:rPr lang="en-US" dirty="0" smtClean="0"/>
              <a:t>Subnet </a:t>
            </a:r>
            <a:r>
              <a:rPr lang="th-TH" dirty="0" smtClean="0"/>
              <a:t>แรก </a:t>
            </a:r>
            <a:r>
              <a:rPr lang="en-US" dirty="0" smtClean="0"/>
              <a:t>IP </a:t>
            </a:r>
            <a:r>
              <a:rPr lang="th-TH" dirty="0" smtClean="0"/>
              <a:t>ที่ใช้ได้ 192.168.100.64 - 192.168.100.127 </a:t>
            </a:r>
          </a:p>
          <a:p>
            <a:r>
              <a:rPr lang="en-US" dirty="0" smtClean="0"/>
              <a:t>Subnet </a:t>
            </a:r>
            <a:r>
              <a:rPr lang="th-TH" dirty="0" smtClean="0"/>
              <a:t>สอง </a:t>
            </a:r>
            <a:r>
              <a:rPr lang="en-US" dirty="0" smtClean="0"/>
              <a:t>IP </a:t>
            </a:r>
            <a:r>
              <a:rPr lang="th-TH" dirty="0" smtClean="0"/>
              <a:t>ที่ใช้ได้ 192.168.100.128 - 192.168.100.191</a:t>
            </a:r>
          </a:p>
          <a:p>
            <a:pPr>
              <a:tabLst>
                <a:tab pos="2060575" algn="l"/>
              </a:tabLst>
            </a:pPr>
            <a:r>
              <a:rPr lang="th-TH" dirty="0" smtClean="0"/>
              <a:t>ซึ่งในแต่ละกลุ่ม   ไอพีเบอร์แรกสุดจะเป็น </a:t>
            </a:r>
            <a:r>
              <a:rPr lang="en-US" dirty="0" smtClean="0"/>
              <a:t>Network Address </a:t>
            </a:r>
            <a:br>
              <a:rPr lang="en-US" dirty="0" smtClean="0"/>
            </a:br>
            <a:r>
              <a:rPr lang="th-TH" dirty="0" smtClean="0"/>
              <a:t>	ไอพีสุดท้ายจะเป็น </a:t>
            </a:r>
            <a:r>
              <a:rPr lang="en-US" dirty="0" smtClean="0"/>
              <a:t>Broadcast Address</a:t>
            </a:r>
          </a:p>
          <a:p>
            <a:pPr>
              <a:tabLst>
                <a:tab pos="2060575" algn="l"/>
              </a:tabLst>
            </a:pPr>
            <a:r>
              <a:rPr lang="th-TH" dirty="0" smtClean="0"/>
              <a:t>ดังนั้นจาก 64 เครื่องที่คำนวณได้จะเหลือ กลุ่มละ 62 เครื่อง</a:t>
            </a:r>
            <a:endParaRPr lang="th-TH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การคำนวณเพื่อแบ่ง</a:t>
            </a:r>
            <a:r>
              <a:rPr lang="en-US" b="1" dirty="0" smtClean="0"/>
              <a:t> Subnet Mask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b="1" dirty="0" smtClean="0"/>
              <a:t>ตัวอย่างการคำนวณ ได้ทั้งหมดกี่ </a:t>
            </a:r>
            <a:r>
              <a:rPr lang="en-US" b="1" dirty="0" smtClean="0"/>
              <a:t>subnet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dirty="0" smtClean="0"/>
              <a:t>Network Address  192.168.100.0</a:t>
            </a:r>
            <a:br>
              <a:rPr lang="en-US" dirty="0" smtClean="0"/>
            </a:br>
            <a:r>
              <a:rPr lang="en-US" dirty="0" smtClean="0"/>
              <a:t>Subnet Mask        255.255.255.224 (/27)</a:t>
            </a:r>
          </a:p>
          <a:p>
            <a:pPr>
              <a:buNone/>
            </a:pPr>
            <a:r>
              <a:rPr lang="th-TH" dirty="0" smtClean="0"/>
              <a:t>	11111111.11111111.11111111.</a:t>
            </a:r>
            <a:r>
              <a:rPr lang="th-TH" dirty="0" smtClean="0">
                <a:solidFill>
                  <a:srgbClr val="FF0000"/>
                </a:solidFill>
              </a:rPr>
              <a:t>111</a:t>
            </a:r>
            <a:r>
              <a:rPr lang="th-TH" dirty="0" smtClean="0">
                <a:solidFill>
                  <a:srgbClr val="0070C0"/>
                </a:solidFill>
              </a:rPr>
              <a:t>00000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bit </a:t>
            </a:r>
            <a:r>
              <a:rPr lang="th-TH" dirty="0" smtClean="0"/>
              <a:t>ที่ถูกยืมมา  </a:t>
            </a:r>
            <a:r>
              <a:rPr lang="th-TH" dirty="0" smtClean="0">
                <a:solidFill>
                  <a:srgbClr val="FF0000"/>
                </a:solidFill>
              </a:rPr>
              <a:t>3  ฉะนั้น  </a:t>
            </a:r>
            <a:r>
              <a:rPr lang="en-US" dirty="0" smtClean="0">
                <a:solidFill>
                  <a:srgbClr val="FF0000"/>
                </a:solidFill>
              </a:rPr>
              <a:t>n = 3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ดั้งนั้น จำนวน </a:t>
            </a:r>
            <a:r>
              <a:rPr lang="en-US" dirty="0" smtClean="0"/>
              <a:t>Subnet </a:t>
            </a:r>
            <a:r>
              <a:rPr lang="th-TH" dirty="0" smtClean="0"/>
              <a:t>ที่ได้คือ 2 ยกกำลัง </a:t>
            </a:r>
            <a:r>
              <a:rPr lang="th-TH" dirty="0" smtClean="0">
                <a:solidFill>
                  <a:srgbClr val="FF0000"/>
                </a:solidFill>
              </a:rPr>
              <a:t>3</a:t>
            </a:r>
            <a:r>
              <a:rPr lang="th-TH" dirty="0" smtClean="0"/>
              <a:t> - 2  = 6  กลุ่ม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Bit </a:t>
            </a:r>
            <a:r>
              <a:rPr lang="th-TH" dirty="0" smtClean="0"/>
              <a:t>ที่เหลือจากการยืมจากข้างบน  คือ </a:t>
            </a:r>
            <a:r>
              <a:rPr lang="th-TH" dirty="0" smtClean="0">
                <a:solidFill>
                  <a:srgbClr val="0070C0"/>
                </a:solidFill>
              </a:rPr>
              <a:t>5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ก็นำมาเข้าตามสูตรเหมือนกัน 2 ยกกำลัง </a:t>
            </a:r>
            <a:r>
              <a:rPr lang="th-TH" dirty="0" smtClean="0">
                <a:solidFill>
                  <a:srgbClr val="0070C0"/>
                </a:solidFill>
              </a:rPr>
              <a:t>5</a:t>
            </a:r>
            <a:r>
              <a:rPr lang="th-TH" dirty="0" smtClean="0"/>
              <a:t> - 2 =  30 เครื่อง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th-TH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การคำนวณเพื่อแบ่ง</a:t>
            </a:r>
            <a:r>
              <a:rPr lang="en-US" b="1" dirty="0" smtClean="0"/>
              <a:t> Subnet Mask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b="1" dirty="0" smtClean="0"/>
              <a:t>หมายเลข </a:t>
            </a:r>
            <a:r>
              <a:rPr lang="en-US" b="1" dirty="0" smtClean="0"/>
              <a:t>Subnet </a:t>
            </a:r>
            <a:r>
              <a:rPr lang="th-TH" b="1" dirty="0" smtClean="0"/>
              <a:t>เป็น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	Subnet </a:t>
            </a:r>
            <a:r>
              <a:rPr lang="th-TH" dirty="0" smtClean="0"/>
              <a:t>แรก   	192.168.100.</a:t>
            </a:r>
            <a:r>
              <a:rPr lang="th-TH" dirty="0" smtClean="0">
                <a:solidFill>
                  <a:srgbClr val="FF0000"/>
                </a:solidFill>
              </a:rPr>
              <a:t>001</a:t>
            </a:r>
            <a:r>
              <a:rPr lang="th-TH" dirty="0" smtClean="0"/>
              <a:t>00000    	192.168.100.32 – 63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en-US" dirty="0" smtClean="0"/>
              <a:t>Subnet </a:t>
            </a:r>
            <a:r>
              <a:rPr lang="th-TH" dirty="0" smtClean="0"/>
              <a:t>สอง   	192.168.100.</a:t>
            </a:r>
            <a:r>
              <a:rPr lang="th-TH" dirty="0" smtClean="0">
                <a:solidFill>
                  <a:srgbClr val="FF0000"/>
                </a:solidFill>
              </a:rPr>
              <a:t>010</a:t>
            </a:r>
            <a:r>
              <a:rPr lang="th-TH" dirty="0" smtClean="0"/>
              <a:t>00000   	192.168.100.64 - 95</a:t>
            </a:r>
          </a:p>
          <a:p>
            <a:pPr>
              <a:buNone/>
            </a:pPr>
            <a:r>
              <a:rPr lang="en-US" dirty="0" smtClean="0"/>
              <a:t>	Subnet </a:t>
            </a:r>
            <a:r>
              <a:rPr lang="th-TH" dirty="0" smtClean="0"/>
              <a:t>สาม   	192.168.100.</a:t>
            </a:r>
            <a:r>
              <a:rPr lang="th-TH" dirty="0" smtClean="0">
                <a:solidFill>
                  <a:srgbClr val="FF0000"/>
                </a:solidFill>
              </a:rPr>
              <a:t>011</a:t>
            </a:r>
            <a:r>
              <a:rPr lang="th-TH" dirty="0" smtClean="0"/>
              <a:t>00000    	192.168.100.96 – 127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en-US" dirty="0" smtClean="0"/>
              <a:t>Subnet </a:t>
            </a:r>
            <a:r>
              <a:rPr lang="th-TH" dirty="0" smtClean="0"/>
              <a:t>สี่   	192.168.100.</a:t>
            </a:r>
            <a:r>
              <a:rPr lang="th-TH" dirty="0" smtClean="0">
                <a:solidFill>
                  <a:srgbClr val="FF0000"/>
                </a:solidFill>
              </a:rPr>
              <a:t>100</a:t>
            </a:r>
            <a:r>
              <a:rPr lang="th-TH" dirty="0" smtClean="0"/>
              <a:t>00000    	192.168.100.128 -159</a:t>
            </a:r>
          </a:p>
          <a:p>
            <a:pPr>
              <a:buNone/>
            </a:pPr>
            <a:r>
              <a:rPr lang="en-US" dirty="0" smtClean="0"/>
              <a:t>	Subnet </a:t>
            </a:r>
            <a:r>
              <a:rPr lang="th-TH" dirty="0" smtClean="0"/>
              <a:t>ห้า   	192.168.100.</a:t>
            </a:r>
            <a:r>
              <a:rPr lang="th-TH" dirty="0" smtClean="0">
                <a:solidFill>
                  <a:srgbClr val="FF0000"/>
                </a:solidFill>
              </a:rPr>
              <a:t>101</a:t>
            </a:r>
            <a:r>
              <a:rPr lang="th-TH" dirty="0" smtClean="0"/>
              <a:t>00000    	192.168.100.160 -191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en-US" dirty="0" smtClean="0"/>
              <a:t>Subnet </a:t>
            </a:r>
            <a:r>
              <a:rPr lang="th-TH" dirty="0" smtClean="0"/>
              <a:t>หก   	192.168.100.</a:t>
            </a:r>
            <a:r>
              <a:rPr lang="th-TH" dirty="0" smtClean="0">
                <a:solidFill>
                  <a:srgbClr val="FF0000"/>
                </a:solidFill>
              </a:rPr>
              <a:t>110</a:t>
            </a:r>
            <a:r>
              <a:rPr lang="th-TH" dirty="0" smtClean="0"/>
              <a:t>00000    	192.168.100.192 - 223</a:t>
            </a:r>
          </a:p>
          <a:p>
            <a:pPr>
              <a:tabLst>
                <a:tab pos="2060575" algn="l"/>
              </a:tabLst>
            </a:pPr>
            <a:r>
              <a:rPr lang="th-TH" dirty="0" smtClean="0"/>
              <a:t>ซึ่งในแต่ละกลุ่ม   	ไอพีเบอร์แรกสุดจะเป็น </a:t>
            </a:r>
            <a:r>
              <a:rPr lang="en-US" dirty="0" smtClean="0"/>
              <a:t>Network Address </a:t>
            </a:r>
            <a:br>
              <a:rPr lang="en-US" dirty="0" smtClean="0"/>
            </a:br>
            <a:r>
              <a:rPr lang="th-TH" dirty="0" smtClean="0"/>
              <a:t>	ไอพีสุดท้ายจะเป็น </a:t>
            </a:r>
            <a:r>
              <a:rPr lang="en-US" dirty="0" smtClean="0"/>
              <a:t>Broadcast Address</a:t>
            </a:r>
          </a:p>
          <a:p>
            <a:pPr>
              <a:tabLst>
                <a:tab pos="2060575" algn="l"/>
              </a:tabLst>
            </a:pPr>
            <a:r>
              <a:rPr lang="th-TH" dirty="0" smtClean="0"/>
              <a:t>ดังนั้นจาก 32 เครื่องที่คำนวณได้จะเหลือ กลุ่มละ 30 เครื่อง</a:t>
            </a:r>
            <a:endParaRPr lang="th-TH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928662" y="1428736"/>
          <a:ext cx="7429552" cy="52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857388"/>
                <a:gridCol w="1857388"/>
                <a:gridCol w="1857388"/>
              </a:tblGrid>
              <a:tr h="372498">
                <a:tc>
                  <a:txBody>
                    <a:bodyPr/>
                    <a:lstStyle/>
                    <a:p>
                      <a:r>
                        <a:rPr lang="th-TH" dirty="0" smtClean="0"/>
                        <a:t>จำนวนบิต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Subnet</a:t>
                      </a:r>
                      <a:r>
                        <a:rPr lang="en-US" baseline="0" dirty="0" smtClean="0"/>
                        <a:t> Mask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จำนวน</a:t>
                      </a:r>
                      <a:r>
                        <a:rPr lang="th-TH" baseline="0" dirty="0" smtClean="0"/>
                        <a:t> </a:t>
                      </a:r>
                      <a:r>
                        <a:rPr lang="en-US" baseline="0" dirty="0" smtClean="0"/>
                        <a:t>Subnet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จำนวนเครื่อง</a:t>
                      </a:r>
                      <a:endParaRPr lang="th-TH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th-TH" dirty="0" smtClean="0"/>
                        <a:t>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255.255.192.0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16382</a:t>
                      </a:r>
                      <a:endParaRPr lang="th-TH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th-TH" dirty="0" smtClean="0"/>
                        <a:t>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255.255.224.0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8190</a:t>
                      </a:r>
                      <a:endParaRPr lang="th-TH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th-TH" dirty="0" smtClean="0"/>
                        <a:t>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255.255.240.0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14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4094</a:t>
                      </a:r>
                      <a:endParaRPr lang="th-TH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th-TH" dirty="0" smtClean="0"/>
                        <a:t>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255.255.248.0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30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2046</a:t>
                      </a:r>
                      <a:endParaRPr lang="th-TH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th-TH" dirty="0" smtClean="0"/>
                        <a:t>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255.255.252.0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62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1022</a:t>
                      </a:r>
                      <a:endParaRPr lang="th-TH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th-TH" dirty="0" smtClean="0"/>
                        <a:t>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255.255.254.0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126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510</a:t>
                      </a:r>
                      <a:endParaRPr lang="th-TH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th-TH" dirty="0" smtClean="0"/>
                        <a:t>8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255.255.255.0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254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254</a:t>
                      </a:r>
                      <a:endParaRPr lang="th-TH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th-TH" dirty="0" smtClean="0"/>
                        <a:t>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255.255.255.128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510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126</a:t>
                      </a:r>
                      <a:endParaRPr lang="th-TH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th-TH" dirty="0" smtClean="0"/>
                        <a:t>10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255.255.255.192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1022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62</a:t>
                      </a:r>
                      <a:endParaRPr lang="th-TH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th-TH" dirty="0" smtClean="0"/>
                        <a:t>11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255.255.255.224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2046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30</a:t>
                      </a:r>
                      <a:endParaRPr lang="th-TH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th-TH" dirty="0" smtClean="0"/>
                        <a:t>12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255.255.255.240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4094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14</a:t>
                      </a:r>
                      <a:endParaRPr lang="th-TH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th-TH" dirty="0" smtClean="0"/>
                        <a:t>13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255.255.255.248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8190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6</a:t>
                      </a:r>
                      <a:endParaRPr lang="th-TH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th-TH" dirty="0" smtClean="0"/>
                        <a:t>14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255.255.255.252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16382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r>
              <a:rPr lang="en-US" b="1" dirty="0" smtClean="0"/>
              <a:t>Subnet Mask </a:t>
            </a:r>
            <a:r>
              <a:rPr lang="th-TH" b="1" dirty="0" smtClean="0"/>
              <a:t>คลาส </a:t>
            </a:r>
            <a:r>
              <a:rPr lang="en-US" b="1" dirty="0" smtClean="0"/>
              <a:t>B </a:t>
            </a:r>
            <a:r>
              <a:rPr lang="th-TH" b="1" dirty="0" smtClean="0"/>
              <a:t>และจำนวนเครื่อง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r>
              <a:rPr lang="en-US" b="1" dirty="0" smtClean="0"/>
              <a:t>Subnet Mask </a:t>
            </a:r>
            <a:r>
              <a:rPr lang="th-TH" b="1" dirty="0" smtClean="0"/>
              <a:t>คลาส </a:t>
            </a:r>
            <a:r>
              <a:rPr lang="en-US" b="1" dirty="0" smtClean="0"/>
              <a:t>C </a:t>
            </a:r>
            <a:r>
              <a:rPr lang="th-TH" b="1" dirty="0" smtClean="0"/>
              <a:t>และจำนวนเครื่อง</a:t>
            </a:r>
            <a:endParaRPr lang="th-TH" dirty="0"/>
          </a:p>
        </p:txBody>
      </p:sp>
      <p:graphicFrame>
        <p:nvGraphicFramePr>
          <p:cNvPr id="5" name="ตัวยึดเนื้อหา 3"/>
          <p:cNvGraphicFramePr>
            <a:graphicFrameLocks/>
          </p:cNvGraphicFramePr>
          <p:nvPr/>
        </p:nvGraphicFramePr>
        <p:xfrm>
          <a:off x="928662" y="1643050"/>
          <a:ext cx="7329512" cy="2286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78"/>
                <a:gridCol w="1832378"/>
                <a:gridCol w="1832378"/>
                <a:gridCol w="1832378"/>
              </a:tblGrid>
              <a:tr h="375180">
                <a:tc>
                  <a:txBody>
                    <a:bodyPr/>
                    <a:lstStyle/>
                    <a:p>
                      <a:r>
                        <a:rPr lang="th-TH" dirty="0" smtClean="0"/>
                        <a:t>จำนวนบิต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Subnet</a:t>
                      </a:r>
                      <a:r>
                        <a:rPr lang="en-US" baseline="0" dirty="0" smtClean="0"/>
                        <a:t> Mask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จำนวน</a:t>
                      </a:r>
                      <a:r>
                        <a:rPr lang="th-TH" baseline="0" dirty="0" smtClean="0"/>
                        <a:t> </a:t>
                      </a:r>
                      <a:r>
                        <a:rPr lang="en-US" baseline="0" dirty="0" smtClean="0"/>
                        <a:t>Subnet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จำนวนเครื่อง</a:t>
                      </a:r>
                      <a:endParaRPr lang="th-TH" dirty="0"/>
                    </a:p>
                  </a:txBody>
                  <a:tcPr/>
                </a:tc>
              </a:tr>
              <a:tr h="410638">
                <a:tc>
                  <a:txBody>
                    <a:bodyPr/>
                    <a:lstStyle/>
                    <a:p>
                      <a:r>
                        <a:rPr lang="th-TH" dirty="0" smtClean="0"/>
                        <a:t>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255.255.255.192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62</a:t>
                      </a:r>
                      <a:endParaRPr lang="th-TH" dirty="0"/>
                    </a:p>
                  </a:txBody>
                  <a:tcPr/>
                </a:tc>
              </a:tr>
              <a:tr h="375180">
                <a:tc>
                  <a:txBody>
                    <a:bodyPr/>
                    <a:lstStyle/>
                    <a:p>
                      <a:r>
                        <a:rPr lang="th-TH" dirty="0" smtClean="0"/>
                        <a:t>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255.255.255.224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30</a:t>
                      </a:r>
                      <a:endParaRPr lang="th-TH" dirty="0"/>
                    </a:p>
                  </a:txBody>
                  <a:tcPr/>
                </a:tc>
              </a:tr>
              <a:tr h="375180">
                <a:tc>
                  <a:txBody>
                    <a:bodyPr/>
                    <a:lstStyle/>
                    <a:p>
                      <a:r>
                        <a:rPr lang="th-TH" dirty="0" smtClean="0"/>
                        <a:t>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255.255.255.240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14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14</a:t>
                      </a:r>
                      <a:endParaRPr lang="th-TH" dirty="0"/>
                    </a:p>
                  </a:txBody>
                  <a:tcPr/>
                </a:tc>
              </a:tr>
              <a:tr h="375180">
                <a:tc>
                  <a:txBody>
                    <a:bodyPr/>
                    <a:lstStyle/>
                    <a:p>
                      <a:r>
                        <a:rPr lang="th-TH" dirty="0" smtClean="0"/>
                        <a:t>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255.255.255.248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30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6</a:t>
                      </a:r>
                      <a:endParaRPr lang="th-TH" dirty="0"/>
                    </a:p>
                  </a:txBody>
                  <a:tcPr/>
                </a:tc>
              </a:tr>
              <a:tr h="375180">
                <a:tc>
                  <a:txBody>
                    <a:bodyPr/>
                    <a:lstStyle/>
                    <a:p>
                      <a:r>
                        <a:rPr lang="th-TH" dirty="0" smtClean="0"/>
                        <a:t>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255.255.255.252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62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2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สรุป</a:t>
            </a:r>
            <a:endParaRPr lang="th-TH" b="1" dirty="0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เนื้อหาของบทนี้เกี่ยวข้องกับ </a:t>
            </a:r>
            <a:r>
              <a:rPr lang="en-US" dirty="0" smtClean="0"/>
              <a:t>IP address </a:t>
            </a:r>
            <a:r>
              <a:rPr lang="th-TH" dirty="0" smtClean="0"/>
              <a:t>ซึ่งเป็นส่วนสำคัญในการติดต่อสื่อสารบนระบบเครือข่าย การใช้งาน</a:t>
            </a:r>
            <a:r>
              <a:rPr lang="en-US" dirty="0" smtClean="0"/>
              <a:t> IP address </a:t>
            </a:r>
            <a:r>
              <a:rPr lang="th-TH" dirty="0" smtClean="0"/>
              <a:t>ก็จะมีหลาย </a:t>
            </a:r>
            <a:r>
              <a:rPr lang="en-US" dirty="0" smtClean="0"/>
              <a:t>Class </a:t>
            </a:r>
            <a:r>
              <a:rPr lang="th-TH" dirty="0" smtClean="0"/>
              <a:t>ซึ่งจะมีจำนวนเครื่องหรือโฮสที่สามารมีได้แตกต่างกันออกไป อีกส่วนที่สำคัญของ </a:t>
            </a:r>
            <a:r>
              <a:rPr lang="en-US" dirty="0" smtClean="0"/>
              <a:t>IP address </a:t>
            </a:r>
            <a:r>
              <a:rPr lang="th-TH" dirty="0" smtClean="0"/>
              <a:t>ก็ได้แก่</a:t>
            </a:r>
            <a:r>
              <a:rPr lang="en-US" dirty="0" smtClean="0"/>
              <a:t> Subnet Mask </a:t>
            </a:r>
            <a:r>
              <a:rPr lang="th-TH" dirty="0" smtClean="0"/>
              <a:t>ซึ่งใช้ในการหา </a:t>
            </a:r>
            <a:r>
              <a:rPr lang="en-US" dirty="0" smtClean="0"/>
              <a:t>Network ID</a:t>
            </a:r>
            <a:r>
              <a:rPr lang="th-TH" dirty="0" smtClean="0"/>
              <a:t> ของ </a:t>
            </a:r>
            <a:r>
              <a:rPr lang="en-US" dirty="0" smtClean="0"/>
              <a:t>IP address</a:t>
            </a:r>
            <a:r>
              <a:rPr lang="th-TH" dirty="0" smtClean="0"/>
              <a:t> และยังช่วยในการแบ่งกลุ่มของเครือข่ายออกเป็น </a:t>
            </a:r>
            <a:r>
              <a:rPr lang="en-US" dirty="0" smtClean="0"/>
              <a:t>Subnet </a:t>
            </a:r>
            <a:r>
              <a:rPr lang="th-TH" dirty="0" smtClean="0"/>
              <a:t>ย่อยๆ </a:t>
            </a:r>
            <a:r>
              <a:rPr lang="th-TH" smtClean="0"/>
              <a:t>อีกด้วย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latin typeface="Angsana New" pitchFamily="18" charset="-34"/>
              </a:rPr>
              <a:t>ทำไมถึงไม่ใช้ </a:t>
            </a:r>
            <a:r>
              <a:rPr lang="en-US" b="1" dirty="0" smtClean="0">
                <a:latin typeface="Angsana New" pitchFamily="18" charset="-34"/>
              </a:rPr>
              <a:t>MAC Address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latin typeface="Angsana New" pitchFamily="18" charset="-34"/>
              </a:rPr>
              <a:t>จากที่ผ่านมาเราได้เรียนเกี่ยวกับ </a:t>
            </a:r>
            <a:r>
              <a:rPr lang="en-US" dirty="0" smtClean="0">
                <a:latin typeface="Angsana New" pitchFamily="18" charset="-34"/>
              </a:rPr>
              <a:t>MAC Address </a:t>
            </a:r>
            <a:r>
              <a:rPr lang="th-TH" dirty="0" smtClean="0">
                <a:latin typeface="Angsana New" pitchFamily="18" charset="-34"/>
              </a:rPr>
              <a:t>หรือหมายเลขประจำ </a:t>
            </a:r>
            <a:r>
              <a:rPr lang="en-US" dirty="0" smtClean="0">
                <a:latin typeface="Angsana New" pitchFamily="18" charset="-34"/>
              </a:rPr>
              <a:t>NIC (Network Interface Card) </a:t>
            </a:r>
            <a:r>
              <a:rPr lang="th-TH" dirty="0" smtClean="0">
                <a:latin typeface="Angsana New" pitchFamily="18" charset="-34"/>
              </a:rPr>
              <a:t>หรือ </a:t>
            </a:r>
            <a:r>
              <a:rPr lang="en-US" dirty="0" smtClean="0">
                <a:latin typeface="Angsana New" pitchFamily="18" charset="-34"/>
              </a:rPr>
              <a:t>LAN Card </a:t>
            </a:r>
            <a:r>
              <a:rPr lang="th-TH" dirty="0" smtClean="0">
                <a:latin typeface="Angsana New" pitchFamily="18" charset="-34"/>
              </a:rPr>
              <a:t>นั่นเองซึ่งตัว </a:t>
            </a:r>
            <a:r>
              <a:rPr lang="en-US" dirty="0" smtClean="0">
                <a:latin typeface="Angsana New" pitchFamily="18" charset="-34"/>
              </a:rPr>
              <a:t>NIC </a:t>
            </a:r>
            <a:r>
              <a:rPr lang="th-TH" dirty="0" smtClean="0">
                <a:latin typeface="Angsana New" pitchFamily="18" charset="-34"/>
              </a:rPr>
              <a:t>แต่ละอันก็มีหมายเลขที่ไม่ซ้ำกัน</a:t>
            </a:r>
          </a:p>
          <a:p>
            <a:r>
              <a:rPr lang="th-TH" dirty="0" smtClean="0">
                <a:latin typeface="Angsana New" pitchFamily="18" charset="-34"/>
              </a:rPr>
              <a:t>สาเหตุที่เราต้องมี </a:t>
            </a:r>
            <a:r>
              <a:rPr lang="en-US" dirty="0" smtClean="0">
                <a:latin typeface="Angsana New" pitchFamily="18" charset="-34"/>
              </a:rPr>
              <a:t>IP Address </a:t>
            </a:r>
            <a:r>
              <a:rPr lang="th-TH" dirty="0" smtClean="0">
                <a:latin typeface="Angsana New" pitchFamily="18" charset="-34"/>
              </a:rPr>
              <a:t>อีกนั้นก็เพื่อ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ngsana New" pitchFamily="18" charset="-34"/>
              </a:rPr>
              <a:t>MAC Address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</a:rPr>
              <a:t>เปลี่ยนแปลงไม่ได้ แต่ </a:t>
            </a:r>
            <a:r>
              <a:rPr lang="en-US" dirty="0" smtClean="0">
                <a:solidFill>
                  <a:schemeClr val="tx1"/>
                </a:solidFill>
                <a:latin typeface="Angsana New" pitchFamily="18" charset="-34"/>
              </a:rPr>
              <a:t>IP Address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</a:rPr>
              <a:t>สามารถเปลี่ยนแปลงเองได้</a:t>
            </a:r>
            <a:endParaRPr lang="en-US" dirty="0" smtClean="0">
              <a:solidFill>
                <a:schemeClr val="tx1"/>
              </a:solidFill>
              <a:latin typeface="Angsana New" pitchFamily="18" charset="-34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ngsana New" pitchFamily="18" charset="-34"/>
              </a:rPr>
              <a:t>MAC Address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</a:rPr>
              <a:t>ทำงานในระดับของ </a:t>
            </a:r>
            <a:r>
              <a:rPr lang="en-US" dirty="0" smtClean="0">
                <a:solidFill>
                  <a:schemeClr val="tx1"/>
                </a:solidFill>
                <a:latin typeface="Angsana New" pitchFamily="18" charset="-34"/>
              </a:rPr>
              <a:t>Hardware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</a:rPr>
              <a:t>ส่วน </a:t>
            </a:r>
            <a:r>
              <a:rPr lang="en-US" dirty="0" smtClean="0">
                <a:solidFill>
                  <a:schemeClr val="tx1"/>
                </a:solidFill>
                <a:latin typeface="Angsana New" pitchFamily="18" charset="-34"/>
              </a:rPr>
              <a:t>IP Address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</a:rPr>
              <a:t>ทำงานในระดับของ </a:t>
            </a:r>
            <a:r>
              <a:rPr lang="en-US" dirty="0" smtClean="0">
                <a:solidFill>
                  <a:schemeClr val="tx1"/>
                </a:solidFill>
                <a:latin typeface="Angsana New" pitchFamily="18" charset="-34"/>
              </a:rPr>
              <a:t>Software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</a:rPr>
              <a:t>ในการรับส่งข้อมูลเราต้องมีทั้ง </a:t>
            </a:r>
            <a:r>
              <a:rPr lang="en-US" dirty="0" smtClean="0">
                <a:solidFill>
                  <a:schemeClr val="tx1"/>
                </a:solidFill>
                <a:latin typeface="Angsana New" pitchFamily="18" charset="-34"/>
              </a:rPr>
              <a:t>Hardware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</a:rPr>
              <a:t>และ </a:t>
            </a:r>
            <a:r>
              <a:rPr lang="en-US" dirty="0" smtClean="0">
                <a:solidFill>
                  <a:schemeClr val="tx1"/>
                </a:solidFill>
                <a:latin typeface="Angsana New" pitchFamily="18" charset="-34"/>
              </a:rPr>
              <a:t>Software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ngsana New" pitchFamily="18" charset="-34"/>
              </a:rPr>
              <a:t>MAC Address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</a:rPr>
              <a:t>ไม่สามารถจัดกลุ่ม เพื่อแบ่งการใช้งานในระบบได้</a:t>
            </a:r>
            <a:r>
              <a:rPr lang="en-US" dirty="0" smtClean="0">
                <a:solidFill>
                  <a:schemeClr val="tx1"/>
                </a:solidFill>
                <a:latin typeface="Angsana New" pitchFamily="18" charset="-34"/>
              </a:rPr>
              <a:t> </a:t>
            </a:r>
            <a:endParaRPr lang="th-TH" dirty="0" smtClean="0">
              <a:solidFill>
                <a:schemeClr val="tx1"/>
              </a:solidFill>
              <a:latin typeface="Angsana New" pitchFamily="18" charset="-34"/>
            </a:endParaRPr>
          </a:p>
          <a:p>
            <a:endParaRPr lang="th-TH" dirty="0" smtClean="0">
              <a:latin typeface="Angsana New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Angsana New" pitchFamily="18" charset="-34"/>
              </a:rPr>
              <a:t>3 </a:t>
            </a:r>
            <a:r>
              <a:rPr lang="th-TH" b="1" dirty="0">
                <a:latin typeface="Angsana New" pitchFamily="18" charset="-34"/>
              </a:rPr>
              <a:t>ระดับของ </a:t>
            </a:r>
            <a:r>
              <a:rPr lang="en-US" b="1" dirty="0">
                <a:latin typeface="Angsana New" pitchFamily="18" charset="-34"/>
              </a:rPr>
              <a:t>Addressing</a:t>
            </a:r>
            <a:endParaRPr lang="th-TH" b="1" dirty="0">
              <a:latin typeface="Angsana New" pitchFamily="18" charset="-34"/>
            </a:endParaRPr>
          </a:p>
        </p:txBody>
      </p:sp>
      <p:sp>
        <p:nvSpPr>
          <p:cNvPr id="35430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205038"/>
            <a:ext cx="4464050" cy="4114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Host Name </a:t>
            </a:r>
          </a:p>
          <a:p>
            <a:pPr lvl="1"/>
            <a:r>
              <a:rPr lang="th-TH" dirty="0">
                <a:solidFill>
                  <a:schemeClr val="tx1"/>
                </a:solidFill>
                <a:latin typeface="Angsana New" pitchFamily="18" charset="-34"/>
              </a:rPr>
              <a:t>ชื่อเครื่อง</a:t>
            </a:r>
            <a:endParaRPr lang="en-US" dirty="0">
              <a:solidFill>
                <a:schemeClr val="tx1"/>
              </a:solidFill>
              <a:latin typeface="Angsana New" pitchFamily="18" charset="-34"/>
            </a:endParaRPr>
          </a:p>
          <a:p>
            <a:pPr>
              <a:buFont typeface="Wingdings" pitchFamily="2" charset="2"/>
              <a:buNone/>
            </a:pPr>
            <a:endParaRPr lang="en-US" sz="1600" dirty="0">
              <a:latin typeface="Angsana New" pitchFamily="18" charset="-34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Internet Address</a:t>
            </a:r>
          </a:p>
          <a:p>
            <a:pPr lvl="1"/>
            <a:r>
              <a:rPr lang="th-TH" dirty="0">
                <a:solidFill>
                  <a:schemeClr val="tx1"/>
                </a:solidFill>
                <a:latin typeface="Angsana New" pitchFamily="18" charset="-34"/>
              </a:rPr>
              <a:t>หมายเลข </a:t>
            </a:r>
            <a:r>
              <a:rPr lang="en-US" dirty="0">
                <a:solidFill>
                  <a:schemeClr val="tx1"/>
                </a:solidFill>
                <a:latin typeface="Angsana New" pitchFamily="18" charset="-34"/>
              </a:rPr>
              <a:t>IP</a:t>
            </a:r>
          </a:p>
          <a:p>
            <a:pPr>
              <a:buFont typeface="Wingdings" pitchFamily="2" charset="2"/>
              <a:buNone/>
            </a:pPr>
            <a:endParaRPr lang="en-US" sz="1600" dirty="0">
              <a:latin typeface="Angsana New" pitchFamily="18" charset="-34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Station Address</a:t>
            </a:r>
            <a:r>
              <a:rPr lang="th-TH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 </a:t>
            </a:r>
          </a:p>
          <a:p>
            <a:pPr lvl="1"/>
            <a:r>
              <a:rPr lang="th-TH" dirty="0">
                <a:solidFill>
                  <a:schemeClr val="tx1"/>
                </a:solidFill>
                <a:latin typeface="Angsana New" pitchFamily="18" charset="-34"/>
              </a:rPr>
              <a:t>เบอร์ </a:t>
            </a:r>
            <a:r>
              <a:rPr lang="en-US" dirty="0">
                <a:solidFill>
                  <a:schemeClr val="tx1"/>
                </a:solidFill>
                <a:latin typeface="Angsana New" pitchFamily="18" charset="-34"/>
              </a:rPr>
              <a:t>Hardware </a:t>
            </a:r>
            <a:r>
              <a:rPr lang="th-TH" dirty="0">
                <a:solidFill>
                  <a:schemeClr val="tx1"/>
                </a:solidFill>
                <a:latin typeface="Angsana New" pitchFamily="18" charset="-34"/>
              </a:rPr>
              <a:t>ที่กำหนดให้กับ </a:t>
            </a:r>
            <a:r>
              <a:rPr lang="en-US" dirty="0">
                <a:solidFill>
                  <a:schemeClr val="tx1"/>
                </a:solidFill>
                <a:latin typeface="Angsana New" pitchFamily="18" charset="-34"/>
              </a:rPr>
              <a:t>NIC </a:t>
            </a:r>
            <a:r>
              <a:rPr lang="th-TH" dirty="0">
                <a:solidFill>
                  <a:schemeClr val="tx1"/>
                </a:solidFill>
                <a:latin typeface="Angsana New" pitchFamily="18" charset="-34"/>
              </a:rPr>
              <a:t>หรือที่เรียกว่า </a:t>
            </a:r>
            <a:r>
              <a:rPr lang="en-US" dirty="0">
                <a:solidFill>
                  <a:schemeClr val="tx1"/>
                </a:solidFill>
                <a:latin typeface="Angsana New" pitchFamily="18" charset="-34"/>
              </a:rPr>
              <a:t>MAC Address </a:t>
            </a:r>
            <a:r>
              <a:rPr lang="th-TH" dirty="0">
                <a:solidFill>
                  <a:schemeClr val="tx1"/>
                </a:solidFill>
                <a:latin typeface="Angsana New" pitchFamily="18" charset="-34"/>
              </a:rPr>
              <a:t>นั่นเอง</a:t>
            </a:r>
          </a:p>
        </p:txBody>
      </p:sp>
      <p:sp>
        <p:nvSpPr>
          <p:cNvPr id="354314" name="AutoShape 10"/>
          <p:cNvSpPr>
            <a:spLocks noChangeArrowheads="1"/>
          </p:cNvSpPr>
          <p:nvPr/>
        </p:nvSpPr>
        <p:spPr bwMode="auto">
          <a:xfrm>
            <a:off x="5292725" y="2060575"/>
            <a:ext cx="3384550" cy="4176713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54315" name="Text Box 11"/>
          <p:cNvSpPr txBox="1">
            <a:spLocks noChangeArrowheads="1"/>
          </p:cNvSpPr>
          <p:nvPr/>
        </p:nvSpPr>
        <p:spPr bwMode="auto">
          <a:xfrm>
            <a:off x="5364163" y="2278063"/>
            <a:ext cx="3240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cs typeface="Tahoma" pitchFamily="34" charset="0"/>
              </a:rPr>
              <a:t>Bru.ac.th</a:t>
            </a:r>
            <a:endParaRPr lang="th-TH" sz="2800" b="1" dirty="0">
              <a:cs typeface="Tahoma" pitchFamily="34" charset="0"/>
            </a:endParaRPr>
          </a:p>
        </p:txBody>
      </p:sp>
      <p:sp>
        <p:nvSpPr>
          <p:cNvPr id="354316" name="Text Box 12"/>
          <p:cNvSpPr txBox="1">
            <a:spLocks noChangeArrowheads="1"/>
          </p:cNvSpPr>
          <p:nvPr/>
        </p:nvSpPr>
        <p:spPr bwMode="auto">
          <a:xfrm>
            <a:off x="5364163" y="3824288"/>
            <a:ext cx="3240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cs typeface="Tahoma" pitchFamily="34" charset="0"/>
              </a:rPr>
              <a:t>10.133.0.7</a:t>
            </a:r>
            <a:endParaRPr lang="th-TH" sz="2800" b="1" dirty="0">
              <a:cs typeface="Tahoma" pitchFamily="34" charset="0"/>
            </a:endParaRPr>
          </a:p>
        </p:txBody>
      </p:sp>
      <p:sp>
        <p:nvSpPr>
          <p:cNvPr id="354317" name="Text Box 13"/>
          <p:cNvSpPr txBox="1">
            <a:spLocks noChangeArrowheads="1"/>
          </p:cNvSpPr>
          <p:nvPr/>
        </p:nvSpPr>
        <p:spPr bwMode="auto">
          <a:xfrm>
            <a:off x="5364163" y="5403850"/>
            <a:ext cx="3240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cs typeface="Tahoma" pitchFamily="34" charset="0"/>
              </a:rPr>
              <a:t>00:00:0c:06:13:4a</a:t>
            </a:r>
            <a:endParaRPr lang="th-TH" sz="2800" b="1" dirty="0">
              <a:cs typeface="Tahoma" pitchFamily="34" charset="0"/>
            </a:endParaRPr>
          </a:p>
        </p:txBody>
      </p:sp>
      <p:sp>
        <p:nvSpPr>
          <p:cNvPr id="354318" name="AutoShape 14"/>
          <p:cNvSpPr>
            <a:spLocks noChangeArrowheads="1"/>
          </p:cNvSpPr>
          <p:nvPr/>
        </p:nvSpPr>
        <p:spPr bwMode="auto">
          <a:xfrm>
            <a:off x="6775450" y="2997200"/>
            <a:ext cx="504825" cy="649288"/>
          </a:xfrm>
          <a:prstGeom prst="downArrow">
            <a:avLst>
              <a:gd name="adj1" fmla="val 50000"/>
              <a:gd name="adj2" fmla="val 3215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th-TH"/>
          </a:p>
        </p:txBody>
      </p:sp>
      <p:sp>
        <p:nvSpPr>
          <p:cNvPr id="354319" name="AutoShape 15"/>
          <p:cNvSpPr>
            <a:spLocks noChangeArrowheads="1"/>
          </p:cNvSpPr>
          <p:nvPr/>
        </p:nvSpPr>
        <p:spPr bwMode="auto">
          <a:xfrm>
            <a:off x="6775450" y="4581525"/>
            <a:ext cx="504825" cy="649288"/>
          </a:xfrm>
          <a:prstGeom prst="downArrow">
            <a:avLst>
              <a:gd name="adj1" fmla="val 50000"/>
              <a:gd name="adj2" fmla="val 3215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IP Version 4 </a:t>
            </a:r>
            <a:r>
              <a:rPr lang="th-TH" sz="66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และ </a:t>
            </a:r>
            <a:r>
              <a:rPr lang="en-US" sz="66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Version 6</a:t>
            </a:r>
            <a:endParaRPr lang="th-TH" sz="6600" b="1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05038"/>
            <a:ext cx="8424862" cy="4176712"/>
          </a:xfrm>
        </p:spPr>
        <p:txBody>
          <a:bodyPr/>
          <a:lstStyle/>
          <a:p>
            <a:r>
              <a:rPr lang="en-US" dirty="0">
                <a:latin typeface="+mj-lt"/>
              </a:rPr>
              <a:t>IP version 4 (IPv4)</a:t>
            </a:r>
          </a:p>
          <a:p>
            <a:pPr lvl="1"/>
            <a:r>
              <a:rPr lang="th-TH" dirty="0">
                <a:solidFill>
                  <a:schemeClr val="tx1"/>
                </a:solidFill>
                <a:latin typeface="+mj-lt"/>
              </a:rPr>
              <a:t>มีขนาด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4 byte </a:t>
            </a:r>
            <a:endParaRPr lang="th-TH" dirty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th-TH" dirty="0">
                <a:solidFill>
                  <a:schemeClr val="tx1"/>
                </a:solidFill>
                <a:latin typeface="+mj-lt"/>
              </a:rPr>
              <a:t>แต่ละ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byte </a:t>
            </a:r>
            <a:r>
              <a:rPr lang="th-TH" dirty="0">
                <a:solidFill>
                  <a:schemeClr val="tx1"/>
                </a:solidFill>
                <a:latin typeface="+mj-lt"/>
              </a:rPr>
              <a:t>มีขนาด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8 bit </a:t>
            </a:r>
            <a:endParaRPr lang="th-TH" dirty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th-TH" dirty="0">
                <a:solidFill>
                  <a:schemeClr val="tx1"/>
                </a:solidFill>
                <a:latin typeface="+mj-lt"/>
              </a:rPr>
              <a:t>ดังนั้น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IPv4 </a:t>
            </a:r>
            <a:r>
              <a:rPr lang="th-TH" dirty="0">
                <a:solidFill>
                  <a:schemeClr val="tx1"/>
                </a:solidFill>
                <a:latin typeface="+mj-lt"/>
              </a:rPr>
              <a:t>จึงมีขนาดเท่ากับ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32 bit </a:t>
            </a:r>
            <a:endParaRPr lang="th-TH" dirty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latin typeface="+mj-lt"/>
              </a:rPr>
              <a:t>32 bit</a:t>
            </a:r>
            <a:r>
              <a:rPr lang="th-TH" dirty="0">
                <a:solidFill>
                  <a:schemeClr val="tx1"/>
                </a:solidFill>
                <a:latin typeface="+mj-lt"/>
              </a:rPr>
              <a:t> ก็คือ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baseline="30000" dirty="0">
                <a:solidFill>
                  <a:schemeClr val="tx1"/>
                </a:solidFill>
                <a:latin typeface="+mj-lt"/>
              </a:rPr>
              <a:t>32</a:t>
            </a:r>
            <a:r>
              <a:rPr lang="th-TH" baseline="30000" dirty="0">
                <a:solidFill>
                  <a:schemeClr val="tx1"/>
                </a:solidFill>
                <a:latin typeface="+mj-lt"/>
              </a:rPr>
              <a:t> </a:t>
            </a:r>
            <a:r>
              <a:rPr lang="th-TH" dirty="0">
                <a:solidFill>
                  <a:schemeClr val="tx1"/>
                </a:solidFill>
                <a:latin typeface="+mj-lt"/>
              </a:rPr>
              <a:t>ทำให้สามารถมีหมายเลข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IP Address 4,294,967,296 </a:t>
            </a:r>
            <a:r>
              <a:rPr lang="th-TH" dirty="0">
                <a:solidFill>
                  <a:schemeClr val="tx1"/>
                </a:solidFill>
                <a:latin typeface="+mj-lt"/>
              </a:rPr>
              <a:t>หมายเลข</a:t>
            </a:r>
          </a:p>
          <a:p>
            <a:r>
              <a:rPr lang="en-US" dirty="0">
                <a:latin typeface="+mj-lt"/>
              </a:rPr>
              <a:t>4 </a:t>
            </a:r>
            <a:r>
              <a:rPr lang="th-TH" dirty="0">
                <a:latin typeface="+mj-lt"/>
              </a:rPr>
              <a:t>พันล้านเบอร์ ไม่พอใช้ นักพัฒนาจึงพัฒนา </a:t>
            </a:r>
            <a:r>
              <a:rPr lang="en-US" dirty="0">
                <a:latin typeface="+mj-lt"/>
              </a:rPr>
              <a:t>IP </a:t>
            </a:r>
            <a:r>
              <a:rPr lang="th-TH" dirty="0">
                <a:latin typeface="+mj-lt"/>
              </a:rPr>
              <a:t>เป็น </a:t>
            </a:r>
            <a:r>
              <a:rPr lang="en-US" dirty="0">
                <a:latin typeface="+mj-lt"/>
              </a:rPr>
              <a:t>version 6 </a:t>
            </a:r>
            <a:r>
              <a:rPr lang="th-TH" dirty="0">
                <a:latin typeface="+mj-lt"/>
              </a:rPr>
              <a:t>หรือ </a:t>
            </a:r>
            <a:r>
              <a:rPr lang="en-US" dirty="0">
                <a:latin typeface="+mj-lt"/>
              </a:rPr>
              <a:t>IPv6 </a:t>
            </a:r>
            <a:r>
              <a:rPr lang="th-TH" dirty="0">
                <a:latin typeface="+mj-lt"/>
              </a:rPr>
              <a:t>ที่มีขนาด </a:t>
            </a:r>
            <a:r>
              <a:rPr lang="en-US" dirty="0">
                <a:latin typeface="+mj-lt"/>
              </a:rPr>
              <a:t>128 bit </a:t>
            </a:r>
            <a:r>
              <a:rPr lang="th-TH" dirty="0">
                <a:latin typeface="+mj-lt"/>
              </a:rPr>
              <a:t>และเริ่มนำมาเสริมกับ </a:t>
            </a:r>
            <a:r>
              <a:rPr lang="en-US" dirty="0">
                <a:latin typeface="+mj-lt"/>
              </a:rPr>
              <a:t>IPv4  </a:t>
            </a:r>
            <a:r>
              <a:rPr lang="th-TH" dirty="0">
                <a:latin typeface="+mj-lt"/>
              </a:rPr>
              <a:t>ได้เป็น </a:t>
            </a:r>
            <a:r>
              <a:rPr lang="en-US" dirty="0">
                <a:latin typeface="+mj-lt"/>
              </a:rPr>
              <a:t>2</a:t>
            </a:r>
            <a:r>
              <a:rPr lang="en-US" baseline="30000" dirty="0">
                <a:latin typeface="+mj-lt"/>
              </a:rPr>
              <a:t>128</a:t>
            </a:r>
            <a:endParaRPr lang="th-TH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การสื่อสารข้อมูลในเครือข่าย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 smtClean="0"/>
              <a:t>เปรียบเทียบการสื่อสารข้อมูลในเครือข่าย </a:t>
            </a:r>
            <a:r>
              <a:rPr lang="en-US" b="1" dirty="0" smtClean="0"/>
              <a:t>Internet </a:t>
            </a:r>
            <a:r>
              <a:rPr lang="th-TH" b="1" dirty="0" smtClean="0"/>
              <a:t>หรือเครือข่าย </a:t>
            </a:r>
            <a:r>
              <a:rPr lang="en-US" b="1" dirty="0" smtClean="0"/>
              <a:t>IP </a:t>
            </a:r>
            <a:r>
              <a:rPr lang="th-TH" b="1" dirty="0" smtClean="0"/>
              <a:t>กับการส่งจดหมาย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การสื่อสารข้อมูลใน เครือข่าย </a:t>
            </a:r>
            <a:r>
              <a:rPr lang="en-US" dirty="0" smtClean="0"/>
              <a:t>Internet </a:t>
            </a:r>
            <a:r>
              <a:rPr lang="th-TH" dirty="0" smtClean="0"/>
              <a:t>หรือเครือข่าย </a:t>
            </a:r>
            <a:r>
              <a:rPr lang="en-US" dirty="0" smtClean="0"/>
              <a:t>IP (IP network) </a:t>
            </a:r>
            <a:r>
              <a:rPr lang="th-TH" dirty="0" smtClean="0"/>
              <a:t>ก็เปรียบเสมือนกับการรับส่งจดหมายที่ต้องมีการจ่าหน้าซองจดหมาย </a:t>
            </a:r>
          </a:p>
          <a:p>
            <a:pPr lvl="1"/>
            <a:r>
              <a:rPr lang="th-TH" b="1" dirty="0" smtClean="0">
                <a:solidFill>
                  <a:schemeClr val="tx1"/>
                </a:solidFill>
              </a:rPr>
              <a:t>ที่อยู่ต้นทาง (</a:t>
            </a:r>
            <a:r>
              <a:rPr lang="en-US" b="1" dirty="0" smtClean="0">
                <a:solidFill>
                  <a:schemeClr val="tx1"/>
                </a:solidFill>
              </a:rPr>
              <a:t>source address):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th-TH" dirty="0" smtClean="0">
                <a:solidFill>
                  <a:schemeClr val="tx1"/>
                </a:solidFill>
              </a:rPr>
              <a:t>ระบุว่าส่งมาจากใคร (ระบุที่อยู่ของต้นทาง เช่น ตำบล, อำเภอ, จังหวัด และบ้านเลขที่ เพื่อให้ปลายทางทราบว่าใครเป็นผู้ส่งจดหมายฉบับนี้มา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th-TH" dirty="0" smtClean="0">
              <a:solidFill>
                <a:schemeClr val="tx1"/>
              </a:solidFill>
            </a:endParaRPr>
          </a:p>
          <a:p>
            <a:pPr lvl="1"/>
            <a:r>
              <a:rPr lang="th-TH" b="1" dirty="0" smtClean="0">
                <a:solidFill>
                  <a:schemeClr val="tx1"/>
                </a:solidFill>
              </a:rPr>
              <a:t>ที่อยู่ปลายทาง (</a:t>
            </a:r>
            <a:r>
              <a:rPr lang="en-US" b="1" dirty="0" smtClean="0">
                <a:solidFill>
                  <a:schemeClr val="tx1"/>
                </a:solidFill>
              </a:rPr>
              <a:t>destination address): </a:t>
            </a:r>
            <a:r>
              <a:rPr lang="th-TH" dirty="0" smtClean="0">
                <a:solidFill>
                  <a:schemeClr val="tx1"/>
                </a:solidFill>
              </a:rPr>
              <a:t>ระบุว่าส่งไปที่ไหน (ระบุที่อยู่ของปลายทาง)</a:t>
            </a:r>
          </a:p>
          <a:p>
            <a:r>
              <a:rPr lang="th-TH" dirty="0" smtClean="0"/>
              <a:t>การระบุที่อยู่ปลายทางก็เพื่อให้บุรุษไปรษณีย์สามารถนำส่งจดหมายไปยังปลาย ทางได้อย่างถูกต้อง และในซองจดหมาย ต้องมีจดหมายที่มีเนื้อหาที่ใช้สื่อสารกัน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ส่วนต่างๆของ </a:t>
            </a:r>
            <a:r>
              <a:rPr lang="en-US" b="1" dirty="0" smtClean="0"/>
              <a:t>IP address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ส่วนต่างๆที่เกี่ยวกับ</a:t>
            </a:r>
            <a:r>
              <a:rPr lang="en-US" b="1" dirty="0" smtClean="0"/>
              <a:t> IP address </a:t>
            </a:r>
            <a:r>
              <a:rPr lang="th-TH" b="1" dirty="0" smtClean="0"/>
              <a:t>เปรียบเทียบกับการส่งจดหมาย</a:t>
            </a:r>
            <a:endParaRPr lang="en-US" b="1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IP address </a:t>
            </a:r>
            <a:r>
              <a:rPr lang="th-TH" dirty="0" smtClean="0">
                <a:solidFill>
                  <a:schemeClr val="tx1"/>
                </a:solidFill>
              </a:rPr>
              <a:t>ของอุปกรณ์ต้นทางและอุปกรณ์ปลายทาง เทียบได้กับ ที่อยู่ของผู้ส่งและผู้รับจดหมาย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IP packet </a:t>
            </a:r>
            <a:r>
              <a:rPr lang="th-TH" dirty="0" smtClean="0">
                <a:solidFill>
                  <a:schemeClr val="tx1"/>
                </a:solidFill>
              </a:rPr>
              <a:t>เทียบได้กับ  ซองจดหมาย </a:t>
            </a:r>
          </a:p>
          <a:p>
            <a:pPr lvl="1"/>
            <a:r>
              <a:rPr lang="th-TH" dirty="0" smtClean="0">
                <a:solidFill>
                  <a:schemeClr val="tx1"/>
                </a:solidFill>
              </a:rPr>
              <a:t>ข้อความที่อยู่ใน </a:t>
            </a:r>
            <a:r>
              <a:rPr lang="en-US" dirty="0" smtClean="0">
                <a:solidFill>
                  <a:schemeClr val="tx1"/>
                </a:solidFill>
              </a:rPr>
              <a:t>IP packet (data </a:t>
            </a:r>
            <a:r>
              <a:rPr lang="th-TH" dirty="0" smtClean="0">
                <a:solidFill>
                  <a:schemeClr val="tx1"/>
                </a:solidFill>
              </a:rPr>
              <a:t>หรือ </a:t>
            </a:r>
            <a:r>
              <a:rPr lang="en-US" dirty="0" smtClean="0">
                <a:solidFill>
                  <a:schemeClr val="tx1"/>
                </a:solidFill>
              </a:rPr>
              <a:t>application </a:t>
            </a:r>
            <a:r>
              <a:rPr lang="th-TH" dirty="0" smtClean="0">
                <a:solidFill>
                  <a:schemeClr val="tx1"/>
                </a:solidFill>
              </a:rPr>
              <a:t>หรือ </a:t>
            </a:r>
            <a:r>
              <a:rPr lang="en-US" dirty="0" smtClean="0">
                <a:solidFill>
                  <a:schemeClr val="tx1"/>
                </a:solidFill>
              </a:rPr>
              <a:t>service) </a:t>
            </a:r>
            <a:r>
              <a:rPr lang="th-TH" dirty="0" smtClean="0">
                <a:solidFill>
                  <a:schemeClr val="tx1"/>
                </a:solidFill>
              </a:rPr>
              <a:t>ที่ใช้ในการสื่อสารกัน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th-TH" dirty="0" smtClean="0">
                <a:solidFill>
                  <a:schemeClr val="tx1"/>
                </a:solidFill>
              </a:rPr>
              <a:t>เทียบได้กับ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th-TH" dirty="0" smtClean="0">
                <a:solidFill>
                  <a:schemeClr val="tx1"/>
                </a:solidFill>
              </a:rPr>
              <a:t>ตัวจดหมาย </a:t>
            </a:r>
          </a:p>
          <a:p>
            <a:pPr lvl="1"/>
            <a:r>
              <a:rPr lang="th-TH" dirty="0" smtClean="0">
                <a:solidFill>
                  <a:schemeClr val="tx1"/>
                </a:solidFill>
              </a:rPr>
              <a:t>อุปกรณ์ในเครือข่ายอินเตอร์เน็ต หรือเครือข่าย </a:t>
            </a:r>
            <a:r>
              <a:rPr lang="en-US" dirty="0" smtClean="0">
                <a:solidFill>
                  <a:schemeClr val="tx1"/>
                </a:solidFill>
              </a:rPr>
              <a:t>IP (IP network) </a:t>
            </a:r>
            <a:r>
              <a:rPr lang="th-TH" dirty="0" smtClean="0">
                <a:solidFill>
                  <a:schemeClr val="tx1"/>
                </a:solidFill>
              </a:rPr>
              <a:t>เช่น </a:t>
            </a:r>
            <a:r>
              <a:rPr lang="en-US" dirty="0" smtClean="0">
                <a:solidFill>
                  <a:schemeClr val="tx1"/>
                </a:solidFill>
              </a:rPr>
              <a:t>Switch, Router, ADSL Router </a:t>
            </a:r>
            <a:r>
              <a:rPr lang="th-TH" dirty="0" smtClean="0">
                <a:solidFill>
                  <a:schemeClr val="tx1"/>
                </a:solidFill>
              </a:rPr>
              <a:t>และ </a:t>
            </a:r>
            <a:r>
              <a:rPr lang="en-US" dirty="0" smtClean="0">
                <a:solidFill>
                  <a:schemeClr val="tx1"/>
                </a:solidFill>
              </a:rPr>
              <a:t>Firewall </a:t>
            </a:r>
            <a:r>
              <a:rPr lang="th-TH" dirty="0" smtClean="0">
                <a:solidFill>
                  <a:schemeClr val="tx1"/>
                </a:solidFill>
              </a:rPr>
              <a:t>เทียบได้กับ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th-TH" dirty="0" smtClean="0">
                <a:solidFill>
                  <a:schemeClr val="tx1"/>
                </a:solidFill>
              </a:rPr>
              <a:t> บุรุษไปรษณีย์ 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การแบ่ง </a:t>
            </a:r>
            <a:r>
              <a:rPr lang="en-US" b="1" dirty="0" smtClean="0"/>
              <a:t>class </a:t>
            </a:r>
            <a:r>
              <a:rPr lang="th-TH" b="1" dirty="0" smtClean="0"/>
              <a:t>ของ </a:t>
            </a:r>
            <a:r>
              <a:rPr lang="en-US" b="1" dirty="0" smtClean="0"/>
              <a:t>IP address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 address</a:t>
            </a:r>
            <a:r>
              <a:rPr lang="th-TH" dirty="0" smtClean="0"/>
              <a:t> จะมีการแบ่งประเภทออกเป็น 5 ประเภท โดยแต่ละประเภทจะมีเกณฑ์ในการแบ่ง </a:t>
            </a:r>
            <a:r>
              <a:rPr lang="en-US" dirty="0" smtClean="0"/>
              <a:t>Network ID </a:t>
            </a:r>
            <a:r>
              <a:rPr lang="th-TH" dirty="0" smtClean="0"/>
              <a:t>กับ </a:t>
            </a:r>
            <a:r>
              <a:rPr lang="en-US" dirty="0" smtClean="0"/>
              <a:t>Host ID </a:t>
            </a:r>
            <a:r>
              <a:rPr lang="th-TH" dirty="0" smtClean="0"/>
              <a:t>เพื่อช่วยบ่งบอกกลุ่มที่อยู่ และจำนวนเครื่องที่สามารถมีได้ ซึ่งประเภทของ</a:t>
            </a:r>
            <a:r>
              <a:rPr lang="en-US" dirty="0" smtClean="0"/>
              <a:t> IP address </a:t>
            </a:r>
            <a:r>
              <a:rPr lang="th-TH" dirty="0" smtClean="0"/>
              <a:t>จะเรียกเป็น </a:t>
            </a:r>
            <a:r>
              <a:rPr lang="en-US" dirty="0" smtClean="0"/>
              <a:t>class </a:t>
            </a:r>
            <a:r>
              <a:rPr lang="th-TH" dirty="0" smtClean="0"/>
              <a:t>ดังนี้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Class 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Class B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Class C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Class 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Class E</a:t>
            </a:r>
            <a:endParaRPr lang="th-TH" dirty="0">
              <a:solidFill>
                <a:schemeClr val="tx1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 l="7927" t="36979" r="16032" b="16536"/>
          <a:stretch>
            <a:fillRect/>
          </a:stretch>
        </p:blipFill>
        <p:spPr bwMode="auto">
          <a:xfrm>
            <a:off x="785786" y="3500438"/>
            <a:ext cx="6643734" cy="304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กำหนดเอง 3">
      <a:majorFont>
        <a:latin typeface="Cordia New"/>
        <a:ea typeface=""/>
        <a:cs typeface="Cordia New"/>
      </a:majorFont>
      <a:minorFont>
        <a:latin typeface="Cordia New"/>
        <a:ea typeface=""/>
        <a:cs typeface="Cordia New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1087</TotalTime>
  <Words>1848</Words>
  <Application>Microsoft Office PowerPoint</Application>
  <PresentationFormat>นำเสนอทางหน้าจอ (4:3)</PresentationFormat>
  <Paragraphs>294</Paragraphs>
  <Slides>39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39</vt:i4>
      </vt:variant>
    </vt:vector>
  </HeadingPairs>
  <TitlesOfParts>
    <vt:vector size="40" baseType="lpstr">
      <vt:lpstr>Urban</vt:lpstr>
      <vt:lpstr>4132404 การสื่อสารข้อมูลและเครือข่ายคอมพิวเตอร์ บทที่ 7 TCP/IP</vt:lpstr>
      <vt:lpstr>เนื้อหา</vt:lpstr>
      <vt:lpstr>IP address</vt:lpstr>
      <vt:lpstr>ทำไมถึงไม่ใช้ MAC Address </vt:lpstr>
      <vt:lpstr>3 ระดับของ Addressing</vt:lpstr>
      <vt:lpstr>IP Version 4 และ Version 6</vt:lpstr>
      <vt:lpstr>การสื่อสารข้อมูลในเครือข่าย</vt:lpstr>
      <vt:lpstr>ส่วนต่างๆของ IP address</vt:lpstr>
      <vt:lpstr>การแบ่ง class ของ IP address</vt:lpstr>
      <vt:lpstr>IP address Class A</vt:lpstr>
      <vt:lpstr>IP address Class A</vt:lpstr>
      <vt:lpstr>IP address Class A</vt:lpstr>
      <vt:lpstr>loopback address</vt:lpstr>
      <vt:lpstr>IP address Class B</vt:lpstr>
      <vt:lpstr>IP address Class B</vt:lpstr>
      <vt:lpstr>IP address Class B</vt:lpstr>
      <vt:lpstr>IP address Class C</vt:lpstr>
      <vt:lpstr>IP address Class C</vt:lpstr>
      <vt:lpstr>IP address Class C</vt:lpstr>
      <vt:lpstr>IP address Class D</vt:lpstr>
      <vt:lpstr>IP address Class D</vt:lpstr>
      <vt:lpstr>IP address Class E</vt:lpstr>
      <vt:lpstr>IP address Class E</vt:lpstr>
      <vt:lpstr>Subnet Mask</vt:lpstr>
      <vt:lpstr>Subnet Mask</vt:lpstr>
      <vt:lpstr>โครงสร้างของ Subnet Mask</vt:lpstr>
      <vt:lpstr>หลักในการหา Network ID ด้วย Subnet Mask</vt:lpstr>
      <vt:lpstr>หลักในการหา Network ID ด้วย Subnet Mask</vt:lpstr>
      <vt:lpstr>หลักในการหา Network ID ด้วย Subnet Mask</vt:lpstr>
      <vt:lpstr>หลักในการหา Network ID ด้วย Subnet Mask</vt:lpstr>
      <vt:lpstr>หลักในการหา Network ID ด้วย Subnet Mask</vt:lpstr>
      <vt:lpstr>การคำนวณเพื่อแบ่ง Subnet Mask </vt:lpstr>
      <vt:lpstr>การคำนวณเพื่อแบ่ง Subnet Mask </vt:lpstr>
      <vt:lpstr>การคำนวณเพื่อแบ่ง Subnet Mask </vt:lpstr>
      <vt:lpstr>การคำนวณเพื่อแบ่ง Subnet Mask </vt:lpstr>
      <vt:lpstr>การคำนวณเพื่อแบ่ง Subnet Mask </vt:lpstr>
      <vt:lpstr>Subnet Mask คลาส B และจำนวนเครื่อง</vt:lpstr>
      <vt:lpstr>Subnet Mask คลาส C และจำนวนเครื่อง</vt:lpstr>
      <vt:lpstr>สรุป</vt:lpstr>
    </vt:vector>
  </TitlesOfParts>
  <Company>sKz Community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4132701 การสื่อสารข้อมูลและเครือข่ายคอมพิวเตอร์ บทที่ 2 สายสัญญาณและสื่อไร้สาย</dc:title>
  <dc:creator>lazeal</dc:creator>
  <cp:lastModifiedBy>user</cp:lastModifiedBy>
  <cp:revision>106</cp:revision>
  <dcterms:created xsi:type="dcterms:W3CDTF">2012-06-29T04:26:38Z</dcterms:created>
  <dcterms:modified xsi:type="dcterms:W3CDTF">2019-06-17T01:36:06Z</dcterms:modified>
</cp:coreProperties>
</file>