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3"/>
  </p:handoutMasterIdLst>
  <p:sldIdLst>
    <p:sldId id="257" r:id="rId2"/>
    <p:sldId id="258" r:id="rId3"/>
    <p:sldId id="259" r:id="rId4"/>
    <p:sldId id="260" r:id="rId5"/>
    <p:sldId id="363" r:id="rId6"/>
    <p:sldId id="261" r:id="rId7"/>
    <p:sldId id="364" r:id="rId8"/>
    <p:sldId id="365" r:id="rId9"/>
    <p:sldId id="366" r:id="rId10"/>
    <p:sldId id="367" r:id="rId11"/>
    <p:sldId id="368" r:id="rId12"/>
    <p:sldId id="369" r:id="rId13"/>
    <p:sldId id="370" r:id="rId14"/>
    <p:sldId id="371" r:id="rId15"/>
    <p:sldId id="262" r:id="rId16"/>
    <p:sldId id="372" r:id="rId17"/>
    <p:sldId id="373" r:id="rId18"/>
    <p:sldId id="374" r:id="rId19"/>
    <p:sldId id="318" r:id="rId20"/>
    <p:sldId id="375" r:id="rId21"/>
    <p:sldId id="319" r:id="rId22"/>
    <p:sldId id="263" r:id="rId23"/>
    <p:sldId id="264" r:id="rId24"/>
    <p:sldId id="376" r:id="rId25"/>
    <p:sldId id="266" r:id="rId26"/>
    <p:sldId id="377" r:id="rId27"/>
    <p:sldId id="378" r:id="rId28"/>
    <p:sldId id="379" r:id="rId29"/>
    <p:sldId id="380" r:id="rId30"/>
    <p:sldId id="381" r:id="rId31"/>
    <p:sldId id="382" r:id="rId32"/>
    <p:sldId id="383" r:id="rId33"/>
    <p:sldId id="384" r:id="rId34"/>
    <p:sldId id="385" r:id="rId35"/>
    <p:sldId id="386" r:id="rId36"/>
    <p:sldId id="387" r:id="rId37"/>
    <p:sldId id="388" r:id="rId38"/>
    <p:sldId id="389" r:id="rId39"/>
    <p:sldId id="390" r:id="rId40"/>
    <p:sldId id="391" r:id="rId41"/>
    <p:sldId id="392" r:id="rId42"/>
    <p:sldId id="393" r:id="rId43"/>
    <p:sldId id="394" r:id="rId44"/>
    <p:sldId id="395" r:id="rId45"/>
    <p:sldId id="396" r:id="rId46"/>
    <p:sldId id="397" r:id="rId47"/>
    <p:sldId id="398" r:id="rId48"/>
    <p:sldId id="399" r:id="rId49"/>
    <p:sldId id="400" r:id="rId50"/>
    <p:sldId id="401" r:id="rId51"/>
    <p:sldId id="402" r:id="rId52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60"/>
  </p:normalViewPr>
  <p:slideViewPr>
    <p:cSldViewPr>
      <p:cViewPr varScale="1">
        <p:scale>
          <a:sx n="64" d="100"/>
          <a:sy n="64" d="100"/>
        </p:scale>
        <p:origin x="-14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quarter" idx="1"/>
          </p:nvPr>
        </p:nvSpPr>
        <p:spPr>
          <a:xfrm>
            <a:off x="3850744" y="0"/>
            <a:ext cx="2945341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8C8AEA-23D3-4453-A208-B74EF29E0A3B}" type="datetimeFigureOut">
              <a:rPr lang="th-TH" smtClean="0"/>
              <a:pPr/>
              <a:t>17/06/62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2"/>
          </p:nvPr>
        </p:nvSpPr>
        <p:spPr>
          <a:xfrm>
            <a:off x="1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3"/>
          </p:nvPr>
        </p:nvSpPr>
        <p:spPr>
          <a:xfrm>
            <a:off x="3850744" y="9428164"/>
            <a:ext cx="2945341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7BFB9-5A34-4401-AAF1-294F4B59CA62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881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6/17/2019</a:t>
            </a:fld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16CD-67A3-4CF0-A210-F6AF31AC147F}" type="datetimeFigureOut">
              <a:rPr lang="en-US" smtClean="0"/>
              <a:pPr/>
              <a:t>6/17/2019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52B35-718D-4E28-AFEB-B694A3B357E8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fld id="{C3F416CD-67A3-4CF0-A210-F6AF31AC147F}" type="datetimeFigureOut">
              <a:rPr lang="en-US" smtClean="0"/>
              <a:pPr algn="l" eaLnBrk="1" latinLnBrk="0" hangingPunct="1"/>
              <a:t>6/17/2019</a:t>
            </a:fld>
            <a:endParaRPr lang="en-US" sz="800" dirty="0">
              <a:solidFill>
                <a:schemeClr val="accent2"/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800" dirty="0">
              <a:solidFill>
                <a:schemeClr val="accent2"/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 algn="r" eaLnBrk="1" latinLnBrk="0" hangingPunct="1"/>
            <a:fld id="{96652B35-718D-4E28-AFEB-B694A3B357E8}" type="slidenum">
              <a:rPr kumimoji="0" lang="en-US" smtClean="0"/>
              <a:pPr algn="r" eaLnBrk="1" latinLnBrk="0" hangingPunct="1"/>
              <a:t>‹#›</a:t>
            </a:fld>
            <a:endParaRPr kumimoji="0" lang="en-US" sz="18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1500174"/>
            <a:ext cx="8929718" cy="1757386"/>
          </a:xfrm>
        </p:spPr>
        <p:txBody>
          <a:bodyPr>
            <a:noAutofit/>
          </a:bodyPr>
          <a:lstStyle/>
          <a:p>
            <a:pPr algn="r"/>
            <a:r>
              <a:rPr lang="en-US" sz="4400" dirty="0" smtClean="0"/>
              <a:t>4132404 </a:t>
            </a:r>
            <a:r>
              <a:rPr lang="th-TH" sz="4400" dirty="0" smtClean="0"/>
              <a:t>การสื่อสารข้อมูลและเครือข่ายคอมพิวเตอร์</a:t>
            </a:r>
            <a:br>
              <a:rPr lang="th-TH" sz="4400" dirty="0" smtClean="0"/>
            </a:br>
            <a:r>
              <a:rPr lang="th-TH" sz="4400" dirty="0" smtClean="0"/>
              <a:t>บทที่ </a:t>
            </a:r>
            <a:r>
              <a:rPr lang="th-TH" dirty="0" smtClean="0"/>
              <a:t>6 </a:t>
            </a:r>
            <a:r>
              <a:rPr lang="en-US" dirty="0" smtClean="0"/>
              <a:t>WAN</a:t>
            </a:r>
            <a:endParaRPr lang="th-TH" sz="4400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5429264"/>
            <a:ext cx="7854696" cy="1214446"/>
          </a:xfrm>
        </p:spPr>
        <p:txBody>
          <a:bodyPr>
            <a:normAutofit/>
          </a:bodyPr>
          <a:lstStyle/>
          <a:p>
            <a:pPr algn="r"/>
            <a:r>
              <a:rPr lang="th-TH" sz="3200" dirty="0" smtClean="0"/>
              <a:t>ผู้สอน	อ</a:t>
            </a:r>
            <a:r>
              <a:rPr lang="en-US" sz="3200" dirty="0" smtClean="0"/>
              <a:t>.</a:t>
            </a:r>
            <a:r>
              <a:rPr lang="th-TH" sz="3200" dirty="0" smtClean="0"/>
              <a:t>ปุริม ชฎา</a:t>
            </a:r>
            <a:r>
              <a:rPr lang="th-TH" sz="3200" dirty="0" err="1" smtClean="0"/>
              <a:t>รัตน</a:t>
            </a:r>
            <a:r>
              <a:rPr lang="th-TH" sz="32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ระบบส่งสัญญาณแบบวงจรสวิตช์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h-TH" dirty="0" smtClean="0"/>
              <a:t>วงจรสวิตช์ เป็นกลไกสื่อสารข้อมูล ที่สร้างเส้นทางข้อมูลระหว่างสถานีรับและสถานีส่งก่อนที่จะทำการส่งข้อมูล เมื่อเส้นทางดังกล่าวนี้สร้างแล้วจะใช้ในการส่งข้อมูลได้เฉพาะสองสถานีนี้ เท่านั้น ตัวอย่างที่เห็นได้ชัดของระบบวงจรสวิตช์ได้แก่ ระบบ โทรศัพท์นั้นเอง โทรศัพท์แต่ละเลขหมายจะมีสายสัญญาณเชื่อมต่อมายังชุมสายโทรศัพท์ หรือ </a:t>
            </a:r>
            <a:r>
              <a:rPr lang="en-US" dirty="0" smtClean="0"/>
              <a:t>CO (Central Office) </a:t>
            </a:r>
            <a:r>
              <a:rPr lang="th-TH" dirty="0" smtClean="0"/>
              <a:t>ซึ่งที่นั่นจะมีสวิตช์ติดตั้งอยู่ ระหว่างชุมสายโทรศัพท์หลายๆ ชุมสาย ทุกครั้งที่ใช้โทรศัพท์ไปที่เบอร์อื่นๆ ได้ ซึ่งบางทีอาจต้องผ่านชุมสายโทรศัพท์หลายๆ ชุมสาย ทุกครั้งที่ใช้โทรศัพท์จะมีเส้นทางสัญญาณที่ถูกจองไว้สำหรับใช้ในการสนทนา แต่ละครั้ง เมื่อเลิกใช้โทรศัพท์เส้นทางนี้ก็จะถูกยกเลิกและพร้อมสำหรับการใช้งานครั้ง ต่อไป การสร้างเส้นทางข้อมูลผ่านวงจรสวิตช์เป็นขั้นตอนที่สำคัญในระบบส่งสัญญาณ แบบวงจรสวิตช์ เฟรมข้อมูลที่ส่งแต่ละการเชื่อมต่อจะถูกส่งผ่านเครือข่าย โดยใช้เส้นทางเดียวกันทั้งหมด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ระบบส่งสัญญาณแบบวงจรสวิตช์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ระบบส่งสัญญาณแบบวงจรสวิตช์ที่ใช้ในเครือข่าย </a:t>
            </a:r>
            <a:r>
              <a:rPr lang="en-US" dirty="0" smtClean="0"/>
              <a:t>WAN </a:t>
            </a:r>
            <a:r>
              <a:rPr lang="th-TH" dirty="0" smtClean="0"/>
              <a:t>มีดังนี้</a:t>
            </a:r>
          </a:p>
          <a:p>
            <a:pPr lvl="1"/>
            <a:r>
              <a:rPr lang="th-TH" dirty="0" smtClean="0"/>
              <a:t>โมเด็มและระบบโทรศัพท์ (</a:t>
            </a:r>
            <a:r>
              <a:rPr lang="en-US" dirty="0" smtClean="0"/>
              <a:t>Modem and Telephone System)</a:t>
            </a:r>
          </a:p>
          <a:p>
            <a:pPr lvl="1"/>
            <a:r>
              <a:rPr lang="th-TH" dirty="0" smtClean="0"/>
              <a:t>สายคู่เช่า (</a:t>
            </a:r>
            <a:r>
              <a:rPr lang="en-US" dirty="0" smtClean="0"/>
              <a:t>Leased Line)</a:t>
            </a:r>
          </a:p>
          <a:p>
            <a:pPr lvl="1"/>
            <a:r>
              <a:rPr lang="en-US" dirty="0" smtClean="0"/>
              <a:t>ISDN (Integrated Services Digital Network)</a:t>
            </a:r>
          </a:p>
          <a:p>
            <a:pPr lvl="1"/>
            <a:r>
              <a:rPr lang="en-US" dirty="0" smtClean="0"/>
              <a:t>DSL (Digital Subscriber Line)</a:t>
            </a:r>
          </a:p>
          <a:p>
            <a:pPr lvl="1"/>
            <a:r>
              <a:rPr lang="th-TH" dirty="0" smtClean="0"/>
              <a:t>เคเบิลโมเด็ม (</a:t>
            </a:r>
            <a:r>
              <a:rPr lang="en-US" dirty="0" smtClean="0"/>
              <a:t>Cable Modem)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ระบบส่งสัญญาณแบบ</a:t>
            </a:r>
            <a:r>
              <a:rPr lang="th-TH" b="1" dirty="0" err="1" smtClean="0"/>
              <a:t>แพ็กเก็ต</a:t>
            </a:r>
            <a:r>
              <a:rPr lang="th-TH" b="1" dirty="0" smtClean="0"/>
              <a:t>สวิตช์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err="1" smtClean="0"/>
              <a:t>แพ็กเก็ต</a:t>
            </a:r>
            <a:r>
              <a:rPr lang="th-TH" dirty="0" smtClean="0"/>
              <a:t>สวิตช์จะต่างจากวงจรสวิตช์ คือ ระบบ</a:t>
            </a:r>
            <a:r>
              <a:rPr lang="th-TH" dirty="0" err="1" smtClean="0"/>
              <a:t>แพ็กเก็ต</a:t>
            </a:r>
            <a:r>
              <a:rPr lang="th-TH" dirty="0" smtClean="0"/>
              <a:t>สวิตช์จะจัดเส้นทางนำส่งข้อมูลที</a:t>
            </a:r>
            <a:r>
              <a:rPr lang="th-TH" dirty="0" err="1" smtClean="0"/>
              <a:t>ละแพ็กเก็ต</a:t>
            </a:r>
            <a:r>
              <a:rPr lang="th-TH" dirty="0" smtClean="0"/>
              <a:t> ในขณะที่วงจรสวิตช์จะส่ง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ข้อมูลผ่านเส้นทางข้อมูลเดิมที่ได้สร้างไว้ แต่ตอนเริ่มต้น การรับส่งข้อมูลแบบนี้จะมีความยืดหยุ่นมากกว่า เนื่องจากสามารถจัดเส้นทางให้หลีกเลี่ยงเส้นทางที่ชำรุดในระหว่างการเชื่อม ต่อได้ ในขณะที่เส้นทางข้อมูลเกิดชำรุดระหว่างการเชื่อมต่อในระบบวงจรสวิตช์จะต้อง เริ่มกระบวนการเชื่อมต่อใหม่ ข้อได้เปรียบอีกอย่างหนึ่งของระบบ</a:t>
            </a:r>
            <a:r>
              <a:rPr lang="th-TH" dirty="0" err="1" smtClean="0"/>
              <a:t>แพ็กเก็ต</a:t>
            </a:r>
            <a:r>
              <a:rPr lang="th-TH" dirty="0" smtClean="0"/>
              <a:t>สวิตช์ คือ การใช้ประโยชน์ลิงค์อย่างคุ้มค่า กล่าวคือ เส้นทางข้อมูลที่ใช้นั้นสามารถแชร์กันได้ระหว่างการเชื่อมต่อหลายๆ การเชื่อมต่อซึ่งถ้าเป็นระบบวงจรสวิตช์แล้วเส้นทางข้อมูลที่จองไว้แล้วจะถูก ใช้โดยผู้ใช้คนอื่นไม่ได้ </a:t>
            </a:r>
            <a:r>
              <a:rPr lang="th-TH" dirty="0" err="1" smtClean="0"/>
              <a:t>แพ็กเก็ต</a:t>
            </a:r>
            <a:r>
              <a:rPr lang="th-TH" dirty="0" smtClean="0"/>
              <a:t>ข้อมูล ดังนั้น ระบบ</a:t>
            </a:r>
            <a:r>
              <a:rPr lang="th-TH" dirty="0" err="1" smtClean="0"/>
              <a:t>แพ็กเก็ต</a:t>
            </a:r>
            <a:r>
              <a:rPr lang="th-TH" dirty="0" smtClean="0"/>
              <a:t>สวิตช์จะทำงานช้ากว่าระบบวงจรสวิตช์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ระบบส่งสัญญาณแบบ</a:t>
            </a:r>
            <a:r>
              <a:rPr lang="th-TH" b="1" dirty="0" err="1" smtClean="0"/>
              <a:t>แพ็กเก็ต</a:t>
            </a:r>
            <a:r>
              <a:rPr lang="th-TH" b="1" dirty="0" smtClean="0"/>
              <a:t>สวิตช์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เทคโนโลยี </a:t>
            </a:r>
            <a:r>
              <a:rPr lang="en-US" dirty="0" smtClean="0"/>
              <a:t>WAN </a:t>
            </a:r>
            <a:r>
              <a:rPr lang="th-TH" dirty="0" smtClean="0"/>
              <a:t>ที่ใช้ระบบส่งข้อมูลแบบ</a:t>
            </a:r>
            <a:r>
              <a:rPr lang="th-TH" dirty="0" err="1" smtClean="0"/>
              <a:t>แพ็กเก็ต</a:t>
            </a:r>
            <a:r>
              <a:rPr lang="th-TH" dirty="0" smtClean="0"/>
              <a:t>สวิตช์มีดังนี้</a:t>
            </a:r>
          </a:p>
          <a:p>
            <a:pPr lvl="1"/>
            <a:r>
              <a:rPr lang="en-US" dirty="0" smtClean="0"/>
              <a:t>X.25</a:t>
            </a:r>
          </a:p>
          <a:p>
            <a:pPr lvl="1"/>
            <a:r>
              <a:rPr lang="th-TH" dirty="0" smtClean="0"/>
              <a:t>เฟรมรีเลย์ (</a:t>
            </a:r>
            <a:r>
              <a:rPr lang="en-US" dirty="0" smtClean="0"/>
              <a:t>Frame Relay)</a:t>
            </a:r>
          </a:p>
          <a:p>
            <a:pPr lvl="1"/>
            <a:r>
              <a:rPr lang="en-US" dirty="0" smtClean="0"/>
              <a:t>ATM (Asynchronous Transfer Mode)</a:t>
            </a:r>
          </a:p>
          <a:p>
            <a:r>
              <a:rPr lang="th-TH" dirty="0" smtClean="0"/>
              <a:t>เทคโนโลยี </a:t>
            </a:r>
            <a:r>
              <a:rPr lang="en-US" dirty="0" smtClean="0"/>
              <a:t>WAN </a:t>
            </a:r>
            <a:r>
              <a:rPr lang="th-TH" dirty="0" smtClean="0"/>
              <a:t>ประเภทต่างๆ มีทั้งข้อดี ข้อเสีย ในตัว ซึ่งจะเหมาะสำหรับการใช้งานที่ต่างกัน การเลือกใช้เทคโนโลยีที่เหมาะสมนั้น เป็นหน้าที่ของผู้ออกแบบระบบ ซึ่งจะขึ้นอยู่กับความต้องการของผู้ใช้ดังนั้นจึงจำเป็นอย่างยิ่งที่ต้อง ศึกษารายละเอียดและข้อดีข้อเสียของแต่ละเทคโนโลยี เพื่อที่จะได้เลือกใช้เทคโนโลยีที่เหมาะสมที่สุดกับความต้องการของธุรกิจ ต่อไปนี้จะเป็นรายละเอียดของแต่ละเทคโนโลยี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โมเด็มและระบบโทรศัพท์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โมเด็ม (</a:t>
            </a:r>
            <a:r>
              <a:rPr lang="en-US" dirty="0" smtClean="0"/>
              <a:t>Modem) </a:t>
            </a:r>
            <a:r>
              <a:rPr lang="th-TH" dirty="0" smtClean="0"/>
              <a:t>เป็นอุปกรณ์ที่แปลงสัญญาณดิจิตอลให้เป็น</a:t>
            </a:r>
            <a:r>
              <a:rPr lang="th-TH" dirty="0" err="1" smtClean="0"/>
              <a:t>สัญญาณอะนาล็อก</a:t>
            </a:r>
            <a:r>
              <a:rPr lang="th-TH" dirty="0" smtClean="0"/>
              <a:t> หรือสัญญาณเสียง แล้วจะส่งสัญญาณนี้ผ่านระบบโทรศัพท์ ฝั่งรับก็จะมีโมเด็มที่ทำหน้าที่แปลง</a:t>
            </a:r>
            <a:r>
              <a:rPr lang="th-TH" dirty="0" err="1" smtClean="0"/>
              <a:t>สัญญาณอะนาล็</a:t>
            </a:r>
            <a:r>
              <a:rPr lang="th-TH" dirty="0" smtClean="0"/>
              <a:t>อกให้กลับเป็นสัญญาณดิจิตอลเพื่อให้คอมพิวเตอร์สามารถโพ</a:t>
            </a:r>
            <a:r>
              <a:rPr lang="th-TH" dirty="0" err="1" smtClean="0"/>
              <a:t>รเซส</a:t>
            </a:r>
            <a:r>
              <a:rPr lang="th-TH" dirty="0" smtClean="0"/>
              <a:t>ข้อมูลได้ต่อไป คำว่าโมเด็มเป็นคำที่เกิดจากการนำเอาส่วนของสองคำมารวมกันคือ </a:t>
            </a:r>
            <a:r>
              <a:rPr lang="en-US" dirty="0" smtClean="0"/>
              <a:t>Modulation </a:t>
            </a:r>
            <a:r>
              <a:rPr lang="th-TH" dirty="0" smtClean="0"/>
              <a:t>และ </a:t>
            </a:r>
            <a:r>
              <a:rPr lang="en-US" dirty="0" smtClean="0"/>
              <a:t>Demodulation </a:t>
            </a:r>
            <a:r>
              <a:rPr lang="th-TH" dirty="0" smtClean="0"/>
              <a:t>ซึ่งทั้งสองคำนี้เป็นการทำงานของโมเด็มนั้นเอง คำว่า </a:t>
            </a:r>
            <a:r>
              <a:rPr lang="en-US" dirty="0" smtClean="0"/>
              <a:t>Modulation </a:t>
            </a:r>
            <a:r>
              <a:rPr lang="th-TH" dirty="0" smtClean="0"/>
              <a:t>นั้นหมายถึง การแปลงสัญญาณจากสภาพหนึ่งไปเป็นอีกสภาพหนึ่ง ในที่นี้จะหมายถึง การแปลงสัญญาณดิจิตอลเป็น</a:t>
            </a:r>
            <a:r>
              <a:rPr lang="th-TH" dirty="0" err="1" smtClean="0"/>
              <a:t>สัญญาณอะนาล็อก</a:t>
            </a:r>
            <a:r>
              <a:rPr lang="th-TH" dirty="0" smtClean="0"/>
              <a:t> ส่วนคำว่า </a:t>
            </a:r>
            <a:r>
              <a:rPr lang="en-US" dirty="0" smtClean="0"/>
              <a:t>Demodulation </a:t>
            </a:r>
            <a:r>
              <a:rPr lang="th-TH" dirty="0" smtClean="0"/>
              <a:t>มีความหมายตรงข้ามกัน 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โมเด็มและระบบโทรศัพท์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คอมพิวเตอร์นั้นจะรู้จักเฉพาะสัญญาณดิจิตอล หรือ 0 และ 1 เท่านั้น ส่วนระบบโทรศัพท์จะรู้จักเฉพาะ</a:t>
            </a:r>
            <a:r>
              <a:rPr lang="th-TH" dirty="0" err="1" smtClean="0"/>
              <a:t>สัญญาณอะนาล็</a:t>
            </a:r>
            <a:r>
              <a:rPr lang="th-TH" dirty="0" smtClean="0"/>
              <a:t>อกหรือเสียงเท่านั้น ดังนั้นโมเด็มจึงเป็นอุปกรณ์ที่ออกแบบมาเพื่อให้คอมพิวเตอร์สามารถใช้สายโทรศัพท์ในการรับส่งสัญญาณได้ โดยการแปลงสัญญาณดิจิตอลให้เป็นสัญญาณโทรศัพท์และที่ปลายทางก็แปลงสัญญาณ</a:t>
            </a:r>
            <a:r>
              <a:rPr lang="th-TH" dirty="0" err="1" smtClean="0"/>
              <a:t>โทรศัพ</a:t>
            </a:r>
            <a:r>
              <a:rPr lang="th-TH" dirty="0" smtClean="0"/>
              <a:t>ให้เป็นสัญญาณดิจิตอล เพื่อให้คอมพิวเตอร์ปลายทางรับข้อมูลได้ </a:t>
            </a: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โมเด็มและระบบโทรศัพท์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ข้อแตกต่างที่สำคัญระหว่าง </a:t>
            </a:r>
            <a:r>
              <a:rPr lang="en-US" dirty="0" smtClean="0"/>
              <a:t>WAN </a:t>
            </a:r>
            <a:r>
              <a:rPr lang="th-TH" dirty="0" smtClean="0"/>
              <a:t>และ </a:t>
            </a:r>
            <a:r>
              <a:rPr lang="en-US" dirty="0" smtClean="0"/>
              <a:t>LAN </a:t>
            </a:r>
            <a:r>
              <a:rPr lang="th-TH" dirty="0" smtClean="0"/>
              <a:t>ก็คือ ระยะห่างระหว่างคอมพิวเตอร์ในเครือข่ายการส่งข้อมูลไปบนสายโทรศัพท์จะได้ระยะไกลกว่าการใช้สาย </a:t>
            </a:r>
            <a:r>
              <a:rPr lang="en-US" dirty="0" smtClean="0"/>
              <a:t>UTP </a:t>
            </a:r>
            <a:r>
              <a:rPr lang="th-TH" dirty="0" smtClean="0"/>
              <a:t>ที่ใช้ในระบบ </a:t>
            </a:r>
            <a:r>
              <a:rPr lang="en-US" dirty="0" smtClean="0"/>
              <a:t>LAN </a:t>
            </a:r>
            <a:r>
              <a:rPr lang="th-TH" dirty="0" smtClean="0"/>
              <a:t>ดังนั้นจึงต้องมีการพัฒนาระบบสื่อสารที่สามารถเชื่อมต่อคอมพิวเตอร์ที่อยู่ห่างไกลกันนี้ ระบบที่มีอยู่แล้วและใช้ได้ง่ายคือ ระบบโทรศัพท์นั่นเอง อย่างไรก็ตามการเชื่อมต่อคอมพิวเตอร์เหล่านี้ไม่ใช่แค่เสียบสายโทรศัพท์เข้ากับคอมพิวเตอร์แล้วใช้ได้เลย เนื่องจากคอมพิวเตอร์จะรู้จักเฉพาะสัญญาณดิจิตอล แต่ระบบโทรศัพท์จะใช้</a:t>
            </a:r>
            <a:r>
              <a:rPr lang="th-TH" dirty="0" err="1" smtClean="0"/>
              <a:t>สัญญาณอะนาล็</a:t>
            </a:r>
            <a:r>
              <a:rPr lang="th-TH" dirty="0" smtClean="0"/>
              <a:t>อกการที่คอมพิวเตอร์จะสื่อสารกันได้ โดยใช้สายโทรศัพท์จะต้องติดตั้งโมเด็มทั้งสองฝั่งก่อน เพื่อทำการแปลงสัญญาณดังกล่าว </a:t>
            </a:r>
            <a:endParaRPr lang="th-TH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ประเภทการแปลงสัญญาณ (</a:t>
            </a:r>
            <a:r>
              <a:rPr lang="en-US" b="1" dirty="0" smtClean="0"/>
              <a:t>Modulation Type)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การใช้</a:t>
            </a:r>
            <a:r>
              <a:rPr lang="th-TH" dirty="0" err="1" smtClean="0"/>
              <a:t>สัญญาณอะนาล็</a:t>
            </a:r>
            <a:r>
              <a:rPr lang="th-TH" dirty="0" smtClean="0"/>
              <a:t>อกเพื่อแทนเลขฐานสองนั้น สามารถทำได้โดยการเปลี่ยนคุณสมบัติของ</a:t>
            </a:r>
            <a:r>
              <a:rPr lang="th-TH" dirty="0" err="1" smtClean="0"/>
              <a:t>สัญญาณอะนาล็อก</a:t>
            </a:r>
            <a:r>
              <a:rPr lang="th-TH" dirty="0" smtClean="0"/>
              <a:t> 3 คุณสมบัติ นี้คือ </a:t>
            </a:r>
            <a:r>
              <a:rPr lang="th-TH" dirty="0" err="1" smtClean="0"/>
              <a:t>แอม</a:t>
            </a:r>
            <a:r>
              <a:rPr lang="th-TH" dirty="0" smtClean="0"/>
              <a:t>พลิ</a:t>
            </a:r>
            <a:r>
              <a:rPr lang="th-TH" dirty="0" err="1" smtClean="0"/>
              <a:t>จูด</a:t>
            </a:r>
            <a:r>
              <a:rPr lang="th-TH" dirty="0" smtClean="0"/>
              <a:t> (</a:t>
            </a:r>
            <a:r>
              <a:rPr lang="en-US" dirty="0" smtClean="0"/>
              <a:t>Amplitude) </a:t>
            </a:r>
            <a:r>
              <a:rPr lang="th-TH" dirty="0" smtClean="0"/>
              <a:t>ความถี่ (</a:t>
            </a:r>
            <a:r>
              <a:rPr lang="en-US" dirty="0" smtClean="0"/>
              <a:t>Frequency) </a:t>
            </a:r>
            <a:r>
              <a:rPr lang="th-TH" dirty="0" smtClean="0"/>
              <a:t>และเฟส (</a:t>
            </a:r>
            <a:r>
              <a:rPr lang="en-US" dirty="0" smtClean="0"/>
              <a:t>Phase) </a:t>
            </a:r>
            <a:r>
              <a:rPr lang="th-TH" dirty="0" smtClean="0"/>
              <a:t>การแปลงคุณสมบัติเหล่านี้อาจเปลี่ยนเพียงคุณสมบัติเดียวหรือมากกว่าก็ได้ ดังนั้นการโม</a:t>
            </a:r>
            <a:r>
              <a:rPr lang="th-TH" dirty="0" err="1" smtClean="0"/>
              <a:t>ดูเล</a:t>
            </a:r>
            <a:r>
              <a:rPr lang="th-TH" dirty="0" smtClean="0"/>
              <a:t>ชันจึงแบ่งออกเป็น 3 ประเภท คือ </a:t>
            </a:r>
          </a:p>
          <a:p>
            <a:pPr lvl="1"/>
            <a:r>
              <a:rPr lang="th-TH" dirty="0" smtClean="0"/>
              <a:t>การแปลงกาลังของคลื่น (</a:t>
            </a:r>
            <a:r>
              <a:rPr lang="en-US" dirty="0" smtClean="0"/>
              <a:t>Amplitude Modulation) </a:t>
            </a:r>
          </a:p>
          <a:p>
            <a:pPr lvl="1"/>
            <a:r>
              <a:rPr lang="th-TH" dirty="0" smtClean="0"/>
              <a:t>การแปลงความถี่ของคลื่น (</a:t>
            </a:r>
            <a:r>
              <a:rPr lang="en-US" dirty="0" smtClean="0"/>
              <a:t>Frequency Modulation) </a:t>
            </a:r>
          </a:p>
          <a:p>
            <a:pPr lvl="1"/>
            <a:r>
              <a:rPr lang="th-TH" dirty="0" smtClean="0"/>
              <a:t>การแปลงเฟสของคลื่น (</a:t>
            </a:r>
            <a:r>
              <a:rPr lang="en-US" dirty="0" smtClean="0"/>
              <a:t>Phase Modulation) 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มาตรฐานโมเด็ม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การสื่อสารจะเป็นไปอย่างมีประสิทธิภาพนั้นต้องมี</a:t>
            </a:r>
            <a:r>
              <a:rPr lang="th-TH" dirty="0" err="1" smtClean="0"/>
              <a:t>กฏ</a:t>
            </a:r>
            <a:r>
              <a:rPr lang="th-TH" dirty="0" smtClean="0"/>
              <a:t>ข้อบังคับ เพื่อให้ทั้งสองผ่ายเข้าใจตรงกันในสิ่งที่แลกเปลี่ยนซึ่งกันและกัน ซึ่งเราจะเรียก</a:t>
            </a:r>
            <a:r>
              <a:rPr lang="th-TH" dirty="0" err="1" smtClean="0"/>
              <a:t>กฏ</a:t>
            </a:r>
            <a:r>
              <a:rPr lang="th-TH" dirty="0" smtClean="0"/>
              <a:t>ข้อบังคับนี้ว่า        “ โปรโตคอล” มีหลายโปรโตคอลที่เป็นมาตรฐานของโมเด็ม มาตรฐานโมเด็มนี้จะรู้จักในชื่อ </a:t>
            </a:r>
            <a:r>
              <a:rPr lang="en-US" dirty="0" err="1" smtClean="0"/>
              <a:t>V.xx</a:t>
            </a:r>
            <a:r>
              <a:rPr lang="en-US" dirty="0" smtClean="0"/>
              <a:t> </a:t>
            </a:r>
            <a:r>
              <a:rPr lang="th-TH" dirty="0" smtClean="0"/>
              <a:t>โดย </a:t>
            </a:r>
            <a:r>
              <a:rPr lang="en-US" dirty="0" smtClean="0"/>
              <a:t>xx </a:t>
            </a:r>
            <a:r>
              <a:rPr lang="th-TH" dirty="0" smtClean="0"/>
              <a:t>จะเป็นหมายเลขมาตรฐานต่อไปนี้เป็นตัวอย่างมาตรฐานโมเด็มบางส่วน </a:t>
            </a:r>
            <a:endParaRPr lang="en-US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มาตรฐานโมเด็ม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b="1" dirty="0" smtClean="0"/>
              <a:t>V.22 </a:t>
            </a:r>
            <a:r>
              <a:rPr lang="th-TH" b="1" dirty="0" smtClean="0"/>
              <a:t>เป็นมาตรฐานโมเด็มแบบดู</a:t>
            </a:r>
            <a:r>
              <a:rPr lang="th-TH" b="1" dirty="0" err="1" smtClean="0"/>
              <a:t>เพล็กซ์</a:t>
            </a:r>
            <a:r>
              <a:rPr lang="th-TH" b="1" dirty="0" smtClean="0"/>
              <a:t> ที่มีอัตราข้อมูลที่ 1,200 </a:t>
            </a:r>
            <a:r>
              <a:rPr lang="en-US" b="1" dirty="0" smtClean="0"/>
              <a:t>bps </a:t>
            </a:r>
            <a:r>
              <a:rPr lang="th-TH" b="1" dirty="0" smtClean="0"/>
              <a:t>ซึ่งถูกออกแบบมาใช้กับระบบโทรศัพท์สาธารณะและระบบสายคู่เช่า (</a:t>
            </a:r>
            <a:r>
              <a:rPr lang="en-US" b="1" dirty="0" smtClean="0"/>
              <a:t>Leased Line) </a:t>
            </a:r>
          </a:p>
          <a:p>
            <a:pPr lvl="1"/>
            <a:r>
              <a:rPr lang="en-US" b="1" dirty="0" smtClean="0"/>
              <a:t>V.22 </a:t>
            </a:r>
            <a:r>
              <a:rPr lang="en-US" b="1" dirty="0" err="1" smtClean="0"/>
              <a:t>bis</a:t>
            </a:r>
            <a:r>
              <a:rPr lang="en-US" b="1" dirty="0" smtClean="0"/>
              <a:t> </a:t>
            </a:r>
            <a:r>
              <a:rPr lang="th-TH" b="1" dirty="0" smtClean="0"/>
              <a:t>คาว่า </a:t>
            </a:r>
            <a:r>
              <a:rPr lang="en-US" b="1" dirty="0" err="1" smtClean="0"/>
              <a:t>bis</a:t>
            </a:r>
            <a:r>
              <a:rPr lang="en-US" b="1" dirty="0" smtClean="0"/>
              <a:t> </a:t>
            </a:r>
            <a:r>
              <a:rPr lang="th-TH" b="1" dirty="0" smtClean="0"/>
              <a:t>หมายถึง ที่ 2 หรือ </a:t>
            </a:r>
            <a:r>
              <a:rPr lang="en-US" b="1" dirty="0" smtClean="0"/>
              <a:t>Second </a:t>
            </a:r>
            <a:r>
              <a:rPr lang="th-TH" b="1" dirty="0" smtClean="0"/>
              <a:t>ซึ่งหมายถึงมาตรฐานนี้ถูกปรับปรุงจาก </a:t>
            </a:r>
            <a:r>
              <a:rPr lang="en-US" b="1" dirty="0" smtClean="0"/>
              <a:t>V.22 </a:t>
            </a:r>
            <a:r>
              <a:rPr lang="th-TH" b="1" dirty="0" smtClean="0"/>
              <a:t>โดยปรับปรุงให้สามารถส่งข้อมูลได้ 2,400 </a:t>
            </a:r>
            <a:r>
              <a:rPr lang="en-US" b="1" dirty="0" smtClean="0"/>
              <a:t>bps </a:t>
            </a:r>
            <a:r>
              <a:rPr lang="th-TH" b="1" dirty="0" smtClean="0"/>
              <a:t>โดยใช้เทคนิคการหาความถี่ โมเด็มประเภทนี้ใช้ได้กับระบบโทรศัพท์สาธารณะและสายคู่เช่าแบบจุดต่อจุด (</a:t>
            </a:r>
            <a:r>
              <a:rPr lang="en-US" b="1" dirty="0" smtClean="0"/>
              <a:t>Point- to- Point)</a:t>
            </a:r>
          </a:p>
          <a:p>
            <a:pPr lvl="1"/>
            <a:r>
              <a:rPr lang="en-US" b="1" dirty="0" smtClean="0"/>
              <a:t>V.32 </a:t>
            </a:r>
            <a:r>
              <a:rPr lang="th-TH" b="1" dirty="0" smtClean="0"/>
              <a:t>เป็นโมเด็มที่มีความเร็วที่ 9,600 </a:t>
            </a:r>
            <a:r>
              <a:rPr lang="en-US" b="1" dirty="0" smtClean="0"/>
              <a:t>bps </a:t>
            </a:r>
            <a:r>
              <a:rPr lang="th-TH" b="1" dirty="0" smtClean="0"/>
              <a:t>โมเด็มประเภทนี้จะใช้เทคนิคการเข้ารหัสแบบ </a:t>
            </a:r>
            <a:r>
              <a:rPr lang="en-US" b="1" dirty="0" smtClean="0"/>
              <a:t>QAM(</a:t>
            </a:r>
            <a:r>
              <a:rPr lang="en-US" b="1" dirty="0" err="1" smtClean="0"/>
              <a:t>Quadrature</a:t>
            </a:r>
            <a:r>
              <a:rPr lang="en-US" b="1" dirty="0" smtClean="0"/>
              <a:t> Amplitude Modulation) </a:t>
            </a:r>
            <a:r>
              <a:rPr lang="th-TH" b="1" dirty="0" smtClean="0"/>
              <a:t>ซึ่งส่งข้อมูลได้ทีละ 4 บิต </a:t>
            </a:r>
            <a:endParaRPr lang="th-TH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เนื้อหา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ระบบส่งสัญญาณ</a:t>
            </a:r>
          </a:p>
          <a:p>
            <a:r>
              <a:rPr lang="th-TH" dirty="0" smtClean="0"/>
              <a:t>โมเด็มและระบบโทรศัพท์</a:t>
            </a:r>
          </a:p>
          <a:p>
            <a:r>
              <a:rPr lang="th-TH" dirty="0" smtClean="0"/>
              <a:t>สายคู่เช่า</a:t>
            </a:r>
            <a:endParaRPr lang="en-US" dirty="0" smtClean="0"/>
          </a:p>
          <a:p>
            <a:r>
              <a:rPr lang="en-US" dirty="0" smtClean="0"/>
              <a:t>ISDN</a:t>
            </a:r>
          </a:p>
          <a:p>
            <a:r>
              <a:rPr lang="en-US" dirty="0" err="1" smtClean="0"/>
              <a:t>xDSL</a:t>
            </a:r>
            <a:endParaRPr lang="en-US" dirty="0" smtClean="0"/>
          </a:p>
          <a:p>
            <a:r>
              <a:rPr lang="en-US" dirty="0" smtClean="0"/>
              <a:t>Cable Modem</a:t>
            </a:r>
            <a:endParaRPr lang="th-TH" dirty="0" smtClean="0"/>
          </a:p>
          <a:p>
            <a:r>
              <a:rPr lang="en-US" dirty="0" smtClean="0"/>
              <a:t>X.25</a:t>
            </a:r>
            <a:endParaRPr lang="th-TH" dirty="0" smtClean="0"/>
          </a:p>
          <a:p>
            <a:r>
              <a:rPr lang="en-US" dirty="0" smtClean="0"/>
              <a:t>Frame Relay</a:t>
            </a:r>
            <a:endParaRPr lang="th-TH" dirty="0" smtClean="0"/>
          </a:p>
          <a:p>
            <a:r>
              <a:rPr lang="en-US" dirty="0" smtClean="0"/>
              <a:t>ATM</a:t>
            </a:r>
            <a:endParaRPr lang="th-TH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มาตรฐานโมเด็ม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b="1" dirty="0" smtClean="0"/>
              <a:t>V.32 </a:t>
            </a:r>
            <a:r>
              <a:rPr lang="en-US" b="1" dirty="0" err="1" smtClean="0"/>
              <a:t>bis</a:t>
            </a:r>
            <a:r>
              <a:rPr lang="en-US" b="1" dirty="0" smtClean="0"/>
              <a:t> </a:t>
            </a:r>
            <a:r>
              <a:rPr lang="th-TH" b="1" dirty="0" smtClean="0"/>
              <a:t>ปรับปรุงจาก </a:t>
            </a:r>
            <a:r>
              <a:rPr lang="en-US" b="1" dirty="0" smtClean="0"/>
              <a:t>V.32 </a:t>
            </a:r>
            <a:r>
              <a:rPr lang="th-TH" b="1" dirty="0" smtClean="0"/>
              <a:t>ซึ่งสามารถส่งข้อมูลได้ถึง 14,000 </a:t>
            </a:r>
            <a:r>
              <a:rPr lang="en-US" b="1" dirty="0" smtClean="0"/>
              <a:t>bps </a:t>
            </a:r>
            <a:r>
              <a:rPr lang="th-TH" b="1" dirty="0" smtClean="0"/>
              <a:t>โดยใช้เทคนิคการเข้ารหัสแบบ </a:t>
            </a:r>
            <a:r>
              <a:rPr lang="en-US" b="1" dirty="0" smtClean="0"/>
              <a:t>QAM </a:t>
            </a:r>
            <a:r>
              <a:rPr lang="th-TH" b="1" dirty="0" smtClean="0"/>
              <a:t>แต่ส่งข้อมูลทีละ 6 บิต </a:t>
            </a:r>
          </a:p>
          <a:p>
            <a:pPr lvl="1"/>
            <a:r>
              <a:rPr lang="en-US" b="1" dirty="0" smtClean="0"/>
              <a:t>V.34 </a:t>
            </a:r>
            <a:r>
              <a:rPr lang="th-TH" b="1" dirty="0" smtClean="0"/>
              <a:t>เป็นมาตรฐานที่ออกแบบมาเพื่อให้สามารถส่งข้อมูลได้ที่ 28,800 </a:t>
            </a:r>
            <a:r>
              <a:rPr lang="en-US" b="1" dirty="0" smtClean="0"/>
              <a:t>bps </a:t>
            </a:r>
            <a:r>
              <a:rPr lang="th-TH" b="1" dirty="0" smtClean="0"/>
              <a:t>และต่อมาได้มีการปรับปรุงให้มีความเร็วที่ 33,600 </a:t>
            </a:r>
            <a:r>
              <a:rPr lang="en-US" b="1" dirty="0" smtClean="0"/>
              <a:t>bps </a:t>
            </a:r>
            <a:r>
              <a:rPr lang="th-TH" b="1" dirty="0" smtClean="0"/>
              <a:t>คุณสมบัติอีกอย่างหนึ่งของ </a:t>
            </a:r>
            <a:r>
              <a:rPr lang="en-US" b="1" dirty="0" smtClean="0"/>
              <a:t>V.34 </a:t>
            </a:r>
            <a:r>
              <a:rPr lang="th-TH" b="1" dirty="0" smtClean="0"/>
              <a:t>คือ ความสามารถในการเฝ้าดูสถานะของสายสัญญาณ และสามารถปรับ เปลี่ยนอัตราตามสถานะของสายสัญญาณได้ </a:t>
            </a:r>
          </a:p>
          <a:p>
            <a:pPr lvl="1"/>
            <a:r>
              <a:rPr lang="en-US" b="1" dirty="0" smtClean="0"/>
              <a:t>V.42 </a:t>
            </a:r>
            <a:r>
              <a:rPr lang="th-TH" b="1" dirty="0" smtClean="0"/>
              <a:t>เป็นมาตรฐานที่กำหนดเกี่ยวกับขั้นตอนการตรวจสอบ และแก้ไขข้อผิดพลาดของข้อมูลสาหรับอุปกรณ์ </a:t>
            </a:r>
            <a:r>
              <a:rPr lang="en-US" b="1" dirty="0" smtClean="0"/>
              <a:t>DCE ( </a:t>
            </a:r>
            <a:r>
              <a:rPr lang="th-TH" b="1" dirty="0" smtClean="0"/>
              <a:t>โมเด็มเป็นอุปกรณ์ประเภท </a:t>
            </a:r>
            <a:r>
              <a:rPr lang="en-US" b="1" dirty="0" smtClean="0"/>
              <a:t>DCE) </a:t>
            </a:r>
          </a:p>
          <a:p>
            <a:pPr lvl="1"/>
            <a:r>
              <a:rPr lang="en-US" b="1" dirty="0" smtClean="0"/>
              <a:t>V.90 </a:t>
            </a:r>
            <a:r>
              <a:rPr lang="th-TH" b="1" dirty="0" smtClean="0"/>
              <a:t>โมเด็มประเภทนี้จะสามารถรับข้อมูลได้ถึง 53,000 </a:t>
            </a:r>
            <a:r>
              <a:rPr lang="en-US" b="1" dirty="0" smtClean="0"/>
              <a:t>bps </a:t>
            </a:r>
            <a:r>
              <a:rPr lang="th-TH" b="1" dirty="0" smtClean="0"/>
              <a:t>และส่งข้อมูลได้ถึง 33,600 </a:t>
            </a:r>
            <a:r>
              <a:rPr lang="en-US" b="1" dirty="0" smtClean="0"/>
              <a:t>bps </a:t>
            </a:r>
            <a:r>
              <a:rPr lang="th-TH" b="1" dirty="0" smtClean="0"/>
              <a:t>ตามทฤษฏีแล้วโมเด็มประเภทนี้สามารถส่งข้อมูลได้ที่ 56 </a:t>
            </a:r>
            <a:r>
              <a:rPr lang="en-US" b="1" dirty="0" smtClean="0"/>
              <a:t>Kbps </a:t>
            </a:r>
            <a:r>
              <a:rPr lang="th-TH" b="1" dirty="0" smtClean="0"/>
              <a:t>แต่องค์กร </a:t>
            </a:r>
            <a:r>
              <a:rPr lang="en-US" b="1" dirty="0" smtClean="0"/>
              <a:t>FCC </a:t>
            </a:r>
            <a:r>
              <a:rPr lang="th-TH" b="1" dirty="0" smtClean="0"/>
              <a:t>ได้กำหนดให้ส่งแค่ 53</a:t>
            </a:r>
            <a:r>
              <a:rPr lang="en-US" b="1" dirty="0" smtClean="0"/>
              <a:t>Kbps </a:t>
            </a:r>
            <a:r>
              <a:rPr lang="th-TH" b="1" dirty="0" smtClean="0"/>
              <a:t>เท่านั้น เนื่องจากการส่งด้วยความเร็วสูงสุดจะเกิดสัญญาณไปรบกวนอุปกรณ์เป็นอย่างมาก </a:t>
            </a:r>
            <a:endParaRPr lang="th-TH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มาตรฐานโมเด็ม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การใช้งานโมเด็มและระบบโทรศัพท์ในปัจจุบันมีมากมาย เช่น การใช้โมเด็มเพื่อเชื่อมต่อคอมพิวเตอร์ที่บ้านเข้ากับระบบอินเตอร์เน็ต ซึ่งเป็นวิธีที่นิยมมากที่สุด นอกจากนี้การใช้งานโมเด็มอาจใช้กับระบบ </a:t>
            </a:r>
            <a:r>
              <a:rPr lang="en-US" dirty="0" smtClean="0"/>
              <a:t>RAS (Remote Access Service) </a:t>
            </a:r>
            <a:r>
              <a:rPr lang="th-TH" dirty="0" smtClean="0"/>
              <a:t>หรือการเข้าถึงเครือข่ายระยะไกล ระบบนี้จะเหมือนกับการที่หมุนโมเด็มเพื่อเชื่อมต่อเข้ากับอินเตอร์เน็ต แต่แทนที่จะเป็นอินเตอร์เน็ตก็เป็นอินทราเน็ตแทน </a:t>
            </a: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มาตรฐานโมเด็ม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แต่เดิมโมเด็มมีความเร็วสูงสุดที่ 56 </a:t>
            </a:r>
            <a:r>
              <a:rPr lang="en-US" dirty="0" smtClean="0"/>
              <a:t>Kbps </a:t>
            </a:r>
            <a:r>
              <a:rPr lang="th-TH" dirty="0" smtClean="0"/>
              <a:t>ซึ่งเป็นความเร็วสูงสุดที่สามารถส่งได้ ถ้าใช้ช่วงความถี่ของเสียง (0-4</a:t>
            </a:r>
            <a:r>
              <a:rPr lang="en-US" dirty="0" smtClean="0"/>
              <a:t>KHz) </a:t>
            </a:r>
            <a:r>
              <a:rPr lang="th-TH" dirty="0" smtClean="0"/>
              <a:t>ซึ่งอัตราข้อมูลที่ยังไม่เพียงพอกับการใช้งาน </a:t>
            </a:r>
          </a:p>
          <a:p>
            <a:r>
              <a:rPr lang="th-TH" dirty="0" smtClean="0"/>
              <a:t>ปัจจุบันได้มีการผลิตโมเด็มประเภทใหม่ที่สามารถส่งข้อมูลได้ในระดับ </a:t>
            </a:r>
            <a:r>
              <a:rPr lang="en-US" dirty="0" smtClean="0"/>
              <a:t>Mbps </a:t>
            </a:r>
            <a:r>
              <a:rPr lang="th-TH" dirty="0" smtClean="0"/>
              <a:t>เช่น </a:t>
            </a:r>
            <a:r>
              <a:rPr lang="en-US" dirty="0" smtClean="0"/>
              <a:t>ADSL (Asynchronous Digital Subscriber Line) </a:t>
            </a:r>
            <a:r>
              <a:rPr lang="th-TH" dirty="0" smtClean="0"/>
              <a:t>ซึ่งยังคงใช้สายโทรศัพท์เหมือนเดิม แต่จะใช้ช่วงความถี่ที่สูงกว่าความถี่ของเสียงในการส่งสัญญาณ </a:t>
            </a:r>
            <a:r>
              <a:rPr lang="en-US" dirty="0" smtClean="0"/>
              <a:t>ADSL </a:t>
            </a:r>
            <a:r>
              <a:rPr lang="th-TH" dirty="0" smtClean="0"/>
              <a:t>จะเป็นเทคโนโลยีที่มาแทนโมเด็มที่ใช้อยู่ในปัจจุบัน ซึ่งมีปัญหาเกี่ยวกับความเร็ว </a:t>
            </a:r>
          </a:p>
          <a:p>
            <a:r>
              <a:rPr lang="th-TH" dirty="0" smtClean="0"/>
              <a:t>ส่วนอีกเทคโนโลยีหนึ่งที่น่าสนใจคือ เคเบิลโมเด็ม (</a:t>
            </a:r>
            <a:r>
              <a:rPr lang="en-US" dirty="0" smtClean="0"/>
              <a:t>Cable Modem) </a:t>
            </a:r>
            <a:r>
              <a:rPr lang="th-TH" dirty="0" smtClean="0"/>
              <a:t>ซึ่งจะใช้สายสัญญาณของระบบเคเบิลทีวี และสามารถส่งข้อมูลได้สูงกว่า </a:t>
            </a:r>
            <a:r>
              <a:rPr lang="en-US" dirty="0" smtClean="0"/>
              <a:t>ADSL</a:t>
            </a:r>
            <a:endParaRPr lang="th-TH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สายคู่เช่า (</a:t>
            </a:r>
            <a:r>
              <a:rPr lang="en-US" b="1" dirty="0" smtClean="0"/>
              <a:t>Leased Line)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158" y="2249424"/>
            <a:ext cx="8572560" cy="4325112"/>
          </a:xfrm>
        </p:spPr>
        <p:txBody>
          <a:bodyPr>
            <a:noAutofit/>
          </a:bodyPr>
          <a:lstStyle/>
          <a:p>
            <a:r>
              <a:rPr lang="th-TH" dirty="0" smtClean="0"/>
              <a:t>สายคู่เช่าเป็นระบบส่งสัญญาณแบบวงจรสวิตซ์ที่ยืดหยุ่นและทนทาน ทีเราเรียกกันว่า สายคู่เช่า ก็เพราะว่าเป็นการเช่าสัญญาณจากบริษัทหรือองค์กรที่ให้บริการเช่น องค์การโทรศัพท์ เป็นต้น สายคู่เช่านั้นทำหน้าที่ส่งสัญญาณโทรศัพท์แบบดิจิตอล</a:t>
            </a:r>
            <a:r>
              <a:rPr lang="th-TH" dirty="0" err="1" smtClean="0"/>
              <a:t>แทนอะนาล็อก</a:t>
            </a:r>
            <a:r>
              <a:rPr lang="th-TH" dirty="0" smtClean="0"/>
              <a:t> สามารถช่วยลดทอนสัญญาณ และสามารถส่งสัญญาณได้หลายช่องสัญญาณในเวลาเดียวกันได้  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เทคนิคการมัลติเพล็กซ์สัญญาณ 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 สายคู่เช่าถูกออกแบบมาเพื่อให้สามารถรวมการสื่อสารหลายๆ การสื่อสารให้สามารถแชร์สัญญาณหรือ</a:t>
            </a:r>
            <a:r>
              <a:rPr lang="th-TH" dirty="0" err="1" smtClean="0"/>
              <a:t>ลิงก์</a:t>
            </a:r>
            <a:r>
              <a:rPr lang="th-TH" dirty="0" smtClean="0"/>
              <a:t>เดียวกันได้ ดังนั้นจึงรวมเอาหลายๆสัญญาณมารวมกันเป็นสัญญาณเดียวกันแล้วก็ส่งไปที่ช่องสัญญาณ พอถึงปลายทางก็ทำการแยกสัญญาณออก เพื่อส่งต่อไปปลายทางการรวมสัญญาณเราเรียกว่า "การมัลติเพล็กซ์ (</a:t>
            </a:r>
            <a:r>
              <a:rPr lang="en-US" dirty="0" smtClean="0"/>
              <a:t>Multiplexing)" </a:t>
            </a:r>
            <a:r>
              <a:rPr lang="th-TH" dirty="0" smtClean="0"/>
              <a:t>ส่วนการแยกสัญญาณเราเรียกว่า "การดีมัลติเพล็กซ์ (</a:t>
            </a:r>
            <a:r>
              <a:rPr lang="en-US" dirty="0" err="1" smtClean="0"/>
              <a:t>DeMultiplexing</a:t>
            </a:r>
            <a:r>
              <a:rPr lang="en-US" dirty="0" smtClean="0"/>
              <a:t>)"  </a:t>
            </a:r>
            <a:r>
              <a:rPr lang="th-TH" dirty="0" smtClean="0"/>
              <a:t>การทำมัลติเพล็กซ์ทำได้ 2 วิธี คือ  </a:t>
            </a:r>
          </a:p>
          <a:p>
            <a:pPr lvl="1"/>
            <a:r>
              <a:rPr lang="en-US" dirty="0" smtClean="0"/>
              <a:t>TDM (Time Division Multiplexing) </a:t>
            </a:r>
            <a:r>
              <a:rPr lang="th-TH" dirty="0" smtClean="0"/>
              <a:t>คือการแชร์</a:t>
            </a:r>
            <a:r>
              <a:rPr lang="th-TH" dirty="0" err="1" smtClean="0"/>
              <a:t>แบนด์</a:t>
            </a:r>
            <a:r>
              <a:rPr lang="th-TH" dirty="0" smtClean="0"/>
              <a:t>วิธแบบช่องเวลา            </a:t>
            </a:r>
          </a:p>
          <a:p>
            <a:pPr lvl="1"/>
            <a:r>
              <a:rPr lang="en-US" dirty="0" smtClean="0"/>
              <a:t>FDM (Frequency Division Multiplexing) </a:t>
            </a:r>
            <a:r>
              <a:rPr lang="th-TH" dirty="0" smtClean="0"/>
              <a:t>คือการแชร์แบนวิธแบบช่องความถี่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Time Division Multiplexing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24"/>
            <a:ext cx="8329642" cy="4325112"/>
          </a:xfrm>
        </p:spPr>
        <p:txBody>
          <a:bodyPr>
            <a:normAutofit/>
          </a:bodyPr>
          <a:lstStyle/>
          <a:p>
            <a:r>
              <a:rPr lang="th-TH" dirty="0" smtClean="0"/>
              <a:t>เป็นการแบ่งใช้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วิธของช่องสัญญาณออกเป็นช่วงเวลา แต่ละสถานีจะแชร์ช่องสัญญาณสลับกับการส่งข้อมูล โดยส่งได้ตามระยะเวลาที่กำหนด ช่วงเวลานี้จะถูกแชร์กัน ขึ้นอยู่กับอัลกอริทึมที่เราใช้    </a:t>
            </a:r>
          </a:p>
          <a:p>
            <a:r>
              <a:rPr lang="th-TH" dirty="0" smtClean="0"/>
              <a:t>การแชร์</a:t>
            </a:r>
            <a:r>
              <a:rPr lang="th-TH" dirty="0" err="1" smtClean="0"/>
              <a:t>แบนด์</a:t>
            </a:r>
            <a:r>
              <a:rPr lang="th-TH" dirty="0" smtClean="0"/>
              <a:t>วิธแบบ </a:t>
            </a:r>
            <a:r>
              <a:rPr lang="en-US" dirty="0" smtClean="0"/>
              <a:t>TDM </a:t>
            </a:r>
            <a:r>
              <a:rPr lang="th-TH" dirty="0" smtClean="0"/>
              <a:t>มีโอ</a:t>
            </a:r>
            <a:r>
              <a:rPr lang="th-TH" dirty="0" err="1" smtClean="0"/>
              <a:t>เวอร์เฮด</a:t>
            </a:r>
            <a:r>
              <a:rPr lang="th-TH" dirty="0" smtClean="0"/>
              <a:t> หรือ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วิธที่ต้องใช้ในการควบคุมการมัลติเพล็กซ์หรือใช้ในการ</a:t>
            </a:r>
            <a:r>
              <a:rPr lang="th-TH" dirty="0" err="1" smtClean="0"/>
              <a:t>ซิงโคร</a:t>
            </a:r>
            <a:r>
              <a:rPr lang="th-TH" dirty="0" smtClean="0"/>
              <a:t>ไนเซชันสัญญาณ การ</a:t>
            </a:r>
            <a:r>
              <a:rPr lang="th-TH" dirty="0" err="1" smtClean="0"/>
              <a:t>ซิงโคร</a:t>
            </a:r>
            <a:r>
              <a:rPr lang="th-TH" dirty="0" smtClean="0"/>
              <a:t>ไนเซชันก็คือ การทำให้เครื่องที่รับและเครื่องที่ส่งเข้าใจตรงกันเกี่ยวกับเรื่องของเวลา ในการรับส่งข้อมูล ถ้าไม่มีการ</a:t>
            </a:r>
            <a:r>
              <a:rPr lang="th-TH" dirty="0" err="1" smtClean="0"/>
              <a:t>ซิงโคร</a:t>
            </a:r>
            <a:r>
              <a:rPr lang="th-TH" dirty="0" smtClean="0"/>
              <a:t>ไนเซชันอาจจะทำให้ข้อมูลเดินทางไปถึงสถานีปลายทางเกิดข้อ ผิดพลาดได้</a:t>
            </a:r>
            <a:endParaRPr lang="th-TH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Frequency Division Multiplexing  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 FDM </a:t>
            </a:r>
            <a:r>
              <a:rPr lang="th-TH" dirty="0" smtClean="0"/>
              <a:t>เป็น เทคนิคในการแบ่ง</a:t>
            </a:r>
            <a:r>
              <a:rPr lang="th-TH" dirty="0" err="1" smtClean="0"/>
              <a:t>แบนด์</a:t>
            </a:r>
            <a:r>
              <a:rPr lang="th-TH" dirty="0" smtClean="0"/>
              <a:t>วิธออกเป็นหลายช่องของความถี่ ซึ่งแต่ละช่องจะถูกกำหนดให้ใช้ในการรับส่งข้อมูลได้ เฉพาะสถานีใดสถานีหนึ่งเท่านั้น ส่วนใหญ่นิยมใช้การแชร์</a:t>
            </a:r>
            <a:r>
              <a:rPr lang="th-TH" dirty="0" err="1" smtClean="0"/>
              <a:t>แบนด์</a:t>
            </a:r>
            <a:r>
              <a:rPr lang="th-TH" dirty="0" smtClean="0"/>
              <a:t>วิธแบบ </a:t>
            </a:r>
            <a:r>
              <a:rPr lang="en-US" dirty="0" smtClean="0"/>
              <a:t>TDM </a:t>
            </a:r>
            <a:r>
              <a:rPr lang="th-TH" dirty="0" smtClean="0"/>
              <a:t>มากกว่าแบบ </a:t>
            </a:r>
            <a:r>
              <a:rPr lang="en-US" dirty="0" smtClean="0"/>
              <a:t>FDM</a:t>
            </a:r>
            <a:endParaRPr lang="th-TH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ISDN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ISDN (Integrated Services Digital Network) </a:t>
            </a:r>
            <a:r>
              <a:rPr lang="th-TH" dirty="0" smtClean="0"/>
              <a:t>เป็นเทคโนโลยีดิจิตอลที่ใช้สายโทรศัพท์และสามารถรองรับเสียงข้อมูลดิจิตอลบนสายสัญญาณเดียวกันและในเวลาเดียวกันได้ โดยใช้เทคโนโลยีใหม่ล่าสุดของระบบสื่อสารโทรคมนาคม สามารถรับส่งสัญญาณเสียง ข้อมูลและภาพได้ด้วยระบบดิจิตอลสมบูรณ์แบบ และมีความเร็วสูงกว่าการสื่อสารในระบบธรรมดาทั่วไป ทำให้คุณภาพของเสียง ข้อมูลและภาพที่ส่งผ่านระบบ </a:t>
            </a:r>
            <a:r>
              <a:rPr lang="en-US" dirty="0" smtClean="0"/>
              <a:t>ISDN </a:t>
            </a:r>
            <a:r>
              <a:rPr lang="th-TH" dirty="0" smtClean="0"/>
              <a:t>มีความชัดเจน ถูกต้อง รวดเร็วเป็นที่ยอมรับในระดับสากล ดังนั้นบริการ </a:t>
            </a:r>
            <a:r>
              <a:rPr lang="en-US" dirty="0" smtClean="0"/>
              <a:t>ISDN </a:t>
            </a:r>
            <a:r>
              <a:rPr lang="th-TH" dirty="0" smtClean="0"/>
              <a:t>จึงเหมาะสำหรับผู้ใช้บริการสื่อสารโทรคมนาคมที่ต้องการความสะดวก รวดเร็ว ทันสมัยและคล่องตัวในการรับส่งข้อมูลข่าวสารทุกรูปแบบที่จำเป็นในการตัดสินใจได้อย่างครบถ้วน รวดเร็วและทันต่อเหตุการณ์ในโลกธุรกิจ ตัวอย่างของระบบ </a:t>
            </a:r>
            <a:r>
              <a:rPr lang="en-US" dirty="0" smtClean="0"/>
              <a:t>ISDN </a:t>
            </a:r>
            <a:r>
              <a:rPr lang="th-TH" dirty="0" smtClean="0"/>
              <a:t>เช่น ไฟล์,ภาพกราฟิก, วิดีโอ เป็นต้น</a:t>
            </a:r>
            <a:endParaRPr lang="th-TH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องค์ประกอบของ </a:t>
            </a:r>
            <a:r>
              <a:rPr lang="en-US" b="1" dirty="0" smtClean="0"/>
              <a:t>ISDN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th-TH" dirty="0" smtClean="0"/>
              <a:t>เทอร์มินัล (</a:t>
            </a:r>
            <a:r>
              <a:rPr lang="en-US" dirty="0" smtClean="0"/>
              <a:t>Terminal) </a:t>
            </a:r>
            <a:r>
              <a:rPr lang="th-TH" dirty="0" smtClean="0"/>
              <a:t>เช่น เครื่องโทรศัพท์, เครื่องคอมพิวเตอร์ เป็นต้น แบ่งออกเป็น 2 ประเภท คือ</a:t>
            </a:r>
          </a:p>
          <a:p>
            <a:pPr lvl="2"/>
            <a:r>
              <a:rPr lang="en-US" dirty="0" smtClean="0"/>
              <a:t>•TE1 (Terminal Equipment Type 1) </a:t>
            </a:r>
            <a:r>
              <a:rPr lang="th-TH" dirty="0" smtClean="0"/>
              <a:t>เป็นอุปกรณ์ที่ถูกออกแบบมาให้ใช้กับ </a:t>
            </a:r>
            <a:r>
              <a:rPr lang="en-US" dirty="0" smtClean="0"/>
              <a:t>ISDN </a:t>
            </a:r>
            <a:r>
              <a:rPr lang="th-TH" dirty="0" smtClean="0"/>
              <a:t>ได้โดยตรง ใช้สาย </a:t>
            </a:r>
            <a:r>
              <a:rPr lang="en-US" dirty="0" smtClean="0"/>
              <a:t>twisted-pair 4 </a:t>
            </a:r>
            <a:r>
              <a:rPr lang="th-TH" dirty="0" smtClean="0"/>
              <a:t>เส้น</a:t>
            </a:r>
          </a:p>
          <a:p>
            <a:pPr lvl="2"/>
            <a:r>
              <a:rPr lang="en-US" dirty="0" smtClean="0"/>
              <a:t>TE2 (Terminal Equipment Type 2) </a:t>
            </a:r>
            <a:r>
              <a:rPr lang="th-TH" dirty="0" smtClean="0"/>
              <a:t>เป็นอุปกรณ์ที่ไม่ได้ถูกออกแบบมาเพื่อใช้งานกับ </a:t>
            </a:r>
            <a:r>
              <a:rPr lang="en-US" dirty="0" smtClean="0"/>
              <a:t>ISDN</a:t>
            </a:r>
            <a:r>
              <a:rPr lang="th-TH" dirty="0" smtClean="0"/>
              <a:t>โดยตรง ต้องเชื่อมต่อผ่านตัว </a:t>
            </a:r>
            <a:r>
              <a:rPr lang="en-US" dirty="0" smtClean="0"/>
              <a:t>TA (Terminal Adapter)</a:t>
            </a:r>
          </a:p>
          <a:p>
            <a:pPr lvl="1"/>
            <a:r>
              <a:rPr lang="en-US" dirty="0" smtClean="0"/>
              <a:t>Terminal Adapter (TA) </a:t>
            </a:r>
            <a:r>
              <a:rPr lang="th-TH" dirty="0" smtClean="0"/>
              <a:t>เป็นอุปกรณ์หรือการ์ดทีใช้เชื่อมต่อกับอุปกรณ์ </a:t>
            </a:r>
            <a:r>
              <a:rPr lang="en-US" dirty="0" smtClean="0"/>
              <a:t>TE2 </a:t>
            </a:r>
            <a:r>
              <a:rPr lang="th-TH" dirty="0" smtClean="0"/>
              <a:t>ทำหน้าที่แปลงสัญญาณโทรศัพท์ให้เป็นสัญญาณดิจิตอล การเชื่อมต่อระหว่าง </a:t>
            </a:r>
            <a:r>
              <a:rPr lang="en-US" dirty="0" smtClean="0"/>
              <a:t>TE2 </a:t>
            </a:r>
            <a:r>
              <a:rPr lang="th-TH" dirty="0" smtClean="0"/>
              <a:t>กับ </a:t>
            </a:r>
            <a:r>
              <a:rPr lang="en-US" dirty="0" smtClean="0"/>
              <a:t>TA </a:t>
            </a:r>
            <a:r>
              <a:rPr lang="th-TH" dirty="0" smtClean="0"/>
              <a:t>ผ่านทางสาย </a:t>
            </a:r>
            <a:r>
              <a:rPr lang="en-US" dirty="0" smtClean="0"/>
              <a:t>RS-232, V.24, </a:t>
            </a:r>
            <a:r>
              <a:rPr lang="th-TH" dirty="0" smtClean="0"/>
              <a:t>หรือ</a:t>
            </a:r>
            <a:r>
              <a:rPr lang="en-US" dirty="0" smtClean="0"/>
              <a:t>V.35 </a:t>
            </a:r>
            <a:r>
              <a:rPr lang="th-TH" dirty="0" smtClean="0"/>
              <a:t>ก็ได้</a:t>
            </a:r>
          </a:p>
          <a:p>
            <a:pPr lvl="1"/>
            <a:r>
              <a:rPr lang="en-US" dirty="0" smtClean="0"/>
              <a:t>Network-Terminal Devices (NT) </a:t>
            </a:r>
            <a:r>
              <a:rPr lang="th-TH" dirty="0" smtClean="0"/>
              <a:t>ทำหน้าทีแปลงสัญญาณจากสาย </a:t>
            </a:r>
            <a:r>
              <a:rPr lang="en-US" dirty="0" smtClean="0"/>
              <a:t>twisted-pair 4 </a:t>
            </a:r>
            <a:r>
              <a:rPr lang="th-TH" dirty="0" smtClean="0"/>
              <a:t>เส้นให้ส่งไปในสายสัญญาณ 2 เส้น แบ่งเป็น 2 ประเภท </a:t>
            </a:r>
            <a:r>
              <a:rPr lang="th-TH" dirty="0" err="1" smtClean="0"/>
              <a:t>คื</a:t>
            </a:r>
            <a:r>
              <a:rPr lang="th-TH" dirty="0" smtClean="0"/>
              <a:t>อือ </a:t>
            </a:r>
            <a:r>
              <a:rPr lang="en-US" dirty="0" smtClean="0"/>
              <a:t>NT1 </a:t>
            </a:r>
            <a:r>
              <a:rPr lang="th-TH" dirty="0" smtClean="0"/>
              <a:t>และ </a:t>
            </a:r>
            <a:r>
              <a:rPr lang="en-US" dirty="0" smtClean="0"/>
              <a:t>NT2 </a:t>
            </a:r>
            <a:r>
              <a:rPr lang="th-TH" dirty="0" smtClean="0"/>
              <a:t>ซึ่งทำหน้าทีใน       </a:t>
            </a:r>
            <a:r>
              <a:rPr lang="th-TH" dirty="0" err="1" smtClean="0"/>
              <a:t>เลเยอร์</a:t>
            </a:r>
            <a:r>
              <a:rPr lang="th-TH" dirty="0" smtClean="0"/>
              <a:t> 2 และ </a:t>
            </a:r>
            <a:r>
              <a:rPr lang="th-TH" dirty="0" err="1" smtClean="0"/>
              <a:t>เลเยอร์</a:t>
            </a:r>
            <a:r>
              <a:rPr lang="th-TH" dirty="0" smtClean="0"/>
              <a:t> 3</a:t>
            </a:r>
            <a:endParaRPr lang="th-TH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42910" y="1357298"/>
            <a:ext cx="7830253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เทคโนโลยี </a:t>
            </a:r>
            <a:r>
              <a:rPr lang="en-US" b="1" dirty="0" smtClean="0"/>
              <a:t>WAN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เทคโนโลยี </a:t>
            </a:r>
            <a:r>
              <a:rPr lang="en-US" dirty="0" smtClean="0"/>
              <a:t>LAN</a:t>
            </a:r>
            <a:r>
              <a:rPr lang="th-TH" dirty="0" smtClean="0"/>
              <a:t> ใช้ในการสร้างเครือข่ายที่ครอบคลุมพื้นที่ที่จำกัดเท่านั้น</a:t>
            </a:r>
          </a:p>
          <a:p>
            <a:r>
              <a:rPr lang="th-TH" dirty="0" smtClean="0"/>
              <a:t>เทคโนโลยี </a:t>
            </a:r>
            <a:r>
              <a:rPr lang="en-US" dirty="0" smtClean="0"/>
              <a:t>WAN</a:t>
            </a:r>
            <a:r>
              <a:rPr lang="th-TH" dirty="0" smtClean="0"/>
              <a:t> ใช้ในการเชื่อมโยงเครือข่าย </a:t>
            </a:r>
            <a:r>
              <a:rPr lang="en-US" dirty="0" smtClean="0"/>
              <a:t>LAN</a:t>
            </a:r>
            <a:r>
              <a:rPr lang="th-TH" dirty="0" smtClean="0"/>
              <a:t> ที่อยู่ห่างไกลกัน 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en-US" dirty="0" smtClean="0">
                <a:solidFill>
                  <a:srgbClr val="FF0000"/>
                </a:solidFill>
              </a:rPr>
              <a:t>WAN</a:t>
            </a:r>
            <a:r>
              <a:rPr lang="th-TH" dirty="0" smtClean="0">
                <a:solidFill>
                  <a:srgbClr val="FF0000"/>
                </a:solidFill>
              </a:rPr>
              <a:t> ที่ใหญ่และรู้จักกันดีที่สุดในโลกคือ  </a:t>
            </a:r>
            <a:r>
              <a:rPr lang="en-US" dirty="0" smtClean="0">
                <a:solidFill>
                  <a:srgbClr val="FF0000"/>
                </a:solidFill>
              </a:rPr>
              <a:t>Internet</a:t>
            </a:r>
            <a:endParaRPr lang="th-TH" dirty="0" smtClean="0">
              <a:solidFill>
                <a:srgbClr val="FF0000"/>
              </a:solidFill>
            </a:endParaRPr>
          </a:p>
          <a:p>
            <a:r>
              <a:rPr lang="th-TH" dirty="0" smtClean="0"/>
              <a:t>ข้อจำกัดในการออกแบบ</a:t>
            </a:r>
            <a:r>
              <a:rPr lang="en-US" dirty="0" smtClean="0"/>
              <a:t> WAN </a:t>
            </a:r>
            <a:r>
              <a:rPr lang="th-TH" dirty="0" smtClean="0"/>
              <a:t>อยู่ที่ ระยะทาง เพราะไม่ว่าจะเป็นสัญญาณประเภทใด เมื่อส่งเป็นระยะทางไกลๆ กำลังของสัญญาณจะอ่อนลง ซึ่งการออกแบบ</a:t>
            </a:r>
            <a:r>
              <a:rPr lang="en-US" dirty="0" smtClean="0"/>
              <a:t> WAN </a:t>
            </a:r>
            <a:r>
              <a:rPr lang="th-TH" dirty="0" smtClean="0"/>
              <a:t>เป็นการแลกเปลี่ยน</a:t>
            </a:r>
            <a:r>
              <a:rPr lang="th-TH" dirty="0" err="1" smtClean="0"/>
              <a:t>แบนด์</a:t>
            </a:r>
            <a:r>
              <a:rPr lang="th-TH" dirty="0" smtClean="0"/>
              <a:t>วิธเพื่อระยะทาง ดังนั้น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 </a:t>
            </a:r>
            <a:r>
              <a:rPr lang="en-US" dirty="0" smtClean="0"/>
              <a:t>WAN</a:t>
            </a:r>
            <a:r>
              <a:rPr lang="th-TH" dirty="0" smtClean="0"/>
              <a:t> จึงน้อยกว่า</a:t>
            </a:r>
            <a:r>
              <a:rPr lang="en-US" dirty="0" smtClean="0"/>
              <a:t> LAN</a:t>
            </a:r>
            <a:r>
              <a:rPr lang="th-TH" dirty="0" smtClean="0"/>
              <a:t> แต่ระยะไกลกว่า</a:t>
            </a:r>
          </a:p>
          <a:p>
            <a:pPr lvl="1">
              <a:buNone/>
            </a:pPr>
            <a:endParaRPr lang="en-US" dirty="0" smtClean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/>
              <a:t>xDSL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DSL </a:t>
            </a:r>
            <a:r>
              <a:rPr lang="th-TH" dirty="0" smtClean="0"/>
              <a:t>ย่อมาจาก </a:t>
            </a:r>
            <a:r>
              <a:rPr lang="en-US" dirty="0" smtClean="0"/>
              <a:t>Digital Subscriber Line </a:t>
            </a:r>
            <a:r>
              <a:rPr lang="th-TH" dirty="0" smtClean="0"/>
              <a:t>คือเทคโนโลยีโมเด็ม ที่ทำให้คู่สายทองแดงธรรมดา ให้กลายเป็นสื่อสัญญาณดิจิตอล ความเร็วสูง โดยใช้เทคนิคการ เข้ารหัสสัญญาณข้อมูล (</a:t>
            </a:r>
            <a:r>
              <a:rPr lang="en-US" dirty="0" smtClean="0"/>
              <a:t>Modulation) </a:t>
            </a:r>
            <a:r>
              <a:rPr lang="th-TH" dirty="0" smtClean="0"/>
              <a:t>ในย่านความถี่ที่สูงกว่า การใช้งานโทรศัพท์โดยทั่วไป ทำให้เราสามารถส่งข้อมูล ในขณะเดียวกับการใช้งานโทรศัพท์ได้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ประเภทของเทคโนโลยี </a:t>
            </a:r>
            <a:r>
              <a:rPr lang="en-US" b="1" dirty="0" smtClean="0"/>
              <a:t>DSL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502858"/>
          </a:xfrm>
        </p:spPr>
        <p:txBody>
          <a:bodyPr>
            <a:noAutofit/>
          </a:bodyPr>
          <a:lstStyle/>
          <a:p>
            <a:r>
              <a:rPr lang="en-US" b="1" dirty="0" smtClean="0"/>
              <a:t>ADSL (Asymmetrical Digital Subscriber Line)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ADSL </a:t>
            </a:r>
            <a:r>
              <a:rPr lang="th-TH" dirty="0" smtClean="0"/>
              <a:t>เป็นเทคโนโลยีที่ได้รับความนิยมเป็นอันมากในปัจจุบัน เนื่องจากค่าใช้จ่ายไม่สูงนักเมื่อเทียบกับการหมุนด้วยโมเด็มอนาล็อกธรรมดา ในขณะที่ใช้สายสัญญาณโทรศัพท์เส้นเดิม ยังคงใช้สนทนาทางเสียงได้ขณะที่ยังเชื่อมต่อด้านข้อมูลผ่านโมเด็ม (ซึ่งในกรณีการ </a:t>
            </a:r>
            <a:r>
              <a:rPr lang="en-US" dirty="0" smtClean="0"/>
              <a:t>Dial </a:t>
            </a:r>
            <a:r>
              <a:rPr lang="th-TH" dirty="0" smtClean="0"/>
              <a:t>แบบเดิม ทำไม่ได้) และมีความเร็วในการเชื่อมต่อด้านข้อมูลสูงกว่าเดิมหลายเท่า เนื่องจาก </a:t>
            </a:r>
            <a:r>
              <a:rPr lang="en-US" dirty="0" smtClean="0"/>
              <a:t>ADSL </a:t>
            </a:r>
            <a:r>
              <a:rPr lang="th-TH" dirty="0" smtClean="0"/>
              <a:t>เป็นการเชื่อมต่อแบบไม่สมมาตร ที่เน้นความเร็วในช่องทางขาเข้า (</a:t>
            </a:r>
            <a:r>
              <a:rPr lang="en-US" dirty="0" smtClean="0"/>
              <a:t>Downstream) </a:t>
            </a:r>
            <a:r>
              <a:rPr lang="th-TH" dirty="0" smtClean="0"/>
              <a:t>มากกว่าสัญญาณขาออก (</a:t>
            </a:r>
            <a:r>
              <a:rPr lang="en-US" dirty="0" smtClean="0"/>
              <a:t>Upstream) </a:t>
            </a:r>
            <a:r>
              <a:rPr lang="th-TH" dirty="0" smtClean="0"/>
              <a:t>โดยมีอัตราความเร็วของ </a:t>
            </a:r>
            <a:r>
              <a:rPr lang="en-US" dirty="0" smtClean="0"/>
              <a:t>Downstream </a:t>
            </a:r>
            <a:r>
              <a:rPr lang="th-TH" dirty="0" smtClean="0"/>
              <a:t>ได้สูงสุดที่ 8 </a:t>
            </a:r>
            <a:r>
              <a:rPr lang="en-US" dirty="0" smtClean="0"/>
              <a:t>Mbps </a:t>
            </a:r>
            <a:r>
              <a:rPr lang="th-TH" dirty="0" smtClean="0"/>
              <a:t>และความเร็วของ </a:t>
            </a:r>
            <a:r>
              <a:rPr lang="en-US" dirty="0" smtClean="0"/>
              <a:t>Upstream </a:t>
            </a:r>
            <a:r>
              <a:rPr lang="th-TH" dirty="0" smtClean="0"/>
              <a:t>ได้สูงสุดที่ 3640 </a:t>
            </a:r>
            <a:r>
              <a:rPr lang="en-US" dirty="0" smtClean="0"/>
              <a:t>Kbps </a:t>
            </a:r>
            <a:r>
              <a:rPr lang="th-TH" dirty="0" smtClean="0"/>
              <a:t>โดยที่ความเร็วที่ได้ยังขึ้นอยู่กับ ระยะทางจากชุมสายถึงผู้ใช้งาน ซึ่งอยู่ที่ระยะทางไกลสุด 1.5 กิโลเมตร (5,000 ฟุต) ข้อมูลที่ 3.5 </a:t>
            </a:r>
            <a:r>
              <a:rPr lang="en-US" dirty="0" smtClean="0"/>
              <a:t>Mbps</a:t>
            </a:r>
            <a:endParaRPr lang="th-TH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ADSL (Asymmetrical Digital Subscriber Line)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ต่อมามีการพัฒนา </a:t>
            </a:r>
            <a:r>
              <a:rPr lang="en-US" dirty="0" smtClean="0"/>
              <a:t>ADSL </a:t>
            </a:r>
            <a:r>
              <a:rPr lang="en-US" dirty="0" err="1" smtClean="0"/>
              <a:t>Lite</a:t>
            </a:r>
            <a:r>
              <a:rPr lang="en-US" dirty="0" smtClean="0"/>
              <a:t> </a:t>
            </a:r>
            <a:r>
              <a:rPr lang="th-TH" dirty="0" smtClean="0"/>
              <a:t>หรือที่เรียกกันว่า </a:t>
            </a:r>
            <a:r>
              <a:rPr lang="en-US" dirty="0" err="1" smtClean="0"/>
              <a:t>G.Lite</a:t>
            </a:r>
            <a:r>
              <a:rPr lang="en-US" dirty="0" smtClean="0"/>
              <a:t> </a:t>
            </a:r>
            <a:r>
              <a:rPr lang="th-TH" dirty="0" smtClean="0"/>
              <a:t>ซึ่งสามารถเพิ่มระยะทางในการส่งข้อมูลได้ไกลสุดที่ประมาณ 5 กิโลเมตร สามารถ ส่งสัญญาณ </a:t>
            </a:r>
            <a:r>
              <a:rPr lang="en-US" dirty="0" smtClean="0"/>
              <a:t>Upstream </a:t>
            </a:r>
            <a:r>
              <a:rPr lang="th-TH" dirty="0" smtClean="0"/>
              <a:t>ได้ที่ 384 </a:t>
            </a:r>
            <a:r>
              <a:rPr lang="en-US" dirty="0" smtClean="0"/>
              <a:t>Kbps </a:t>
            </a:r>
            <a:r>
              <a:rPr lang="th-TH" dirty="0" smtClean="0"/>
              <a:t>และ </a:t>
            </a:r>
            <a:r>
              <a:rPr lang="en-US" dirty="0" smtClean="0"/>
              <a:t>Downstream </a:t>
            </a:r>
            <a:r>
              <a:rPr lang="th-TH" dirty="0" smtClean="0"/>
              <a:t>ได้ที่ 6 </a:t>
            </a:r>
            <a:r>
              <a:rPr lang="en-US" dirty="0" smtClean="0"/>
              <a:t>Mbps </a:t>
            </a:r>
            <a:r>
              <a:rPr lang="th-TH" dirty="0" smtClean="0"/>
              <a:t>และยังมีการพัฒนาเทคโนโลยี </a:t>
            </a:r>
            <a:r>
              <a:rPr lang="en-US" dirty="0" smtClean="0"/>
              <a:t>ADSL </a:t>
            </a:r>
            <a:r>
              <a:rPr lang="th-TH" dirty="0" smtClean="0"/>
              <a:t>ออกไปอีก เพื่อให้สามารถ รับ-ส่งข้อมูลให้สูงขึ้นจนเป็น </a:t>
            </a:r>
            <a:r>
              <a:rPr lang="en-US" dirty="0" smtClean="0"/>
              <a:t>ADSL2 </a:t>
            </a:r>
            <a:r>
              <a:rPr lang="th-TH" dirty="0" smtClean="0"/>
              <a:t>และ </a:t>
            </a:r>
            <a:r>
              <a:rPr lang="en-US" dirty="0" smtClean="0"/>
              <a:t>ADSL2+ </a:t>
            </a:r>
            <a:r>
              <a:rPr lang="th-TH" dirty="0" smtClean="0"/>
              <a:t>ซึ่งเทคโนโลยี </a:t>
            </a:r>
            <a:r>
              <a:rPr lang="en-US" dirty="0" smtClean="0"/>
              <a:t>ADSL2 </a:t>
            </a:r>
            <a:r>
              <a:rPr lang="th-TH" dirty="0" smtClean="0"/>
              <a:t>สามารถทำอัตราส่งสัญญาณขาออกได้ที่ 3.5 </a:t>
            </a:r>
            <a:r>
              <a:rPr lang="en-US" dirty="0" smtClean="0"/>
              <a:t>Mbps </a:t>
            </a:r>
            <a:r>
              <a:rPr lang="th-TH" dirty="0" smtClean="0"/>
              <a:t>และขารับข้อมูล ที่ 12 </a:t>
            </a:r>
            <a:r>
              <a:rPr lang="en-US" dirty="0" smtClean="0"/>
              <a:t>Mbps </a:t>
            </a:r>
            <a:r>
              <a:rPr lang="th-TH" dirty="0" smtClean="0"/>
              <a:t>ในระยะทางการเชื่อมต่อได้ที่ประมาณ 2.5 กิโลเมตร และในส่วนของ </a:t>
            </a:r>
            <a:r>
              <a:rPr lang="en-US" dirty="0" smtClean="0"/>
              <a:t>ADSL2+ </a:t>
            </a:r>
            <a:r>
              <a:rPr lang="th-TH" dirty="0" smtClean="0"/>
              <a:t>นั้นจะเป็นการขยายช่องสัญญาณจากปกติที่ 1.1 </a:t>
            </a:r>
            <a:r>
              <a:rPr lang="en-US" dirty="0" smtClean="0"/>
              <a:t>MHz </a:t>
            </a:r>
            <a:r>
              <a:rPr lang="th-TH" dirty="0" smtClean="0"/>
              <a:t>เป็น 2.2 </a:t>
            </a:r>
            <a:r>
              <a:rPr lang="en-US" dirty="0" smtClean="0"/>
              <a:t>MHz </a:t>
            </a:r>
            <a:r>
              <a:rPr lang="th-TH" dirty="0" smtClean="0"/>
              <a:t>ทำให้สามารถรองรับอัตราการรับข้อมูลที่ 24 </a:t>
            </a:r>
            <a:r>
              <a:rPr lang="en-US" dirty="0" smtClean="0"/>
              <a:t>Mbps </a:t>
            </a:r>
            <a:r>
              <a:rPr lang="th-TH" dirty="0" smtClean="0"/>
              <a:t>และอัตราการส่งข้อมูลที่ 3.5 </a:t>
            </a:r>
            <a:r>
              <a:rPr lang="en-US" dirty="0" smtClean="0"/>
              <a:t>Mbps </a:t>
            </a:r>
            <a:r>
              <a:rPr lang="th-TH" dirty="0" smtClean="0"/>
              <a:t>แต่ได้ระยะทางน้อยกว่า </a:t>
            </a:r>
            <a:r>
              <a:rPr lang="en-US" dirty="0" smtClean="0"/>
              <a:t>ADSL2 </a:t>
            </a:r>
            <a:r>
              <a:rPr lang="th-TH" dirty="0" smtClean="0"/>
              <a:t>คือ ที่ระยะประมาณ 1.5 กิโลเมตร </a:t>
            </a:r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VDSL (Very-high-bit-rate Digital Subscriber Line)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VDSL </a:t>
            </a:r>
            <a:r>
              <a:rPr lang="th-TH" dirty="0" smtClean="0"/>
              <a:t>เป็นเทคโนโลยีที่พัฒนาขึ้นมาเพื่อใช้งานแบบ </a:t>
            </a:r>
            <a:r>
              <a:rPr lang="en-US" dirty="0" smtClean="0"/>
              <a:t>Point to Point </a:t>
            </a:r>
            <a:r>
              <a:rPr lang="th-TH" dirty="0" smtClean="0"/>
              <a:t>และมีอัตราการรับ-ส่งสัญญาณที่สูงกว่า </a:t>
            </a:r>
            <a:r>
              <a:rPr lang="en-US" dirty="0" smtClean="0"/>
              <a:t>DSL </a:t>
            </a:r>
            <a:r>
              <a:rPr lang="th-TH" dirty="0" smtClean="0"/>
              <a:t>ปกติ และยัง สามารถปรับให้อุปกรณ์ทำงานได้ทั้งแบบสมมาตร (</a:t>
            </a:r>
            <a:r>
              <a:rPr lang="en-US" dirty="0" smtClean="0"/>
              <a:t>Symmetric = </a:t>
            </a:r>
            <a:r>
              <a:rPr lang="th-TH" dirty="0" smtClean="0"/>
              <a:t>อัตราการรับ-ส่งสัญญาณเท่ากัน) และแบบอสมมาตร (</a:t>
            </a:r>
            <a:r>
              <a:rPr lang="en-US" dirty="0" smtClean="0"/>
              <a:t>Asymmetric = </a:t>
            </a:r>
            <a:r>
              <a:rPr lang="th-TH" dirty="0" smtClean="0"/>
              <a:t>อัตราการรับมากกว่าการส่ง) ได้ โดยมีอัตราการส่งได้ที่ 12 </a:t>
            </a:r>
            <a:r>
              <a:rPr lang="en-US" dirty="0" smtClean="0"/>
              <a:t>Mbps </a:t>
            </a:r>
            <a:r>
              <a:rPr lang="th-TH" dirty="0" smtClean="0"/>
              <a:t>และอัตราการรับข้อมูลได้ที่ 52 </a:t>
            </a:r>
            <a:r>
              <a:rPr lang="en-US" dirty="0" smtClean="0"/>
              <a:t>Mbps </a:t>
            </a:r>
            <a:r>
              <a:rPr lang="th-TH" dirty="0" smtClean="0"/>
              <a:t>ซึ่งได้ระยะทางไกลสุด ประมาณ 1.5 กิโลเมตร</a:t>
            </a:r>
            <a:br>
              <a:rPr lang="th-TH" dirty="0" smtClean="0"/>
            </a:br>
            <a:r>
              <a:rPr lang="th-TH" dirty="0" smtClean="0"/>
              <a:t>มีการนำมาใช้ในการเชื่อมต่อเพิ่มระยะทางสำหรับเครือข่ายภายใน (</a:t>
            </a:r>
            <a:r>
              <a:rPr lang="en-US" dirty="0" smtClean="0"/>
              <a:t>LAN) </a:t>
            </a:r>
            <a:r>
              <a:rPr lang="th-TH" dirty="0" smtClean="0"/>
              <a:t>ของหน่วยงานหรือองค์กรที่มีอาคารอยู่ห่างกัน มากกว่าที่จะเดินสาย </a:t>
            </a:r>
            <a:r>
              <a:rPr lang="en-US" dirty="0" smtClean="0"/>
              <a:t>UTP </a:t>
            </a:r>
            <a:r>
              <a:rPr lang="th-TH" dirty="0" smtClean="0"/>
              <a:t>เชื่อมถึงกันได้ในขณะที่ค่าใช้จ่ายถูกกว่าใช้สาย </a:t>
            </a:r>
            <a:r>
              <a:rPr lang="en-US" dirty="0" smtClean="0"/>
              <a:t>Fiber Optical </a:t>
            </a:r>
            <a:r>
              <a:rPr lang="th-TH" dirty="0" smtClean="0"/>
              <a:t>มาก เพราะใช้สายทองแดง (</a:t>
            </a:r>
            <a:r>
              <a:rPr lang="en-US" dirty="0" smtClean="0"/>
              <a:t>Drop Wire) </a:t>
            </a:r>
            <a:r>
              <a:rPr lang="th-TH" dirty="0" smtClean="0"/>
              <a:t>โทรศัพท์ธรรมดาเชื่อมโยงหรือจะใช้คู่สายโทรศัพท์ภายในที่ผ่านตู้สาขาก็ได้ ทำให้สามารถใช้งานได้ทั้งโทรศัพท์ และสื่อสัญญาณข้อมูล ในปัจจุบันมีการพัฒนาเทคโนโลยี </a:t>
            </a:r>
            <a:r>
              <a:rPr lang="en-US" dirty="0" smtClean="0"/>
              <a:t>ADSL </a:t>
            </a:r>
            <a:r>
              <a:rPr lang="th-TH" dirty="0" smtClean="0"/>
              <a:t>ให้รองรับอัตราการรับ-ส่งข้อมูลได้สูงขึ้นประมาณ 250 </a:t>
            </a:r>
            <a:r>
              <a:rPr lang="en-US" dirty="0" smtClean="0"/>
              <a:t>Mbps </a:t>
            </a:r>
            <a:r>
              <a:rPr lang="th-TH" dirty="0" smtClean="0"/>
              <a:t>ซึ่งเร็วกว่าการเชื่อมต่อแบบ </a:t>
            </a:r>
            <a:r>
              <a:rPr lang="en-US" dirty="0" smtClean="0"/>
              <a:t>Fast Ethernet </a:t>
            </a:r>
            <a:r>
              <a:rPr lang="th-TH" dirty="0" smtClean="0"/>
              <a:t>ในปัจจุบันนี้ </a:t>
            </a:r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HDSL (High-bit-rate Digital Subscriber Line)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HDSL </a:t>
            </a:r>
            <a:r>
              <a:rPr lang="th-TH" dirty="0" smtClean="0"/>
              <a:t>เป็นมาตรฐาน </a:t>
            </a:r>
            <a:r>
              <a:rPr lang="en-US" dirty="0" smtClean="0"/>
              <a:t>DSL </a:t>
            </a:r>
            <a:r>
              <a:rPr lang="th-TH" dirty="0" smtClean="0"/>
              <a:t>ที่คาดว่าจะเข้ามาทดแทนการเชื่อมต่อแบบ </a:t>
            </a:r>
            <a:r>
              <a:rPr lang="en-US" dirty="0" smtClean="0"/>
              <a:t>Point to Point </a:t>
            </a:r>
            <a:r>
              <a:rPr lang="th-TH" dirty="0" smtClean="0"/>
              <a:t>ประเภท </a:t>
            </a:r>
            <a:r>
              <a:rPr lang="en-US" dirty="0" smtClean="0"/>
              <a:t>T1 (</a:t>
            </a:r>
            <a:r>
              <a:rPr lang="th-TH" dirty="0" smtClean="0"/>
              <a:t>ของทางอเมริกา) หรือ </a:t>
            </a:r>
            <a:r>
              <a:rPr lang="en-US" dirty="0" smtClean="0"/>
              <a:t>E1 (</a:t>
            </a:r>
            <a:r>
              <a:rPr lang="th-TH" dirty="0" smtClean="0"/>
              <a:t>ของทางยุโรป) เพราะสามารถรับ-ส่งสัญญาณแบบสมมาตรได้ด้วยความเร็วสูง รองรับระยะทางได้ไกลสุด 3.6 กิโลเมตร ถ้าต้องการเพิ่มระยะทางต้องเพิ่มจำนวนสายมากขึ้น จึงนำไปสู่การพัฒนาระบบที่ใช้สายโทรศัพท์ธรรมดา (2 เส้น) เรียกว่า </a:t>
            </a:r>
            <a:r>
              <a:rPr lang="en-US" dirty="0" smtClean="0"/>
              <a:t>SDSL (Single line Digital Subscriber Line)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ประเภทของเทคโนโลยี </a:t>
            </a:r>
            <a:r>
              <a:rPr lang="en-US" b="1" dirty="0" smtClean="0"/>
              <a:t>DSL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000372"/>
            <a:ext cx="855543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chemeClr val="tx1"/>
                </a:solidFill>
              </a:rPr>
              <a:t>อุปกรณ์ที่ใช้กับระบบ </a:t>
            </a:r>
            <a:r>
              <a:rPr lang="en-US" b="1" dirty="0" smtClean="0">
                <a:solidFill>
                  <a:schemeClr val="tx1"/>
                </a:solidFill>
              </a:rPr>
              <a:t>DSL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b="1" dirty="0" smtClean="0">
                <a:latin typeface="Angsana New" pitchFamily="18" charset="-34"/>
              </a:rPr>
              <a:t>DSLAM</a:t>
            </a:r>
            <a:r>
              <a:rPr lang="th-TH" b="1" dirty="0" smtClean="0">
                <a:latin typeface="Angsana New" pitchFamily="18" charset="-34"/>
              </a:rPr>
              <a:t> </a:t>
            </a:r>
            <a:r>
              <a:rPr lang="th-TH" dirty="0" smtClean="0">
                <a:latin typeface="Angsana New" pitchFamily="18" charset="-34"/>
              </a:rPr>
              <a:t>เป็นมัลติเพล็ก</a:t>
            </a:r>
            <a:r>
              <a:rPr lang="th-TH" dirty="0" err="1" smtClean="0">
                <a:latin typeface="Angsana New" pitchFamily="18" charset="-34"/>
              </a:rPr>
              <a:t>เซอร์</a:t>
            </a:r>
            <a:r>
              <a:rPr lang="th-TH" dirty="0" smtClean="0">
                <a:latin typeface="Angsana New" pitchFamily="18" charset="-34"/>
              </a:rPr>
              <a:t>ที่ต้องติดตั้งที่ชุมสายโทรศัพท์</a:t>
            </a:r>
            <a:endParaRPr lang="th-TH" altLang="zh-CN" b="1" dirty="0" smtClean="0">
              <a:latin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altLang="zh-CN" b="1" dirty="0" err="1" smtClean="0">
                <a:latin typeface="Angsana New" pitchFamily="18" charset="-34"/>
              </a:rPr>
              <a:t>DSL</a:t>
            </a:r>
            <a:r>
              <a:rPr lang="th-TH" altLang="zh-CN" b="1" dirty="0" smtClean="0">
                <a:latin typeface="Angsana New" pitchFamily="18" charset="-34"/>
              </a:rPr>
              <a:t> </a:t>
            </a:r>
            <a:r>
              <a:rPr lang="th-TH" altLang="zh-CN" b="1" dirty="0" err="1" smtClean="0">
                <a:latin typeface="Angsana New" pitchFamily="18" charset="-34"/>
              </a:rPr>
              <a:t>Modem</a:t>
            </a:r>
            <a:r>
              <a:rPr lang="th-TH" altLang="zh-CN" dirty="0" smtClean="0">
                <a:latin typeface="Angsana New" pitchFamily="18" charset="-34"/>
              </a:rPr>
              <a:t> เป็นโมเด็มที่ออกแบบเฉพาะสำหรับระบบ </a:t>
            </a:r>
            <a:r>
              <a:rPr lang="th-TH" altLang="zh-CN" dirty="0" err="1" smtClean="0">
                <a:latin typeface="Angsana New" pitchFamily="18" charset="-34"/>
              </a:rPr>
              <a:t>DSL</a:t>
            </a:r>
            <a:r>
              <a:rPr lang="th-TH" altLang="zh-CN" dirty="0" smtClean="0">
                <a:latin typeface="Angsana New" pitchFamily="18" charset="-34"/>
              </a:rPr>
              <a:t> หรืออาจเป็น </a:t>
            </a:r>
            <a:r>
              <a:rPr lang="th-TH" altLang="zh-CN" dirty="0" err="1" smtClean="0">
                <a:latin typeface="Angsana New" pitchFamily="18" charset="-34"/>
              </a:rPr>
              <a:t>DSL</a:t>
            </a:r>
            <a:r>
              <a:rPr lang="th-TH" altLang="zh-CN" dirty="0" smtClean="0">
                <a:latin typeface="Angsana New" pitchFamily="18" charset="-34"/>
              </a:rPr>
              <a:t> </a:t>
            </a:r>
            <a:r>
              <a:rPr lang="th-TH" altLang="zh-CN" dirty="0" err="1" smtClean="0">
                <a:latin typeface="Angsana New" pitchFamily="18" charset="-34"/>
              </a:rPr>
              <a:t>Router</a:t>
            </a:r>
            <a:r>
              <a:rPr lang="th-TH" altLang="zh-CN" dirty="0" smtClean="0">
                <a:latin typeface="Angsana New" pitchFamily="18" charset="-34"/>
              </a:rPr>
              <a:t> ก็ได้ ซึ่งถ้าเป็น</a:t>
            </a:r>
            <a:r>
              <a:rPr lang="th-TH" altLang="zh-CN" dirty="0" err="1" smtClean="0">
                <a:latin typeface="Angsana New" pitchFamily="18" charset="-34"/>
              </a:rPr>
              <a:t>เราท์เตอร์</a:t>
            </a:r>
            <a:r>
              <a:rPr lang="th-TH" altLang="zh-CN" dirty="0" smtClean="0">
                <a:latin typeface="Angsana New" pitchFamily="18" charset="-34"/>
              </a:rPr>
              <a:t>ก็สามารถเชื่อมต่อคอมพิวเตอร์หลายเครื่องเข้ากับอินเทอร์เน็ตได้ </a:t>
            </a:r>
            <a:endParaRPr lang="th-TH" altLang="zh-CN" b="1" dirty="0" smtClean="0">
              <a:latin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th-TH" altLang="zh-CN" b="1" dirty="0" err="1" smtClean="0">
                <a:latin typeface="Angsana New" pitchFamily="18" charset="-34"/>
              </a:rPr>
              <a:t>Splitter</a:t>
            </a:r>
            <a:r>
              <a:rPr lang="th-TH" altLang="zh-CN" dirty="0" smtClean="0">
                <a:latin typeface="Angsana New" pitchFamily="18" charset="-34"/>
              </a:rPr>
              <a:t> เป็นอุปกรณ์ที่ติดตั้งทางฝั่งผู้ใช้ ทำหน้าที่แยกสัญญาณ </a:t>
            </a:r>
            <a:r>
              <a:rPr lang="th-TH" altLang="zh-CN" dirty="0" err="1" smtClean="0">
                <a:latin typeface="Angsana New" pitchFamily="18" charset="-34"/>
              </a:rPr>
              <a:t>DSL</a:t>
            </a:r>
            <a:r>
              <a:rPr lang="th-TH" altLang="zh-CN" dirty="0" smtClean="0">
                <a:latin typeface="Angsana New" pitchFamily="18" charset="-34"/>
              </a:rPr>
              <a:t> และสัญญาณโทรศัพท์ ทำให้ใช้งานทั้งสองระบบได้ในเวลาเดียวกัน </a:t>
            </a:r>
            <a:endParaRPr lang="th-TH" altLang="zh-CN" b="1" dirty="0" smtClean="0">
              <a:latin typeface="Angsana New" pitchFamily="18" charset="-34"/>
            </a:endParaRPr>
          </a:p>
          <a:p>
            <a:pPr>
              <a:lnSpc>
                <a:spcPct val="90000"/>
              </a:lnSpc>
            </a:pPr>
            <a:r>
              <a:rPr lang="en-US" altLang="zh-CN" b="1" dirty="0" err="1" smtClean="0">
                <a:latin typeface="Angsana New" pitchFamily="18" charset="-34"/>
                <a:ea typeface="宋体" charset="-122"/>
              </a:rPr>
              <a:t>Microfilter</a:t>
            </a:r>
            <a:r>
              <a:rPr lang="th-TH" altLang="zh-CN" dirty="0" smtClean="0">
                <a:latin typeface="Angsana New" pitchFamily="18" charset="-34"/>
              </a:rPr>
              <a:t> เป็นอุปกรณ์ที่กรองสัญญาณ </a:t>
            </a:r>
            <a:r>
              <a:rPr lang="en-US" altLang="zh-CN" dirty="0" smtClean="0">
                <a:latin typeface="Angsana New" pitchFamily="18" charset="-34"/>
                <a:ea typeface="宋体" charset="-122"/>
              </a:rPr>
              <a:t>DSL </a:t>
            </a:r>
            <a:r>
              <a:rPr lang="th-TH" altLang="zh-CN" dirty="0" smtClean="0">
                <a:latin typeface="Angsana New" pitchFamily="18" charset="-34"/>
              </a:rPr>
              <a:t>ออก อุปกรณ์ชิ้นนี้จะใช้สำหรับการเชื่อมต่อโทรศัพท์เพื่อให้ใช้งานกับระบบ </a:t>
            </a:r>
            <a:r>
              <a:rPr lang="en-US" altLang="zh-CN" dirty="0" smtClean="0">
                <a:latin typeface="Angsana New" pitchFamily="18" charset="-34"/>
                <a:ea typeface="宋体" charset="-122"/>
              </a:rPr>
              <a:t>DSL </a:t>
            </a:r>
            <a:r>
              <a:rPr lang="th-TH" altLang="zh-CN" dirty="0" smtClean="0">
                <a:latin typeface="Angsana New" pitchFamily="18" charset="-34"/>
              </a:rPr>
              <a:t>ได้ หากไม่ใช่ไม</a:t>
            </a:r>
            <a:r>
              <a:rPr lang="th-TH" altLang="zh-CN" dirty="0" err="1" smtClean="0">
                <a:latin typeface="Angsana New" pitchFamily="18" charset="-34"/>
              </a:rPr>
              <a:t>โคร</a:t>
            </a:r>
            <a:r>
              <a:rPr lang="th-TH" altLang="zh-CN" dirty="0" smtClean="0">
                <a:latin typeface="Angsana New" pitchFamily="18" charset="-34"/>
              </a:rPr>
              <a:t>ฟิลเตอร์ก็จะได้ยินเสียงระบบกวนจากสัญญาณ</a:t>
            </a:r>
            <a:r>
              <a:rPr lang="en-US" altLang="zh-CN" dirty="0" smtClean="0">
                <a:latin typeface="Angsana New" pitchFamily="18" charset="-34"/>
                <a:ea typeface="宋体" charset="-122"/>
              </a:rPr>
              <a:t> DSL</a:t>
            </a:r>
            <a:r>
              <a:rPr lang="th-TH" altLang="zh-CN" dirty="0" smtClean="0">
                <a:latin typeface="Angsana New" pitchFamily="18" charset="-34"/>
              </a:rPr>
              <a:t> </a:t>
            </a:r>
            <a:endParaRPr lang="en-GB" dirty="0" smtClean="0">
              <a:latin typeface="Angsana New" pitchFamily="18" charset="-34"/>
            </a:endParaRPr>
          </a:p>
          <a:p>
            <a:endParaRPr lang="th-TH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 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358114" cy="5567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Cable Modem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เคเบิลโมเด็มเป็นอีกทางเลือกหนึ่งสำหรับการเชื่อมต่อเข้ากับอินเตอร์เน็ต</a:t>
            </a:r>
            <a:r>
              <a:rPr lang="en-US" dirty="0" smtClean="0"/>
              <a:t> </a:t>
            </a:r>
            <a:r>
              <a:rPr lang="th-TH" dirty="0" smtClean="0"/>
              <a:t>ด้วยการเชื่อมต่อด้วยโมเด็ม ผ่านทางเครือข่ายเคเบิลทีวี ซึ่งจะได้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วิธที่สูงกว่าหลายเท่าตัวจากแบบเดิม</a:t>
            </a:r>
            <a:endParaRPr lang="th-TH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X.25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•เป็นโปรโตคอลมาตรฐานของเครือข่ายแวน ตามมาตรฐาน </a:t>
            </a:r>
            <a:r>
              <a:rPr lang="en-US" dirty="0" smtClean="0"/>
              <a:t>ITU-T </a:t>
            </a:r>
            <a:r>
              <a:rPr lang="th-TH" dirty="0" smtClean="0"/>
              <a:t>สำหรับใช้งานได้อย่างมีประสิทธิภาพไม่ว่าจะเชื่อมต่อเข้ากับระบบใดก็ตาม แต่ส่วนใหญ่นิยมใช้กับ </a:t>
            </a:r>
            <a:r>
              <a:rPr lang="en-US" dirty="0" smtClean="0"/>
              <a:t>PSN (Packet Switching Network) </a:t>
            </a:r>
            <a:r>
              <a:rPr lang="th-TH" dirty="0" smtClean="0"/>
              <a:t>หรือระบบนำส่งข้อมูลสาธารณะ เช่น ระบบโทรศัพท์ ผู้ใช้บริการเสียค่าบริการตามการใช้งานเครือข่ายโปรโตคอลถูกออกแบบมาตั้งแต่ทศวรรษที่1970 แต่ยังมีความน่าเชื่อถือค่อนข้างสูง และยังใช้กันอย่างกว้างขวางในปัจจุบัน</a:t>
            </a:r>
            <a:endParaRPr lang="th-TH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เทคโนโลยี </a:t>
            </a:r>
            <a:r>
              <a:rPr lang="en-US" b="1" dirty="0" smtClean="0"/>
              <a:t>WAN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เทคโนโลยี </a:t>
            </a:r>
            <a:r>
              <a:rPr lang="en-US" dirty="0" smtClean="0"/>
              <a:t>WAN </a:t>
            </a:r>
            <a:r>
              <a:rPr lang="th-TH" dirty="0" smtClean="0"/>
              <a:t>มีความสำคัญเพิ่มขึ้นเรื่อยๆ ในช่วงเริ่มแรกความต้องการในการเชื่อมต่อคอมพิวเตอร์ที่อยู่ห่างไกลกันมาก เป็นแค่การเชื่อมต่อระหว่าคอมพิวเตอร์ไม่กี่เครื่องเท่านั้น แต่ปัจจุบันจะเป็นการเชื่อมต่อ </a:t>
            </a:r>
            <a:r>
              <a:rPr lang="en-US" dirty="0" smtClean="0"/>
              <a:t>LAN </a:t>
            </a:r>
            <a:r>
              <a:rPr lang="th-TH" dirty="0" smtClean="0"/>
              <a:t>หลายๆ วงที่อยู่ห่างไกลกัน ซึ่งเอื้ออำนวยให้คอมพิวเตอร์ที่อยู่ต่าง </a:t>
            </a:r>
            <a:r>
              <a:rPr lang="en-US" dirty="0" smtClean="0"/>
              <a:t>LAN </a:t>
            </a:r>
            <a:r>
              <a:rPr lang="th-TH" dirty="0" smtClean="0"/>
              <a:t>กันสามารถสื่อสารกันผ่านเครือข่าย </a:t>
            </a:r>
            <a:r>
              <a:rPr lang="en-US" dirty="0" smtClean="0"/>
              <a:t>WAN </a:t>
            </a:r>
            <a:r>
              <a:rPr lang="th-TH" dirty="0" smtClean="0"/>
              <a:t>ได้ เช่น การเชื่อมต่อเครือข่ายสำนักงานย่อยเข้ากับเครือข่ายของสำนักงานใหญ่ที่อยู่ คนละเมือง ปัจจุบันหลายๆ องค์กรมีเครือข่ายอินทราเน็ต และมีความต้องการที่จะเชื่อมต่อเข้ากับอินเตอร์เน็ตด้วยเหตุผลทางธุรกิจ</a:t>
            </a: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X.25</a:t>
            </a:r>
            <a:endParaRPr lang="th-TH" b="1" dirty="0">
              <a:solidFill>
                <a:schemeClr val="tx1"/>
              </a:solidFill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h-TH" dirty="0" smtClean="0"/>
              <a:t>อุปกรณ์เครือข่าย </a:t>
            </a:r>
            <a:r>
              <a:rPr lang="en-US" dirty="0" smtClean="0"/>
              <a:t>X.25 </a:t>
            </a:r>
            <a:r>
              <a:rPr lang="th-TH" dirty="0" smtClean="0"/>
              <a:t>แบ่งออกเป็น 3 ประเภท คือ</a:t>
            </a:r>
          </a:p>
          <a:p>
            <a:r>
              <a:rPr lang="en-US" dirty="0" smtClean="0"/>
              <a:t>DTE (Data Terminal Equipment) </a:t>
            </a:r>
            <a:r>
              <a:rPr lang="th-TH" dirty="0" smtClean="0"/>
              <a:t>เป็นอุปกรณ์ทีตีต้องรับส่งข้อมูลผ่านเครือข่าย </a:t>
            </a:r>
            <a:r>
              <a:rPr lang="en-US" dirty="0" smtClean="0"/>
              <a:t>X.25 </a:t>
            </a:r>
            <a:r>
              <a:rPr lang="th-TH" dirty="0" smtClean="0"/>
              <a:t>เช่น คอมพิวเตอร์ เทอร์มินัล เซิร์ฟเวอร์ เป็นต้น</a:t>
            </a:r>
          </a:p>
          <a:p>
            <a:endParaRPr lang="en-US" dirty="0" smtClean="0"/>
          </a:p>
          <a:p>
            <a:r>
              <a:rPr lang="en-US" dirty="0" smtClean="0"/>
              <a:t>DCE (Data Circuit Equipment) </a:t>
            </a:r>
            <a:r>
              <a:rPr lang="th-TH" dirty="0" smtClean="0"/>
              <a:t>เป็นอุปกรณ์ที่เชื่อมต่อกับเครือข่าย</a:t>
            </a:r>
          </a:p>
          <a:p>
            <a:r>
              <a:rPr lang="en-US" dirty="0" smtClean="0"/>
              <a:t>PSE (Packet Switch Exchange) </a:t>
            </a:r>
            <a:r>
              <a:rPr lang="th-TH" dirty="0" smtClean="0"/>
              <a:t>เป็นกลุ่มของสวิตช์ทีเชื่อมต่อกันเป็นเครือข่าย </a:t>
            </a:r>
            <a:r>
              <a:rPr lang="en-US" dirty="0" smtClean="0"/>
              <a:t>X.25 </a:t>
            </a:r>
            <a:r>
              <a:rPr lang="th-TH" dirty="0" smtClean="0"/>
              <a:t>และทำหน้าที่ถ่ายโอนข้อมูลจาก </a:t>
            </a:r>
            <a:r>
              <a:rPr lang="en-US" dirty="0" smtClean="0"/>
              <a:t>DTE </a:t>
            </a:r>
            <a:r>
              <a:rPr lang="th-TH" dirty="0" smtClean="0"/>
              <a:t>หนึ่งไปยังอีก </a:t>
            </a:r>
            <a:r>
              <a:rPr lang="en-US" dirty="0" smtClean="0"/>
              <a:t>DTE </a:t>
            </a:r>
            <a:r>
              <a:rPr lang="th-TH" dirty="0" smtClean="0"/>
              <a:t>หนึ่ง โดยผ่าน </a:t>
            </a:r>
            <a:r>
              <a:rPr lang="en-US" dirty="0" smtClean="0"/>
              <a:t>PSN (Packet Switching Network)</a:t>
            </a:r>
          </a:p>
          <a:p>
            <a:r>
              <a:rPr lang="en-US" dirty="0" smtClean="0"/>
              <a:t>PAD (Packet Assembler/</a:t>
            </a:r>
            <a:r>
              <a:rPr lang="en-US" dirty="0" err="1" smtClean="0"/>
              <a:t>Disassembler</a:t>
            </a:r>
            <a:r>
              <a:rPr lang="en-US" dirty="0" smtClean="0"/>
              <a:t>) </a:t>
            </a:r>
            <a:r>
              <a:rPr lang="th-TH" dirty="0" smtClean="0"/>
              <a:t>เป็นอุปกรณ์ทีใช้สำหรับเชื่อมต่อ </a:t>
            </a:r>
            <a:r>
              <a:rPr lang="en-US" dirty="0" smtClean="0"/>
              <a:t>DTE </a:t>
            </a:r>
            <a:r>
              <a:rPr lang="th-TH" dirty="0" smtClean="0"/>
              <a:t>ทีไม่สามารถต่อกับ</a:t>
            </a:r>
            <a:r>
              <a:rPr lang="en-US" dirty="0" smtClean="0"/>
              <a:t>DCE </a:t>
            </a:r>
            <a:r>
              <a:rPr lang="th-TH" dirty="0" smtClean="0"/>
              <a:t>โดยตรง หรือไม่มีฟังก์ชั่นของ </a:t>
            </a:r>
            <a:r>
              <a:rPr lang="en-US" dirty="0" smtClean="0"/>
              <a:t>X.25 </a:t>
            </a:r>
            <a:r>
              <a:rPr lang="th-TH" dirty="0" smtClean="0"/>
              <a:t>ในตัว เช่น </a:t>
            </a:r>
            <a:r>
              <a:rPr lang="en-US" dirty="0" smtClean="0"/>
              <a:t>Dump Terminal </a:t>
            </a:r>
            <a:r>
              <a:rPr lang="th-TH" dirty="0" smtClean="0"/>
              <a:t>หน้าที่หลักของ </a:t>
            </a:r>
            <a:r>
              <a:rPr lang="en-US" dirty="0" smtClean="0"/>
              <a:t>PAD </a:t>
            </a:r>
            <a:r>
              <a:rPr lang="th-TH" dirty="0" smtClean="0"/>
              <a:t>คือ</a:t>
            </a:r>
          </a:p>
          <a:p>
            <a:pPr lvl="1"/>
            <a:r>
              <a:rPr lang="en-US" dirty="0" smtClean="0"/>
              <a:t>Buffering </a:t>
            </a:r>
            <a:r>
              <a:rPr lang="th-TH" dirty="0" smtClean="0"/>
              <a:t>เก็บข้อมูลทีสีส่งและรับโดย </a:t>
            </a:r>
            <a:r>
              <a:rPr lang="en-US" dirty="0" smtClean="0"/>
              <a:t>DTE </a:t>
            </a:r>
            <a:r>
              <a:rPr lang="th-TH" dirty="0" smtClean="0"/>
              <a:t>และจัดให้อยู่ในรูปแบบของ</a:t>
            </a:r>
            <a:r>
              <a:rPr lang="th-TH" dirty="0" err="1" smtClean="0"/>
              <a:t>แพ็กเก็ต</a:t>
            </a:r>
            <a:r>
              <a:rPr lang="th-TH" dirty="0" smtClean="0"/>
              <a:t>ทีสามารถส่งผ่านเครือข่าย </a:t>
            </a:r>
            <a:r>
              <a:rPr lang="en-US" dirty="0" smtClean="0"/>
              <a:t>X.25 </a:t>
            </a:r>
            <a:r>
              <a:rPr lang="th-TH" dirty="0" smtClean="0"/>
              <a:t>ได้</a:t>
            </a:r>
          </a:p>
          <a:p>
            <a:pPr lvl="1"/>
            <a:r>
              <a:rPr lang="en-US" dirty="0" smtClean="0"/>
              <a:t>Packet Assembly </a:t>
            </a:r>
            <a:r>
              <a:rPr lang="th-TH" dirty="0" smtClean="0"/>
              <a:t>ทำหน้าทีประกอบข้อมูลให้เป็น</a:t>
            </a:r>
            <a:r>
              <a:rPr lang="th-TH" dirty="0" err="1" smtClean="0"/>
              <a:t>แพ็กเก็ต</a:t>
            </a:r>
            <a:endParaRPr lang="th-TH" dirty="0" smtClean="0"/>
          </a:p>
          <a:p>
            <a:pPr lvl="1"/>
            <a:r>
              <a:rPr lang="en-US" dirty="0" smtClean="0"/>
              <a:t>Packet Disassembly </a:t>
            </a:r>
            <a:r>
              <a:rPr lang="th-TH" dirty="0" smtClean="0"/>
              <a:t>ทำหน้าที่ถอด</a:t>
            </a:r>
            <a:r>
              <a:rPr lang="th-TH" dirty="0" err="1" smtClean="0"/>
              <a:t>แพ็กเก็ต</a:t>
            </a:r>
            <a:r>
              <a:rPr lang="th-TH" dirty="0" smtClean="0"/>
              <a:t>กลับมาเป็นข้อมูลเหมือนเดิม</a:t>
            </a:r>
            <a:endParaRPr lang="th-TH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Frame Relay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เฟรมรีเลย์ ( </a:t>
            </a:r>
            <a:r>
              <a:rPr lang="en-GB" dirty="0" smtClean="0"/>
              <a:t>Frame Relay ) </a:t>
            </a:r>
            <a:r>
              <a:rPr lang="th-TH" dirty="0" smtClean="0"/>
              <a:t>เป็นบริการทางเครือข่ายชนิดหนึ่ง สำหรับเชื่อมต่อ </a:t>
            </a:r>
            <a:r>
              <a:rPr lang="en-GB" dirty="0" smtClean="0"/>
              <a:t>LAN </a:t>
            </a:r>
            <a:r>
              <a:rPr lang="th-TH" dirty="0" smtClean="0"/>
              <a:t>หรือเครือข่ายมากกว่า </a:t>
            </a:r>
            <a:r>
              <a:rPr lang="en-GB" dirty="0" smtClean="0"/>
              <a:t>2 </a:t>
            </a:r>
            <a:r>
              <a:rPr lang="th-TH" dirty="0" smtClean="0"/>
              <a:t>เครือข่ายขึ้นไป ที่อยู่ห่างกัน โดยพัฒนามาจากเทคโนโลยี </a:t>
            </a:r>
            <a:r>
              <a:rPr lang="en-GB" dirty="0" smtClean="0"/>
              <a:t>X.25 </a:t>
            </a:r>
            <a:r>
              <a:rPr lang="th-TH" dirty="0" smtClean="0"/>
              <a:t>เป็นเครือข่าย</a:t>
            </a:r>
            <a:r>
              <a:rPr lang="th-TH" dirty="0" err="1" smtClean="0"/>
              <a:t>ระบบดิจิทัล</a:t>
            </a:r>
            <a:r>
              <a:rPr lang="th-TH" dirty="0" smtClean="0"/>
              <a:t>ที่มีอัตราความผิดพลาดของข้อมูลต่ำ มีระบบตรวจเช็คความถูกต้องของข้อมูลที่ปลายทาง ส่งข้อมูลได้เร็ว ประหยัดเวลา ลักษณะการส่งข้อมูลดีกว่า </a:t>
            </a:r>
            <a:r>
              <a:rPr lang="en-GB" dirty="0" smtClean="0"/>
              <a:t>Leased Line </a:t>
            </a:r>
            <a:r>
              <a:rPr lang="th-TH" dirty="0" smtClean="0"/>
              <a:t>เนื่องจากเป็นแบบ </a:t>
            </a:r>
            <a:r>
              <a:rPr lang="en-GB" dirty="0" smtClean="0"/>
              <a:t>packet switching </a:t>
            </a:r>
            <a:r>
              <a:rPr lang="th-TH" dirty="0" smtClean="0"/>
              <a:t>คือไม่มีการจองวงจรสื่อสารไว้ส่วนตัว ข้อมูลแต่ละคนจะถูกแบ่งเป็นชิ้นเล็กๆ เรียกว่า</a:t>
            </a:r>
            <a:r>
              <a:rPr lang="en-GB" dirty="0" smtClean="0"/>
              <a:t> packet </a:t>
            </a:r>
            <a:r>
              <a:rPr lang="th-TH" dirty="0" smtClean="0"/>
              <a:t>และส่งเข้าไปในเครือข่าย เพื่อส่งต่อไปยังปลายทาง ทำให้เครือข่ายเป็นเครือข่ายรวม ใช้เครือข่ายได้อย่างคุ้มค่า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คุณสมบัติทั่วไปของ </a:t>
            </a:r>
            <a:r>
              <a:rPr lang="en-GB" b="1" dirty="0" smtClean="0"/>
              <a:t>Frame Relay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Frame Relay </a:t>
            </a:r>
            <a:r>
              <a:rPr lang="th-TH" dirty="0" smtClean="0"/>
              <a:t>มีอัตราการรับส่งข้อมูลสูง มี</a:t>
            </a:r>
            <a:r>
              <a:rPr lang="en-GB" dirty="0" smtClean="0"/>
              <a:t> Delay </a:t>
            </a:r>
            <a:r>
              <a:rPr lang="th-TH" dirty="0" smtClean="0"/>
              <a:t>ในการถ่ายข้อมูลที่จุดเชื่อมต่อของเครือข่ายต่ำ ทั้งนี้ </a:t>
            </a:r>
            <a:r>
              <a:rPr lang="en-GB" dirty="0" smtClean="0"/>
              <a:t>Frame Relay </a:t>
            </a:r>
            <a:r>
              <a:rPr lang="th-TH" dirty="0" smtClean="0"/>
              <a:t>จะไม่แก้ไขความผิดพลาด แต่จะปล่อยให้เป็นหน้าที่ของผู้ใช้ปลายทางเป็นผู้ตรวจสอบและแก้ไขข้อผิดพลาดเอง จะเห็นได้ว่าคุณสมบัติของ </a:t>
            </a:r>
            <a:r>
              <a:rPr lang="en-GB" dirty="0" smtClean="0"/>
              <a:t>Frame Relay </a:t>
            </a:r>
            <a:r>
              <a:rPr lang="th-TH" dirty="0" smtClean="0"/>
              <a:t>ที่กล่าวมานั้นสามารถนำมาประยุกต์ใช้กับเครือข่าย</a:t>
            </a:r>
            <a:r>
              <a:rPr lang="en-GB" dirty="0" smtClean="0"/>
              <a:t> LAN (Local Area Network) </a:t>
            </a:r>
            <a:r>
              <a:rPr lang="th-TH" dirty="0" smtClean="0"/>
              <a:t>ได้</a:t>
            </a:r>
            <a:endParaRPr lang="en-US" dirty="0" smtClean="0"/>
          </a:p>
          <a:p>
            <a:r>
              <a:rPr lang="en-GB" dirty="0" smtClean="0"/>
              <a:t>Frame Relay </a:t>
            </a:r>
            <a:r>
              <a:rPr lang="th-TH" dirty="0" smtClean="0"/>
              <a:t>ได้รับการออกแบบเพื่อใช้กับเครือข่าย </a:t>
            </a:r>
            <a:r>
              <a:rPr lang="en-GB" dirty="0" smtClean="0"/>
              <a:t>WAN (Wide Area Network) </a:t>
            </a:r>
            <a:r>
              <a:rPr lang="th-TH" dirty="0" smtClean="0"/>
              <a:t>จึงใช้งานได้ดีในการขยายวง</a:t>
            </a:r>
            <a:r>
              <a:rPr lang="en-GB" dirty="0" smtClean="0"/>
              <a:t> LAN </a:t>
            </a:r>
            <a:r>
              <a:rPr lang="th-TH" dirty="0" smtClean="0"/>
              <a:t>ให้เป็นหลายเครือข่ายกระจายวงกว้างขึ้นไป โดยปกติการเชื่อมต่อเครือข่าย </a:t>
            </a:r>
            <a:r>
              <a:rPr lang="en-GB" dirty="0" smtClean="0"/>
              <a:t>LAN </a:t>
            </a:r>
            <a:r>
              <a:rPr lang="th-TH" dirty="0" smtClean="0"/>
              <a:t>เข้าด้วยกันผ่านเครือข่าย </a:t>
            </a:r>
            <a:r>
              <a:rPr lang="en-GB" dirty="0" smtClean="0"/>
              <a:t>WAN </a:t>
            </a:r>
            <a:r>
              <a:rPr lang="th-TH" dirty="0" smtClean="0"/>
              <a:t>สามารถทำได้หลายวิธี อาทิเช่น วิธี </a:t>
            </a:r>
            <a:r>
              <a:rPr lang="en-GB" dirty="0" smtClean="0"/>
              <a:t>Bridging </a:t>
            </a:r>
            <a:r>
              <a:rPr lang="th-TH" dirty="0" smtClean="0"/>
              <a:t>และ </a:t>
            </a:r>
            <a:r>
              <a:rPr lang="en-GB" dirty="0" smtClean="0"/>
              <a:t>Division Multiplexing </a:t>
            </a:r>
            <a:r>
              <a:rPr lang="th-TH" dirty="0" smtClean="0"/>
              <a:t>ทั้งสองแบบที่กล่าวมาจะมีปัญหาในสภาพแวดล้อมเครือข่าย</a:t>
            </a:r>
            <a:r>
              <a:rPr lang="en-GB" dirty="0" smtClean="0"/>
              <a:t> LAN </a:t>
            </a:r>
            <a:r>
              <a:rPr lang="th-TH" dirty="0" smtClean="0"/>
              <a:t>แตกต่างกัน 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2285992"/>
            <a:ext cx="8229600" cy="4325112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  </a:t>
            </a:r>
            <a:endParaRPr lang="th-TH" dirty="0"/>
          </a:p>
        </p:txBody>
      </p:sp>
      <p:pic>
        <p:nvPicPr>
          <p:cNvPr id="1026" name="Picture 2" descr="frame_r2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1000100" y="1357298"/>
            <a:ext cx="6500858" cy="4458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Frame Relay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Frame Relay </a:t>
            </a:r>
            <a:r>
              <a:rPr lang="th-TH" dirty="0" smtClean="0"/>
              <a:t>สามารถใช้งานได้กับเครือข่ายทั่วไป ไม่เฉพาะแต่เครือข่าย </a:t>
            </a:r>
            <a:r>
              <a:rPr lang="en-GB" dirty="0" smtClean="0"/>
              <a:t>LAN </a:t>
            </a:r>
            <a:r>
              <a:rPr lang="th-TH" dirty="0" smtClean="0"/>
              <a:t>เท่านั้น แต่ต้องมีอุปกรณ์นำเอา </a:t>
            </a:r>
            <a:r>
              <a:rPr lang="en-GB" dirty="0" smtClean="0"/>
              <a:t>Data Stream </a:t>
            </a:r>
            <a:r>
              <a:rPr lang="th-TH" dirty="0" smtClean="0"/>
              <a:t>มาจัดอยู่ในรูป </a:t>
            </a:r>
            <a:r>
              <a:rPr lang="en-GB" dirty="0" smtClean="0"/>
              <a:t>Frame Relay </a:t>
            </a:r>
            <a:r>
              <a:rPr lang="th-TH" dirty="0" smtClean="0"/>
              <a:t>และส่งต่อไปยังอุปกรณ์ปลายทางผ่าน </a:t>
            </a:r>
            <a:r>
              <a:rPr lang="en-GB" dirty="0" smtClean="0"/>
              <a:t>Frame Relay Network </a:t>
            </a:r>
            <a:r>
              <a:rPr lang="th-TH" dirty="0" smtClean="0"/>
              <a:t>อุปกรณ์นี้รู้จักในชื่อ </a:t>
            </a:r>
            <a:r>
              <a:rPr lang="en-GB" dirty="0" smtClean="0"/>
              <a:t>Frame Relay Assembler/</a:t>
            </a:r>
            <a:r>
              <a:rPr lang="en-GB" dirty="0" err="1" smtClean="0"/>
              <a:t>Disassemblers</a:t>
            </a:r>
            <a:r>
              <a:rPr lang="en-GB" dirty="0" smtClean="0"/>
              <a:t> </a:t>
            </a:r>
            <a:r>
              <a:rPr lang="th-TH" dirty="0" smtClean="0"/>
              <a:t>หรือ </a:t>
            </a:r>
            <a:r>
              <a:rPr lang="en-GB" dirty="0" smtClean="0"/>
              <a:t>FRADs </a:t>
            </a:r>
            <a:r>
              <a:rPr lang="th-TH" dirty="0" smtClean="0"/>
              <a:t>ซึ่งกลายเป็นอุปกรณ์ที่ใช้กันทั่วไป และเป็นที่ยอมรับของเครือข่าย </a:t>
            </a:r>
            <a:r>
              <a:rPr lang="en-GB" dirty="0" smtClean="0"/>
              <a:t>Frame Relay 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2050" name="Picture 2" descr="frame_t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643446"/>
            <a:ext cx="3683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frame_t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4714884"/>
            <a:ext cx="33401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Frame Relay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b="1" i="1" u="sng" dirty="0" smtClean="0"/>
              <a:t>ข้อเด่น </a:t>
            </a:r>
            <a:r>
              <a:rPr lang="en-CA" dirty="0" smtClean="0"/>
              <a:t>  </a:t>
            </a:r>
            <a:r>
              <a:rPr lang="th-TH" dirty="0" smtClean="0"/>
              <a:t>ของเฟรมรีเลย์จึงอยู่ที่การใช้ความเร็วได้สูงกว่า</a:t>
            </a:r>
            <a:r>
              <a:rPr lang="en-CA" dirty="0" smtClean="0"/>
              <a:t> X.25 </a:t>
            </a:r>
            <a:r>
              <a:rPr lang="th-TH" dirty="0" smtClean="0"/>
              <a:t>และช่วยลดขนาดของโอ</a:t>
            </a:r>
            <a:r>
              <a:rPr lang="th-TH" dirty="0" err="1" smtClean="0"/>
              <a:t>เวอร์เฮด</a:t>
            </a:r>
            <a:r>
              <a:rPr lang="th-TH" dirty="0" smtClean="0"/>
              <a:t>ต่ำเพราะเฟรมรีเลย์ใช้ขนาดของเฟรมข้อมูลที่ไม่ตายตัว ขนาดของเฟรมมีขนาดตั้งแต่ </a:t>
            </a:r>
            <a:r>
              <a:rPr lang="en-CA" dirty="0" smtClean="0"/>
              <a:t>262 </a:t>
            </a:r>
            <a:r>
              <a:rPr lang="th-TH" dirty="0" smtClean="0"/>
              <a:t>ไบต์ จนถึง </a:t>
            </a:r>
            <a:r>
              <a:rPr lang="en-CA" dirty="0" smtClean="0"/>
              <a:t>8 </a:t>
            </a:r>
            <a:r>
              <a:rPr lang="th-TH" dirty="0" smtClean="0"/>
              <a:t>กิโลไบต์ โปรโตคอลที่ใช้ในการจัดการระดับเฟรมรีเลย์มีไม่มาก โดยจะปล่อยการจัดการดูแลข้อมูลให้กับระดับบน เช่น ระดับ </a:t>
            </a:r>
            <a:r>
              <a:rPr lang="en-CA" dirty="0" smtClean="0"/>
              <a:t>TCP/IP </a:t>
            </a:r>
            <a:r>
              <a:rPr lang="th-TH" dirty="0" smtClean="0"/>
              <a:t>หรือ </a:t>
            </a:r>
            <a:r>
              <a:rPr lang="en-CA" dirty="0" smtClean="0"/>
              <a:t>IPX </a:t>
            </a:r>
            <a:r>
              <a:rPr lang="th-TH" dirty="0" smtClean="0"/>
              <a:t>ดูแล ปัจจุบันการใช้เฟรมรีเลย์มีรูปแบบการใช้งานสองแบบ คือ การเชื่อมโยงเป็นวงจรแบบถาวรในลักษณะจุดต่อจุด กับอีกแบบหนึ่งเป็นการสร้างวงจรเทียมโดยหลักการสวิตชิ่งเหมือน</a:t>
            </a:r>
            <a:r>
              <a:rPr lang="en-CA" dirty="0" smtClean="0"/>
              <a:t> X.25 </a:t>
            </a:r>
            <a:endParaRPr lang="en-US" dirty="0" smtClean="0"/>
          </a:p>
          <a:p>
            <a:r>
              <a:rPr lang="en-CA" dirty="0" smtClean="0"/>
              <a:t> </a:t>
            </a:r>
            <a:r>
              <a:rPr lang="th-TH" dirty="0" smtClean="0"/>
              <a:t>จากการใช้งานโปรโตคอลระดับสูงหลายโปรโตคอลที่นิยม เช่น </a:t>
            </a:r>
            <a:r>
              <a:rPr lang="en-CA" dirty="0" smtClean="0"/>
              <a:t>TCP/IP, IPX </a:t>
            </a:r>
            <a:r>
              <a:rPr lang="th-TH" dirty="0" smtClean="0"/>
              <a:t>มีวิธีการตรวจสอบข้อมูลระหว่างกันแล้วการใช้</a:t>
            </a:r>
            <a:r>
              <a:rPr lang="en-CA" dirty="0" smtClean="0"/>
              <a:t> TCP/IP </a:t>
            </a:r>
            <a:r>
              <a:rPr lang="th-TH" dirty="0" smtClean="0"/>
              <a:t>เชื่อมต่อวงแลนผ่านเฟรมรีเลย์จะให้ประสิทธิภาพโดยรวมดีกว่าแบบ</a:t>
            </a:r>
            <a:r>
              <a:rPr lang="en-CA" dirty="0" smtClean="0"/>
              <a:t> X.25 </a:t>
            </a:r>
            <a:r>
              <a:rPr lang="th-TH" dirty="0" smtClean="0"/>
              <a:t>ลักษณะของ </a:t>
            </a:r>
            <a:r>
              <a:rPr lang="en-CA" dirty="0" smtClean="0"/>
              <a:t>X.25 </a:t>
            </a:r>
            <a:r>
              <a:rPr lang="th-TH" dirty="0" smtClean="0"/>
              <a:t>เหมาะสมกับงานในลักษณะประมวลผลทีละรายการ การเชื่อมต่อวง </a:t>
            </a:r>
            <a:r>
              <a:rPr lang="en-CA" dirty="0" smtClean="0"/>
              <a:t>LAN </a:t>
            </a:r>
            <a:r>
              <a:rPr lang="th-TH" dirty="0" smtClean="0"/>
              <a:t>หลายวงผ่านเครือข่ายระยะไกลด้วยเฟรมรีเลย์จะให้ความเร็วได้ดีกว่า แบบ </a:t>
            </a:r>
            <a:r>
              <a:rPr lang="en-CA" dirty="0" smtClean="0"/>
              <a:t>X.25 </a:t>
            </a:r>
            <a:r>
              <a:rPr lang="th-TH" dirty="0" smtClean="0"/>
              <a:t>เพราะไม่ต้องรอตรวจสอบข้อผิดพลาด แต่ให้ระดับบนดำเนินการเอง </a:t>
            </a:r>
            <a:endParaRPr lang="en-US" dirty="0" smtClean="0"/>
          </a:p>
          <a:p>
            <a:endParaRPr lang="th-TH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/>
              <a:t>Frame Relay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เฟรมรีเลย์ จึงเป็นฐานของระบบเครือข่ายในชั้น </a:t>
            </a:r>
            <a:r>
              <a:rPr lang="en-CA" dirty="0" smtClean="0"/>
              <a:t>1 </a:t>
            </a:r>
            <a:r>
              <a:rPr lang="th-TH" dirty="0" smtClean="0"/>
              <a:t>กับชั้น </a:t>
            </a:r>
            <a:r>
              <a:rPr lang="en-CA" dirty="0" smtClean="0"/>
              <a:t>2 </a:t>
            </a:r>
            <a:r>
              <a:rPr lang="th-TH" dirty="0" smtClean="0"/>
              <a:t>ตามโมเดลของระบบสื่อสาร </a:t>
            </a:r>
            <a:r>
              <a:rPr lang="en-CA" dirty="0" smtClean="0"/>
              <a:t>OSI </a:t>
            </a:r>
            <a:r>
              <a:rPr lang="th-TH" dirty="0" smtClean="0"/>
              <a:t>ผู้ใช้งานสามารถหาโปรโตคอลอื่นในชั้น </a:t>
            </a:r>
            <a:r>
              <a:rPr lang="en-CA" dirty="0" smtClean="0"/>
              <a:t>3 </a:t>
            </a:r>
            <a:r>
              <a:rPr lang="th-TH" dirty="0" smtClean="0"/>
              <a:t>ขึ้นไปมาใช้ได้ จากข้อเด่นในเรื่องโอ</a:t>
            </a:r>
            <a:r>
              <a:rPr lang="th-TH" dirty="0" err="1" smtClean="0"/>
              <a:t>เวอร์เฮด</a:t>
            </a:r>
            <a:r>
              <a:rPr lang="th-TH" dirty="0" smtClean="0"/>
              <a:t>ต่ำทำให้ระบบการเชื่อมโยง</a:t>
            </a:r>
            <a:r>
              <a:rPr lang="en-CA" dirty="0" smtClean="0"/>
              <a:t> LAN </a:t>
            </a:r>
            <a:r>
              <a:rPr lang="th-TH" dirty="0" smtClean="0"/>
              <a:t>ระยะไกลในลักษณะหลายเครือข่ายเป็นสิ่งที่เห็นประโยชน์ได้อย่างเด่นชัด</a:t>
            </a:r>
            <a:r>
              <a:rPr lang="en-CA" dirty="0" smtClean="0"/>
              <a:t> </a:t>
            </a:r>
            <a:endParaRPr lang="en-US" dirty="0" smtClean="0"/>
          </a:p>
          <a:p>
            <a:endParaRPr lang="th-TH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922873"/>
            <a:ext cx="4286280" cy="2935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ATM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ATM (Asynchronous Transfer Mode) </a:t>
            </a:r>
            <a:r>
              <a:rPr lang="th-TH" dirty="0" smtClean="0"/>
              <a:t>เป็นมาตรฐานการสื่อสารข้อมูลดิจิตอลของ </a:t>
            </a:r>
            <a:r>
              <a:rPr lang="en-US" dirty="0" smtClean="0"/>
              <a:t>ITU-T </a:t>
            </a:r>
            <a:r>
              <a:rPr lang="th-TH" dirty="0" smtClean="0"/>
              <a:t>โดยรวมเอาบริการหลายประเภท เช่น เสียง วิดีโอ และ</a:t>
            </a:r>
            <a:r>
              <a:rPr lang="th-TH" dirty="0" err="1" smtClean="0"/>
              <a:t>ดาต้า</a:t>
            </a:r>
            <a:r>
              <a:rPr lang="th-TH" dirty="0" smtClean="0"/>
              <a:t>เข้าไว้เป็นเซลล์ขนาดเล็กและคงที่ </a:t>
            </a:r>
            <a:r>
              <a:rPr lang="en-US" dirty="0" smtClean="0"/>
              <a:t>ATM </a:t>
            </a:r>
            <a:r>
              <a:rPr lang="th-TH" dirty="0" smtClean="0"/>
              <a:t>เป็นเทคโนโลยีที่เป็นผลมาจากมาตรฐาน </a:t>
            </a:r>
            <a:r>
              <a:rPr lang="en-US" dirty="0" smtClean="0"/>
              <a:t>B-ISDN (Broadband Integrated Service Digital Network) </a:t>
            </a:r>
            <a:r>
              <a:rPr lang="th-TH" dirty="0" smtClean="0"/>
              <a:t>ซึ่งเป็นกลไกในการรับส่งข้อมูล</a:t>
            </a:r>
            <a:r>
              <a:rPr lang="th-TH" dirty="0" err="1" smtClean="0"/>
              <a:t>แบบอะ</a:t>
            </a:r>
            <a:r>
              <a:rPr lang="th-TH" dirty="0" smtClean="0"/>
              <a:t>ซิงโครนัส (</a:t>
            </a:r>
            <a:r>
              <a:rPr lang="en-US" dirty="0" smtClean="0"/>
              <a:t>Asynchronous) </a:t>
            </a:r>
            <a:r>
              <a:rPr lang="th-TH" dirty="0" smtClean="0"/>
              <a:t>ในระบบ </a:t>
            </a:r>
            <a:r>
              <a:rPr lang="en-US" dirty="0" smtClean="0"/>
              <a:t>ISDN </a:t>
            </a:r>
            <a:r>
              <a:rPr lang="th-TH" dirty="0" smtClean="0"/>
              <a:t>แถบกว้าง (</a:t>
            </a:r>
            <a:r>
              <a:rPr lang="en-US" dirty="0" smtClean="0"/>
              <a:t>Broadband ISDN)   </a:t>
            </a:r>
            <a:endParaRPr lang="th-TH" dirty="0" smtClean="0"/>
          </a:p>
          <a:p>
            <a:r>
              <a:rPr lang="th-TH" dirty="0" smtClean="0"/>
              <a:t>จุดเด่นของเครือข่าย </a:t>
            </a:r>
            <a:r>
              <a:rPr lang="en-US" dirty="0" smtClean="0"/>
              <a:t>ATM </a:t>
            </a:r>
            <a:r>
              <a:rPr lang="th-TH" dirty="0" smtClean="0"/>
              <a:t>ที่เหนือกว่าเครือข่ายประเภทอื่นมี 2 ข้อหลักคือ</a:t>
            </a:r>
          </a:p>
          <a:p>
            <a:pPr lvl="1"/>
            <a:r>
              <a:rPr lang="th-TH" dirty="0" smtClean="0"/>
              <a:t> อัตราการส่งผ่านข้อมูลสูง (</a:t>
            </a:r>
            <a:r>
              <a:rPr lang="en-US" dirty="0" smtClean="0"/>
              <a:t>High Throughput) </a:t>
            </a:r>
            <a:endParaRPr lang="th-TH" dirty="0" smtClean="0"/>
          </a:p>
          <a:p>
            <a:pPr lvl="1"/>
            <a:r>
              <a:rPr lang="th-TH" dirty="0" smtClean="0"/>
              <a:t>เวลาในการเดินทางของข้อมูลน้อย (</a:t>
            </a:r>
            <a:r>
              <a:rPr lang="en-US" dirty="0" smtClean="0"/>
              <a:t>Latency) </a:t>
            </a:r>
            <a:endParaRPr lang="th-TH" dirty="0" smtClean="0"/>
          </a:p>
          <a:p>
            <a:r>
              <a:rPr lang="th-TH" dirty="0" smtClean="0"/>
              <a:t>ดังนั้นคนบางกลุ่มเชื่อว่า </a:t>
            </a:r>
            <a:r>
              <a:rPr lang="en-US" dirty="0" smtClean="0"/>
              <a:t>ATM </a:t>
            </a:r>
            <a:r>
              <a:rPr lang="th-TH" dirty="0" smtClean="0"/>
              <a:t>จะเป็นเทคโนโลยีหลักของเครือข่าย </a:t>
            </a:r>
            <a:r>
              <a:rPr lang="en-US" dirty="0" smtClean="0"/>
              <a:t>LAN </a:t>
            </a:r>
            <a:r>
              <a:rPr lang="th-TH" dirty="0" smtClean="0"/>
              <a:t>ในอนาคตก็เป็นได้ เนื่องจากสามารถรองรับแอพพลิเคชั่นที่ต้องการอัตราส่งผ่านข้อมูลสูง เช่น การประชุมทางไกล (</a:t>
            </a:r>
            <a:r>
              <a:rPr lang="en-US" dirty="0" smtClean="0"/>
              <a:t>Videoconferencing) </a:t>
            </a:r>
            <a:r>
              <a:rPr lang="th-TH" dirty="0" smtClean="0"/>
              <a:t>หรือแม้กระทั่งแอพพลิเคชั่นแบบตอบโต้กันระหว่างไคล</a:t>
            </a:r>
            <a:r>
              <a:rPr lang="th-TH" dirty="0" err="1" smtClean="0"/>
              <a:t>เอนท์</a:t>
            </a:r>
            <a:r>
              <a:rPr lang="th-TH" dirty="0" smtClean="0"/>
              <a:t>และเซิร์ฟเวอร์และข้อดีอีกอย่างก็คือ ถ้าใช้ </a:t>
            </a:r>
            <a:r>
              <a:rPr lang="en-US" dirty="0" smtClean="0"/>
              <a:t>ATM </a:t>
            </a:r>
            <a:r>
              <a:rPr lang="th-TH" dirty="0" smtClean="0"/>
              <a:t>ใน </a:t>
            </a:r>
            <a:r>
              <a:rPr lang="en-US" dirty="0" smtClean="0"/>
              <a:t>LAN </a:t>
            </a:r>
            <a:r>
              <a:rPr lang="th-TH" dirty="0" smtClean="0"/>
              <a:t>ด้วยและ </a:t>
            </a:r>
            <a:r>
              <a:rPr lang="en-US" dirty="0" smtClean="0"/>
              <a:t>WAN </a:t>
            </a:r>
            <a:r>
              <a:rPr lang="th-TH" dirty="0" smtClean="0"/>
              <a:t>ด้วย การเชื่อมต่อเข้าด้วยกันจะไม่มีปัญหาในการใช้งาน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dirty="0" smtClean="0"/>
              <a:t>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71546"/>
            <a:ext cx="6619749" cy="5419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ATM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 </a:t>
            </a:r>
            <a:r>
              <a:rPr lang="th-TH" dirty="0" smtClean="0"/>
              <a:t>จัดว่าเป็นเครือข่ายแบบ</a:t>
            </a:r>
            <a:r>
              <a:rPr lang="th-TH" dirty="0" err="1" smtClean="0"/>
              <a:t>แพ็กเก็ต</a:t>
            </a:r>
            <a:r>
              <a:rPr lang="th-TH" dirty="0" smtClean="0"/>
              <a:t>สวิตช์ชนิดพิเศษ กล่าวคือ กลุ่มข้อมูลที่จะส่งเรียกว่า เซลล์ (</a:t>
            </a:r>
            <a:r>
              <a:rPr lang="en-US" dirty="0" smtClean="0"/>
              <a:t>Cell) </a:t>
            </a:r>
            <a:r>
              <a:rPr lang="th-TH" dirty="0" smtClean="0"/>
              <a:t>แทนที่จะเรียกว่า </a:t>
            </a:r>
            <a:r>
              <a:rPr lang="th-TH" dirty="0" err="1" smtClean="0"/>
              <a:t>แพ็กเก็ต</a:t>
            </a:r>
            <a:r>
              <a:rPr lang="th-TH" dirty="0" smtClean="0"/>
              <a:t> (</a:t>
            </a:r>
            <a:r>
              <a:rPr lang="en-US" dirty="0" smtClean="0"/>
              <a:t>Packet) </a:t>
            </a:r>
            <a:r>
              <a:rPr lang="th-TH" dirty="0" smtClean="0"/>
              <a:t>เซลล์จะแตกต่างจาก</a:t>
            </a:r>
            <a:r>
              <a:rPr lang="th-TH" dirty="0" err="1" smtClean="0"/>
              <a:t>แพ็กเก็ต</a:t>
            </a:r>
            <a:r>
              <a:rPr lang="th-TH" dirty="0" smtClean="0"/>
              <a:t>ตรงที่ว่า เซลล์นั้นจะมีขนาดเล็กและคงที่ ในขณะที่</a:t>
            </a:r>
            <a:r>
              <a:rPr lang="th-TH" dirty="0" err="1" smtClean="0"/>
              <a:t>แพ็กเก็ต</a:t>
            </a:r>
            <a:r>
              <a:rPr lang="th-TH" dirty="0" smtClean="0"/>
              <a:t>นั้นมีขนาดไม่คงที่และใหญ่กว่าเซลล์มาก ตามมาตรฐานแล้วเซลล์จะมีขนาด 53 ไบต์ โดยข้อมูลจริงๆ จะมี 48 ไบต์ ส่วนที่เหลืออีก 5 ไบต์ จะเป็นส่วน</a:t>
            </a:r>
            <a:r>
              <a:rPr lang="th-TH" dirty="0" err="1" smtClean="0"/>
              <a:t>เฮดเดอร์</a:t>
            </a:r>
            <a:r>
              <a:rPr lang="th-TH" dirty="0" smtClean="0"/>
              <a:t>ทำให้สวิตช์ของ </a:t>
            </a:r>
            <a:r>
              <a:rPr lang="en-US" dirty="0" smtClean="0"/>
              <a:t>ATM </a:t>
            </a:r>
            <a:r>
              <a:rPr lang="th-TH" dirty="0" smtClean="0"/>
              <a:t>ทำงานเร็วกว่าสวิตช์ของเครือข่ายประเภทอื่น</a:t>
            </a: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857232"/>
            <a:ext cx="77704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ตัวยึดเนื้อหา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สรุป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เทคโนโลยีในการเชื่อมต่อเข้ากับอินเตอร์เน็ตเป็นที่นิยมมาก เนื่องด้วยการขยายตัวอย่างรวดเร็วของอินเตอร์เน็ตและผู้ใช้ต้องการ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วิธที่สูงขึ้นเรื่อยๆ  จึงได้มีการพัฒนาเทคโนโลยีใหม่ๆ เพื่อทดแทนโมเด็มแบบเดิม  </a:t>
            </a:r>
            <a:r>
              <a:rPr lang="en-US" dirty="0" err="1" smtClean="0"/>
              <a:t>xDSL</a:t>
            </a:r>
            <a:r>
              <a:rPr lang="th-TH" dirty="0" smtClean="0"/>
              <a:t> จึงได้ถูกออกแบบขึ้นเพื่อมาทดแทนเพื่อให้ได้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วิธที่สูงขึ้น แต่ยังคงใช้งานผ่านระบบสายโทรศัพท์ เช่นเดิม</a:t>
            </a:r>
          </a:p>
          <a:p>
            <a:r>
              <a:rPr lang="th-TH" dirty="0" smtClean="0"/>
              <a:t>เคเบิลโมเด็มก็เป็นอีกหนึ่งเทคโนโลยีที่ถูกพัฒนาขึ้นเพื่อให้ได้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วิธที่สูงขึ้น ซึ่งเคเบิลโมเด็มอาศัยสายเคเบิลทีวีเป็นสายสัญญาณทำให้ได้</a:t>
            </a:r>
            <a:r>
              <a:rPr lang="th-TH" dirty="0" err="1" smtClean="0"/>
              <a:t>แบนด์</a:t>
            </a:r>
            <a:r>
              <a:rPr lang="th-TH" dirty="0" smtClean="0"/>
              <a:t>วิธที่สูงกว่า </a:t>
            </a:r>
            <a:r>
              <a:rPr lang="en-US" dirty="0" err="1" smtClean="0"/>
              <a:t>xDSL</a:t>
            </a:r>
            <a:endParaRPr lang="en-US" dirty="0" smtClean="0"/>
          </a:p>
          <a:p>
            <a:r>
              <a:rPr lang="en-US" dirty="0" smtClean="0"/>
              <a:t>ISDN </a:t>
            </a:r>
            <a:r>
              <a:rPr lang="th-TH" dirty="0" smtClean="0"/>
              <a:t>ออกแบบเพื่อให้สามารส่งข้อมูลหลายประเภทในระบบเดียวกันแต่เนื่องจากความถี่แคบจึงมีข้อจำกัดเรื่องอัตราการรับส่งข้อมูล</a:t>
            </a:r>
            <a:endParaRPr lang="th-TH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สรุป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ATM </a:t>
            </a:r>
            <a:r>
              <a:rPr lang="th-TH" dirty="0" smtClean="0"/>
              <a:t>ถูกพัฒนาสำหรับ </a:t>
            </a:r>
            <a:r>
              <a:rPr lang="en-US" dirty="0" smtClean="0"/>
              <a:t>ISBN</a:t>
            </a:r>
            <a:r>
              <a:rPr lang="th-TH" dirty="0" smtClean="0"/>
              <a:t> แบบความถี่กว้างเพื่อรองรับอัตราข้อมูลที่สูงกว่า</a:t>
            </a:r>
          </a:p>
          <a:p>
            <a:r>
              <a:rPr lang="th-TH" dirty="0" smtClean="0"/>
              <a:t>สายคู่เช่า เป็นองค์ประกอบสำคัญของ </a:t>
            </a:r>
            <a:r>
              <a:rPr lang="en-US" dirty="0" smtClean="0"/>
              <a:t>WAN</a:t>
            </a:r>
            <a:r>
              <a:rPr lang="th-TH" dirty="0" smtClean="0"/>
              <a:t> ในปัจจุบัน</a:t>
            </a:r>
          </a:p>
          <a:p>
            <a:r>
              <a:rPr lang="th-TH" dirty="0" smtClean="0"/>
              <a:t>เฟรมรีเลย์เป็นเทคโนโลยีที่ใช้เพื่อเชื่อมต่อสองเครือข่ายที่อยู่ห่างไกลกัน รองรับทั้งแบบดิจิตอล</a:t>
            </a:r>
            <a:r>
              <a:rPr lang="th-TH" dirty="0" err="1" smtClean="0"/>
              <a:t>และอะนาล๊อก</a:t>
            </a:r>
            <a:r>
              <a:rPr lang="th-TH" dirty="0" smtClean="0"/>
              <a:t> เช่นเดียวกับ </a:t>
            </a:r>
            <a:r>
              <a:rPr lang="en-US" dirty="0" smtClean="0"/>
              <a:t>ATM</a:t>
            </a:r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เทคโนโลยี </a:t>
            </a:r>
            <a:r>
              <a:rPr lang="en-US" b="1" dirty="0" smtClean="0"/>
              <a:t>WAN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เทคโนโลยี </a:t>
            </a:r>
            <a:r>
              <a:rPr lang="en-US" dirty="0" smtClean="0"/>
              <a:t>WAN </a:t>
            </a:r>
            <a:r>
              <a:rPr lang="th-TH" dirty="0" smtClean="0"/>
              <a:t>นั้นจะแตกต่างจากเทคโนโลยี </a:t>
            </a:r>
            <a:r>
              <a:rPr lang="en-US" dirty="0" smtClean="0"/>
              <a:t>LAN </a:t>
            </a:r>
            <a:r>
              <a:rPr lang="th-TH" dirty="0" smtClean="0"/>
              <a:t>มาก เทคโนโลยี </a:t>
            </a:r>
            <a:r>
              <a:rPr lang="en-US" dirty="0" smtClean="0"/>
              <a:t>LAN </a:t>
            </a:r>
            <a:r>
              <a:rPr lang="th-TH" dirty="0" smtClean="0"/>
              <a:t>ส่วนใหญ่จะมีมาตรฐานรองรับ แต่เทคโนโลยี </a:t>
            </a:r>
            <a:r>
              <a:rPr lang="en-US" dirty="0" smtClean="0"/>
              <a:t>WAN </a:t>
            </a:r>
            <a:r>
              <a:rPr lang="th-TH" dirty="0" smtClean="0"/>
              <a:t>จะประกอบด้วยส่วนต่างๆ ที่สร้างจากหลายบริษัท บางส่วนก็มีมาตรฐาน บางส่วนก็เป็นเทคโนโลยีเฉพาะของบริษัท ซึ่งจะแตกต่างกันทั้งทางด้านลักษณะ ประสิทธิภาพ และราคาสิ่งอยากที่สุดในการสร้างเครือข่าย </a:t>
            </a:r>
            <a:r>
              <a:rPr lang="en-US" dirty="0" smtClean="0"/>
              <a:t>WAN </a:t>
            </a:r>
            <a:r>
              <a:rPr lang="th-TH" dirty="0" smtClean="0"/>
              <a:t>คือการเลือกใช้เทคโนโลยีที่สามารถทำงานร่วมกันได้ และสนองความต้องการของธุรกิจ ซึ่งจำเป็นอย่างยิ่งที่ต้องเข้าใจทุกๆ ส่วนของเทคโนโลยี </a:t>
            </a:r>
            <a:r>
              <a:rPr lang="en-US" dirty="0" smtClean="0"/>
              <a:t>WAN</a:t>
            </a:r>
            <a:r>
              <a:rPr lang="th-TH" dirty="0" smtClean="0"/>
              <a:t/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เทคโนโลยี </a:t>
            </a:r>
            <a:r>
              <a:rPr lang="en-US" b="1" dirty="0" smtClean="0"/>
              <a:t>WAN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เทคโนโลยี </a:t>
            </a:r>
            <a:r>
              <a:rPr lang="en-US" dirty="0" smtClean="0"/>
              <a:t>WAN </a:t>
            </a:r>
            <a:r>
              <a:rPr lang="th-TH" dirty="0" smtClean="0"/>
              <a:t>มีองค์ประกอบที่สำคัญดังนี้</a:t>
            </a:r>
          </a:p>
          <a:p>
            <a:pPr lvl="1"/>
            <a:r>
              <a:rPr lang="th-TH" b="1" dirty="0" smtClean="0"/>
              <a:t>ระบบส่งสัญญาณ (</a:t>
            </a:r>
            <a:r>
              <a:rPr lang="en-US" b="1" dirty="0" smtClean="0"/>
              <a:t>Transmission Facility)</a:t>
            </a:r>
          </a:p>
          <a:p>
            <a:pPr lvl="1"/>
            <a:r>
              <a:rPr lang="th-TH" b="1" dirty="0" smtClean="0"/>
              <a:t>อุปกรณ์เครือข่าย เช่น </a:t>
            </a:r>
            <a:r>
              <a:rPr lang="th-TH" b="1" dirty="0" err="1" smtClean="0"/>
              <a:t>เราท์เตอร์</a:t>
            </a:r>
            <a:r>
              <a:rPr lang="th-TH" b="1" dirty="0" smtClean="0"/>
              <a:t> และสวิตซ์ </a:t>
            </a:r>
            <a:endParaRPr lang="en-US" b="1" dirty="0" smtClean="0"/>
          </a:p>
          <a:p>
            <a:pPr lvl="1"/>
            <a:r>
              <a:rPr lang="th-TH" b="1" dirty="0" smtClean="0"/>
              <a:t>ระบบจัดการที่อยู่ (</a:t>
            </a:r>
            <a:r>
              <a:rPr lang="en-US" b="1" dirty="0" smtClean="0"/>
              <a:t>Internetwork Addressing)</a:t>
            </a:r>
          </a:p>
          <a:p>
            <a:pPr lvl="1"/>
            <a:r>
              <a:rPr lang="th-TH" b="1" dirty="0" smtClean="0"/>
              <a:t>โปรโตคอลจัดเส้นทาง (</a:t>
            </a:r>
            <a:r>
              <a:rPr lang="en-US" b="1" dirty="0" smtClean="0"/>
              <a:t>Routing Protocol)</a:t>
            </a:r>
          </a:p>
          <a:p>
            <a:r>
              <a:rPr lang="th-TH" dirty="0" smtClean="0"/>
              <a:t>ในแต่ละส่วนประกอบที่กล่าวมานั้นยังแยกออกเป็นส่วนย่อยๆ อีกหลายส่วน ซึ่งจะแตกต่างกันขึ้นอยู่กับ</a:t>
            </a:r>
            <a:r>
              <a:rPr lang="th-TH" dirty="0" err="1" smtClean="0"/>
              <a:t>ริษัท</a:t>
            </a:r>
            <a:r>
              <a:rPr lang="th-TH" dirty="0" smtClean="0"/>
              <a:t>ผู้ผลิต โมเดล และ</a:t>
            </a:r>
            <a:r>
              <a:rPr lang="th-TH" dirty="0" err="1" smtClean="0"/>
              <a:t>คอมฟิกูเร</a:t>
            </a:r>
            <a:r>
              <a:rPr lang="th-TH" dirty="0" smtClean="0"/>
              <a:t>ชัน ก่อนที่จะตัดสินใจเลือกใช้เทคโนโลยีใดก็ควรที่จะพิจารณาให้แน่ใจว่า</a:t>
            </a:r>
            <a:r>
              <a:rPr lang="th-TH" dirty="0" err="1" smtClean="0"/>
              <a:t>เทค</a:t>
            </a:r>
            <a:r>
              <a:rPr lang="th-TH" dirty="0" smtClean="0"/>
              <a:t>โนโน </a:t>
            </a:r>
            <a:r>
              <a:rPr lang="th-TH" dirty="0" err="1" smtClean="0"/>
              <a:t>โล</a:t>
            </a:r>
            <a:r>
              <a:rPr lang="th-TH" dirty="0" smtClean="0"/>
              <a:t>ยีดังกล่าวสนองความต้องการหรือไม่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ระบบสัญญาณ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ระบบที่ใช้ในการรับส่งสัญญาณสำหรับ </a:t>
            </a:r>
            <a:r>
              <a:rPr lang="en-US" dirty="0" smtClean="0"/>
              <a:t>WAN </a:t>
            </a:r>
            <a:r>
              <a:rPr lang="th-TH" dirty="0" smtClean="0"/>
              <a:t>นั้นมีหลายประเภท ซึ่งจะแตกต่างกันทางด้านขนาด ประสิทธิภาพ อัตราข้อมูล และราคา ตัวอย่างเช่น </a:t>
            </a:r>
            <a:r>
              <a:rPr lang="th-TH" dirty="0" err="1" smtClean="0"/>
              <a:t>แบนด์</a:t>
            </a:r>
            <a:r>
              <a:rPr lang="th-TH" dirty="0" smtClean="0"/>
              <a:t>วิธของระบบนำสัญญาณเหล่านี้จะเป็นไปได้ตั้งแต่ 9.6 </a:t>
            </a:r>
            <a:r>
              <a:rPr lang="en-US" dirty="0" smtClean="0"/>
              <a:t>Kbps </a:t>
            </a:r>
            <a:r>
              <a:rPr lang="th-TH" dirty="0" smtClean="0"/>
              <a:t>ไปจนถึง 44.736 </a:t>
            </a:r>
            <a:r>
              <a:rPr lang="en-US" dirty="0" smtClean="0"/>
              <a:t>Mbps </a:t>
            </a:r>
            <a:r>
              <a:rPr lang="th-TH" dirty="0" smtClean="0"/>
              <a:t>หรือมากกว่า ระบบนำสัญญาณเหล่านี้สามารถรองรับการรับส่งข้อมูลด้วยอัตราการรับส่งที่คง ที่และกำหนดได้ ซึ่งจะใช้สายสัญญาณประเภทต่างๆ เช่น สายคู่เกลียวบิด สายไฟเบอร์ หรือแม้กระทั่งสื่อไร้สาย เช่น ไมโครเวฟ หรือการสื่อสารผ่านดาวเทียม เป็นต้น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/>
              <a:t>ระบบสัญญาณ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ระบบส่งสัญญาณจะแตกต่างกันมากในเรื่องของลักษณะการส่งสัญญาณ ซึ่งสามารถจำแนกระบบส่งสัญญาณเหล่านี้ออกเป็น 2 ประเภทคือ</a:t>
            </a:r>
          </a:p>
          <a:p>
            <a:pPr lvl="1"/>
            <a:r>
              <a:rPr lang="th-TH" dirty="0" smtClean="0"/>
              <a:t>ระบบส่งสัญญาณแบบวงจรสวิตซ์ (</a:t>
            </a:r>
            <a:r>
              <a:rPr lang="en-US" dirty="0" smtClean="0"/>
              <a:t>Circuit Switched Facility)</a:t>
            </a:r>
            <a:endParaRPr lang="th-TH" dirty="0" smtClean="0"/>
          </a:p>
          <a:p>
            <a:pPr lvl="1"/>
            <a:r>
              <a:rPr lang="th-TH" dirty="0" smtClean="0"/>
              <a:t>ระบบส่งสัญญาณแบบ</a:t>
            </a:r>
            <a:r>
              <a:rPr lang="th-TH" dirty="0" err="1" smtClean="0"/>
              <a:t>แพ็กเก็ต</a:t>
            </a:r>
            <a:r>
              <a:rPr lang="th-TH" dirty="0" smtClean="0"/>
              <a:t>สวิตซ์ (</a:t>
            </a:r>
            <a:r>
              <a:rPr lang="en-US" dirty="0" smtClean="0"/>
              <a:t>Packet Switched Facility)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รวมกลุ่ม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กำหนดเอง 3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844</TotalTime>
  <Words>3945</Words>
  <Application>Microsoft Office PowerPoint</Application>
  <PresentationFormat>นำเสนอทางหน้าจอ (4:3)</PresentationFormat>
  <Paragraphs>166</Paragraphs>
  <Slides>51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Urban</vt:lpstr>
      <vt:lpstr>4132404 การสื่อสารข้อมูลและเครือข่ายคอมพิวเตอร์ บทที่ 6 WAN</vt:lpstr>
      <vt:lpstr>เนื้อหา</vt:lpstr>
      <vt:lpstr>เทคโนโลยี WAN</vt:lpstr>
      <vt:lpstr>เทคโนโลยี WAN</vt:lpstr>
      <vt:lpstr>งานนำเสนอ PowerPoint</vt:lpstr>
      <vt:lpstr>เทคโนโลยี WAN</vt:lpstr>
      <vt:lpstr>เทคโนโลยี WAN</vt:lpstr>
      <vt:lpstr>ระบบสัญญาณ</vt:lpstr>
      <vt:lpstr>ระบบสัญญาณ</vt:lpstr>
      <vt:lpstr>ระบบส่งสัญญาณแบบวงจรสวิตช์</vt:lpstr>
      <vt:lpstr>ระบบส่งสัญญาณแบบวงจรสวิตช์</vt:lpstr>
      <vt:lpstr>ระบบส่งสัญญาณแบบแพ็กเก็ตสวิตช์</vt:lpstr>
      <vt:lpstr>ระบบส่งสัญญาณแบบแพ็กเก็ตสวิตช์</vt:lpstr>
      <vt:lpstr>โมเด็มและระบบโทรศัพท์</vt:lpstr>
      <vt:lpstr>โมเด็มและระบบโทรศัพท์</vt:lpstr>
      <vt:lpstr>โมเด็มและระบบโทรศัพท์</vt:lpstr>
      <vt:lpstr>ประเภทการแปลงสัญญาณ (Modulation Type) </vt:lpstr>
      <vt:lpstr>มาตรฐานโมเด็ม </vt:lpstr>
      <vt:lpstr>มาตรฐานโมเด็ม </vt:lpstr>
      <vt:lpstr>มาตรฐานโมเด็ม </vt:lpstr>
      <vt:lpstr>มาตรฐานโมเด็ม </vt:lpstr>
      <vt:lpstr>มาตรฐานโมเด็ม</vt:lpstr>
      <vt:lpstr>สายคู่เช่า (Leased Line)</vt:lpstr>
      <vt:lpstr>เทคนิคการมัลติเพล็กซ์สัญญาณ </vt:lpstr>
      <vt:lpstr>Time Division Multiplexing</vt:lpstr>
      <vt:lpstr>Frequency Division Multiplexing  </vt:lpstr>
      <vt:lpstr>ISDN</vt:lpstr>
      <vt:lpstr>องค์ประกอบของ ISDN</vt:lpstr>
      <vt:lpstr> </vt:lpstr>
      <vt:lpstr>xDSL</vt:lpstr>
      <vt:lpstr>ประเภทของเทคโนโลยี DSL</vt:lpstr>
      <vt:lpstr>ADSL (Asymmetrical Digital Subscriber Line)</vt:lpstr>
      <vt:lpstr>VDSL (Very-high-bit-rate Digital Subscriber Line)</vt:lpstr>
      <vt:lpstr>HDSL (High-bit-rate Digital Subscriber Line)</vt:lpstr>
      <vt:lpstr>ประเภทของเทคโนโลยี DSL</vt:lpstr>
      <vt:lpstr>อุปกรณ์ที่ใช้กับระบบ DSL</vt:lpstr>
      <vt:lpstr> </vt:lpstr>
      <vt:lpstr>Cable Modem</vt:lpstr>
      <vt:lpstr>X.25</vt:lpstr>
      <vt:lpstr>X.25</vt:lpstr>
      <vt:lpstr>Frame Relay</vt:lpstr>
      <vt:lpstr>คุณสมบัติทั่วไปของ Frame Relay</vt:lpstr>
      <vt:lpstr> </vt:lpstr>
      <vt:lpstr>Frame Relay</vt:lpstr>
      <vt:lpstr>Frame Relay</vt:lpstr>
      <vt:lpstr>Frame Relay</vt:lpstr>
      <vt:lpstr>ATM</vt:lpstr>
      <vt:lpstr> </vt:lpstr>
      <vt:lpstr>ATM</vt:lpstr>
      <vt:lpstr>สรุป</vt:lpstr>
      <vt:lpstr>สรุป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4132701 การสื่อสารข้อมูลและเครือข่ายคอมพิวเตอร์ บทที่ 2 สายสัญญาณและสื่อไร้สาย</dc:title>
  <dc:creator>lazeal</dc:creator>
  <cp:lastModifiedBy>user</cp:lastModifiedBy>
  <cp:revision>82</cp:revision>
  <dcterms:created xsi:type="dcterms:W3CDTF">2012-06-29T04:26:38Z</dcterms:created>
  <dcterms:modified xsi:type="dcterms:W3CDTF">2019-06-17T01:35:56Z</dcterms:modified>
</cp:coreProperties>
</file>