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4"/>
  </p:handoutMasterIdLst>
  <p:sldIdLst>
    <p:sldId id="257" r:id="rId2"/>
    <p:sldId id="258" r:id="rId3"/>
    <p:sldId id="317" r:id="rId4"/>
    <p:sldId id="259" r:id="rId5"/>
    <p:sldId id="260" r:id="rId6"/>
    <p:sldId id="261" r:id="rId7"/>
    <p:sldId id="262" r:id="rId8"/>
    <p:sldId id="318" r:id="rId9"/>
    <p:sldId id="319" r:id="rId10"/>
    <p:sldId id="320" r:id="rId11"/>
    <p:sldId id="263" r:id="rId12"/>
    <p:sldId id="264" r:id="rId13"/>
    <p:sldId id="266" r:id="rId14"/>
    <p:sldId id="265" r:id="rId15"/>
    <p:sldId id="321" r:id="rId16"/>
    <p:sldId id="267" r:id="rId17"/>
    <p:sldId id="268" r:id="rId18"/>
    <p:sldId id="322" r:id="rId19"/>
    <p:sldId id="269" r:id="rId20"/>
    <p:sldId id="270" r:id="rId21"/>
    <p:sldId id="271" r:id="rId22"/>
    <p:sldId id="323" r:id="rId23"/>
    <p:sldId id="272" r:id="rId24"/>
    <p:sldId id="324" r:id="rId25"/>
    <p:sldId id="325" r:id="rId26"/>
    <p:sldId id="326" r:id="rId27"/>
    <p:sldId id="328" r:id="rId28"/>
    <p:sldId id="327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1" r:id="rId61"/>
    <p:sldId id="360" r:id="rId62"/>
    <p:sldId id="362" r:id="rId63"/>
  </p:sldIdLst>
  <p:sldSz cx="9144000" cy="6858000" type="screen4x3"/>
  <p:notesSz cx="67818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C8AEA-23D3-4453-A208-B74EF29E0A3B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7BFB9-5A34-4401-AAF1-294F4B59CA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2444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สี่เหลี่ยม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สี่เหลี่ยม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ยึด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6/17/2019</a:t>
            </a:fld>
            <a:endParaRPr lang="en-U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สี่เหลี่ยม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สี่เหลี่ยม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500174"/>
            <a:ext cx="8929718" cy="1757386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4132404 </a:t>
            </a:r>
            <a:r>
              <a:rPr lang="th-TH" sz="4400" dirty="0" smtClean="0"/>
              <a:t>การสื่อสารข้อมูลและเครือข่ายคอมพิวเตอร์</a:t>
            </a:r>
            <a:br>
              <a:rPr lang="th-TH" sz="4400" dirty="0" smtClean="0"/>
            </a:br>
            <a:r>
              <a:rPr lang="th-TH" sz="4400" dirty="0" smtClean="0"/>
              <a:t>บทที่ </a:t>
            </a:r>
            <a:r>
              <a:rPr lang="th-TH" dirty="0" smtClean="0"/>
              <a:t>5 อี</a:t>
            </a:r>
            <a:r>
              <a:rPr lang="th-TH" dirty="0" err="1" smtClean="0"/>
              <a:t>เธอร์เน็ต</a:t>
            </a:r>
            <a:endParaRPr lang="th-TH" sz="44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0100" y="5429264"/>
            <a:ext cx="7854696" cy="1214446"/>
          </a:xfrm>
        </p:spPr>
        <p:txBody>
          <a:bodyPr>
            <a:normAutofit/>
          </a:bodyPr>
          <a:lstStyle/>
          <a:p>
            <a:pPr algn="r"/>
            <a:r>
              <a:rPr lang="th-TH" sz="3200" dirty="0" smtClean="0"/>
              <a:t>ผู้สอน	อ</a:t>
            </a:r>
            <a:r>
              <a:rPr lang="en-US" sz="3200" dirty="0" smtClean="0"/>
              <a:t>.</a:t>
            </a:r>
            <a:r>
              <a:rPr lang="th-TH" sz="3200" dirty="0" smtClean="0"/>
              <a:t>ปุริม ชฎา</a:t>
            </a:r>
            <a:r>
              <a:rPr lang="th-TH" sz="3200" dirty="0" err="1" smtClean="0"/>
              <a:t>รัตน</a:t>
            </a:r>
            <a:r>
              <a:rPr lang="th-TH" sz="3200" dirty="0" smtClean="0"/>
              <a:t>ฐิติ</a:t>
            </a:r>
          </a:p>
          <a:p>
            <a:pPr algn="r"/>
            <a:r>
              <a:rPr lang="en-US" dirty="0" smtClean="0">
                <a:latin typeface="AngsanaUPC" pitchFamily="18" charset="-34"/>
              </a:rPr>
              <a:t>E-mail: purim_it@hotmail.com</a:t>
            </a:r>
            <a:endParaRPr lang="th-TH" dirty="0" smtClean="0">
              <a:latin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19274"/>
            <a:ext cx="8286776" cy="603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สถาปัตยกรรม </a:t>
            </a:r>
            <a:r>
              <a:rPr lang="en-US" b="1" dirty="0" smtClean="0"/>
              <a:t>IEEE802.3 </a:t>
            </a:r>
            <a:r>
              <a:rPr lang="th-TH" b="1" dirty="0" smtClean="0"/>
              <a:t>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ในสมัยแรกคำว่า "อี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กับ </a:t>
            </a:r>
            <a:r>
              <a:rPr lang="en-US" dirty="0" smtClean="0"/>
              <a:t>CSMA/CD" </a:t>
            </a:r>
            <a:r>
              <a:rPr lang="th-TH" dirty="0" smtClean="0"/>
              <a:t>มักจะหมายถึงระบบเครือข่ายชนิดเดียวกัน เนื่องจากอี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จะใช้โปรโตคอล </a:t>
            </a:r>
            <a:r>
              <a:rPr lang="en-US" dirty="0" smtClean="0"/>
              <a:t>CSMA/CD </a:t>
            </a:r>
            <a:r>
              <a:rPr lang="th-TH" dirty="0" smtClean="0"/>
              <a:t>ในการเข้าถึงสื่อกลางในการรับส่งข้อมูล ดังนั้นคำว่า </a:t>
            </a:r>
            <a:r>
              <a:rPr lang="en-US" dirty="0" smtClean="0"/>
              <a:t>CSMA/CD </a:t>
            </a:r>
            <a:r>
              <a:rPr lang="th-TH" dirty="0" smtClean="0"/>
              <a:t>ก็จะใช้แทนคำว่าอี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ไม่ได้อีกต่อไป</a:t>
            </a:r>
            <a:br>
              <a:rPr lang="th-TH" dirty="0" smtClean="0"/>
            </a:br>
            <a:r>
              <a:rPr lang="th-TH" dirty="0" smtClean="0"/>
              <a:t>อีกคำ หนึ่งคือ </a:t>
            </a:r>
            <a:r>
              <a:rPr lang="th-TH" dirty="0" err="1" smtClean="0"/>
              <a:t>บรอดแบนด์</a:t>
            </a:r>
            <a:r>
              <a:rPr lang="th-TH" dirty="0" smtClean="0"/>
              <a:t> (</a:t>
            </a:r>
            <a:r>
              <a:rPr lang="en-US" dirty="0" smtClean="0"/>
              <a:t>Broadband) </a:t>
            </a:r>
            <a:r>
              <a:rPr lang="th-TH" dirty="0" smtClean="0"/>
              <a:t>กับเบสแบนด์ (</a:t>
            </a:r>
            <a:r>
              <a:rPr lang="en-US" dirty="0" smtClean="0"/>
              <a:t>Baseband) </a:t>
            </a:r>
            <a:r>
              <a:rPr lang="th-TH" dirty="0" smtClean="0"/>
              <a:t>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เกือบทุกประเภทจะเป็นแบบเบสแบนด์ มีบางประเภทที่</a:t>
            </a:r>
            <a:r>
              <a:rPr lang="th-TH" dirty="0" err="1" smtClean="0"/>
              <a:t>เป็นบ</a:t>
            </a:r>
            <a:r>
              <a:rPr lang="th-TH" dirty="0" smtClean="0"/>
              <a:t>รอด</a:t>
            </a:r>
            <a:r>
              <a:rPr lang="th-TH" dirty="0" err="1" smtClean="0"/>
              <a:t>แบนด์</a:t>
            </a:r>
            <a:r>
              <a:rPr lang="th-TH" dirty="0" smtClean="0"/>
              <a:t> เช่น 10</a:t>
            </a:r>
            <a:r>
              <a:rPr lang="en-US" dirty="0" smtClean="0"/>
              <a:t>Broad36 </a:t>
            </a:r>
            <a:r>
              <a:rPr lang="th-TH" dirty="0" smtClean="0"/>
              <a:t>แต่มีการใช้เครือข่ายประเภทนี้จริงน้อยมาก และช่วงหลัง ๆ แทบจะไม่มีมาตรฐานอี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ที่เป็น</a:t>
            </a:r>
            <a:r>
              <a:rPr lang="th-TH" dirty="0" err="1" smtClean="0"/>
              <a:t>แบบบ</a:t>
            </a:r>
            <a:r>
              <a:rPr lang="th-TH" dirty="0" smtClean="0"/>
              <a:t>รอด</a:t>
            </a:r>
            <a:r>
              <a:rPr lang="th-TH" dirty="0" err="1" smtClean="0"/>
              <a:t>แบนด์</a:t>
            </a:r>
            <a:r>
              <a:rPr lang="th-TH" dirty="0" smtClean="0"/>
              <a:t>เลย เพราะฉะนั้นเมื่อกล่าวถึงอี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มักจะหมายถึงการส่งข้อมูลแบบเบสแบนด์</a:t>
            </a:r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สถาปัตยกรรม </a:t>
            </a:r>
            <a:r>
              <a:rPr lang="en-US" b="1" dirty="0" smtClean="0"/>
              <a:t>IEEE802.3 </a:t>
            </a:r>
            <a:r>
              <a:rPr lang="th-TH" b="1" dirty="0" smtClean="0"/>
              <a:t>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249424"/>
            <a:ext cx="8572560" cy="4325112"/>
          </a:xfrm>
        </p:spPr>
        <p:txBody>
          <a:bodyPr>
            <a:noAutofit/>
          </a:bodyPr>
          <a:lstStyle/>
          <a:p>
            <a:r>
              <a:rPr lang="th-TH" dirty="0" smtClean="0"/>
              <a:t>เพื่อไม่เป็นการสับสนกับชื่อต่าง ๆ จะขอสรุปการเรียกชื่อดังนี้ เมื่อกล่าวถึงอี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จะหมายถึงอี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แบบดั้งเดิมที่มีความเร็วที่ 10 </a:t>
            </a:r>
            <a:r>
              <a:rPr lang="en-US" dirty="0" smtClean="0"/>
              <a:t>Mbps </a:t>
            </a:r>
            <a:r>
              <a:rPr lang="th-TH" dirty="0" smtClean="0"/>
              <a:t>ส่วนคำว่าอี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ความเร็วสูง หรือ</a:t>
            </a:r>
            <a:r>
              <a:rPr lang="th-TH" dirty="0" err="1" smtClean="0"/>
              <a:t>ฟาสต์</a:t>
            </a:r>
            <a:r>
              <a:rPr lang="th-TH" dirty="0" smtClean="0"/>
              <a:t>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(</a:t>
            </a:r>
            <a:r>
              <a:rPr lang="en-US" dirty="0" smtClean="0"/>
              <a:t>Fast Ethernet) </a:t>
            </a:r>
            <a:r>
              <a:rPr lang="th-TH" dirty="0" smtClean="0"/>
              <a:t>จะหมายถึงหมายถึงอี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ที่มีความเร็ว 100 </a:t>
            </a:r>
            <a:r>
              <a:rPr lang="en-US" dirty="0" smtClean="0"/>
              <a:t>Mbps </a:t>
            </a:r>
            <a:r>
              <a:rPr lang="th-TH" dirty="0" smtClean="0"/>
              <a:t>ส่วนกิกะบิตอี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(</a:t>
            </a:r>
            <a:r>
              <a:rPr lang="en-US" dirty="0" smtClean="0"/>
              <a:t>Gigabit Ethernet) </a:t>
            </a:r>
            <a:r>
              <a:rPr lang="th-TH" dirty="0" smtClean="0"/>
              <a:t>จะหมายถึงอี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ที่มีความเร็ว 1,000 </a:t>
            </a:r>
            <a:r>
              <a:rPr lang="en-US" dirty="0" smtClean="0"/>
              <a:t>Mbps </a:t>
            </a:r>
            <a:r>
              <a:rPr lang="th-TH" dirty="0" smtClean="0"/>
              <a:t>หรือ 1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  <a:r>
              <a:rPr lang="th-TH" dirty="0" smtClean="0"/>
              <a:t>และสุดท้าย</a:t>
            </a:r>
            <a:r>
              <a:rPr lang="th-TH" dirty="0" err="1" smtClean="0"/>
              <a:t>เทน</a:t>
            </a:r>
            <a:r>
              <a:rPr lang="th-TH" dirty="0" smtClean="0"/>
              <a:t>กิกะบิตอี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นั้น จะหมายถึงอี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ที่ความเร็ว 10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  <a:r>
              <a:rPr lang="th-TH" dirty="0" smtClean="0"/>
              <a:t>หรือบางทีก็เรียกว่า 10</a:t>
            </a:r>
            <a:r>
              <a:rPr lang="en-US" dirty="0" err="1" smtClean="0"/>
              <a:t>GbE</a:t>
            </a:r>
            <a:r>
              <a:rPr lang="en-US" dirty="0" smtClean="0"/>
              <a:t> </a:t>
            </a:r>
            <a:r>
              <a:rPr lang="th-TH" dirty="0" smtClean="0"/>
              <a:t>ก็ได้เช่นกัน </a:t>
            </a:r>
          </a:p>
          <a:p>
            <a:r>
              <a:rPr lang="th-TH" dirty="0" smtClean="0"/>
              <a:t>คณะชุดทำงานของสถาบัน </a:t>
            </a:r>
            <a:r>
              <a:rPr lang="en-US" dirty="0" smtClean="0"/>
              <a:t>IEEE </a:t>
            </a:r>
            <a:r>
              <a:rPr lang="th-TH" dirty="0" smtClean="0"/>
              <a:t>ได้ออกแบบอี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โดยการแบ่งแยกหน้าที่ หรือฟังก์ชันของ </a:t>
            </a:r>
            <a:r>
              <a:rPr lang="en-US" dirty="0" smtClean="0"/>
              <a:t>LAN (Local Area Network) </a:t>
            </a:r>
            <a:r>
              <a:rPr lang="th-TH" dirty="0" smtClean="0"/>
              <a:t>ออกเป็นส่วนย่อย ๆ </a:t>
            </a:r>
            <a:r>
              <a:rPr lang="th-TH" dirty="0" err="1" smtClean="0"/>
              <a:t>หรือเลเยอร์</a:t>
            </a:r>
            <a:r>
              <a:rPr lang="th-TH" dirty="0" smtClean="0"/>
              <a:t> (</a:t>
            </a:r>
            <a:r>
              <a:rPr lang="en-US" dirty="0" smtClean="0"/>
              <a:t>Layer) </a:t>
            </a:r>
            <a:r>
              <a:rPr lang="th-TH" dirty="0" smtClean="0"/>
              <a:t>ตามลำดับขั้นตอนของเหตุการณ์ต่าง ๆ ที่เกิดขึ้นระหว่างการสื่อสารผ่านเครือข่าย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/>
              <a:t>ดาต้าลิงค์เลเยอร์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49424"/>
            <a:ext cx="8329642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IEEE </a:t>
            </a:r>
            <a:r>
              <a:rPr lang="th-TH" dirty="0" smtClean="0"/>
              <a:t>ได้แบ่งชั้นเชื่อมโยงข้อมูลหรือ</a:t>
            </a:r>
            <a:r>
              <a:rPr lang="th-TH" dirty="0" err="1" smtClean="0"/>
              <a:t>ดาต้าลิงค์เลเยอร์</a:t>
            </a:r>
            <a:r>
              <a:rPr lang="th-TH" dirty="0" smtClean="0"/>
              <a:t> (</a:t>
            </a:r>
            <a:r>
              <a:rPr lang="en-US" dirty="0" smtClean="0"/>
              <a:t>Data Link Layer) </a:t>
            </a:r>
            <a:r>
              <a:rPr lang="th-TH" dirty="0" smtClean="0"/>
              <a:t>ออกเป็น 2 </a:t>
            </a:r>
            <a:r>
              <a:rPr lang="th-TH" dirty="0" err="1" smtClean="0"/>
              <a:t>เลเยอร์</a:t>
            </a:r>
            <a:r>
              <a:rPr lang="th-TH" dirty="0" smtClean="0"/>
              <a:t>ย่อย คือ </a:t>
            </a:r>
            <a:r>
              <a:rPr lang="en-US" dirty="0" smtClean="0"/>
              <a:t>LLC (Logical Link Control) </a:t>
            </a:r>
            <a:r>
              <a:rPr lang="th-TH" dirty="0" smtClean="0"/>
              <a:t>และ </a:t>
            </a:r>
            <a:r>
              <a:rPr lang="en-US" dirty="0" smtClean="0"/>
              <a:t>MAC (Media Access Control) </a:t>
            </a:r>
            <a:r>
              <a:rPr lang="th-TH" dirty="0" smtClean="0"/>
              <a:t>ทั้ง</a:t>
            </a:r>
            <a:r>
              <a:rPr lang="th-TH" dirty="0" err="1" smtClean="0"/>
              <a:t>สองเลเยอร์</a:t>
            </a:r>
            <a:r>
              <a:rPr lang="th-TH" dirty="0" smtClean="0"/>
              <a:t>ย่อยนี้ถือได้ว่าเป็นหัวใจของอี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เนื่องจาก</a:t>
            </a:r>
            <a:r>
              <a:rPr lang="th-TH" dirty="0" err="1" smtClean="0"/>
              <a:t>เป็นเลเยอร์</a:t>
            </a:r>
            <a:r>
              <a:rPr lang="th-TH" dirty="0" smtClean="0"/>
              <a:t>ที่สร้างเฟรมข้อมูลและที่อยู่ (</a:t>
            </a:r>
            <a:r>
              <a:rPr lang="en-US" dirty="0" smtClean="0"/>
              <a:t>Addressing) </a:t>
            </a:r>
            <a:r>
              <a:rPr lang="th-TH" dirty="0" smtClean="0"/>
              <a:t>และชั้นที่ทำให้ข้อมูลส่งถึงปลายทางอย่างถูกต้อง และใน</a:t>
            </a:r>
            <a:r>
              <a:rPr lang="th-TH" dirty="0" err="1" smtClean="0"/>
              <a:t>สองเลเยอร์</a:t>
            </a:r>
            <a:r>
              <a:rPr lang="th-TH" dirty="0" smtClean="0"/>
              <a:t>นี้ยังรับผิดชอบเกี่ยวกับกลไกการตรวจสอบข้อผิดพลาดที่อาจ เกิดขึ้นระหว่างการรับส่งข้อมูล และถ้ามีข้อผิดพลาดเกิดขึ้นก็จะเตรียมการในการส่งข้อมูลใหม่ โดยสรุปก็คือ </a:t>
            </a:r>
            <a:r>
              <a:rPr lang="th-TH" dirty="0" err="1" smtClean="0"/>
              <a:t>เป็นเลเยอร์</a:t>
            </a:r>
            <a:r>
              <a:rPr lang="th-TH" dirty="0" smtClean="0"/>
              <a:t>ที่ควบคุมการรับส่งข้อมูล ถึงแม้ว่าจะ</a:t>
            </a:r>
            <a:r>
              <a:rPr lang="th-TH" dirty="0" err="1" smtClean="0"/>
              <a:t>ไม่ใช่เลเยอร์</a:t>
            </a:r>
            <a:r>
              <a:rPr lang="th-TH" dirty="0" smtClean="0"/>
              <a:t>ที่ส่งข้อมูลจริง ๆ ก็</a:t>
            </a:r>
            <a:r>
              <a:rPr lang="th-TH" dirty="0" err="1" smtClean="0"/>
              <a:t>ตามเลเยอร์</a:t>
            </a:r>
            <a:r>
              <a:rPr lang="th-TH" dirty="0" smtClean="0"/>
              <a:t>ที่ทำการรับส่งข้อมูลจริง ๆ ก็คือ </a:t>
            </a:r>
            <a:r>
              <a:rPr lang="th-TH" dirty="0" err="1" smtClean="0"/>
              <a:t>ฟิ</a:t>
            </a:r>
            <a:r>
              <a:rPr lang="th-TH" dirty="0" smtClean="0"/>
              <a:t>สิ</a:t>
            </a:r>
            <a:r>
              <a:rPr lang="th-TH" dirty="0" err="1" smtClean="0"/>
              <a:t>คอลเลเยอร์</a:t>
            </a:r>
            <a:r>
              <a:rPr lang="th-TH" dirty="0" smtClean="0"/>
              <a:t> (</a:t>
            </a:r>
            <a:r>
              <a:rPr lang="en-US" dirty="0" smtClean="0"/>
              <a:t>Physical Layer) </a:t>
            </a:r>
            <a:r>
              <a:rPr lang="th-TH" dirty="0" smtClean="0"/>
              <a:t>นั่นเอง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Logical Link Control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249424"/>
            <a:ext cx="8429684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LLC (Logical Link Control) </a:t>
            </a:r>
            <a:r>
              <a:rPr lang="th-TH" dirty="0" err="1" smtClean="0"/>
              <a:t>เป็นเลเยอร์</a:t>
            </a:r>
            <a:r>
              <a:rPr lang="th-TH" dirty="0" smtClean="0"/>
              <a:t>ที่อยู่ด้านบนของ</a:t>
            </a:r>
            <a:r>
              <a:rPr lang="th-TH" dirty="0" err="1" smtClean="0"/>
              <a:t>ดาต้าลิงค์เลเยอร์</a:t>
            </a:r>
            <a:r>
              <a:rPr lang="th-TH" dirty="0" smtClean="0"/>
              <a:t> ซึ่งจะให้บริการกับโปโต</a:t>
            </a:r>
            <a:r>
              <a:rPr lang="th-TH" dirty="0" err="1" smtClean="0"/>
              <a:t>คอลของเลเยอร์</a:t>
            </a:r>
            <a:r>
              <a:rPr lang="th-TH" dirty="0" smtClean="0"/>
              <a:t>บนในการเข้าใช้สื่อกลางหรือสายสัญญาณใน การรับส่งข้อมูล ตามมาตรฐาน </a:t>
            </a:r>
            <a:r>
              <a:rPr lang="en-US" dirty="0" smtClean="0"/>
              <a:t>IEEE802 </a:t>
            </a:r>
            <a:r>
              <a:rPr lang="th-TH" dirty="0" smtClean="0"/>
              <a:t>แล้วจะอนุญาตให้สถาปัตยกรรมของ </a:t>
            </a:r>
            <a:r>
              <a:rPr lang="en-US" dirty="0" smtClean="0"/>
              <a:t>LAN </a:t>
            </a:r>
            <a:r>
              <a:rPr lang="th-TH" dirty="0" smtClean="0"/>
              <a:t>ที่ต่างกันสามารถทำงานร่วมกันได้ กล่าวคือ </a:t>
            </a:r>
            <a:r>
              <a:rPr lang="th-TH" dirty="0" err="1" smtClean="0"/>
              <a:t>โปรโตคอลเลเยอร์</a:t>
            </a:r>
            <a:r>
              <a:rPr lang="th-TH" dirty="0" smtClean="0"/>
              <a:t>บนไม่จำเป็นต้องทราบ</a:t>
            </a:r>
            <a:r>
              <a:rPr lang="th-TH" dirty="0" err="1" smtClean="0"/>
              <a:t>ว่าฟิ</a:t>
            </a:r>
            <a:r>
              <a:rPr lang="th-TH" dirty="0" smtClean="0"/>
              <a:t>ซิ</a:t>
            </a:r>
            <a:r>
              <a:rPr lang="th-TH" dirty="0" err="1" smtClean="0"/>
              <a:t>คอลเลเยอร์</a:t>
            </a:r>
            <a:r>
              <a:rPr lang="th-TH" dirty="0" smtClean="0"/>
              <a:t>ใช้สายสัญญาณประเภทใด ในการรับส่งข้อมูล เพราะ </a:t>
            </a:r>
            <a:r>
              <a:rPr lang="en-US" dirty="0" smtClean="0"/>
              <a:t>LLC </a:t>
            </a:r>
            <a:r>
              <a:rPr lang="th-TH" dirty="0" smtClean="0"/>
              <a:t>จะรับผิดชอบแทนในการปรับเฟรมข้อมูลให้สามารถส่งไปได้ในสายสัญญาณประเภทนั้น ๆ </a:t>
            </a:r>
            <a:r>
              <a:rPr lang="en-US" dirty="0" smtClean="0"/>
              <a:t>LLC </a:t>
            </a:r>
            <a:r>
              <a:rPr lang="th-TH" dirty="0" err="1" smtClean="0"/>
              <a:t>เป็นเลเยอร์</a:t>
            </a:r>
            <a:r>
              <a:rPr lang="th-TH" dirty="0" smtClean="0"/>
              <a:t>ที่แยกชั้นเครือข่าย (</a:t>
            </a:r>
            <a:r>
              <a:rPr lang="en-US" dirty="0" smtClean="0"/>
              <a:t>Network Layer) </a:t>
            </a:r>
            <a:r>
              <a:rPr lang="th-TH" dirty="0" smtClean="0"/>
              <a:t>ออกจากการเปลี่ยนแปลงบ่อย ๆ ของสถาปัตยกรรมของ </a:t>
            </a:r>
            <a:r>
              <a:rPr lang="en-US" dirty="0" smtClean="0"/>
              <a:t>LAN </a:t>
            </a:r>
            <a:r>
              <a:rPr lang="th-TH" dirty="0" smtClean="0"/>
              <a:t>โดยโปรโตคอล</a:t>
            </a:r>
            <a:r>
              <a:rPr lang="th-TH" dirty="0" err="1" smtClean="0"/>
              <a:t>ของเลเยอร์</a:t>
            </a:r>
            <a:r>
              <a:rPr lang="th-TH" dirty="0" smtClean="0"/>
              <a:t>ที่สูงกว่าไม่จำเป็นต้องสนใจว่า</a:t>
            </a:r>
            <a:r>
              <a:rPr lang="th-TH" dirty="0" err="1" smtClean="0"/>
              <a:t>แพ็กเก็ต</a:t>
            </a:r>
            <a:r>
              <a:rPr lang="th-TH" dirty="0" smtClean="0"/>
              <a:t>จะส่งผ่าน เครือข่ายแบบอี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โทเคน</a:t>
            </a:r>
            <a:r>
              <a:rPr lang="th-TH" dirty="0" err="1" smtClean="0"/>
              <a:t>ริง</a:t>
            </a:r>
            <a:r>
              <a:rPr lang="th-TH" dirty="0" smtClean="0"/>
              <a:t> หรือ </a:t>
            </a:r>
            <a:r>
              <a:rPr lang="en-US" dirty="0" smtClean="0"/>
              <a:t>ATM </a:t>
            </a:r>
            <a:r>
              <a:rPr lang="th-TH" dirty="0" smtClean="0"/>
              <a:t>และไม่จำเป็นต้องรู้ว่าการส่งผ่านข้อมูลในขั้นกายภาพจะใช้การรับส่งข้อมูล แบบใด ชั้น </a:t>
            </a:r>
            <a:r>
              <a:rPr lang="en-US" dirty="0" smtClean="0"/>
              <a:t>LLC </a:t>
            </a:r>
            <a:r>
              <a:rPr lang="th-TH" dirty="0" smtClean="0"/>
              <a:t>จะจัดการเรื่องเหล่านี้ได้ทั้งหมด</a:t>
            </a: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Media Access Control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MAC (Media Access Control) </a:t>
            </a:r>
            <a:r>
              <a:rPr lang="th-TH" dirty="0" err="1" smtClean="0"/>
              <a:t>เป็นเลเยอร์</a:t>
            </a:r>
            <a:r>
              <a:rPr lang="th-TH" dirty="0" smtClean="0"/>
              <a:t>ย่อยที่ล่างสุดของ</a:t>
            </a:r>
            <a:r>
              <a:rPr lang="th-TH" dirty="0" err="1" smtClean="0"/>
              <a:t>ดาต้าลิงค์เลเยอร์</a:t>
            </a:r>
            <a:r>
              <a:rPr lang="th-TH" dirty="0" smtClean="0"/>
              <a:t> ซึ่งจะทำหน้าที่เชื่อมต่อ</a:t>
            </a:r>
            <a:r>
              <a:rPr lang="th-TH" dirty="0" err="1" smtClean="0"/>
              <a:t>กับฟิ</a:t>
            </a:r>
            <a:r>
              <a:rPr lang="th-TH" dirty="0" smtClean="0"/>
              <a:t>สิ</a:t>
            </a:r>
            <a:r>
              <a:rPr lang="th-TH" dirty="0" err="1" smtClean="0"/>
              <a:t>คอลเลเยอร์</a:t>
            </a:r>
            <a:r>
              <a:rPr lang="th-TH" dirty="0" smtClean="0"/>
              <a:t> และรับผิดชอบในการรับส่งข้อมูลให้สำเร็จและถูกต้อง โดยจะแบ่งหน้าที่ออกเป็นสองส่วนคือ การส่งข้อมูลและการรับข้อมูล </a:t>
            </a:r>
            <a:endParaRPr lang="en-US" dirty="0" smtClean="0"/>
          </a:p>
          <a:p>
            <a:r>
              <a:rPr lang="en-US" dirty="0" smtClean="0"/>
              <a:t>MAC </a:t>
            </a:r>
            <a:r>
              <a:rPr lang="th-TH" dirty="0" smtClean="0"/>
              <a:t>จะทำหน้าที่ห่อหุ้มข้อมูลที่ส่งผ่านจากชั้น </a:t>
            </a:r>
            <a:r>
              <a:rPr lang="en-US" dirty="0" smtClean="0"/>
              <a:t>LLC </a:t>
            </a:r>
            <a:r>
              <a:rPr lang="th-TH" dirty="0" smtClean="0"/>
              <a:t>และทำให้อยู่ในรูปของเฟรมข้อมูล ซึ่งเฟรมข้อมูลนี้จะประกอบด้วยที่อยู่ และข้อมูลต่างๆ ที่จำเป็นสำหรับการส่งข้อมูลให้ถึงปลายทาง ชั้น </a:t>
            </a:r>
            <a:r>
              <a:rPr lang="en-US" dirty="0" smtClean="0"/>
              <a:t>MAC </a:t>
            </a:r>
            <a:r>
              <a:rPr lang="th-TH" dirty="0" smtClean="0"/>
              <a:t>ยังรับผิดชอบในการสร้างกลไกสำหรับตรวจสอบข้อผิดพลาดของข้อมูลในเฟรมนั้นๆ ในระหว่างการรับส่งเฟรมด้วย นอกจากนี้ </a:t>
            </a:r>
            <a:r>
              <a:rPr lang="en-US" dirty="0" smtClean="0"/>
              <a:t>MAC </a:t>
            </a:r>
            <a:r>
              <a:rPr lang="th-TH" dirty="0" smtClean="0"/>
              <a:t>ยังตรวจสอบชั้นกายภาพว่าช่องสัญญาณพร้อมสำหรับการส่งข้อมูลหรือไม่ ถ้าพร้อมเฟรมก็จะส่งต่อไปชั้นกายภาพเพื่อทำการส่งไปตามสายสัญญาณต่อไป แต่ถ้ายังไม่พร้อมชั้น </a:t>
            </a:r>
            <a:r>
              <a:rPr lang="en-US" dirty="0" smtClean="0"/>
              <a:t>MAC </a:t>
            </a:r>
            <a:r>
              <a:rPr lang="th-TH" dirty="0" smtClean="0"/>
              <a:t>ก็จะรอจนกว่าจะว่าง แล้วค่อยทำการส่งข้อมูล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Media Access Control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หน้าที่สุดท้ายของชั้น </a:t>
            </a:r>
            <a:r>
              <a:rPr lang="en-US" dirty="0" smtClean="0"/>
              <a:t>MAC </a:t>
            </a:r>
            <a:r>
              <a:rPr lang="th-TH" dirty="0" smtClean="0"/>
              <a:t>คือ การตรวจสอบสถานภาพของเฟรมที่กำลังส่ง ว่ามีการชนกันของเฟรมข้อมูลหรือไม่ ถ้าหากมีการชนกันเกิดขั้นก็หยุดการส่งข้อมูล และเข้าสู่กลไกการรอด้วยช่วงเวลาที่เป็นเลขสุ่ม เพื่อทำการส่งข้อมูลใหม่อีกครั้ง ซึ่งจะทำเช่นนี้ไปเรื่อยๆ จนกว่าจะทำการส่งข้อมูลได้สำเร็จ กระบวนการส่งข้อมูลที่ว่านี้เป็นทั้งข้อดีข้อเสียของอี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ข้อดีก็คือ เป็นการรับรองให้แก่โปรโตคอลชั้นที่อยู่เหนือกว่ามั่นใจว่าข้อมูลจะถูกส่งไป ถึงปลายทางอย่างแน่นอน แต่ในขณะเดียวกันข้อเสียก็คือ การส่งข้อมูลอาจใช้เวลานานมากถ้ามีการใช้เครือข่ายมาก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ฟอร์แมตเฟรมข้อมูล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ฟอร์แมตเฟรมข้อมูลข้อมูลที่อยู่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ที่สองนั้นจะจัดในรูปแบบของเฟรม ซึ่งตามมาตรฐาน </a:t>
            </a:r>
            <a:r>
              <a:rPr lang="en-US" dirty="0" smtClean="0"/>
              <a:t>IEEE802.3 </a:t>
            </a:r>
            <a:r>
              <a:rPr lang="th-TH" dirty="0" smtClean="0"/>
              <a:t>แล้วฟอร์แมตของเฟรมตัวเลขที่แสดงข้างบนไบต์ของฟิลด์นั้นๆ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0438"/>
            <a:ext cx="77343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ฟอร์แมตเฟรมข้อมูล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รายละเอียดของฟิลด์ต่างๆ ของเฟรมอี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ที่แสดงดังนี้</a:t>
            </a:r>
            <a:endParaRPr lang="en-US" dirty="0" smtClean="0"/>
          </a:p>
          <a:p>
            <a:pPr lvl="1"/>
            <a:r>
              <a:rPr lang="en-US" dirty="0" smtClean="0"/>
              <a:t>Preamble </a:t>
            </a:r>
            <a:r>
              <a:rPr lang="th-TH" dirty="0" smtClean="0"/>
              <a:t>เป็นฟิลด์ที่มีบิตสลับระหว่าง 1 กับ 0 ซึ่งเป็นสัญญาณบอกสถานีฝ่ายรับว่ากำลังมีข้อมูลส่งมา ฟิลด์นี้มีความยาว 8 ไบต์ โดยรวมเอาไบต์ของ </a:t>
            </a:r>
            <a:r>
              <a:rPr lang="en-US" dirty="0" smtClean="0"/>
              <a:t>SOF </a:t>
            </a:r>
            <a:r>
              <a:rPr lang="th-TH" dirty="0" smtClean="0"/>
              <a:t>เข้าด้วย</a:t>
            </a:r>
            <a:endParaRPr lang="en-US" dirty="0" smtClean="0"/>
          </a:p>
          <a:p>
            <a:pPr lvl="1"/>
            <a:r>
              <a:rPr lang="en-US" dirty="0" smtClean="0"/>
              <a:t>SOF (Start-of-Frame) </a:t>
            </a:r>
            <a:r>
              <a:rPr lang="th-TH" dirty="0" smtClean="0"/>
              <a:t>เป็นไบต์สุดท้าย</a:t>
            </a:r>
            <a:r>
              <a:rPr lang="th-TH" dirty="0" err="1" smtClean="0"/>
              <a:t>ของพ</a:t>
            </a:r>
            <a:r>
              <a:rPr lang="th-TH" dirty="0" smtClean="0"/>
              <a:t>รี</a:t>
            </a:r>
            <a:r>
              <a:rPr lang="th-TH" dirty="0" err="1" smtClean="0"/>
              <a:t>แอมเบิล</a:t>
            </a:r>
            <a:r>
              <a:rPr lang="th-TH" dirty="0" smtClean="0"/>
              <a:t> ซึ่งไบต์นี้จะแตกต่างจากไบต์อื่น ๆ คือ 2 บิตสุดท้ายจะเป็นเลข 1 ทั้งคู่ เพื่อเป็นสัญญาณสำหรับบอกจุดเริ่มต้นของเฟรมจริงๆ</a:t>
            </a:r>
            <a:endParaRPr lang="en-US" dirty="0" smtClean="0"/>
          </a:p>
          <a:p>
            <a:pPr lvl="1"/>
            <a:r>
              <a:rPr lang="en-US" dirty="0" smtClean="0"/>
              <a:t>Destination/Source Address </a:t>
            </a:r>
            <a:r>
              <a:rPr lang="th-TH" dirty="0" smtClean="0"/>
              <a:t>หมายเลข หรือที่อยู่ของสถานีปลายทางและต้นทางนี้จะควบคุมโดย </a:t>
            </a:r>
            <a:r>
              <a:rPr lang="en-US" dirty="0" smtClean="0"/>
              <a:t>IEEE </a:t>
            </a:r>
            <a:r>
              <a:rPr lang="th-TH" dirty="0" smtClean="0"/>
              <a:t>ซึ่งมีเกณฑ์คือ 24 บิตแรกเป็นหมายเลขที่กำหนดให้กับบริษัทผู้ผลิต </a:t>
            </a:r>
            <a:r>
              <a:rPr lang="en-US" dirty="0" smtClean="0"/>
              <a:t>NIC (Network Interface Card) </a:t>
            </a:r>
            <a:r>
              <a:rPr lang="th-TH" dirty="0" smtClean="0"/>
              <a:t>และบริษัทนั้นจะเป็นคนที่กำหนดอีก 24 บิตที่เหลือ การทำเช่นนี้เพื่อให้แน่ใจว่าในเครือข่ายหนึ่งๆ จะไม่มีหมายเลขที่ซ้ำกัน 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ฟอร์แมตเฟรมข้อมูล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Type/Length </a:t>
            </a:r>
            <a:r>
              <a:rPr lang="th-TH" dirty="0" smtClean="0"/>
              <a:t>เป็นฟิลด์ที่บอกประเภทของโปรโตคอล</a:t>
            </a:r>
            <a:r>
              <a:rPr lang="th-TH" dirty="0" err="1" smtClean="0"/>
              <a:t>ของเลเยอร์</a:t>
            </a:r>
            <a:r>
              <a:rPr lang="th-TH" dirty="0" smtClean="0"/>
              <a:t>ที่อยู่เหนือกว่า เช่น </a:t>
            </a:r>
            <a:r>
              <a:rPr lang="en-US" dirty="0" smtClean="0"/>
              <a:t>IP, IPX, IPv6, ARP, AppleTalk</a:t>
            </a:r>
          </a:p>
          <a:p>
            <a:pPr lvl="1"/>
            <a:r>
              <a:rPr lang="en-US" dirty="0" smtClean="0"/>
              <a:t>Data </a:t>
            </a:r>
            <a:r>
              <a:rPr lang="th-TH" dirty="0" smtClean="0"/>
              <a:t>ส่วนนี้จะเป็นฟิลด์ที่เก็บข้อมูลซึ่งความยาวอย่างน้อยต้องไม่ต่ำกว่า 46 ไบต์ ถ้าต่ำกว่านี้จะต้องมีฟิลด์เสริม เพื่อให้ข้อมูลมีขนาดอย่างน้อย 46 ไบต์ เหตุที่ต้องกำหนดความยาวขั้นต่ำนี้ก็เพื่อสำหรับการตรวจเช็คการชนกันของ ข้อมูล ในระหว่างการรับส่งข้อมูล ส่วนความยาวสูงสุดคือ 1,500 ไบต์</a:t>
            </a:r>
            <a:endParaRPr lang="en-US" dirty="0" smtClean="0"/>
          </a:p>
          <a:p>
            <a:pPr lvl="1"/>
            <a:r>
              <a:rPr lang="en-US" dirty="0" smtClean="0"/>
              <a:t>FCS (Frame Check Sequence) </a:t>
            </a:r>
            <a:r>
              <a:rPr lang="th-TH" dirty="0" smtClean="0"/>
              <a:t>ฟิลด์นี้มีความยาว 4 ไบต์ ซึ่งเป็นโค้ดสำหรับตรวจสอบข้อผิดพลาดแบบ </a:t>
            </a:r>
            <a:r>
              <a:rPr lang="en-US" dirty="0" smtClean="0"/>
              <a:t>CRC (Cyclic Redundancy Check </a:t>
            </a:r>
            <a:r>
              <a:rPr lang="th-TH" dirty="0" smtClean="0"/>
              <a:t>ของข้อมูลในเฟรม</a:t>
            </a:r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เนื้อหา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ประวัติอี</a:t>
            </a:r>
            <a:r>
              <a:rPr lang="th-TH" dirty="0" err="1" smtClean="0"/>
              <a:t>เธอร์เน็ต</a:t>
            </a:r>
            <a:endParaRPr lang="th-TH" dirty="0" smtClean="0"/>
          </a:p>
          <a:p>
            <a:r>
              <a:rPr lang="th-TH" dirty="0" smtClean="0"/>
              <a:t>สถาปัตยกรรม </a:t>
            </a:r>
            <a:r>
              <a:rPr lang="en-US" dirty="0" smtClean="0"/>
              <a:t>IEEE 802.3 </a:t>
            </a:r>
            <a:r>
              <a:rPr lang="th-TH" dirty="0" smtClean="0"/>
              <a:t>อี</a:t>
            </a:r>
            <a:r>
              <a:rPr lang="th-TH" dirty="0" err="1" smtClean="0"/>
              <a:t>เธอร์เน็ต</a:t>
            </a:r>
            <a:endParaRPr lang="th-TH" dirty="0" smtClean="0"/>
          </a:p>
          <a:p>
            <a:r>
              <a:rPr lang="th-TH" dirty="0" smtClean="0"/>
              <a:t>อุปกรณ์เครือข่ายอี</a:t>
            </a:r>
            <a:r>
              <a:rPr lang="th-TH" dirty="0" err="1" smtClean="0"/>
              <a:t>เธอร์เน็ต</a:t>
            </a:r>
            <a:endParaRPr lang="en-US" dirty="0" smtClean="0"/>
          </a:p>
          <a:p>
            <a:r>
              <a:rPr lang="th-TH" dirty="0" err="1" smtClean="0"/>
              <a:t>คอลลิ</a:t>
            </a:r>
            <a:r>
              <a:rPr lang="th-TH" dirty="0" smtClean="0"/>
              <a:t>ชันโดเมน</a:t>
            </a:r>
            <a:endParaRPr lang="en-US" dirty="0" smtClean="0"/>
          </a:p>
          <a:p>
            <a:r>
              <a:rPr lang="th-TH" dirty="0" err="1" smtClean="0"/>
              <a:t>บรอดคาสต์</a:t>
            </a:r>
            <a:r>
              <a:rPr lang="th-TH" dirty="0" smtClean="0"/>
              <a:t>โดเมน</a:t>
            </a:r>
            <a:endParaRPr lang="en-US" dirty="0" smtClean="0"/>
          </a:p>
          <a:p>
            <a:r>
              <a:rPr lang="th-TH" dirty="0" smtClean="0"/>
              <a:t>การเรียกชื่ออี</a:t>
            </a:r>
            <a:r>
              <a:rPr lang="th-TH" dirty="0" err="1" smtClean="0"/>
              <a:t>เธอร์เน็ต</a:t>
            </a:r>
            <a:endParaRPr lang="th-TH" dirty="0" smtClean="0"/>
          </a:p>
          <a:p>
            <a:r>
              <a:rPr lang="th-TH" dirty="0" smtClean="0"/>
              <a:t>อี</a:t>
            </a:r>
            <a:r>
              <a:rPr lang="th-TH" dirty="0" err="1" smtClean="0"/>
              <a:t>เธอร์เน็ต</a:t>
            </a:r>
            <a:endParaRPr lang="th-TH" dirty="0" smtClean="0"/>
          </a:p>
          <a:p>
            <a:r>
              <a:rPr lang="th-TH" dirty="0" err="1" smtClean="0"/>
              <a:t>ฟาสต์</a:t>
            </a:r>
            <a:r>
              <a:rPr lang="th-TH" dirty="0" smtClean="0"/>
              <a:t>อี</a:t>
            </a:r>
            <a:r>
              <a:rPr lang="th-TH" dirty="0" err="1" smtClean="0"/>
              <a:t>เธอร์เน็ต</a:t>
            </a:r>
            <a:endParaRPr lang="th-TH" dirty="0" smtClean="0"/>
          </a:p>
          <a:p>
            <a:r>
              <a:rPr lang="th-TH" dirty="0" smtClean="0"/>
              <a:t>กิกะบิตอี</a:t>
            </a:r>
            <a:r>
              <a:rPr lang="th-TH" dirty="0" err="1" smtClean="0"/>
              <a:t>เธอร์เน็ต</a:t>
            </a:r>
            <a:endParaRPr lang="th-TH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โปรโตคอล </a:t>
            </a:r>
            <a:r>
              <a:rPr lang="en-US" b="1" dirty="0" smtClean="0"/>
              <a:t>CSMA/CD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ได้ถูกคิดค้นขึ้นตั้งแต่ทศวรรษที่ 1970 และยังคงเป็นเทคโนโลยีชั้นนำของเครือข่ายอี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ตั้งอยู่บนมาตรฐานการ ส่งข้อมูลหรือโปรโตคอล </a:t>
            </a:r>
            <a:r>
              <a:rPr lang="en-US" dirty="0" smtClean="0"/>
              <a:t>CSMA/CD (Carrier Sense Multiple Access with Collision Detection) </a:t>
            </a:r>
            <a:r>
              <a:rPr lang="th-TH" dirty="0" smtClean="0"/>
              <a:t>ซึ่งเป็นโปรโตคอลที่รับส่งข้อมูลแบบ</a:t>
            </a:r>
            <a:r>
              <a:rPr lang="th-TH" dirty="0" err="1" smtClean="0"/>
              <a:t>ฮาล์ฟ</a:t>
            </a:r>
            <a:r>
              <a:rPr lang="th-TH" dirty="0" smtClean="0"/>
              <a:t>ดู</a:t>
            </a:r>
            <a:r>
              <a:rPr lang="th-TH" dirty="0" err="1" smtClean="0"/>
              <a:t>เพล็กซ์</a:t>
            </a:r>
            <a:r>
              <a:rPr lang="th-TH" dirty="0" smtClean="0"/>
              <a:t> โปรโตคอลนี้ใช้สำหรับการเข้าใช้สื่อกลางที่แชร์กันในการส่งสัญญาณระหว่างโหน </a:t>
            </a:r>
            <a:r>
              <a:rPr lang="th-TH" dirty="0" err="1" smtClean="0"/>
              <a:t>ดใน</a:t>
            </a:r>
            <a:r>
              <a:rPr lang="th-TH" dirty="0" smtClean="0"/>
              <a:t>เครือข่าย ซึ่งมีขั้นตอนดังนี้ เมื่อ</a:t>
            </a:r>
            <a:r>
              <a:rPr lang="th-TH" dirty="0" err="1" smtClean="0"/>
              <a:t>โหนด</a:t>
            </a:r>
            <a:r>
              <a:rPr lang="th-TH" dirty="0" smtClean="0"/>
              <a:t>ใดๆ ต้องการที่จะส่งข้อมูลจะต้องคอยฟังก่อน ว่ามี</a:t>
            </a:r>
            <a:r>
              <a:rPr lang="th-TH" dirty="0" err="1" smtClean="0"/>
              <a:t>โหนด</a:t>
            </a:r>
            <a:r>
              <a:rPr lang="th-TH" dirty="0" smtClean="0"/>
              <a:t>อื่นกำลังส่งข้อมูลอยู่หรือไม่ ถ้ามีให้รอจนกว่า</a:t>
            </a:r>
            <a:r>
              <a:rPr lang="th-TH" dirty="0" err="1" smtClean="0"/>
              <a:t>โหนด</a:t>
            </a:r>
            <a:r>
              <a:rPr lang="th-TH" dirty="0" smtClean="0"/>
              <a:t>นั้นส่งข้อมูลเสร็จก่อน แล้วค่อยเริ่มส่งข้อมูล และในขณะที่กำลังส่งข้อมูลอยู่นั้นต้องตรวจสอบว่ามีการชนกันของข้อมูลเกิด ขึ้นหรือไม่ ถ้ามีการชนกันของข้อมูลเกิดขึ้นให้หยุดทำการส่งข้อมูลทันที แล้วค่อยเริ่มกระบวนการส่งข้อมลใหม่อีกครั้ง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โปรโตคอล </a:t>
            </a:r>
            <a:r>
              <a:rPr lang="en-US" b="1" dirty="0" smtClean="0"/>
              <a:t>CSMA/CD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เนื่องจากแต่ละ</a:t>
            </a:r>
            <a:r>
              <a:rPr lang="th-TH" dirty="0" err="1" smtClean="0"/>
              <a:t>โหนด</a:t>
            </a:r>
            <a:r>
              <a:rPr lang="th-TH" dirty="0" smtClean="0"/>
              <a:t>ใช้สื่อกลาง ร่วมกันซึ่งเรียกว่า บัส (</a:t>
            </a:r>
            <a:r>
              <a:rPr lang="en-US" dirty="0" smtClean="0"/>
              <a:t>Bus) </a:t>
            </a:r>
            <a:r>
              <a:rPr lang="th-TH" dirty="0" smtClean="0"/>
              <a:t>ฉะนั้นจึงมี</a:t>
            </a:r>
            <a:r>
              <a:rPr lang="th-TH" dirty="0" err="1" smtClean="0"/>
              <a:t>โหนด</a:t>
            </a:r>
            <a:r>
              <a:rPr lang="th-TH" dirty="0" smtClean="0"/>
              <a:t>ที่ส่งข้อมูลได้แค่</a:t>
            </a:r>
            <a:r>
              <a:rPr lang="th-TH" dirty="0" err="1" smtClean="0"/>
              <a:t>โหนด</a:t>
            </a:r>
            <a:r>
              <a:rPr lang="th-TH" dirty="0" smtClean="0"/>
              <a:t>เดียวในขณะใดขณะหนึ่ง การชนกันของข้อมูลก็มีโอกาสเกิดขึ้นเนื่องจากการที่มี</a:t>
            </a:r>
            <a:r>
              <a:rPr lang="th-TH" dirty="0" err="1" smtClean="0"/>
              <a:t>โหนด</a:t>
            </a:r>
            <a:r>
              <a:rPr lang="th-TH" dirty="0" smtClean="0"/>
              <a:t>มากกว่าหนึ่งโหน </a:t>
            </a:r>
            <a:r>
              <a:rPr lang="th-TH" dirty="0" err="1" smtClean="0"/>
              <a:t>ดที่</a:t>
            </a:r>
            <a:r>
              <a:rPr lang="th-TH" dirty="0" smtClean="0"/>
              <a:t>ทำการส่งข้อมูลไปบนสื่อกลางในเวลาเดียวกัน ผลที่ได้ คือ ข้อมูลก็จะกลายเป็นขยะหรืออ่านไม่ได้ทันที เมื่อมีจำนวน</a:t>
            </a:r>
            <a:r>
              <a:rPr lang="th-TH" dirty="0" err="1" smtClean="0"/>
              <a:t>โหนด</a:t>
            </a:r>
            <a:r>
              <a:rPr lang="th-TH" dirty="0" smtClean="0"/>
              <a:t>เพิ่มมากขึ้นความน่าจะเป็นที่ข้อมูลจะชนกันก็เพิ่มขึ้นตาม ลำดับ</a:t>
            </a:r>
          </a:p>
          <a:p>
            <a:r>
              <a:rPr lang="th-TH" dirty="0" smtClean="0"/>
              <a:t>การชนกันของข้อมูลเป็นเรื่องธรรมดาของเครือข่ายอี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แต่ถ้าเกิดขึ้นบ่อยเกินไปอาจทำให้เครือข่ายช้าหรือใช้การไม่ได้เลย เมื่อ</a:t>
            </a:r>
            <a:r>
              <a:rPr lang="th-TH" dirty="0" err="1" smtClean="0"/>
              <a:t>แบนด์</a:t>
            </a:r>
            <a:r>
              <a:rPr lang="th-TH" dirty="0" smtClean="0"/>
              <a:t>วิธหรืออัตราการส่งข้อมูลของเครือข่ายถูกใช้มากกว่า 50 % การชนกันของข้อมูลก็เริ่มที่จะก่อให้เกิดความคัวคั่งในเครือจ่าย ผลก็คือ การพิมพ์เอกสารอาจใช้เวลามากขึ้น หรือการถ่ายโอนไฟล์จะช้าลง ถ้ามีการใช้มากกว่า 60 % เครือข่ายจะช้าลงอย่างเห็นได้ชัดหรืออาจทำให้เครือข่ายใช้การไม่ได้เลย</a:t>
            </a: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ค่า</a:t>
            </a:r>
            <a:r>
              <a:rPr lang="th-TH" b="1" dirty="0" err="1" smtClean="0"/>
              <a:t>ดีเลย์</a:t>
            </a:r>
            <a:r>
              <a:rPr lang="th-TH" b="1" dirty="0" smtClean="0"/>
              <a:t> (</a:t>
            </a:r>
            <a:r>
              <a:rPr lang="en-US" b="1" dirty="0" smtClean="0"/>
              <a:t>Round-Trip Delay)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การชนกันของข้อมูล (</a:t>
            </a:r>
            <a:r>
              <a:rPr lang="en-US" dirty="0" smtClean="0"/>
              <a:t>Collision) </a:t>
            </a:r>
            <a:r>
              <a:rPr lang="th-TH" dirty="0" smtClean="0"/>
              <a:t>ในเครือข่ายอี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นั้นเป็นเรื่องธรรมดา แต่ระบบ </a:t>
            </a:r>
            <a:r>
              <a:rPr lang="en-US" dirty="0" smtClean="0"/>
              <a:t>MAC </a:t>
            </a:r>
            <a:r>
              <a:rPr lang="th-TH" dirty="0" smtClean="0"/>
              <a:t>มีกลไกในการตรวจเช็คว่ามีการชนกันของข้อมูลเกิดขึ้นหรือไม่ เพื่อให้การตรวจเช็คการชนกันของข้อมูลเป็นไปได้ แต่ละสถานีต้องสามารถโต้ตอบกันได้ภายในเวลาที่จำกัด ค่า</a:t>
            </a:r>
            <a:r>
              <a:rPr lang="th-TH" dirty="0" err="1" smtClean="0"/>
              <a:t>ดีเลย์</a:t>
            </a:r>
            <a:r>
              <a:rPr lang="th-TH" dirty="0" smtClean="0"/>
              <a:t>คือเวลาในการเดินทางไปกลับของสัญญาณ ระหว่างสถานีส่งและสถานีรับ </a:t>
            </a:r>
          </a:p>
          <a:p>
            <a:r>
              <a:rPr lang="th-TH" dirty="0" smtClean="0"/>
              <a:t>มาตรฐานอี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กำหนดให้มีค่าความล่าช้าของสัญญาณหรือ</a:t>
            </a:r>
            <a:r>
              <a:rPr lang="th-TH" dirty="0" err="1" smtClean="0"/>
              <a:t>ดีเลย์</a:t>
            </a:r>
            <a:r>
              <a:rPr lang="th-TH" dirty="0" smtClean="0"/>
              <a:t>ได้ไม่เกิน 51.2 </a:t>
            </a:r>
            <a:r>
              <a:rPr lang="en-US" dirty="0" smtClean="0"/>
              <a:t>ns </a:t>
            </a:r>
            <a:r>
              <a:rPr lang="th-TH" dirty="0" smtClean="0"/>
              <a:t>สำหรับอี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ที่ความเร็ว 10 </a:t>
            </a:r>
            <a:r>
              <a:rPr lang="en-US" dirty="0" smtClean="0"/>
              <a:t>Mbps </a:t>
            </a:r>
            <a:r>
              <a:rPr lang="th-TH" dirty="0" smtClean="0"/>
              <a:t>และ 5.12 </a:t>
            </a:r>
            <a:r>
              <a:rPr lang="en-US" dirty="0" smtClean="0"/>
              <a:t>ns </a:t>
            </a:r>
            <a:r>
              <a:rPr lang="th-TH" dirty="0" smtClean="0"/>
              <a:t>สำหรับอี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ที่ความเร็ว 100 </a:t>
            </a:r>
            <a:r>
              <a:rPr lang="en-US" dirty="0" smtClean="0"/>
              <a:t>Mbps </a:t>
            </a:r>
            <a:r>
              <a:rPr lang="th-TH" dirty="0" smtClean="0"/>
              <a:t>อุปกรณ์เครือข่ายอี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ทุกชนิด รวมทั้งสายสัญญาณจะมีค่า</a:t>
            </a:r>
            <a:r>
              <a:rPr lang="th-TH" dirty="0" err="1" smtClean="0"/>
              <a:t>ดีเลย์</a:t>
            </a:r>
            <a:r>
              <a:rPr lang="th-TH" dirty="0" smtClean="0"/>
              <a:t>ที่แตกต่างกันไป ดังนั้นจึงจำเป็นต้องคำนวณค่าดี</a:t>
            </a:r>
            <a:r>
              <a:rPr lang="th-TH" dirty="0" err="1" smtClean="0"/>
              <a:t>เลย์ข</a:t>
            </a:r>
            <a:r>
              <a:rPr lang="th-TH" dirty="0" smtClean="0"/>
              <a:t>องเครือข่ายก่อนที่จะติดตั้ง ไม่เช่นนั้นถ้าหากค่าดี</a:t>
            </a:r>
            <a:r>
              <a:rPr lang="th-TH" dirty="0" err="1" smtClean="0"/>
              <a:t>เลย์ข</a:t>
            </a:r>
            <a:r>
              <a:rPr lang="th-TH" dirty="0" smtClean="0"/>
              <a:t>องเครือข่ายมีค่ามากกว่าค่าที่กำหนดไว้ก็อาจทำ ให้การส่งข้อมูลล้มเหลว หรือเกิดข้อผิดพลาดขึ้นได้</a:t>
            </a:r>
            <a:br>
              <a:rPr lang="th-TH" dirty="0" smtClean="0"/>
            </a:b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ค่า</a:t>
            </a:r>
            <a:r>
              <a:rPr lang="th-TH" b="1" dirty="0" err="1" smtClean="0"/>
              <a:t>ดีเลย์</a:t>
            </a:r>
            <a:r>
              <a:rPr lang="th-TH" b="1" dirty="0" smtClean="0"/>
              <a:t> (</a:t>
            </a:r>
            <a:r>
              <a:rPr lang="en-US" b="1" dirty="0" smtClean="0"/>
              <a:t>Round-Trip Delay)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ตารางต่อไปนี้เป็นค่า </a:t>
            </a:r>
            <a:r>
              <a:rPr lang="th-TH" dirty="0" err="1" smtClean="0"/>
              <a:t>ดีเลย์</a:t>
            </a:r>
            <a:r>
              <a:rPr lang="th-TH" dirty="0" smtClean="0"/>
              <a:t>โดยประมาณของอุปกรณ์และสายสัญญาณแต่ละชนิด นอกจากนี้ยังมีองค์ประกอบอื่นที่มีผลต่อค่า</a:t>
            </a:r>
            <a:r>
              <a:rPr lang="th-TH" dirty="0" err="1" smtClean="0"/>
              <a:t>ดีเลย์</a:t>
            </a:r>
            <a:r>
              <a:rPr lang="th-TH" dirty="0" smtClean="0"/>
              <a:t> เช่น อุณหภูมิ ความชื้น หรือแม้กระทั่งอายุการใช้งานก็มีผลเช่นเดียวกัน การคำนวณควรมีการเผื่อไว้สำหรับองค์ประกอบเหล่านี้ด้วย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43717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71942"/>
            <a:ext cx="3857652" cy="19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อุปกรณ์เครือข่ายอี</a:t>
            </a:r>
            <a:r>
              <a:rPr lang="th-TH" b="1" dirty="0" err="1" smtClean="0"/>
              <a:t>เธอร์เน็ต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อุปกรณ์ที่ใช้ในระบบเครือข่ายทำหน้าที่จัดการเกี่ยวกับการรับส่งข้อมูลในเครือข่าย หรือใช้สำหรับทวนสัญญาณ เพื่อให้การส่งข้อมูลได้ในระยะที่ไกลขึ้น หรือใช้สำหรับขยายเครือข่ายให้มีขนาดใหญ่ขึ้นอุป</a:t>
            </a:r>
            <a:r>
              <a:rPr lang="th-TH" dirty="0" err="1" smtClean="0"/>
              <a:t>กรณื</a:t>
            </a:r>
            <a:r>
              <a:rPr lang="th-TH" dirty="0" smtClean="0"/>
              <a:t>เครือข่ายที่พบเห็นโดยทั่วไป เช่น </a:t>
            </a:r>
            <a:r>
              <a:rPr lang="th-TH" dirty="0" err="1" smtClean="0"/>
              <a:t>ฮับ</a:t>
            </a:r>
            <a:r>
              <a:rPr lang="th-TH" dirty="0" smtClean="0"/>
              <a:t> สวิตซ์ 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 เป็นต้น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อุปกรณ์เครือข่ายอี</a:t>
            </a:r>
            <a:r>
              <a:rPr lang="th-TH" b="1" dirty="0" err="1" smtClean="0"/>
              <a:t>เธอร์เน็ต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ฮับ</a:t>
            </a:r>
            <a:r>
              <a:rPr lang="th-TH" dirty="0" smtClean="0"/>
              <a:t> (</a:t>
            </a:r>
            <a:r>
              <a:rPr lang="en-US" dirty="0" smtClean="0"/>
              <a:t>Hub) </a:t>
            </a:r>
            <a:r>
              <a:rPr lang="th-TH" dirty="0" smtClean="0"/>
              <a:t>หรือบางทีเรียกว่า รี</a:t>
            </a:r>
            <a:r>
              <a:rPr lang="th-TH" dirty="0" err="1" smtClean="0"/>
              <a:t>พีทเตอร์</a:t>
            </a:r>
            <a:r>
              <a:rPr lang="th-TH" dirty="0" smtClean="0"/>
              <a:t> (</a:t>
            </a:r>
            <a:r>
              <a:rPr lang="en-US" dirty="0" smtClean="0"/>
              <a:t>Repeater) </a:t>
            </a:r>
            <a:r>
              <a:rPr lang="th-TH" dirty="0" smtClean="0"/>
              <a:t>คืออุปกรณ์ที่ใช้เชื่อมต่อกลุ่มของคอมพิวเตอร์ </a:t>
            </a:r>
            <a:r>
              <a:rPr lang="th-TH" dirty="0" err="1" smtClean="0"/>
              <a:t>ฮับ</a:t>
            </a:r>
            <a:r>
              <a:rPr lang="th-TH" dirty="0" smtClean="0"/>
              <a:t>มีหน้าที่ส่งเฟรมข้อมูลทุกเฟรมที่ได้รับจากพอร์ตใดพอร์ตหนึ่งไปยังทุกๆ พอร์ตที่เหลือ คอมพิวเตอร์ที่เชื่อมต่อเข้า</a:t>
            </a:r>
            <a:r>
              <a:rPr lang="th-TH" dirty="0" err="1" smtClean="0"/>
              <a:t>กับฮับ</a:t>
            </a:r>
            <a:r>
              <a:rPr lang="th-TH" dirty="0" smtClean="0"/>
              <a:t> จะแชร์</a:t>
            </a:r>
            <a:r>
              <a:rPr lang="th-TH" dirty="0" err="1" smtClean="0"/>
              <a:t>แบนด์</a:t>
            </a:r>
            <a:r>
              <a:rPr lang="th-TH" dirty="0" smtClean="0"/>
              <a:t>วิธหรืออัตราข้อมูลของเครือข่าย ฉะนั้นยิ่งมีคอมพิวเตอร์มากเชื่อมต่อเข้า</a:t>
            </a:r>
            <a:r>
              <a:rPr lang="th-TH" dirty="0" err="1" smtClean="0"/>
              <a:t>กับฮับ</a:t>
            </a:r>
            <a:r>
              <a:rPr lang="th-TH" dirty="0" smtClean="0"/>
              <a:t>มากเท่าใด ยิ่งทำให้</a:t>
            </a:r>
            <a:r>
              <a:rPr lang="th-TH" dirty="0" err="1" smtClean="0"/>
              <a:t>แบนด์</a:t>
            </a:r>
            <a:r>
              <a:rPr lang="th-TH" dirty="0" smtClean="0"/>
              <a:t>วิธต่อคอมพิวเตอร์แต่ละเครื่องลดลง ในท้องตลาดปัจจุบัน </a:t>
            </a:r>
            <a:r>
              <a:rPr lang="th-TH" dirty="0" err="1" smtClean="0"/>
              <a:t>ฮับ</a:t>
            </a:r>
            <a:r>
              <a:rPr lang="th-TH" dirty="0" smtClean="0"/>
              <a:t>หลายชนิดจากหลายบริษัท ข้อแตกต่างระหว่าง</a:t>
            </a:r>
            <a:r>
              <a:rPr lang="th-TH" dirty="0" err="1" smtClean="0"/>
              <a:t>ฮับ</a:t>
            </a:r>
            <a:r>
              <a:rPr lang="th-TH" dirty="0" smtClean="0"/>
              <a:t>เหล่านี้ก็เป็นจำนวนพอร์ต สายสัญญาณที่ใช้ ประเภทของเครือข่าย และอัตราข้อมูลที่</a:t>
            </a:r>
            <a:r>
              <a:rPr lang="th-TH" dirty="0" err="1" smtClean="0"/>
              <a:t>ฮับ</a:t>
            </a:r>
            <a:r>
              <a:rPr lang="th-TH" dirty="0" smtClean="0"/>
              <a:t>รองรับได้</a:t>
            </a:r>
            <a:endParaRPr lang="th-T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อุปกรณ์เครือข่ายอี</a:t>
            </a:r>
            <a:r>
              <a:rPr lang="th-TH" b="1" dirty="0" err="1" smtClean="0"/>
              <a:t>เธอร์เน็ต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การที่อุปกรณ์เครือข่ายอี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สามารถทำงานได้ที่ความเร็ว 2 ระดับ เช่น 10/100 </a:t>
            </a:r>
            <a:r>
              <a:rPr lang="en-US" dirty="0" smtClean="0"/>
              <a:t>Mbps </a:t>
            </a:r>
            <a:r>
              <a:rPr lang="th-TH" dirty="0" smtClean="0"/>
              <a:t>นั้น ก็เนื่องจากอุปกรณ์</a:t>
            </a:r>
            <a:r>
              <a:rPr lang="th-TH" dirty="0" err="1" smtClean="0"/>
              <a:t>เครื่องนัน</a:t>
            </a:r>
            <a:r>
              <a:rPr lang="th-TH" dirty="0" smtClean="0"/>
              <a:t>มีฟังก์ชันที่สามารถเช็คได้ว่าอุปกรณ์หรือ คอมพิวเตอร์ที่มาเชื่อมต่อ</a:t>
            </a:r>
            <a:r>
              <a:rPr lang="th-TH" dirty="0" err="1" smtClean="0"/>
              <a:t>กับฮับ</a:t>
            </a:r>
            <a:r>
              <a:rPr lang="th-TH" dirty="0" smtClean="0"/>
              <a:t>นั้น สามารถรับส่งข้อมูลได้ที่ความเร็วสูงสุดเท่าไร และอุปกรณ์นั้นก็จะเลือกอัตราข้อมูลสูงสุดที่รองรับทั้งสองฝั่ง ฟังก์ชันนี้จะเรียกว่า การเจรจาอัตโนมัติ (</a:t>
            </a:r>
            <a:r>
              <a:rPr lang="en-US" dirty="0" smtClean="0"/>
              <a:t>Auto-Negotiation ) </a:t>
            </a:r>
            <a:r>
              <a:rPr lang="th-TH" dirty="0" smtClean="0"/>
              <a:t>ส่วนใหญ่</a:t>
            </a:r>
            <a:r>
              <a:rPr lang="th-TH" dirty="0" err="1" smtClean="0"/>
              <a:t>ฮับ</a:t>
            </a:r>
            <a:r>
              <a:rPr lang="th-TH" dirty="0" smtClean="0"/>
              <a:t>หรือสวิตช์ที่ผลิตในปัจจุบันจะมีคอมพิวเตอร์หลายๆ เครื่องเชื่อมต่อเข้า</a:t>
            </a:r>
            <a:r>
              <a:rPr lang="th-TH" dirty="0" err="1" smtClean="0"/>
              <a:t>กับฮับ</a:t>
            </a:r>
            <a:r>
              <a:rPr lang="th-TH" dirty="0" smtClean="0"/>
              <a:t> และแต่ละ</a:t>
            </a:r>
            <a:r>
              <a:rPr lang="th-TH" dirty="0" err="1" smtClean="0"/>
              <a:t>โหนด</a:t>
            </a:r>
            <a:r>
              <a:rPr lang="th-TH" dirty="0" smtClean="0"/>
              <a:t>สามารถรับส่งข้อมูลได้ในอัตราข้อมูลที่ต่างกัน ตัวอย่างเช่น </a:t>
            </a:r>
            <a:r>
              <a:rPr lang="en-US" dirty="0" smtClean="0"/>
              <a:t>LAN </a:t>
            </a:r>
            <a:r>
              <a:rPr lang="th-TH" dirty="0" smtClean="0"/>
              <a:t>การ์ดของคอมพิวเตอร์เครื่องหนึ่งสามารถรับส่งข้อมูลได้ที่ 10 </a:t>
            </a:r>
            <a:r>
              <a:rPr lang="en-US" dirty="0" smtClean="0"/>
              <a:t>Mbps </a:t>
            </a:r>
            <a:r>
              <a:rPr lang="th-TH" dirty="0" smtClean="0"/>
              <a:t>ส่วน </a:t>
            </a:r>
            <a:r>
              <a:rPr lang="en-US" dirty="0" smtClean="0"/>
              <a:t>LAN </a:t>
            </a:r>
            <a:r>
              <a:rPr lang="th-TH" dirty="0" smtClean="0"/>
              <a:t>การ์ดของคอมพิวเตอร์ที่เหลือสามารถรับส่งข้อมูลได้ที่ 10/100 </a:t>
            </a:r>
            <a:r>
              <a:rPr lang="en-US" dirty="0" smtClean="0"/>
              <a:t>Mbps </a:t>
            </a:r>
            <a:r>
              <a:rPr lang="th-TH" dirty="0" smtClean="0"/>
              <a:t>แล้วคอมพิวเตอร์เหล่านี้เชื่อมต่อ</a:t>
            </a:r>
            <a:r>
              <a:rPr lang="th-TH" dirty="0" err="1" smtClean="0"/>
              <a:t>กับฮับ</a:t>
            </a:r>
            <a:r>
              <a:rPr lang="th-TH" dirty="0" smtClean="0"/>
              <a:t>เดียวกันที่รองรับอัตราความเร็วที่ 10/100 </a:t>
            </a:r>
            <a:r>
              <a:rPr lang="en-US" dirty="0" smtClean="0"/>
              <a:t>Mbps </a:t>
            </a:r>
            <a:r>
              <a:rPr lang="th-TH" dirty="0" smtClean="0"/>
              <a:t>เครือข่ายนี้ก็จะทำงานที่ความเร็ว 10 </a:t>
            </a:r>
            <a:r>
              <a:rPr lang="en-US" dirty="0" smtClean="0"/>
              <a:t>Mbps </a:t>
            </a:r>
            <a:r>
              <a:rPr lang="th-TH" dirty="0" smtClean="0"/>
              <a:t>เท่านั้น แต่ถ้าเป็นสวิตช์ อัตราความเร็วจะขึ้นอยู่กับความเร็วของคอมพิวเตอร์ เนื่องจากสวิตช์จะแยก</a:t>
            </a:r>
            <a:r>
              <a:rPr lang="th-TH" dirty="0" err="1" smtClean="0"/>
              <a:t>คอลลิ</a:t>
            </a:r>
            <a:r>
              <a:rPr lang="th-TH" dirty="0" smtClean="0"/>
              <a:t>ชันโดเมน (</a:t>
            </a:r>
            <a:r>
              <a:rPr lang="en-US" dirty="0" smtClean="0"/>
              <a:t>Collision Domain)</a:t>
            </a:r>
            <a:endParaRPr lang="th-TH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สวิตซ์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Switch</a:t>
            </a:r>
            <a:r>
              <a:rPr lang="en-US" dirty="0" smtClean="0"/>
              <a:t> (</a:t>
            </a:r>
            <a:r>
              <a:rPr lang="th-TH" b="1" dirty="0" smtClean="0"/>
              <a:t>สวิตซ์</a:t>
            </a:r>
            <a:r>
              <a:rPr lang="th-TH" dirty="0" smtClean="0"/>
              <a:t>) คือ อุปกรณ์เครือข่ายที่ทำหน้าที่</a:t>
            </a:r>
            <a:r>
              <a:rPr lang="th-TH" dirty="0" err="1" smtClean="0"/>
              <a:t>ใสเลเยอร์</a:t>
            </a:r>
            <a:r>
              <a:rPr lang="th-TH" dirty="0" smtClean="0"/>
              <a:t>ที่ 2 </a:t>
            </a:r>
            <a:r>
              <a:rPr lang="en-US" dirty="0" smtClean="0"/>
              <a:t>Switch </a:t>
            </a:r>
            <a:r>
              <a:rPr lang="th-TH" dirty="0" smtClean="0"/>
              <a:t>บางทีก็เรียกว่า </a:t>
            </a:r>
            <a:r>
              <a:rPr lang="en-US" dirty="0" smtClean="0"/>
              <a:t>Switching Hub (</a:t>
            </a:r>
            <a:r>
              <a:rPr lang="th-TH" b="1" dirty="0" smtClean="0"/>
              <a:t>สวิตชิ่ง</a:t>
            </a:r>
            <a:r>
              <a:rPr lang="th-TH" b="1" dirty="0" err="1" smtClean="0"/>
              <a:t>ฮับ</a:t>
            </a:r>
            <a:r>
              <a:rPr lang="th-TH" dirty="0" smtClean="0"/>
              <a:t>) ซึ่งในช่วงแรกนั้นจะเรียกว่า </a:t>
            </a:r>
            <a:r>
              <a:rPr lang="en-US" b="1" dirty="0" smtClean="0"/>
              <a:t>Bridge</a:t>
            </a:r>
            <a:r>
              <a:rPr lang="en-US" dirty="0" smtClean="0"/>
              <a:t> (</a:t>
            </a:r>
            <a:r>
              <a:rPr lang="th-TH" b="1" dirty="0" smtClean="0"/>
              <a:t>บริดจ์</a:t>
            </a:r>
            <a:r>
              <a:rPr lang="th-TH" dirty="0" smtClean="0"/>
              <a:t>) เหตุผลที่เรียกว่าบริดจ์ในช่วงแรกนั้น เพราะส่วนใหญ่บริดจ์จะมีแค่สองพอร์ต และใช้สำหรับแยก</a:t>
            </a:r>
            <a:r>
              <a:rPr lang="th-TH" dirty="0" err="1" smtClean="0"/>
              <a:t>คอลลิ</a:t>
            </a:r>
            <a:r>
              <a:rPr lang="th-TH" dirty="0" smtClean="0"/>
              <a:t>ชันโดเมน ปัจจุบันที่เรียกว่า </a:t>
            </a:r>
            <a:r>
              <a:rPr lang="en-US" dirty="0" smtClean="0"/>
              <a:t>Switch </a:t>
            </a:r>
            <a:r>
              <a:rPr lang="th-TH" dirty="0" smtClean="0"/>
              <a:t>เพราะหมายถึง บริดจ์ที่มีมากกว่าสองพอร์ตนั่นเอง</a:t>
            </a:r>
            <a:r>
              <a:rPr lang="en-US" dirty="0" smtClean="0"/>
              <a:t> Switch </a:t>
            </a:r>
            <a:r>
              <a:rPr lang="th-TH" dirty="0" smtClean="0"/>
              <a:t>จะฉลาดกว่า </a:t>
            </a:r>
            <a:r>
              <a:rPr lang="en-US" dirty="0" smtClean="0"/>
              <a:t>Hub </a:t>
            </a:r>
            <a:r>
              <a:rPr lang="th-TH" dirty="0" smtClean="0"/>
              <a:t>คือ </a:t>
            </a:r>
            <a:r>
              <a:rPr lang="en-US" dirty="0" smtClean="0"/>
              <a:t>Switch </a:t>
            </a:r>
            <a:r>
              <a:rPr lang="th-TH" dirty="0" smtClean="0"/>
              <a:t>สามารถส่งข้อมูลที่ได้รับมาจากพอร์ตหนึ่งไปยังเฉพาะพอร์ตที่เป็นปลายทางเท่า นั้น ทำให้คอมพิวเตอร์ที่เชื่อมต่อกับพอร์ตที่เหลือสามารถส่งข้อมูลถึงกัน และกันได้ในเวลาเดียวกัน การทำเช่นนี้ทำให้อัตราการส่งข้อมูล หรือ</a:t>
            </a:r>
            <a:r>
              <a:rPr lang="th-TH" dirty="0" err="1" smtClean="0"/>
              <a:t>แบนด์</a:t>
            </a:r>
            <a:r>
              <a:rPr lang="th-TH" dirty="0" smtClean="0"/>
              <a:t>วิธไม่ขึ้นอยู่กับจำนวนคอมพิวเตอร์ที่เชื่อมต่อเข้ากับ </a:t>
            </a:r>
            <a:r>
              <a:rPr lang="en-US" dirty="0" smtClean="0"/>
              <a:t>Switch </a:t>
            </a:r>
            <a:r>
              <a:rPr lang="th-TH" dirty="0" smtClean="0"/>
              <a:t>คอมพิวเตอร์ทุกเครื่องจะมี</a:t>
            </a:r>
            <a:r>
              <a:rPr lang="th-TH" dirty="0" err="1" smtClean="0"/>
              <a:t>แบนด์</a:t>
            </a:r>
            <a:r>
              <a:rPr lang="th-TH" dirty="0" smtClean="0"/>
              <a:t>วิธเท่ากับ</a:t>
            </a:r>
            <a:r>
              <a:rPr lang="th-TH" dirty="0" err="1" smtClean="0"/>
              <a:t>แบนด์</a:t>
            </a:r>
            <a:r>
              <a:rPr lang="th-TH" dirty="0" smtClean="0"/>
              <a:t>วิธของ </a:t>
            </a:r>
            <a:r>
              <a:rPr lang="en-US" dirty="0" smtClean="0"/>
              <a:t>Switch</a:t>
            </a:r>
            <a:r>
              <a:rPr lang="th-TH" dirty="0" smtClean="0"/>
              <a:t> ด้วยข้อดีนี้เครือข่ายที่ติดตั้งใหม่ในปัจจุบันส่วนใหญ่จะนิยมใช้ </a:t>
            </a:r>
            <a:r>
              <a:rPr lang="en-US" dirty="0" smtClean="0"/>
              <a:t>Switch </a:t>
            </a:r>
            <a:r>
              <a:rPr lang="th-TH" dirty="0" smtClean="0"/>
              <a:t>มากกว่า </a:t>
            </a:r>
            <a:r>
              <a:rPr lang="en-US" dirty="0" smtClean="0"/>
              <a:t>Hub </a:t>
            </a:r>
            <a:r>
              <a:rPr lang="th-TH" dirty="0" smtClean="0"/>
              <a:t>เพราะจะไม่มีปัญหาเกี่ยวกับการชนกันของข้อมูลในเครือข่าย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/>
              <a:t>เลเยอร์</a:t>
            </a:r>
            <a:r>
              <a:rPr lang="th-TH" b="1" dirty="0" smtClean="0"/>
              <a:t> 3 สวิตช์ (</a:t>
            </a:r>
            <a:r>
              <a:rPr lang="en-US" b="1" dirty="0" smtClean="0"/>
              <a:t>Layer 3 Switch)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เมื่อพูดถึงสวิตช์ นั้นจะหมายถึงอุปกรณ์เครือข่ายที่ทำงาน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 2 แต่ปัจจุบันเทคโนโลยีในการผลิตอุปกรณ์เครือข่ายนั้นพัฒนาไปค่อนข้างมาก สวิตช์ที่มีในท้องตลาดปัจจุบันบางประเภทสามารถรองรับการทำงาน</a:t>
            </a:r>
            <a:r>
              <a:rPr lang="th-TH" dirty="0" err="1" smtClean="0"/>
              <a:t>ที่เลเยอร์</a:t>
            </a:r>
            <a:r>
              <a:rPr lang="th-TH" dirty="0" smtClean="0"/>
              <a:t>ที่ 3 ได้ด้วย ซึ่งอุปกรณ์เครือข่ายที่ทำงาน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นี้จะรู้จักในชื่อ “ 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 ” </a:t>
            </a:r>
            <a:r>
              <a:rPr lang="th-TH" dirty="0" err="1" smtClean="0"/>
              <a:t>แต่เลเยอร์</a:t>
            </a:r>
            <a:r>
              <a:rPr lang="th-TH" dirty="0" smtClean="0"/>
              <a:t>ที่ 3 สวิตช์หมายถึงอุปกรณ์เครือข่ายที่ทำหน้าที่ทั้ง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 2 และ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 3 สำหรับข้อแตกต่าง</a:t>
            </a:r>
            <a:r>
              <a:rPr lang="th-TH" dirty="0" err="1" smtClean="0"/>
              <a:t>ระหว่างเลเยอร์</a:t>
            </a:r>
            <a:r>
              <a:rPr lang="th-TH" dirty="0" smtClean="0"/>
              <a:t>ที่ 3 สวิตช์และ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อีกอย่าง คือ สวิตช์จะผลิตโดยใช้เทคโนโลยีที่เรียกว่า “</a:t>
            </a:r>
            <a:r>
              <a:rPr lang="en-US" dirty="0" smtClean="0"/>
              <a:t>ASIC (Application Specific Integrated Circuit)” </a:t>
            </a:r>
            <a:r>
              <a:rPr lang="th-TH" dirty="0" smtClean="0"/>
              <a:t>หรือเป็นวงจรควบคุมที่สร้างสำหรับทำสวิตช์โดยเฉพาะ ส่วน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นั้นโดยทั่วไปจะสร้างมาจากโพรเซสเซอร์ทั่วไปและมีซอฟต์แวร์ ที่ควบคุมการทำงานอีกครั้งหนึ่ง ดังนั้นการทำงานของสวิตช์ก็จะเร็วกว่า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มาก </a:t>
            </a:r>
            <a:endParaRPr lang="th-T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/>
              <a:t>คอลลิ</a:t>
            </a:r>
            <a:r>
              <a:rPr lang="th-TH" b="1" dirty="0" smtClean="0"/>
              <a:t>ชันโดเมน (</a:t>
            </a:r>
            <a:r>
              <a:rPr lang="en-US" b="1" dirty="0" smtClean="0"/>
              <a:t>Collision Domain)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หลักการที่สำคัญอย่างหนึ่งสำหรับการออกแบบเครือข่ายอี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</a:t>
            </a:r>
            <a:r>
              <a:rPr lang="th-TH" dirty="0" err="1" smtClean="0"/>
              <a:t>คอลลิ</a:t>
            </a:r>
            <a:r>
              <a:rPr lang="th-TH" dirty="0" smtClean="0"/>
              <a:t>ชันโดเมน ซึ่งหมายถึงส่วนของเครือข่ายที่แชร์สัญญาณในการรับส่งข้อมูลเดียวกัน ส่วนของเครือข่ายนี้อาจประกอบด้วยคอมพิวเตอร์ สายสัญญาณ และรี</a:t>
            </a:r>
            <a:r>
              <a:rPr lang="th-TH" dirty="0" err="1" smtClean="0"/>
              <a:t>พีทเตอร์</a:t>
            </a:r>
            <a:r>
              <a:rPr lang="th-TH" dirty="0" smtClean="0"/>
              <a:t> เป็นต้น ใน</a:t>
            </a:r>
            <a:r>
              <a:rPr lang="th-TH" dirty="0" err="1" smtClean="0"/>
              <a:t>คอลลิ</a:t>
            </a:r>
            <a:r>
              <a:rPr lang="th-TH" dirty="0" smtClean="0"/>
              <a:t>ชันโดเมนเดียวกันถ้าทีอย่างน้อยสอง</a:t>
            </a:r>
            <a:r>
              <a:rPr lang="th-TH" dirty="0" err="1" smtClean="0"/>
              <a:t>โหนด</a:t>
            </a:r>
            <a:r>
              <a:rPr lang="th-TH" dirty="0" smtClean="0"/>
              <a:t>ส่งสัญญาณในเวลาเดียวกันก็จะ เกิดการชนกันของข้อมูลขึ้น ส่วนคำว่า เซ็ก</a:t>
            </a:r>
            <a:r>
              <a:rPr lang="th-TH" dirty="0" err="1" smtClean="0"/>
              <a:t>เมนต์</a:t>
            </a:r>
            <a:r>
              <a:rPr lang="th-TH" dirty="0" smtClean="0"/>
              <a:t> (</a:t>
            </a:r>
            <a:r>
              <a:rPr lang="en-US" dirty="0" smtClean="0"/>
              <a:t>Segment) </a:t>
            </a:r>
            <a:r>
              <a:rPr lang="th-TH" dirty="0" smtClean="0"/>
              <a:t>จะหมายถึง ส่วนของเครือข่ายที่เชื่อมต่อกันโดยใช้สายสัญญาณเดียวกัน เช่น กลุ่มของคอมพิวเตอร์ที่เชื่อมต่อกันด้วยสายโค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 ซึ่งเซ็ก</a:t>
            </a:r>
            <a:r>
              <a:rPr lang="th-TH" dirty="0" err="1" smtClean="0"/>
              <a:t>เมนต์</a:t>
            </a:r>
            <a:r>
              <a:rPr lang="th-TH" dirty="0" smtClean="0"/>
              <a:t>นั้นจะไม่รวมเอารี</a:t>
            </a:r>
            <a:r>
              <a:rPr lang="th-TH" dirty="0" err="1" smtClean="0"/>
              <a:t>พีทเตอร์</a:t>
            </a:r>
            <a:r>
              <a:rPr lang="th-TH" dirty="0" smtClean="0"/>
              <a:t>เข้าไปด้วย ใส</a:t>
            </a:r>
            <a:r>
              <a:rPr lang="th-TH" dirty="0" err="1" smtClean="0"/>
              <a:t>คอลลิ</a:t>
            </a:r>
            <a:r>
              <a:rPr lang="th-TH" dirty="0" smtClean="0"/>
              <a:t>ชันโดเมนหนึ่งๆ อาจประกอบด้วยหลายเซ็ก</a:t>
            </a:r>
            <a:r>
              <a:rPr lang="th-TH" dirty="0" err="1" smtClean="0"/>
              <a:t>เมนต์</a:t>
            </a:r>
            <a:r>
              <a:rPr lang="th-TH" dirty="0" smtClean="0"/>
              <a:t>ที่เชื่อมต่อกันด้วยรี</a:t>
            </a:r>
            <a:r>
              <a:rPr lang="th-TH" dirty="0" err="1" smtClean="0"/>
              <a:t>พีทเตอร์</a:t>
            </a:r>
            <a:r>
              <a:rPr lang="th-TH" dirty="0" smtClean="0"/>
              <a:t>หรือ</a:t>
            </a:r>
            <a:r>
              <a:rPr lang="th-TH" dirty="0" err="1" smtClean="0"/>
              <a:t>ฮับ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รี</a:t>
            </a:r>
            <a:r>
              <a:rPr lang="th-TH" dirty="0" err="1" smtClean="0"/>
              <a:t>พีทเตอร์</a:t>
            </a:r>
            <a:r>
              <a:rPr lang="th-TH" dirty="0" smtClean="0"/>
              <a:t>หรือ</a:t>
            </a:r>
            <a:r>
              <a:rPr lang="th-TH" dirty="0" err="1" smtClean="0"/>
              <a:t>ฮับ</a:t>
            </a:r>
            <a:r>
              <a:rPr lang="th-TH" dirty="0" smtClean="0"/>
              <a:t>เป็นอุปกรณ์อี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ที่ทำงานใน</a:t>
            </a:r>
            <a:r>
              <a:rPr lang="th-TH" dirty="0" err="1" smtClean="0"/>
              <a:t>ระดับฟิ</a:t>
            </a:r>
            <a:r>
              <a:rPr lang="th-TH" dirty="0" smtClean="0"/>
              <a:t>สิ</a:t>
            </a:r>
            <a:r>
              <a:rPr lang="th-TH" dirty="0" err="1" smtClean="0"/>
              <a:t>คอลเลเยอร์</a:t>
            </a:r>
            <a:r>
              <a:rPr lang="th-TH" dirty="0" smtClean="0"/>
              <a:t> ซึ่งหน้าที่หลักก็คือ ทวนสัญญาณที่ได้รับจากพอร์ตหนึ่งไปยังพอร์ตที่เหลือ ส่วนสวิตช์นั้นจะทำงานใน</a:t>
            </a:r>
            <a:r>
              <a:rPr lang="th-TH" dirty="0" err="1" smtClean="0"/>
              <a:t>ดาต้าลิงค์เลเยอร์</a:t>
            </a:r>
            <a:r>
              <a:rPr lang="th-TH" dirty="0" smtClean="0"/>
              <a:t> ซึ่งจะตรวจสอบหมายเลข </a:t>
            </a:r>
            <a:r>
              <a:rPr lang="en-US" dirty="0" smtClean="0"/>
              <a:t>MAC </a:t>
            </a:r>
            <a:r>
              <a:rPr lang="th-TH" dirty="0" smtClean="0"/>
              <a:t>หรือที่อยู่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 2 ก่อนที่จะส่งต่อสัญญาณไปยังพอร์ตปลายทางเท่านั้น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เนื้อหา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10 </a:t>
            </a:r>
            <a:r>
              <a:rPr lang="en-US" dirty="0" smtClean="0"/>
              <a:t>Gigabit Ethernet</a:t>
            </a:r>
          </a:p>
          <a:p>
            <a:r>
              <a:rPr lang="en-US" dirty="0" smtClean="0"/>
              <a:t>VLAN</a:t>
            </a:r>
          </a:p>
          <a:p>
            <a:r>
              <a:rPr lang="th-TH" dirty="0" smtClean="0"/>
              <a:t>การออกแบบเครือข่ายอี</a:t>
            </a:r>
            <a:r>
              <a:rPr lang="th-TH" dirty="0" err="1" smtClean="0"/>
              <a:t>เธอร์เน็ต</a:t>
            </a:r>
            <a:endParaRPr lang="th-T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/>
              <a:t>คอลลิ</a:t>
            </a:r>
            <a:r>
              <a:rPr lang="th-TH" b="1" dirty="0" smtClean="0"/>
              <a:t>ชันโดเมน (</a:t>
            </a:r>
            <a:r>
              <a:rPr lang="en-US" b="1" dirty="0" smtClean="0"/>
              <a:t>Collision Domain)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เมื่อใช้สวิตช์หรือ</a:t>
            </a:r>
            <a:r>
              <a:rPr lang="th-TH" dirty="0" err="1" smtClean="0"/>
              <a:t>ฮับ</a:t>
            </a:r>
            <a:r>
              <a:rPr lang="th-TH" dirty="0" smtClean="0"/>
              <a:t>ในการเชื่อมแต่ละส่วนของเครือข่าย แต่ละส่วนของเครือข่ายที่เชื่อมต่อเข้ากับพอร์ตของสวิตช์ก็จะมีส่วน</a:t>
            </a:r>
            <a:r>
              <a:rPr lang="th-TH" dirty="0" err="1" smtClean="0"/>
              <a:t>คอลลิ</a:t>
            </a:r>
            <a:r>
              <a:rPr lang="th-TH" dirty="0" smtClean="0"/>
              <a:t>ชัน โดเมนของตัวเอง ดังนั้นเมื่อใดก็ตามที่มีการใช้สวิตช์ก็จะไม่มีการชนกันของข้อมูลเกิดขึ้น ส่วนใหญ่สวิตช์จะมีราคาแพงมากกว่า</a:t>
            </a:r>
            <a:r>
              <a:rPr lang="th-TH" dirty="0" err="1" smtClean="0"/>
              <a:t>ฮับ</a:t>
            </a:r>
            <a:r>
              <a:rPr lang="th-TH" dirty="0" smtClean="0"/>
              <a:t> แต่ปัจจุบันนิยมใช้มากเพราะราคาถูกลงและข้อดีของสวิตช์อีกอย่างหนึ่งคือ ไม่ต้องกังวลเกี่ยวกับการชนกันของข้อมูล 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3214710" cy="215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/>
              <a:t>บรอดคาสต์</a:t>
            </a:r>
            <a:r>
              <a:rPr lang="th-TH" b="1" dirty="0" smtClean="0"/>
              <a:t>โดเมน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err="1" smtClean="0"/>
              <a:t>มัล</a:t>
            </a:r>
            <a:r>
              <a:rPr lang="th-TH" dirty="0" smtClean="0"/>
              <a:t>ติ</a:t>
            </a:r>
            <a:r>
              <a:rPr lang="th-TH" dirty="0" err="1" smtClean="0"/>
              <a:t>คาสต์</a:t>
            </a:r>
            <a:r>
              <a:rPr lang="th-TH" dirty="0" smtClean="0"/>
              <a:t>โดเมน (</a:t>
            </a:r>
            <a:r>
              <a:rPr lang="en-US" dirty="0" smtClean="0"/>
              <a:t>Multicast Domain) </a:t>
            </a:r>
            <a:r>
              <a:rPr lang="th-TH" dirty="0" smtClean="0"/>
              <a:t>หมายถึง กลุ่มของหมายเลข </a:t>
            </a:r>
            <a:r>
              <a:rPr lang="en-US" dirty="0" smtClean="0"/>
              <a:t>MAC </a:t>
            </a:r>
            <a:r>
              <a:rPr lang="th-TH" dirty="0" smtClean="0"/>
              <a:t>ซึ่งแต่ละ</a:t>
            </a:r>
            <a:r>
              <a:rPr lang="th-TH" dirty="0" err="1" smtClean="0"/>
              <a:t>โหนด</a:t>
            </a:r>
            <a:r>
              <a:rPr lang="th-TH" dirty="0" smtClean="0"/>
              <a:t>สามารถโปรแกรมให้อยู่ในกลุ่มนี้ได้ ส่วน</a:t>
            </a:r>
            <a:r>
              <a:rPr lang="th-TH" dirty="0" err="1" smtClean="0"/>
              <a:t>บรอดคาสต์</a:t>
            </a:r>
            <a:r>
              <a:rPr lang="th-TH" dirty="0" smtClean="0"/>
              <a:t>โดเมนนั้นเป็นกรณีพิเศษ</a:t>
            </a:r>
            <a:r>
              <a:rPr lang="th-TH" dirty="0" err="1" smtClean="0"/>
              <a:t>ของมัล</a:t>
            </a:r>
            <a:r>
              <a:rPr lang="th-TH" dirty="0" smtClean="0"/>
              <a:t>ติ</a:t>
            </a:r>
            <a:r>
              <a:rPr lang="th-TH" dirty="0" err="1" smtClean="0"/>
              <a:t>คาสต์</a:t>
            </a:r>
            <a:r>
              <a:rPr lang="th-TH" dirty="0" smtClean="0"/>
              <a:t>โดเมน กล่าวคือ </a:t>
            </a:r>
            <a:r>
              <a:rPr lang="th-TH" dirty="0" err="1" smtClean="0"/>
              <a:t>บรอดคาสต์</a:t>
            </a:r>
            <a:r>
              <a:rPr lang="th-TH" dirty="0" smtClean="0"/>
              <a:t>โดเมน หมายถึง ทุก</a:t>
            </a:r>
            <a:r>
              <a:rPr lang="th-TH" dirty="0" err="1" smtClean="0"/>
              <a:t>โหนด</a:t>
            </a:r>
            <a:r>
              <a:rPr lang="th-TH" dirty="0" smtClean="0"/>
              <a:t>ที่อยู่ในวง </a:t>
            </a:r>
            <a:r>
              <a:rPr lang="en-US" dirty="0" smtClean="0"/>
              <a:t>LAN </a:t>
            </a:r>
            <a:r>
              <a:rPr lang="th-TH" dirty="0" smtClean="0"/>
              <a:t>เดียวกัน ดังนั้น เฟรมข้อมูลที่ส่งไป</a:t>
            </a:r>
            <a:r>
              <a:rPr lang="th-TH" dirty="0" err="1" smtClean="0"/>
              <a:t>ยังบ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r>
              <a:rPr lang="th-TH" dirty="0" smtClean="0"/>
              <a:t>โดเมนทุกๆ </a:t>
            </a:r>
            <a:r>
              <a:rPr lang="th-TH" dirty="0" err="1" smtClean="0"/>
              <a:t>โหนด</a:t>
            </a:r>
            <a:r>
              <a:rPr lang="th-TH" dirty="0" smtClean="0"/>
              <a:t>ที่เชื่อมต่อเข้ากับเครือข่ายก็จะได้รับเฟรมนั้น สวิตช์ถูกออกแบบมาสำหรับเชื่อมต่อหลายๆ </a:t>
            </a:r>
            <a:r>
              <a:rPr lang="th-TH" dirty="0" err="1" smtClean="0"/>
              <a:t>คอลลิ</a:t>
            </a:r>
            <a:r>
              <a:rPr lang="th-TH" dirty="0" smtClean="0"/>
              <a:t>ชันโดเมนเป็นวง </a:t>
            </a:r>
            <a:r>
              <a:rPr lang="en-US" dirty="0" smtClean="0"/>
              <a:t>LAN </a:t>
            </a:r>
            <a:r>
              <a:rPr lang="th-TH" dirty="0" smtClean="0"/>
              <a:t>เดียวกัน ดังนั้นสวิตช์จะทำการ </a:t>
            </a:r>
            <a:r>
              <a:rPr lang="th-TH" dirty="0" err="1" smtClean="0"/>
              <a:t>ฟลัด</a:t>
            </a:r>
            <a:r>
              <a:rPr lang="th-TH" dirty="0" smtClean="0"/>
              <a:t> (</a:t>
            </a:r>
            <a:r>
              <a:rPr lang="en-US" dirty="0" smtClean="0"/>
              <a:t>Flood) </a:t>
            </a:r>
            <a:r>
              <a:rPr lang="th-TH" dirty="0" smtClean="0"/>
              <a:t>หรือส่งเฟรมข้อมูล</a:t>
            </a:r>
            <a:r>
              <a:rPr lang="th-TH" dirty="0" err="1" smtClean="0"/>
              <a:t>แบบบ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r>
              <a:rPr lang="th-TH" dirty="0" smtClean="0"/>
              <a:t>ไปยังทุกๆ พอร์ตของสวิตช์ยกเว้นพอร์ตของสวิตช์ ยกเว้นพอร์ตที่รับเฟรมข้อมูลนั้นมา ด้วยวิธีนี้เฟรม</a:t>
            </a:r>
            <a:r>
              <a:rPr lang="th-TH" dirty="0" err="1" smtClean="0"/>
              <a:t>แบบบ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r>
              <a:rPr lang="th-TH" dirty="0" smtClean="0"/>
              <a:t>สามารถส่งไปยังทุกๆ </a:t>
            </a:r>
            <a:r>
              <a:rPr lang="th-TH" dirty="0" err="1" smtClean="0"/>
              <a:t>โหนด</a:t>
            </a:r>
            <a:r>
              <a:rPr lang="th-TH" dirty="0" smtClean="0"/>
              <a:t>ในเครือข่าย ดังนั้นบางทีสวิตช์ก็ทำหน้าที่เป็นรี</a:t>
            </a:r>
            <a:r>
              <a:rPr lang="th-TH" dirty="0" err="1" smtClean="0"/>
              <a:t>พีทเตอร์</a:t>
            </a:r>
            <a:r>
              <a:rPr lang="th-TH" dirty="0" smtClean="0"/>
              <a:t>เหมือนกัน</a:t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/>
              <a:t>บรอดคาสต์</a:t>
            </a:r>
            <a:r>
              <a:rPr lang="th-TH" b="1" dirty="0" smtClean="0"/>
              <a:t>โดเมน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249424"/>
            <a:ext cx="8715436" cy="4325112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การส่งเฟรมข้อมูล </a:t>
            </a:r>
            <a:r>
              <a:rPr lang="th-TH" dirty="0" err="1" smtClean="0"/>
              <a:t>แบบมัล</a:t>
            </a:r>
            <a:r>
              <a:rPr lang="th-TH" dirty="0" smtClean="0"/>
              <a:t>ติ</a:t>
            </a:r>
            <a:r>
              <a:rPr lang="th-TH" dirty="0" err="1" smtClean="0"/>
              <a:t>คาสต์</a:t>
            </a:r>
            <a:r>
              <a:rPr lang="th-TH" dirty="0" smtClean="0"/>
              <a:t>หรือบรอด</a:t>
            </a:r>
            <a:r>
              <a:rPr lang="th-TH" dirty="0" err="1" smtClean="0"/>
              <a:t>คาสต์</a:t>
            </a:r>
            <a:r>
              <a:rPr lang="th-TH" dirty="0" smtClean="0"/>
              <a:t>นั้นมีข้อดีอยู่หลายประการ บางโปรโตคอล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เหนือกว่าใช้การส่งข้อมูล</a:t>
            </a:r>
            <a:r>
              <a:rPr lang="th-TH" dirty="0" err="1" smtClean="0"/>
              <a:t>แบบบ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r>
              <a:rPr lang="th-TH" dirty="0" smtClean="0"/>
              <a:t>เพื่อสำหรับการ ค้นหาที่อยู่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นั้น เช่น โปรโตคอล </a:t>
            </a:r>
            <a:r>
              <a:rPr lang="en-US" dirty="0" smtClean="0"/>
              <a:t>DHCP (Dynamic Host Configuration </a:t>
            </a:r>
            <a:r>
              <a:rPr lang="en-US" dirty="0" err="1" smtClean="0"/>
              <a:t>Protocal</a:t>
            </a:r>
            <a:r>
              <a:rPr lang="en-US" dirty="0" smtClean="0"/>
              <a:t>) </a:t>
            </a:r>
            <a:r>
              <a:rPr lang="th-TH" dirty="0" smtClean="0"/>
              <a:t>จะใช้การส่งข้อมูล</a:t>
            </a:r>
            <a:r>
              <a:rPr lang="th-TH" dirty="0" err="1" smtClean="0"/>
              <a:t>แบบบ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r>
              <a:rPr lang="th-TH" dirty="0" smtClean="0"/>
              <a:t>เมื่อคอมพิวเตอร์ถูกเปิดเพื่อใช้งานครั้งแรก เพื่อค้นหาเซิร์ฟเวอร์ที่แจกจ่ายหมายเลขไอพีและค่าคอนฟิกอื่นๆ </a:t>
            </a:r>
            <a:r>
              <a:rPr lang="th-TH" dirty="0" err="1" smtClean="0"/>
              <a:t>ส่วนมัล</a:t>
            </a:r>
            <a:r>
              <a:rPr lang="th-TH" dirty="0" smtClean="0"/>
              <a:t>ติ</a:t>
            </a:r>
            <a:r>
              <a:rPr lang="th-TH" dirty="0" err="1" smtClean="0"/>
              <a:t>คาสต์</a:t>
            </a:r>
            <a:r>
              <a:rPr lang="th-TH" dirty="0" smtClean="0"/>
              <a:t>นั้นอาจถูกใช้โดยบางโปรแกรมมัลติมีเดียเพื่อส่งวิดีโอและ เสียงไปยังกลุ่มของ</a:t>
            </a:r>
            <a:r>
              <a:rPr lang="th-TH" dirty="0" err="1" smtClean="0"/>
              <a:t>โหนด</a:t>
            </a:r>
            <a:r>
              <a:rPr lang="th-TH" dirty="0" smtClean="0"/>
              <a:t>ที่รอรับเฟรมนี้อยู่ หรือเกมที่เล่นผ่านเครือข่ายก็ใช้การสื่อสารระหว่างผู้เล่นโดยการส่งเฟรมแบบ </a:t>
            </a:r>
            <a:r>
              <a:rPr lang="th-TH" dirty="0" err="1" smtClean="0"/>
              <a:t>มัล</a:t>
            </a:r>
            <a:r>
              <a:rPr lang="th-TH" dirty="0" smtClean="0"/>
              <a:t>ติ</a:t>
            </a:r>
            <a:r>
              <a:rPr lang="th-TH" dirty="0" err="1" smtClean="0"/>
              <a:t>คาสต์</a:t>
            </a:r>
            <a:endParaRPr lang="th-TH" dirty="0" smtClean="0"/>
          </a:p>
          <a:p>
            <a:r>
              <a:rPr lang="th-TH" dirty="0" smtClean="0"/>
              <a:t>ทุกๆ เครือข่ายก็จะมีการข้อมูล</a:t>
            </a:r>
            <a:r>
              <a:rPr lang="th-TH" dirty="0" err="1" smtClean="0"/>
              <a:t>แบบบ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r>
              <a:rPr lang="th-TH" dirty="0" smtClean="0"/>
              <a:t> โดยทั่วไปแล้วสวิตซ์ส่งต่อเฟรม</a:t>
            </a:r>
            <a:r>
              <a:rPr lang="th-TH" dirty="0" err="1" smtClean="0"/>
              <a:t>แบบบ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r>
              <a:rPr lang="th-TH" dirty="0" smtClean="0"/>
              <a:t> ไปยังทุกๆ </a:t>
            </a:r>
            <a:r>
              <a:rPr lang="th-TH" dirty="0" err="1" smtClean="0"/>
              <a:t>โหนด</a:t>
            </a:r>
            <a:r>
              <a:rPr lang="th-TH" dirty="0" smtClean="0"/>
              <a:t>ในเครือข่าย ดังนั้นจึงมีความจำเป็นที่ต้องจำกัดจำนวนสวิตช์ที่ใช้ในเครือข่าย เพราะถ้าทีการบรอด</a:t>
            </a:r>
            <a:r>
              <a:rPr lang="th-TH" dirty="0" err="1" smtClean="0"/>
              <a:t>คาสต์</a:t>
            </a:r>
            <a:r>
              <a:rPr lang="th-TH" dirty="0" smtClean="0"/>
              <a:t>ข้อมูลมากเกินไป อาจทำให้เครือข่ายช้าเกินไป </a:t>
            </a:r>
            <a:r>
              <a:rPr lang="th-TH" dirty="0" err="1" smtClean="0"/>
              <a:t>เลเยอร์</a:t>
            </a:r>
            <a:r>
              <a:rPr lang="th-TH" dirty="0" smtClean="0"/>
              <a:t> 3 สวิตช์ หรือ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นั้นจะช่วยลดการบรอด</a:t>
            </a:r>
            <a:r>
              <a:rPr lang="th-TH" dirty="0" err="1" smtClean="0"/>
              <a:t>คาสต์</a:t>
            </a:r>
            <a:r>
              <a:rPr lang="th-TH" dirty="0" smtClean="0"/>
              <a:t>ในเครือข่ายได้ เนื่องจาก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นั้นจะไม่ส่งต่อเฟรมข้อมูล</a:t>
            </a:r>
            <a:r>
              <a:rPr lang="th-TH" dirty="0" err="1" smtClean="0"/>
              <a:t>แบบบ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endParaRPr lang="th-T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การเรียกชื่ออี</a:t>
            </a:r>
            <a:r>
              <a:rPr lang="th-TH" b="1" dirty="0" err="1" smtClean="0"/>
              <a:t>เธอร์เน็ต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สถาบัน </a:t>
            </a:r>
            <a:r>
              <a:rPr lang="en-US" dirty="0" smtClean="0"/>
              <a:t>IEEE </a:t>
            </a:r>
            <a:r>
              <a:rPr lang="th-TH" dirty="0" smtClean="0"/>
              <a:t>ได้กำหนดการเรียก</a:t>
            </a:r>
            <a:r>
              <a:rPr lang="th-TH" dirty="0" err="1" smtClean="0"/>
              <a:t>ฃื่อ</a:t>
            </a:r>
            <a:r>
              <a:rPr lang="th-TH" dirty="0" smtClean="0"/>
              <a:t>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ประเภทต่าง ๆไว้ เพื่อง่ายต่อการอ้างอิงถึงมาตรฐานโดยมีหลักการเรียกชื่อมาตรฐาน ดังภาพ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14686"/>
            <a:ext cx="3929090" cy="29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การเรียกชื่ออี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 3 ส่วนที่บ่งบอกลักษณะของมาตรฐาน </a:t>
            </a:r>
          </a:p>
          <a:p>
            <a:r>
              <a:rPr lang="th-TH" dirty="0" smtClean="0"/>
              <a:t>ส่วนแรกเป็นตัวเลขที่บอก</a:t>
            </a:r>
            <a:r>
              <a:rPr lang="th-TH" dirty="0" err="1" smtClean="0"/>
              <a:t>แบนด์</a:t>
            </a:r>
            <a:r>
              <a:rPr lang="th-TH" dirty="0" smtClean="0"/>
              <a:t>วิธของเครือข่ายซึ่งเลขที่เป็นไปได้คือ 10, 100, 1000 และ 10 </a:t>
            </a:r>
            <a:r>
              <a:rPr lang="en-US" dirty="0" smtClean="0"/>
              <a:t>G </a:t>
            </a:r>
            <a:r>
              <a:rPr lang="th-TH" dirty="0" smtClean="0"/>
              <a:t>ซึ่งหมายถึง </a:t>
            </a:r>
            <a:r>
              <a:rPr lang="th-TH" dirty="0" err="1" smtClean="0"/>
              <a:t>แบนด์</a:t>
            </a:r>
            <a:r>
              <a:rPr lang="th-TH" dirty="0" smtClean="0"/>
              <a:t>วิธ 10 </a:t>
            </a:r>
            <a:r>
              <a:rPr lang="en-US" dirty="0" smtClean="0"/>
              <a:t>Mbps, 100 Mbps, 1000 Mbps </a:t>
            </a:r>
            <a:r>
              <a:rPr lang="th-TH" dirty="0" smtClean="0"/>
              <a:t>และ 10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  <a:r>
              <a:rPr lang="th-TH" dirty="0" smtClean="0"/>
              <a:t>ตามลำดับ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ที่มี</a:t>
            </a:r>
            <a:r>
              <a:rPr lang="th-TH" dirty="0" err="1" smtClean="0"/>
              <a:t>แบนด์</a:t>
            </a:r>
            <a:r>
              <a:rPr lang="th-TH" dirty="0" smtClean="0"/>
              <a:t>วิธที่ 100 </a:t>
            </a:r>
            <a:r>
              <a:rPr lang="en-US" dirty="0" smtClean="0"/>
              <a:t>Mbps </a:t>
            </a:r>
            <a:r>
              <a:rPr lang="th-TH" dirty="0" smtClean="0"/>
              <a:t>จะมีชื่อเรียกอีกอย่างหนึ่งว่า “อี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ความเร็วสูง หรือ </a:t>
            </a:r>
            <a:r>
              <a:rPr lang="th-TH" dirty="0" err="1" smtClean="0"/>
              <a:t>ฟาสต์</a:t>
            </a:r>
            <a:r>
              <a:rPr lang="th-TH" dirty="0" smtClean="0"/>
              <a:t>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(</a:t>
            </a:r>
            <a:r>
              <a:rPr lang="en-US" dirty="0" smtClean="0"/>
              <a:t>Fast Ethernet)” </a:t>
            </a:r>
            <a:r>
              <a:rPr lang="th-TH" dirty="0" smtClean="0"/>
              <a:t>ส่วนอี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ที่ความเร็ว 1000 </a:t>
            </a:r>
            <a:r>
              <a:rPr lang="en-US" dirty="0" smtClean="0"/>
              <a:t>Mbps </a:t>
            </a:r>
            <a:r>
              <a:rPr lang="th-TH" dirty="0" smtClean="0"/>
              <a:t>จะเรียกอีกอย่างหนึ่งว่า “กิกะบิตอี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(</a:t>
            </a:r>
            <a:r>
              <a:rPr lang="en-US" dirty="0" smtClean="0"/>
              <a:t>Gigabit Ethernet)” </a:t>
            </a:r>
            <a:r>
              <a:rPr lang="th-TH" dirty="0" smtClean="0"/>
              <a:t>คำว่า กิกะ (</a:t>
            </a:r>
            <a:r>
              <a:rPr lang="en-US" dirty="0" smtClean="0"/>
              <a:t>Giga) </a:t>
            </a:r>
            <a:r>
              <a:rPr lang="th-TH" dirty="0" smtClean="0"/>
              <a:t>แปลว่า พันล้าน ส่วน 10 </a:t>
            </a:r>
            <a:r>
              <a:rPr lang="en-US" dirty="0" err="1" smtClean="0"/>
              <a:t>GbE</a:t>
            </a:r>
            <a:r>
              <a:rPr lang="en-US" dirty="0" smtClean="0"/>
              <a:t> </a:t>
            </a:r>
            <a:r>
              <a:rPr lang="th-TH" dirty="0" smtClean="0"/>
              <a:t>จะอ่านว่า </a:t>
            </a:r>
            <a:r>
              <a:rPr lang="th-TH" dirty="0" err="1" smtClean="0"/>
              <a:t>เทน</a:t>
            </a:r>
            <a:r>
              <a:rPr lang="th-TH" dirty="0" smtClean="0"/>
              <a:t>กิกะบิตดี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นั่นเอง</a:t>
            </a:r>
            <a:endParaRPr lang="th-TH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การเรียกชื่ออี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ส่วนที่สองคือ ส่วนที่บอกลักษณะของช่องสัญญาณ เช่น </a:t>
            </a:r>
            <a:r>
              <a:rPr lang="en-US" dirty="0" smtClean="0"/>
              <a:t>Base </a:t>
            </a:r>
            <a:r>
              <a:rPr lang="th-TH" dirty="0" smtClean="0"/>
              <a:t>เป็นชื่อย่อของ </a:t>
            </a:r>
            <a:r>
              <a:rPr lang="en-US" dirty="0" smtClean="0"/>
              <a:t>Baseband </a:t>
            </a:r>
            <a:r>
              <a:rPr lang="th-TH" dirty="0" smtClean="0"/>
              <a:t>หมายถึง ช่องสัญญาณที่ใช้รับส่งข้อมูลแบบเต็มช่อง หรือสัญญาณที่ใช้จะเป็นแบบดิจิตอล </a:t>
            </a:r>
            <a:r>
              <a:rPr lang="th-TH" dirty="0" err="1" smtClean="0"/>
              <a:t>หรือสแควร์เวฟ</a:t>
            </a:r>
            <a:r>
              <a:rPr lang="th-TH" dirty="0" smtClean="0"/>
              <a:t> (</a:t>
            </a:r>
            <a:r>
              <a:rPr lang="en-US" dirty="0" smtClean="0"/>
              <a:t>Square Wave) </a:t>
            </a:r>
            <a:r>
              <a:rPr lang="th-TH" dirty="0" smtClean="0"/>
              <a:t>ตรงข้ามคือ </a:t>
            </a:r>
            <a:r>
              <a:rPr lang="th-TH" dirty="0" err="1" smtClean="0"/>
              <a:t>บรอดแบนด์</a:t>
            </a:r>
            <a:r>
              <a:rPr lang="th-TH" dirty="0" smtClean="0"/>
              <a:t> (</a:t>
            </a:r>
            <a:r>
              <a:rPr lang="en-US" dirty="0" smtClean="0"/>
              <a:t>Broadband) </a:t>
            </a:r>
            <a:r>
              <a:rPr lang="th-TH" dirty="0" smtClean="0"/>
              <a:t>ซึ่งช่องสัญญาณที่ใช้จะกว่ากว่าแบบเบสแบนด์และเป็นการส่งข้อมูลแบบแบ่งช่อง สัญญาณออกเป็นช่องสัญญาณย่อยและส่งข้อมูลแต่ละช่องได้ การส่งข้อมูล</a:t>
            </a:r>
            <a:r>
              <a:rPr lang="th-TH" dirty="0" err="1" smtClean="0"/>
              <a:t>แบบบ</a:t>
            </a:r>
            <a:r>
              <a:rPr lang="th-TH" dirty="0" smtClean="0"/>
              <a:t>รอด</a:t>
            </a:r>
            <a:r>
              <a:rPr lang="th-TH" dirty="0" err="1" smtClean="0"/>
              <a:t>แบนด์</a:t>
            </a:r>
            <a:r>
              <a:rPr lang="th-TH" dirty="0" smtClean="0"/>
              <a:t>จะส่งข้อมูลได้มากกว่า แต่เครื่องที่ใช้รับส่งจะซับซ้อนและยากต่อการผลิตมากกว่าเครื่องที่ใช้กับ เบสแบนด์ ดังนั้นมาตรฐาน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โดยส่วนใหญ่จะเป็นแบบเบสแบนด์ อย่างไรก็ตามในอนาคตอาจมีการพัฒนามาตรฐาน</a:t>
            </a:r>
            <a:r>
              <a:rPr lang="th-TH" dirty="0" err="1" smtClean="0"/>
              <a:t>อีเทอร์เน็ต</a:t>
            </a:r>
            <a:r>
              <a:rPr lang="th-TH" dirty="0" smtClean="0"/>
              <a:t>ที่เป็น</a:t>
            </a:r>
            <a:r>
              <a:rPr lang="th-TH" dirty="0" err="1" smtClean="0"/>
              <a:t>แบบบ</a:t>
            </a:r>
            <a:r>
              <a:rPr lang="th-TH" dirty="0" smtClean="0"/>
              <a:t>รอด</a:t>
            </a:r>
            <a:r>
              <a:rPr lang="th-TH" dirty="0" err="1" smtClean="0"/>
              <a:t>แบนด์</a:t>
            </a:r>
            <a:r>
              <a:rPr lang="th-TH" dirty="0" smtClean="0"/>
              <a:t>ก็ ได้ เนื่องจากเทคโนโลยีมีการพัฒนาอย่างเรื่อย ๆ</a:t>
            </a:r>
            <a:endParaRPr lang="th-TH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การเรียกชื่ออี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ส่วนที่สามเป็นส่วนที่บอกถึงประเภทของสาย สัญญาณที่ใช้ เช่น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lang="th-TH" dirty="0" smtClean="0"/>
              <a:t>เป็นตัวย่อของ </a:t>
            </a:r>
            <a:r>
              <a:rPr lang="en-US" dirty="0" smtClean="0"/>
              <a:t>Twisted Pair </a:t>
            </a:r>
            <a:r>
              <a:rPr lang="th-TH" dirty="0" smtClean="0"/>
              <a:t>หมายความว่าเครือข่ายประเภทนั้นจะใช้สายสัญญาณแบบสายคู่เกลียวบิด ส่วน </a:t>
            </a:r>
            <a:r>
              <a:rPr lang="en-US" dirty="0" err="1" smtClean="0"/>
              <a:t>Fx</a:t>
            </a:r>
            <a:r>
              <a:rPr lang="en-US" dirty="0" smtClean="0"/>
              <a:t> </a:t>
            </a:r>
            <a:r>
              <a:rPr lang="th-TH" dirty="0" smtClean="0"/>
              <a:t>เป็นตัวย่อของ </a:t>
            </a:r>
            <a:r>
              <a:rPr lang="en-US" dirty="0" smtClean="0"/>
              <a:t>Fiber Optic </a:t>
            </a:r>
            <a:r>
              <a:rPr lang="th-TH" dirty="0" smtClean="0"/>
              <a:t>ซึ่งก็คือสายใยแก้วนำแสงนั่นเอง ในส่วนสุดท้ายนี้จะมีกรณีศึกษาพิเศษอยู่ 2 ข้อคือ ถ้าเป็นตัวเลข เช่น 5 จะเป็นอี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ที่ใช้สาย</a:t>
            </a:r>
            <a:r>
              <a:rPr lang="th-TH" dirty="0" err="1" smtClean="0"/>
              <a:t>โคแอ็ก</a:t>
            </a:r>
            <a:r>
              <a:rPr lang="th-TH" dirty="0" smtClean="0"/>
              <a:t>แบบหนา (</a:t>
            </a:r>
            <a:r>
              <a:rPr lang="en-US" dirty="0" smtClean="0"/>
              <a:t>Thick Coaxial Cable) </a:t>
            </a:r>
            <a:r>
              <a:rPr lang="th-TH" dirty="0" smtClean="0"/>
              <a:t>ซึ่งเลข 5 มาจากสายสัญญาณประเภทนี้สามารถรับส่งข้อมูลได้ไกลสุด 500 เมตร ส่วนเลข 2 จะหมายถึงอี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ที่ใช้สายโค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ประเภทเล็กกว่าหรือแบบบาง (</a:t>
            </a:r>
            <a:r>
              <a:rPr lang="en-US" dirty="0" smtClean="0"/>
              <a:t>Thin Coaxial Cable) ) </a:t>
            </a:r>
            <a:r>
              <a:rPr lang="th-TH" dirty="0" smtClean="0"/>
              <a:t>ซึ่งเลข 2 มาจากสายสัญญาณประเภทนี้สามารถรับส่งข้อมูลได้ไกลสุด 185 เมตร แต่เพื่อความสะดวกรวดเร็วในการเรียกชื่อ จึงมีการปัดตัวเลขนี้ขึ้นเป็น 200 เมตรแต่เป็นที่เข้าใจกันว่าระยะทางสูงสุดคือ 185 เมตร</a:t>
            </a:r>
            <a:endParaRPr lang="th-TH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อี</a:t>
            </a:r>
            <a:r>
              <a:rPr lang="th-TH" b="1" dirty="0" err="1" smtClean="0"/>
              <a:t>เธอร์เน็ต</a:t>
            </a:r>
            <a:r>
              <a:rPr lang="th-TH" b="1" dirty="0" smtClean="0"/>
              <a:t> (</a:t>
            </a:r>
            <a:r>
              <a:rPr lang="en-US" b="1" dirty="0" smtClean="0"/>
              <a:t>Ethernet)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ในช่วงแรกที่พัฒนาเทคโนโลยีนี้อี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จะทำงานที่ความเร็ว 10 </a:t>
            </a:r>
            <a:r>
              <a:rPr lang="en-US" dirty="0" smtClean="0"/>
              <a:t>Mbps </a:t>
            </a:r>
            <a:r>
              <a:rPr lang="th-TH" dirty="0" smtClean="0"/>
              <a:t>เท่านั้น ซึ่งก็ถือว่าเป็น</a:t>
            </a:r>
            <a:r>
              <a:rPr lang="th-TH" dirty="0" err="1" smtClean="0"/>
              <a:t>แบนด์</a:t>
            </a:r>
            <a:r>
              <a:rPr lang="th-TH" dirty="0" smtClean="0"/>
              <a:t>วิธที่สูงในขณะนั้น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จะแบ่งตามประเภทของสายสัญญาณที่ใช้ ซึ่งมีอยู่ 3 ประเภทคือ 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 สายคู่เกลียวบิด และสายไฟเบอร์</a:t>
            </a: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8858280" cy="22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อี</a:t>
            </a:r>
            <a:r>
              <a:rPr lang="th-TH" b="1" dirty="0" err="1" smtClean="0"/>
              <a:t>เธอร์เน็ต</a:t>
            </a:r>
            <a:r>
              <a:rPr lang="th-TH" b="1" dirty="0" smtClean="0"/>
              <a:t> (</a:t>
            </a:r>
            <a:r>
              <a:rPr lang="en-US" b="1" dirty="0" smtClean="0"/>
              <a:t>Ethernet)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249424"/>
            <a:ext cx="8786874" cy="4325112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ในการสร้างเครือข่ายจริงๆ นั้นไม่จำเป็นต้องใช้สายสัญญาณประเภทเดียวทั้งเครือข่าย เพราะสายสัญญาณแต่ละประเภทเหมาะกับสภาพที่แตกต่างกันและมีข้อดีข้อเสียที่ ต่างกัน การเลือกใช้สายสัญญาณหรือประเภทของอี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ควรให้เหมาะสมกับสภาพแวดล้อม ด้วย เครือข่ายอี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ทุกประเภทสามารถที่จะทำงานร่วมกันได้ ไม่ว่าอุปกรณ์หรือสายสัญญาณนั้นจะผลิตโดยบริษัทใดก็ตาม โดยทั่วไปแล้วการเลือกใช้สายสัญญาณควรจะให้เหมาะสมกับลักษณะการใช้งาน ส่วนใหญ่จะแบ่งประเภทการใช้งานออกเป็น 3 ส่วนคือ การเชื่อมต่อคอมพิวเตอร์ทั่วๆ ไป การเชื่อมต่อกับเครื่องเซิร์ฟเวอร์ และการเชื่อมต่อระหว่าง</a:t>
            </a:r>
            <a:r>
              <a:rPr lang="th-TH" dirty="0" err="1" smtClean="0"/>
              <a:t>ฮับ</a:t>
            </a:r>
            <a:r>
              <a:rPr lang="th-TH" dirty="0" smtClean="0"/>
              <a:t>หรือสวิตซ์ การเชื่อมต่อทั้งสามประเภทที่กล่าวมานี้มีความต้องการเกี่ยวกับประสิทธิภาพ ที่ต่างกัน ตัวอย่างเช่น การเชื่อมต่อกับเครื่องคอมพิวเตอร์ทั่วๆ ไป ส่วนใหญ่จะใช้สายสัญญาณค่อนข้างสั้น ทางเลือกที่ดีควรเป็น 10</a:t>
            </a:r>
            <a:r>
              <a:rPr lang="en-US" dirty="0" smtClean="0"/>
              <a:t>Base2, 10Base5 </a:t>
            </a:r>
            <a:r>
              <a:rPr lang="th-TH" dirty="0" smtClean="0"/>
              <a:t>หรือ 10</a:t>
            </a:r>
            <a:r>
              <a:rPr lang="en-US" dirty="0" smtClean="0"/>
              <a:t>Base-T </a:t>
            </a:r>
            <a:r>
              <a:rPr lang="th-TH" dirty="0" smtClean="0"/>
              <a:t>แต่ส่วนใหญ่จะนิยม 10</a:t>
            </a:r>
            <a:r>
              <a:rPr lang="en-US" dirty="0" smtClean="0"/>
              <a:t>Base-T </a:t>
            </a:r>
            <a:r>
              <a:rPr lang="th-TH" dirty="0" smtClean="0"/>
              <a:t>ส่วน 10</a:t>
            </a:r>
            <a:r>
              <a:rPr lang="en-US" dirty="0" smtClean="0"/>
              <a:t>Base2 </a:t>
            </a:r>
            <a:r>
              <a:rPr lang="th-TH" dirty="0" smtClean="0"/>
              <a:t>และ 10</a:t>
            </a:r>
            <a:r>
              <a:rPr lang="en-US" dirty="0" smtClean="0"/>
              <a:t>Base5 </a:t>
            </a:r>
            <a:r>
              <a:rPr lang="th-TH" dirty="0" smtClean="0"/>
              <a:t>ถือว่าเป็นเทคโนโลยีที่ล้าสมัยไปแล้ว</a:t>
            </a:r>
            <a:endParaRPr lang="th-TH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อี</a:t>
            </a:r>
            <a:r>
              <a:rPr lang="th-TH" b="1" dirty="0" err="1" smtClean="0"/>
              <a:t>เธอร์เน็ต</a:t>
            </a:r>
            <a:r>
              <a:rPr lang="th-TH" b="1" dirty="0" smtClean="0"/>
              <a:t> (</a:t>
            </a:r>
            <a:r>
              <a:rPr lang="en-US" b="1" dirty="0" smtClean="0"/>
              <a:t>Ethernet)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249424"/>
            <a:ext cx="8715436" cy="4325112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การเชื่อมต่อระหว่างเซิร์ฟเวอร์จะมีลักษณะคล้ายกับการเชื่อมต่อกับเครื่อง ไคล</a:t>
            </a:r>
            <a:r>
              <a:rPr lang="th-TH" dirty="0" err="1" smtClean="0"/>
              <a:t>เอนท์</a:t>
            </a:r>
            <a:r>
              <a:rPr lang="th-TH" dirty="0" smtClean="0"/>
              <a:t>ทั่วๆ ไป ข้อแตกต่างก็คือ อัตราข้อมูลที่ไหลเข้าออกเซิร์ฟเวอร์จะมีปริมาณที่มากกว่าเครื่องไคล</a:t>
            </a:r>
            <a:r>
              <a:rPr lang="th-TH" dirty="0" err="1" smtClean="0"/>
              <a:t>เอนท์</a:t>
            </a:r>
            <a:r>
              <a:rPr lang="th-TH" dirty="0" smtClean="0"/>
              <a:t> ทั่วๆ ไป ดังนั้นสายที่เชื่อมต่อควรมีประสิทธิภาพดี ทางเลือกที่ดี คือ 10</a:t>
            </a:r>
            <a:r>
              <a:rPr lang="en-US" dirty="0" smtClean="0"/>
              <a:t>Base-T </a:t>
            </a:r>
            <a:r>
              <a:rPr lang="th-TH" dirty="0" smtClean="0"/>
              <a:t>หรือ </a:t>
            </a:r>
            <a:r>
              <a:rPr lang="en-US" dirty="0" smtClean="0"/>
              <a:t>Base-FL</a:t>
            </a:r>
            <a:br>
              <a:rPr lang="en-US" dirty="0" smtClean="0"/>
            </a:br>
            <a:r>
              <a:rPr lang="th-TH" dirty="0" smtClean="0"/>
              <a:t>การเชื่อมต่อระหว่าง</a:t>
            </a:r>
            <a:r>
              <a:rPr lang="th-TH" dirty="0" err="1" smtClean="0"/>
              <a:t>ฮับ</a:t>
            </a:r>
            <a:r>
              <a:rPr lang="th-TH" dirty="0" smtClean="0"/>
              <a:t>หรือสวิตซ์หรือบางทีเรียก ว่า </a:t>
            </a:r>
            <a:r>
              <a:rPr lang="th-TH" dirty="0" err="1" smtClean="0"/>
              <a:t>แบ็คโบน</a:t>
            </a:r>
            <a:r>
              <a:rPr lang="th-TH" dirty="0" smtClean="0"/>
              <a:t> (</a:t>
            </a:r>
            <a:r>
              <a:rPr lang="en-US" dirty="0" smtClean="0"/>
              <a:t>Backbone) </a:t>
            </a:r>
            <a:r>
              <a:rPr lang="th-TH" dirty="0" smtClean="0"/>
              <a:t>ของเครือข่าย เหมือนกับการเชื่อมต่อกับเซิร์ฟเวอร์ อัตราข้อมูลที่ไหลผ่าน</a:t>
            </a:r>
            <a:r>
              <a:rPr lang="th-TH" dirty="0" err="1" smtClean="0"/>
              <a:t>แบ็คโบน</a:t>
            </a:r>
            <a:r>
              <a:rPr lang="th-TH" dirty="0" smtClean="0"/>
              <a:t>นี้ค่อนข้างสูง และอีกอย่างระยะทางระหว่าง</a:t>
            </a:r>
            <a:r>
              <a:rPr lang="th-TH" dirty="0" err="1" smtClean="0"/>
              <a:t>ฮับ</a:t>
            </a:r>
            <a:r>
              <a:rPr lang="th-TH" dirty="0" smtClean="0"/>
              <a:t>ส่วนใหญ่จะไกลกว่าการเชื่อมต่อกับคอมพิวเตอร์ ทั่วๆ ไป ดังนั้น สายสัญญาณที่ใช้ควรสามารถส่งข้อมูลได้ไกลพอ ทางเลือกที่ดีควรเป็น 10 </a:t>
            </a:r>
            <a:r>
              <a:rPr lang="en-US" dirty="0" smtClean="0"/>
              <a:t>Base-FL </a:t>
            </a:r>
            <a:r>
              <a:rPr lang="th-TH" dirty="0" smtClean="0"/>
              <a:t>หรือ 10</a:t>
            </a:r>
            <a:r>
              <a:rPr lang="en-US" dirty="0" smtClean="0"/>
              <a:t>Base-FOIRL </a:t>
            </a:r>
            <a:r>
              <a:rPr lang="th-TH" dirty="0" smtClean="0"/>
              <a:t>บางสถานการณ์ 10 </a:t>
            </a:r>
            <a:r>
              <a:rPr lang="en-US" dirty="0" smtClean="0"/>
              <a:t>Base5 </a:t>
            </a:r>
            <a:r>
              <a:rPr lang="th-TH" dirty="0" smtClean="0"/>
              <a:t>ก็เหมาะสมเช่นกัน</a:t>
            </a:r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อี</a:t>
            </a:r>
            <a:r>
              <a:rPr lang="th-TH" b="1" dirty="0" err="1" smtClean="0"/>
              <a:t>เธอร์เน็ต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ปัจจุบันเป็นที่ยอมรับกันว่า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(</a:t>
            </a:r>
            <a:r>
              <a:rPr lang="en-US" dirty="0" smtClean="0"/>
              <a:t>Ethernet) </a:t>
            </a:r>
            <a:r>
              <a:rPr lang="th-TH" dirty="0" smtClean="0"/>
              <a:t>เป็นเทคโนโลยีเครือข่ายที่เป็นฐานหลักของเทคโนโลยีสารสนเทศทั้งหมด เนื่องจากเป็นเทคโนโลยีเครือข่ายแบบท้องถิ่นที่นิยมมากที่สุด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มีอายุกว่า 30 ปีแล้ว และได้มีการพัฒนาอย่างต่อเนื่อง ด้วยเหตุนี้จึงเป็นการยากที่จะพัฒนาเทคโนโลยีใหม่มาแทนก็ได้ เทคโนโลยีนี้ได้ถูกพัฒนาและปรับปรุงภายใต้ความดูแลและรับผิดชอบของสถาบัน </a:t>
            </a:r>
            <a:r>
              <a:rPr lang="en-US" dirty="0" smtClean="0"/>
              <a:t>IEEE ( Institute of Electrical and Electronics Engineer) </a:t>
            </a:r>
            <a:r>
              <a:rPr lang="th-TH" dirty="0" smtClean="0"/>
              <a:t>โดยสิ่งที่สำคัญอย่างหนึ่งในการเปลี่ยนแปลงและปรับปรุงคือ การเพิ่มความเร็วในการรับส่งข้อมูลหรือ</a:t>
            </a:r>
            <a:r>
              <a:rPr lang="th-TH" dirty="0" err="1" smtClean="0"/>
              <a:t>แบนด์</a:t>
            </a:r>
            <a:r>
              <a:rPr lang="th-TH" dirty="0" smtClean="0"/>
              <a:t>วิธ (</a:t>
            </a:r>
            <a:r>
              <a:rPr lang="en-US" dirty="0" smtClean="0"/>
              <a:t>Bandwidth) </a:t>
            </a:r>
            <a:endParaRPr lang="th-TH" dirty="0" smtClean="0"/>
          </a:p>
          <a:p>
            <a:r>
              <a:rPr lang="th-TH" dirty="0" smtClean="0"/>
              <a:t>ในการ ปรับปรุงครั้งแรกนั้นเป็นการปรับจากความเร็วเดิมที่ 10 </a:t>
            </a:r>
            <a:r>
              <a:rPr lang="en-US" dirty="0" smtClean="0"/>
              <a:t>Mbps </a:t>
            </a:r>
            <a:r>
              <a:rPr lang="th-TH" dirty="0" smtClean="0"/>
              <a:t>เป็น 100 </a:t>
            </a:r>
            <a:r>
              <a:rPr lang="en-US" dirty="0" smtClean="0"/>
              <a:t>Mbps </a:t>
            </a:r>
            <a:r>
              <a:rPr lang="th-TH" dirty="0" smtClean="0"/>
              <a:t>ซึ่งในการปรับปรุงครั้งนั้นได้มีการพัฒนาชั้นกายภาพใหม่ (</a:t>
            </a:r>
            <a:r>
              <a:rPr lang="en-US" dirty="0" smtClean="0"/>
              <a:t>Physical Layer) </a:t>
            </a:r>
            <a:r>
              <a:rPr lang="th-TH" dirty="0" smtClean="0"/>
              <a:t>เพื่อให้สามารถรับส่งข้อมูลได้ที่ความเร็ว 100 </a:t>
            </a:r>
            <a:r>
              <a:rPr lang="en-US" dirty="0" smtClean="0"/>
              <a:t>Mbps </a:t>
            </a:r>
            <a:r>
              <a:rPr lang="th-TH" dirty="0" smtClean="0"/>
              <a:t>และในการปรับปรุงชั้นกายภาพนี้ทำให้ต้องมีการปรับเปลี่ยนชั้นเชื่อมโยง ข้อมูลเช่นกัน มาตรฐานใหม่นี้เรียกว่า “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ความเร็วสูง หรือ</a:t>
            </a:r>
            <a:r>
              <a:rPr lang="th-TH" dirty="0" err="1" smtClean="0"/>
              <a:t>ฟาสต์</a:t>
            </a:r>
            <a:r>
              <a:rPr lang="th-TH" dirty="0" smtClean="0"/>
              <a:t>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(</a:t>
            </a:r>
            <a:r>
              <a:rPr lang="en-US" dirty="0" smtClean="0"/>
              <a:t>Fast Ethernet)” </a:t>
            </a:r>
            <a:r>
              <a:rPr lang="th-TH" dirty="0" smtClean="0"/>
              <a:t>และได้รับความนิยมเหนือ </a:t>
            </a:r>
            <a:r>
              <a:rPr lang="en-US" dirty="0" smtClean="0"/>
              <a:t>ATM (Asynchronous Transfer Mode) </a:t>
            </a:r>
            <a:endParaRPr lang="th-T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 Base5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เหมือนกับที่ชื่อบอก ความยาวสูงสุดของสายสัญญาณที่ใช้คือ 500 เมตร ซึ่งอี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ประเภทนี้จะใช้สายโค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แบบหนา ประสิทธิภาพในการส่งสัญญาณในสายโค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จะขึ้นอยู่กับเส้นผ่านศูนย์กลางของ สาย ดังนั้นสายสัญญาณประเภทนี้จึงนำสัญญาณได้ดีกว่าสายโค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แบบบาง และสายโค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แบบนี้สามารถพ่วงต่อ (</a:t>
            </a:r>
            <a:r>
              <a:rPr lang="en-US" dirty="0" smtClean="0"/>
              <a:t>Tapping) </a:t>
            </a:r>
            <a:r>
              <a:rPr lang="th-TH" dirty="0" smtClean="0"/>
              <a:t>ได้ถึง 100 ครั้ง ซึ่งแต่ละการพ่วงต่อจะสามารถเชื่อมกับคอมพิวเตอร์ทั้งหมด 64 เครื่อง เมื่อคูณตัวเลขสองตัวนี้ก็ดูเหมือนว่าการพ่วงต่อจะสามารถเชื่อมต่อได้ถึง 6,400 เครื่อง อย่างไรก็ตามตัวเลขจำนวนนี้จะเกินข้อจำกัดที่ว่าแต่ละเซ็ก</a:t>
            </a:r>
            <a:r>
              <a:rPr lang="th-TH" dirty="0" err="1" smtClean="0"/>
              <a:t>เมนต์</a:t>
            </a:r>
            <a:r>
              <a:rPr lang="th-TH" dirty="0" smtClean="0"/>
              <a:t>จะพ่วงต่อ คอมพิวเตอร์ได้ไม่เกิน 1,024 เครื่องเท่านั้น ในทางปฏิบัติแล้วเซ็ก</a:t>
            </a:r>
            <a:r>
              <a:rPr lang="th-TH" dirty="0" err="1" smtClean="0"/>
              <a:t>เมนต์</a:t>
            </a:r>
            <a:r>
              <a:rPr lang="th-TH" dirty="0" smtClean="0"/>
              <a:t>จะมีคอมพิวเตอร์ประมาณไม่เกิน 100 เครื่อง เพราะถ้าเกินกว่านี้จะทำให้เครือข่ายช้าได้</a:t>
            </a:r>
            <a:endParaRPr lang="th-TH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 Base2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249424"/>
            <a:ext cx="8572560" cy="4325112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ชื่อก็บอกรายละเอียดบางอย่าง คือ เลข 10 บอกความเร็วสูงในหน่วย </a:t>
            </a:r>
            <a:r>
              <a:rPr lang="en-US" dirty="0" smtClean="0"/>
              <a:t>Mbps </a:t>
            </a:r>
            <a:r>
              <a:rPr lang="th-TH" dirty="0" smtClean="0"/>
              <a:t>ส่วน </a:t>
            </a:r>
            <a:r>
              <a:rPr lang="en-US" dirty="0" smtClean="0"/>
              <a:t>Base </a:t>
            </a:r>
            <a:r>
              <a:rPr lang="th-TH" dirty="0" smtClean="0"/>
              <a:t>มาจาก </a:t>
            </a:r>
            <a:r>
              <a:rPr lang="en-US" dirty="0" smtClean="0"/>
              <a:t>Baseband </a:t>
            </a:r>
            <a:r>
              <a:rPr lang="th-TH" dirty="0" smtClean="0"/>
              <a:t>เป็นวิธีการส่งสัญญาณ และสุดท้ายเลข 2 หมายถึง ระยะทางสูงสุดที่สายสัญญาณสามารถส่งข้อมูลได้ และปัดขึ้นในหลักร้อย แล้วหารด้วยร้อย บางคนอาจจะสับสนกับความหมายเลข 2 เพื่อให้เข้าใจยิ่งขึ้น 10</a:t>
            </a:r>
            <a:r>
              <a:rPr lang="en-US" dirty="0" smtClean="0"/>
              <a:t>Base2 </a:t>
            </a:r>
            <a:r>
              <a:rPr lang="th-TH" dirty="0" smtClean="0"/>
              <a:t>จะใช้สายโค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แบบบาง ที่มีความต้านทานที่ 50 โอห์ม และสามารถส่งข้อมูลได้ไกลสุด 185 เมตร ส่วนเลข 2 มากจากการปัดเลข 185 เป็น 200 แล้วหารด้วย 100 ที่ทำเช่นนี้ก็เพื่อให้ง่ายต่อการจำชื่อมากกว่าเหตุผลอื่น</a:t>
            </a:r>
          </a:p>
          <a:p>
            <a:r>
              <a:rPr lang="th-TH" dirty="0" smtClean="0"/>
              <a:t>10</a:t>
            </a:r>
            <a:r>
              <a:rPr lang="en-US" dirty="0" smtClean="0"/>
              <a:t>Base2 </a:t>
            </a:r>
            <a:r>
              <a:rPr lang="th-TH" dirty="0" smtClean="0"/>
              <a:t>สามารถขยายให้ยาวกว่า 185 เมตร โดยการใช้อุปกรณ์ทวนสัญญาณ เช่น </a:t>
            </a:r>
            <a:r>
              <a:rPr lang="th-TH" dirty="0" err="1" smtClean="0"/>
              <a:t>ฮับ</a:t>
            </a:r>
            <a:r>
              <a:rPr lang="th-TH" dirty="0" smtClean="0"/>
              <a:t> บริดจ์ และ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 เป็นต้น การใช้บริดจ์หรือ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เป็นการแบ่งอี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ออกเป็นเซ็ก</a:t>
            </a:r>
            <a:r>
              <a:rPr lang="th-TH" dirty="0" err="1" smtClean="0"/>
              <a:t>เมนต์</a:t>
            </a:r>
            <a:r>
              <a:rPr lang="th-TH" dirty="0" smtClean="0"/>
              <a:t> ซึ่งแต่ละเซ็ก</a:t>
            </a:r>
            <a:r>
              <a:rPr lang="th-TH" dirty="0" err="1" smtClean="0"/>
              <a:t>เมนต์</a:t>
            </a:r>
            <a:r>
              <a:rPr lang="th-TH" dirty="0" smtClean="0"/>
              <a:t>สามารถพ่วงต่อสายได้ 30 ครั้ง ซึ่งสายที่พ่วงต่อสามารถเชื่อมต่อกับคอมพิวเตอร์ได้ 64 เครื่อง</a:t>
            </a:r>
            <a:endParaRPr lang="th-TH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 Base-T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249424"/>
            <a:ext cx="8643998" cy="4465724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มาตรฐาน 10</a:t>
            </a:r>
            <a:r>
              <a:rPr lang="en-US" dirty="0" smtClean="0"/>
              <a:t>Base-T </a:t>
            </a:r>
            <a:r>
              <a:rPr lang="th-TH" dirty="0" smtClean="0"/>
              <a:t>ไม่ได้กำหนดประเภทของสายสัญญาณที่ใช้โดยตรงตามที่คนส่วนใหญ่เข้าใจ แต่จะกำหนดเทคนิคการรับส่งสัญญาณบนสายสัญญาณสี่เส้นที่มีคุณภาพเท่ากันหรือ ดีกว่าสาย </a:t>
            </a:r>
            <a:r>
              <a:rPr lang="en-US" dirty="0" smtClean="0"/>
              <a:t>UTP </a:t>
            </a:r>
            <a:r>
              <a:rPr lang="th-TH" dirty="0" smtClean="0"/>
              <a:t>ประเภท 3 (</a:t>
            </a:r>
            <a:r>
              <a:rPr lang="en-US" dirty="0" smtClean="0"/>
              <a:t>Unshielded Twisted Pair, Category3) </a:t>
            </a:r>
            <a:r>
              <a:rPr lang="th-TH" dirty="0" smtClean="0"/>
              <a:t>ซึ่งสายสัญญาณแต่ละเส้นจะตั้งชื่อตามหน้าที่และขั้วไฟฟ้า สายคู่หนึ่งใช้ในการส่งข้อมูล ซึ่งเส้นหนึ่งเป็นขั้วบวก ส่วนเส้นหนึ่งเป็นขั้วลบ และสายอีกคู่หนึ่งใช้ในการรับสัญญาณ สายสี่เส้นนี้มีชื่อเรียกดังนี้</a:t>
            </a:r>
            <a:br>
              <a:rPr lang="th-TH" dirty="0" smtClean="0"/>
            </a:br>
            <a:r>
              <a:rPr lang="th-TH" dirty="0" smtClean="0"/>
              <a:t>= </a:t>
            </a:r>
            <a:r>
              <a:rPr lang="en-US" dirty="0" smtClean="0"/>
              <a:t>T+ : </a:t>
            </a:r>
            <a:r>
              <a:rPr lang="th-TH" dirty="0" smtClean="0"/>
              <a:t>สายส่งและมีขั้วเป็นบวก</a:t>
            </a:r>
            <a:br>
              <a:rPr lang="th-TH" dirty="0" smtClean="0"/>
            </a:br>
            <a:r>
              <a:rPr lang="th-TH" dirty="0" smtClean="0"/>
              <a:t>= </a:t>
            </a:r>
            <a:r>
              <a:rPr lang="en-US" dirty="0" smtClean="0"/>
              <a:t>T- : </a:t>
            </a:r>
            <a:r>
              <a:rPr lang="th-TH" dirty="0" smtClean="0"/>
              <a:t>สายส่งและมีขั้วเป็นลบ</a:t>
            </a:r>
            <a:br>
              <a:rPr lang="th-TH" dirty="0" smtClean="0"/>
            </a:br>
            <a:r>
              <a:rPr lang="th-TH" dirty="0" smtClean="0"/>
              <a:t>= </a:t>
            </a:r>
            <a:r>
              <a:rPr lang="en-US" dirty="0" smtClean="0"/>
              <a:t>R+ : </a:t>
            </a:r>
            <a:r>
              <a:rPr lang="th-TH" dirty="0" smtClean="0"/>
              <a:t>สายรับและมีขั้วเป็นบวก</a:t>
            </a:r>
            <a:br>
              <a:rPr lang="th-TH" dirty="0" smtClean="0"/>
            </a:br>
            <a:r>
              <a:rPr lang="th-TH" dirty="0" smtClean="0"/>
              <a:t>= </a:t>
            </a:r>
            <a:r>
              <a:rPr lang="en-US" dirty="0" smtClean="0"/>
              <a:t>R- : </a:t>
            </a:r>
            <a:r>
              <a:rPr lang="th-TH" dirty="0" smtClean="0"/>
              <a:t>สายรับและมีขั้วเป็นลบ</a:t>
            </a:r>
            <a:br>
              <a:rPr lang="th-TH" dirty="0" smtClean="0"/>
            </a:br>
            <a:r>
              <a:rPr lang="th-TH" dirty="0" smtClean="0"/>
              <a:t>ตัว </a:t>
            </a:r>
            <a:r>
              <a:rPr lang="en-US" dirty="0" smtClean="0"/>
              <a:t>T </a:t>
            </a:r>
            <a:r>
              <a:rPr lang="th-TH" dirty="0" smtClean="0"/>
              <a:t>และตัว </a:t>
            </a:r>
            <a:r>
              <a:rPr lang="en-US" dirty="0" smtClean="0"/>
              <a:t>R </a:t>
            </a:r>
            <a:r>
              <a:rPr lang="th-TH" dirty="0" smtClean="0"/>
              <a:t>ย่อมาจากคำว่า </a:t>
            </a:r>
            <a:r>
              <a:rPr lang="en-US" dirty="0" smtClean="0"/>
              <a:t>Transmit </a:t>
            </a:r>
            <a:r>
              <a:rPr lang="th-TH" dirty="0" smtClean="0"/>
              <a:t>และ </a:t>
            </a:r>
            <a:r>
              <a:rPr lang="en-US" dirty="0" smtClean="0"/>
              <a:t>Receive </a:t>
            </a:r>
            <a:r>
              <a:rPr lang="th-TH" dirty="0" smtClean="0"/>
              <a:t>ตามลำดับ มาตรฐาน 10</a:t>
            </a:r>
            <a:r>
              <a:rPr lang="en-US" dirty="0" smtClean="0"/>
              <a:t>Base-T </a:t>
            </a:r>
            <a:r>
              <a:rPr lang="th-TH" dirty="0" smtClean="0"/>
              <a:t>ได้กำหนดให้สายสัญญาณสี่เส้นนี้เชื่อมต่อ</a:t>
            </a:r>
            <a:r>
              <a:rPr lang="th-TH" dirty="0" err="1" smtClean="0"/>
              <a:t>กับพิน</a:t>
            </a:r>
            <a:r>
              <a:rPr lang="th-TH" dirty="0" smtClean="0"/>
              <a:t>ที่ถูกกำหนดไว้แล้ว </a:t>
            </a:r>
            <a:r>
              <a:rPr lang="th-TH" dirty="0" err="1" smtClean="0"/>
              <a:t>ฮับ</a:t>
            </a:r>
            <a:r>
              <a:rPr lang="th-TH" dirty="0" smtClean="0"/>
              <a:t>หรือรี</a:t>
            </a:r>
            <a:r>
              <a:rPr lang="th-TH" dirty="0" err="1" smtClean="0"/>
              <a:t>พีทเตอร์</a:t>
            </a:r>
            <a:r>
              <a:rPr lang="th-TH" dirty="0" smtClean="0"/>
              <a:t>ได้ถูกกำหนดให้</a:t>
            </a:r>
            <a:r>
              <a:rPr lang="th-TH" dirty="0" err="1" smtClean="0"/>
              <a:t>พิน</a:t>
            </a:r>
            <a:r>
              <a:rPr lang="th-TH" dirty="0" smtClean="0"/>
              <a:t>ที่จะเชื่อมต่อกับเน็ตเวิร์คการ์ด </a:t>
            </a:r>
            <a:r>
              <a:rPr lang="th-TH" dirty="0" err="1" smtClean="0"/>
              <a:t>สำหรับฮับ</a:t>
            </a:r>
            <a:r>
              <a:rPr lang="th-TH" dirty="0" smtClean="0"/>
              <a:t>หรืออุปกรณ์เครือข่ายอื่นๆ หรือ </a:t>
            </a:r>
            <a:r>
              <a:rPr lang="en-US" dirty="0" smtClean="0"/>
              <a:t>DCE (Data Communication Equipment) </a:t>
            </a:r>
            <a:r>
              <a:rPr lang="th-TH" dirty="0" smtClean="0"/>
              <a:t>ได้ถูกกำหนดให้มีการเรียง</a:t>
            </a:r>
            <a:r>
              <a:rPr lang="th-TH" dirty="0" err="1" smtClean="0"/>
              <a:t>พิน</a:t>
            </a:r>
            <a:r>
              <a:rPr lang="th-TH" dirty="0" smtClean="0"/>
              <a:t>เชื่อมต่อ</a:t>
            </a:r>
            <a:endParaRPr lang="th-TH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10Base-T</a:t>
            </a:r>
            <a:endParaRPr lang="th-TH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875" y="2516188"/>
            <a:ext cx="50482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 Base-T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สำหรับหมายเลข</a:t>
            </a:r>
            <a:r>
              <a:rPr lang="th-TH" dirty="0" err="1" smtClean="0"/>
              <a:t>พิน</a:t>
            </a:r>
            <a:r>
              <a:rPr lang="th-TH" dirty="0" smtClean="0"/>
              <a:t>และฟังก์ชันของเน็ตเวิร์คการ์ดและอุปกรณ์ </a:t>
            </a:r>
            <a:r>
              <a:rPr lang="en-US" dirty="0" smtClean="0"/>
              <a:t>DTE </a:t>
            </a:r>
            <a:r>
              <a:rPr lang="th-TH" dirty="0" smtClean="0"/>
              <a:t>อื่นๆ นั้น สายรับและสายส่งสัญญาณนั้นจะตรง ข้ามกับอุปกรณ์ </a:t>
            </a:r>
            <a:r>
              <a:rPr lang="en-US" dirty="0" smtClean="0"/>
              <a:t>DCE </a:t>
            </a:r>
            <a:r>
              <a:rPr lang="th-TH" dirty="0" smtClean="0"/>
              <a:t>ซึ่งแต่ละเส้นจะแสดงดังตาราง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601130"/>
            <a:ext cx="3857652" cy="32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 Base-FOIRL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FOIRL (Fiber Optic Inter-Repeater Link) </a:t>
            </a:r>
            <a:r>
              <a:rPr lang="th-TH" dirty="0" smtClean="0"/>
              <a:t>เป็นอี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ที่ออกแบบสำหรับการเชื่อมต่อแบบจุดต่อจุดระหว่าง</a:t>
            </a:r>
            <a:r>
              <a:rPr lang="th-TH" dirty="0" err="1" smtClean="0"/>
              <a:t>ฮับ</a:t>
            </a:r>
            <a:r>
              <a:rPr lang="th-TH" dirty="0" smtClean="0"/>
              <a:t>  หรือ รี</a:t>
            </a:r>
            <a:r>
              <a:rPr lang="th-TH" dirty="0" err="1" smtClean="0"/>
              <a:t>พีทเตอร์</a:t>
            </a:r>
            <a:r>
              <a:rPr lang="th-TH" dirty="0" smtClean="0"/>
              <a:t> 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ประเภทนี้จะคล้ายกับ 10</a:t>
            </a:r>
            <a:r>
              <a:rPr lang="en-US" dirty="0" smtClean="0"/>
              <a:t>Base-FL </a:t>
            </a:r>
            <a:r>
              <a:rPr lang="th-TH" dirty="0" smtClean="0"/>
              <a:t>ที่แตกต่างกันคือ สายสัญญาณที่ใช้เป็นสายใยแก้วนำแสงแบบ</a:t>
            </a:r>
            <a:r>
              <a:rPr lang="th-TH" dirty="0" err="1" smtClean="0"/>
              <a:t>ซิงเกิล</a:t>
            </a:r>
            <a:r>
              <a:rPr lang="th-TH" dirty="0" smtClean="0"/>
              <a:t> โหมด ขนาด 8.3 ไมครอน และใช้แสงเลเซอร์จาก </a:t>
            </a:r>
            <a:r>
              <a:rPr lang="en-US" dirty="0" smtClean="0"/>
              <a:t>ILD (Injection Laser </a:t>
            </a:r>
            <a:r>
              <a:rPr lang="en-US" dirty="0" err="1" smtClean="0"/>
              <a:t>Dilde</a:t>
            </a:r>
            <a:r>
              <a:rPr lang="en-US" dirty="0" smtClean="0"/>
              <a:t>) </a:t>
            </a:r>
            <a:r>
              <a:rPr lang="th-TH" dirty="0" smtClean="0"/>
              <a:t>และจุดประสงค์ของอี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ประเภทนี้เพื่อ สำหรับการเชื่อมต่อระหว่าง</a:t>
            </a:r>
            <a:r>
              <a:rPr lang="th-TH" dirty="0" err="1" smtClean="0"/>
              <a:t>ฮับกับฮับ</a:t>
            </a:r>
            <a:r>
              <a:rPr lang="th-TH" dirty="0" smtClean="0"/>
              <a:t>เท่านั้น และไม่นิยมใช้กับการเชื่อมต่อกับคอมพิวเตอร์ เนื่องจากใช้สายใยแก้วนำแสงแบบ</a:t>
            </a:r>
            <a:r>
              <a:rPr lang="th-TH" dirty="0" err="1" smtClean="0"/>
              <a:t>ซิงเกิล</a:t>
            </a:r>
            <a:r>
              <a:rPr lang="th-TH" dirty="0" smtClean="0"/>
              <a:t>โหมดซึ่งสายสัญญาณนี้มีราคาค่อนข้างแพงมากในสมัยเริ่มแรก จึงทำให้มีการใช้เครือข่ายประเภทนี้น้อยมาก</a:t>
            </a:r>
            <a:endParaRPr lang="th-TH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10 </a:t>
            </a:r>
            <a:r>
              <a:rPr lang="en-US" b="1" dirty="0" smtClean="0"/>
              <a:t>Broad36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ระบบนี้ออกแบบมาเพื่อให้สามารถส่งข้อมูลที่ 10 </a:t>
            </a:r>
            <a:r>
              <a:rPr lang="en-US" dirty="0" smtClean="0"/>
              <a:t>Mbps </a:t>
            </a:r>
            <a:r>
              <a:rPr lang="th-TH" dirty="0" smtClean="0"/>
              <a:t>โดยใช้การส่ง</a:t>
            </a:r>
            <a:r>
              <a:rPr lang="th-TH" dirty="0" err="1" smtClean="0"/>
              <a:t>แบบบ</a:t>
            </a:r>
            <a:r>
              <a:rPr lang="th-TH" dirty="0" smtClean="0"/>
              <a:t>รอด</a:t>
            </a:r>
            <a:r>
              <a:rPr lang="th-TH" dirty="0" err="1" smtClean="0"/>
              <a:t>แบนด์</a:t>
            </a:r>
            <a:r>
              <a:rPr lang="th-TH" dirty="0" smtClean="0"/>
              <a:t>บนสายทองแดง โดยสามารถส่งข้อมูลได้หลายช่องสัญญาณในสายเดียวกัน โดยแบ่งแถบความถี่ออกเป็นช่องความถี่ย่อยๆ ที่สามารถรับส่งข้อมูลโดยไม่ขึ้นต่อกัน ไม่มีการใช้งานระบบนี้มากนักเพราะส่วนใหญ่ระยะไกลจะใช้ ใยแก้วนำแสงแทน</a:t>
            </a:r>
            <a:endParaRPr lang="th-TH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10 </a:t>
            </a:r>
            <a:r>
              <a:rPr lang="en-US" b="1" dirty="0" smtClean="0"/>
              <a:t>Base-F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 </a:t>
            </a:r>
            <a:r>
              <a:rPr lang="th-TH" dirty="0" smtClean="0"/>
              <a:t>ย่อมาจาก </a:t>
            </a:r>
            <a:r>
              <a:rPr lang="en-US" dirty="0" smtClean="0"/>
              <a:t>Fiber Optic</a:t>
            </a:r>
            <a:r>
              <a:rPr lang="th-TH" dirty="0" smtClean="0"/>
              <a:t>  โดยระบบนี้จะหมายถึง การส่งข้อมูลที่ 10 </a:t>
            </a:r>
            <a:r>
              <a:rPr lang="en-US" dirty="0" smtClean="0"/>
              <a:t>Mbps </a:t>
            </a:r>
            <a:r>
              <a:rPr lang="th-TH" dirty="0" smtClean="0"/>
              <a:t>แบบเบสแบนด์ โดยผ่านใยแก้วนำแสง ซึ่งแบบ</a:t>
            </a:r>
            <a:r>
              <a:rPr lang="en-US" dirty="0" smtClean="0"/>
              <a:t> 10 Base-F</a:t>
            </a:r>
            <a:r>
              <a:rPr lang="th-TH" dirty="0" smtClean="0"/>
              <a:t> แบ่งย่อยออกเป็น 3 ประเภทคือ</a:t>
            </a:r>
          </a:p>
          <a:p>
            <a:pPr lvl="1"/>
            <a:r>
              <a:rPr lang="th-TH" dirty="0" smtClean="0"/>
              <a:t>10 </a:t>
            </a:r>
            <a:r>
              <a:rPr lang="en-US" dirty="0" smtClean="0"/>
              <a:t>Base-FB : </a:t>
            </a:r>
            <a:r>
              <a:rPr lang="th-TH" dirty="0" smtClean="0"/>
              <a:t>ใช้เพื่อขยายระยะการเชื่อมต่อ มีการใช้งานน้อย</a:t>
            </a:r>
          </a:p>
          <a:p>
            <a:pPr lvl="1"/>
            <a:r>
              <a:rPr lang="th-TH" dirty="0" smtClean="0"/>
              <a:t>10 </a:t>
            </a:r>
            <a:r>
              <a:rPr lang="en-US" dirty="0" smtClean="0"/>
              <a:t>Base-FP : </a:t>
            </a:r>
            <a:r>
              <a:rPr lang="th-TH" dirty="0" smtClean="0"/>
              <a:t>ใช้สำหรับเชื่อมระหว่าง</a:t>
            </a:r>
            <a:r>
              <a:rPr lang="th-TH" dirty="0" err="1" smtClean="0"/>
              <a:t>เวิร์คสเตชั่นกับฮับ</a:t>
            </a:r>
            <a:r>
              <a:rPr lang="th-TH" dirty="0" smtClean="0"/>
              <a:t>  ไม่มีการผลิตใช้</a:t>
            </a:r>
          </a:p>
          <a:p>
            <a:pPr lvl="1"/>
            <a:r>
              <a:rPr lang="th-TH" dirty="0" smtClean="0"/>
              <a:t>10 </a:t>
            </a:r>
            <a:r>
              <a:rPr lang="en-US" dirty="0" smtClean="0"/>
              <a:t>Base-FL : </a:t>
            </a:r>
            <a:r>
              <a:rPr lang="th-TH" dirty="0" smtClean="0"/>
              <a:t>พัฒนาเพิ่มจาก</a:t>
            </a:r>
            <a:r>
              <a:rPr lang="en-US" dirty="0" smtClean="0"/>
              <a:t> 10 Base-FOIRL </a:t>
            </a:r>
            <a:r>
              <a:rPr lang="th-TH" dirty="0" smtClean="0"/>
              <a:t>มีการใช้งานจริง</a:t>
            </a:r>
            <a:endParaRPr lang="th-TH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err="1" smtClean="0"/>
              <a:t>ฟาสต์</a:t>
            </a:r>
            <a:r>
              <a:rPr lang="th-TH" b="1" dirty="0" smtClean="0"/>
              <a:t>อี</a:t>
            </a:r>
            <a:r>
              <a:rPr lang="th-TH" b="1" dirty="0" err="1" smtClean="0"/>
              <a:t>เธอร์เน็ต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อีกชื่อหนึ่งคือมาตรฐานอี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ความเร็วสูงความเร็วต้องไม่ต่ำกว่า 100 </a:t>
            </a:r>
            <a:r>
              <a:rPr lang="en-US" dirty="0" smtClean="0"/>
              <a:t>Mbps</a:t>
            </a:r>
            <a:r>
              <a:rPr lang="th-TH" dirty="0" smtClean="0"/>
              <a:t>ตัวอย่างของอี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ความเร็วสูงได้แก่</a:t>
            </a:r>
          </a:p>
          <a:p>
            <a:r>
              <a:rPr lang="th-TH" b="1" dirty="0" smtClean="0"/>
              <a:t>100</a:t>
            </a:r>
            <a:r>
              <a:rPr lang="en-US" b="1" dirty="0" smtClean="0"/>
              <a:t> Base-TX </a:t>
            </a:r>
            <a:r>
              <a:rPr lang="en-US" dirty="0" smtClean="0"/>
              <a:t>: </a:t>
            </a:r>
            <a:r>
              <a:rPr lang="th-TH" dirty="0" smtClean="0"/>
              <a:t>ใช้สาย </a:t>
            </a:r>
            <a:r>
              <a:rPr lang="en-US" dirty="0" smtClean="0"/>
              <a:t>UTP  Cat5 </a:t>
            </a:r>
            <a:r>
              <a:rPr lang="th-TH" dirty="0" smtClean="0"/>
              <a:t> หรือ </a:t>
            </a:r>
            <a:r>
              <a:rPr lang="en-US" dirty="0" smtClean="0"/>
              <a:t>STP </a:t>
            </a:r>
          </a:p>
          <a:p>
            <a:r>
              <a:rPr lang="en-US" b="1" dirty="0" smtClean="0"/>
              <a:t>100 Base-FX : </a:t>
            </a:r>
            <a:r>
              <a:rPr lang="th-TH" dirty="0" smtClean="0"/>
              <a:t>ใช้สายใยแก้วนำแสง นิยมใช้เชื่อมต่อระหว่าง</a:t>
            </a:r>
            <a:r>
              <a:rPr lang="th-TH" dirty="0" err="1" smtClean="0"/>
              <a:t>ฮับ</a:t>
            </a:r>
            <a:r>
              <a:rPr lang="th-TH" dirty="0" smtClean="0"/>
              <a:t>และสวิตซ์ หรือ</a:t>
            </a:r>
            <a:r>
              <a:rPr lang="th-TH" dirty="0" err="1" smtClean="0"/>
              <a:t>แบ็ค</a:t>
            </a:r>
            <a:r>
              <a:rPr lang="th-TH" dirty="0" smtClean="0"/>
              <a:t>โบนของ </a:t>
            </a:r>
            <a:r>
              <a:rPr lang="en-US" dirty="0" smtClean="0"/>
              <a:t>LAN</a:t>
            </a:r>
          </a:p>
          <a:p>
            <a:r>
              <a:rPr lang="en-US" b="1" dirty="0" smtClean="0"/>
              <a:t>100 Base-T4 : </a:t>
            </a:r>
            <a:r>
              <a:rPr lang="th-TH" dirty="0" smtClean="0"/>
              <a:t>ใช้สาย </a:t>
            </a:r>
            <a:r>
              <a:rPr lang="en-US" dirty="0" smtClean="0"/>
              <a:t>UTP  Cat</a:t>
            </a:r>
            <a:r>
              <a:rPr lang="th-TH" dirty="0" smtClean="0"/>
              <a:t>3 จำนวน 4 คู่สาย</a:t>
            </a:r>
          </a:p>
          <a:p>
            <a:endParaRPr lang="th-TH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กิกะบิตอี</a:t>
            </a:r>
            <a:r>
              <a:rPr lang="th-TH" b="1" dirty="0" err="1" smtClean="0"/>
              <a:t>เธอร์เน็ต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ปัจจุบันดูเหมือนว่า</a:t>
            </a:r>
            <a:r>
              <a:rPr lang="th-TH" dirty="0" err="1" smtClean="0"/>
              <a:t>แบนด์</a:t>
            </a:r>
            <a:r>
              <a:rPr lang="th-TH" dirty="0" smtClean="0"/>
              <a:t>วิธของเครือข่ายจะไม่เพียงพอต่อความต้องการของผู้ใช้ </a:t>
            </a:r>
            <a:r>
              <a:rPr lang="en-US" dirty="0" smtClean="0"/>
              <a:t>IEEE</a:t>
            </a:r>
            <a:r>
              <a:rPr lang="th-TH" dirty="0" smtClean="0"/>
              <a:t> จึงทำการปรับปรุงอี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เรื่อยๆ โดยได้ออกแบบใหม่ให้ความเร็วอยู่ที่ 1000 </a:t>
            </a:r>
            <a:r>
              <a:rPr lang="en-US" dirty="0" smtClean="0"/>
              <a:t>Mbps </a:t>
            </a:r>
            <a:r>
              <a:rPr lang="th-TH" dirty="0" smtClean="0"/>
              <a:t>โดยเรียกเป็นมาตรฐาน </a:t>
            </a:r>
            <a:r>
              <a:rPr lang="en-US" dirty="0" smtClean="0"/>
              <a:t>IEEE 802.3z</a:t>
            </a:r>
          </a:p>
          <a:p>
            <a:pPr lvl="1"/>
            <a:r>
              <a:rPr lang="en-US" dirty="0" smtClean="0"/>
              <a:t>1000 Base-SX </a:t>
            </a:r>
            <a:r>
              <a:rPr lang="th-TH" dirty="0" smtClean="0"/>
              <a:t>ใช้ใยแก้วนำแบบ</a:t>
            </a:r>
            <a:r>
              <a:rPr lang="th-TH" dirty="0" err="1" smtClean="0"/>
              <a:t>แสงมัล</a:t>
            </a:r>
            <a:r>
              <a:rPr lang="th-TH" dirty="0" smtClean="0"/>
              <a:t>ติโหมด ใช้แสงแบบความยาวคลื่นสั้น</a:t>
            </a:r>
            <a:r>
              <a:rPr lang="en-US" dirty="0" smtClean="0"/>
              <a:t>(S)</a:t>
            </a:r>
          </a:p>
          <a:p>
            <a:pPr lvl="1"/>
            <a:r>
              <a:rPr lang="en-US" dirty="0" smtClean="0"/>
              <a:t>1000 Base-LX </a:t>
            </a:r>
            <a:r>
              <a:rPr lang="th-TH" dirty="0" smtClean="0"/>
              <a:t>ใช้ใยแก้วนำแบบแสง</a:t>
            </a:r>
            <a:r>
              <a:rPr lang="th-TH" dirty="0" err="1" smtClean="0"/>
              <a:t>ซิงเกิล</a:t>
            </a:r>
            <a:r>
              <a:rPr lang="th-TH" dirty="0" smtClean="0"/>
              <a:t>โหมด</a:t>
            </a:r>
            <a:r>
              <a:rPr lang="th-TH" dirty="0" err="1" smtClean="0"/>
              <a:t>หรือมัล</a:t>
            </a:r>
            <a:r>
              <a:rPr lang="th-TH" dirty="0" smtClean="0"/>
              <a:t>ติโหมด ใช้แสงแบบความยาวคลื่นยาว</a:t>
            </a:r>
            <a:r>
              <a:rPr lang="en-US" dirty="0" smtClean="0"/>
              <a:t>(L)</a:t>
            </a:r>
          </a:p>
          <a:p>
            <a:pPr lvl="1"/>
            <a:r>
              <a:rPr lang="en-US" dirty="0" smtClean="0"/>
              <a:t>1000 Base-CX </a:t>
            </a:r>
            <a:r>
              <a:rPr lang="th-TH" dirty="0" smtClean="0"/>
              <a:t>ใช้สาย </a:t>
            </a:r>
            <a:r>
              <a:rPr lang="en-US" dirty="0" smtClean="0"/>
              <a:t>STP</a:t>
            </a:r>
            <a:r>
              <a:rPr lang="th-TH" dirty="0" smtClean="0"/>
              <a:t> ถูกจำกัดระยะเพียง 25 เมตร เอาไว้ใช้เชื่อมแทนใยแก้วในระยะสั้นๆ</a:t>
            </a:r>
            <a:endParaRPr lang="en-US" dirty="0" smtClean="0"/>
          </a:p>
          <a:p>
            <a:pPr lvl="1"/>
            <a:r>
              <a:rPr lang="en-US" dirty="0" smtClean="0"/>
              <a:t>1000 Base-T </a:t>
            </a:r>
            <a:r>
              <a:rPr lang="th-TH" dirty="0" smtClean="0"/>
              <a:t>ใช้สาย</a:t>
            </a:r>
            <a:r>
              <a:rPr lang="en-US" dirty="0" smtClean="0"/>
              <a:t>UTP</a:t>
            </a:r>
            <a:r>
              <a:rPr lang="th-TH" dirty="0" smtClean="0"/>
              <a:t> </a:t>
            </a:r>
            <a:r>
              <a:rPr lang="en-US" dirty="0" smtClean="0"/>
              <a:t>Cat 5 </a:t>
            </a:r>
            <a:r>
              <a:rPr lang="th-TH" dirty="0" smtClean="0"/>
              <a:t>ส่งได้ไกล 100 เมตร</a:t>
            </a: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ประวัติอี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ในปี ค.ศ. 1973 </a:t>
            </a:r>
            <a:r>
              <a:rPr lang="th-TH" dirty="0" err="1" smtClean="0"/>
              <a:t>บ็</a:t>
            </a:r>
            <a:r>
              <a:rPr lang="th-TH" dirty="0" smtClean="0"/>
              <a:t>อบ </a:t>
            </a:r>
            <a:r>
              <a:rPr lang="th-TH" dirty="0" err="1" smtClean="0"/>
              <a:t>เม็ทคาลเฟ</a:t>
            </a:r>
            <a:r>
              <a:rPr lang="th-TH" dirty="0" smtClean="0"/>
              <a:t> (</a:t>
            </a:r>
            <a:r>
              <a:rPr lang="en-US" dirty="0" smtClean="0"/>
              <a:t>Bob Metcalfe) </a:t>
            </a:r>
            <a:r>
              <a:rPr lang="th-TH" dirty="0" smtClean="0"/>
              <a:t>ได้คิดค้นระบบอี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ในการรับส่งข้อมูลระหว่างคอมพิวเตอร์และสามารถส่ง ข้อมูลไปยังเครื่องพิมพ์ได้ หลังจากนั้นอี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ได้ถูกพัฒนาต่อที่ </a:t>
            </a:r>
            <a:r>
              <a:rPr lang="en-US" dirty="0" smtClean="0"/>
              <a:t>PARC ( Palo Alto Research Center ) </a:t>
            </a:r>
            <a:r>
              <a:rPr lang="th-TH" dirty="0" smtClean="0"/>
              <a:t>ซึ่งเป็นศูนย์วิจัยของบริษัทซี</a:t>
            </a:r>
            <a:r>
              <a:rPr lang="th-TH" dirty="0" err="1" smtClean="0"/>
              <a:t>ร็อกซ์</a:t>
            </a:r>
            <a:r>
              <a:rPr lang="th-TH" dirty="0" smtClean="0"/>
              <a:t> (</a:t>
            </a:r>
            <a:r>
              <a:rPr lang="en-US" dirty="0" smtClean="0"/>
              <a:t>Xerox)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71942"/>
            <a:ext cx="4929222" cy="263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10 กิกะบิตอี</a:t>
            </a:r>
            <a:r>
              <a:rPr lang="th-TH" b="1" dirty="0" err="1" smtClean="0"/>
              <a:t>เธอร์เน็ต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ถูกใช้ในชื่อมาตรฐาน </a:t>
            </a:r>
            <a:r>
              <a:rPr lang="en-US" dirty="0" smtClean="0"/>
              <a:t>IEEE 802.3ae </a:t>
            </a:r>
            <a:r>
              <a:rPr lang="th-TH" dirty="0" smtClean="0"/>
              <a:t>รองรับการส่งแบบเบสแบนด์ </a:t>
            </a:r>
            <a:r>
              <a:rPr lang="th-TH" dirty="0" err="1" smtClean="0"/>
              <a:t>ฟูลล์</a:t>
            </a:r>
            <a:r>
              <a:rPr lang="th-TH" dirty="0" smtClean="0"/>
              <a:t>ดู</a:t>
            </a:r>
            <a:r>
              <a:rPr lang="th-TH" dirty="0" err="1" smtClean="0"/>
              <a:t>เพล็กซ์</a:t>
            </a:r>
            <a:r>
              <a:rPr lang="th-TH" dirty="0" smtClean="0"/>
              <a:t>เพียงอย่างเดียว รูปแบบมาตรฐานก็มีหลายตัวเช่น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868051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10 กิกะบิตอี</a:t>
            </a:r>
            <a:r>
              <a:rPr lang="th-TH" b="1" dirty="0" err="1" smtClean="0"/>
              <a:t>เธอร์เน็ต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ความยาวของสายที่ใช้กับ 10 กิกะบิตอี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84772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VLAN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49424"/>
            <a:ext cx="8543956" cy="432511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VLAN (Virtual Local Area Network)</a:t>
            </a:r>
            <a:r>
              <a:rPr lang="en-US" dirty="0" smtClean="0"/>
              <a:t> </a:t>
            </a:r>
            <a:r>
              <a:rPr lang="th-TH" dirty="0" smtClean="0"/>
              <a:t>หมายถึง กลุ่มของคอมพิวเตอร์ที่อยู่</a:t>
            </a:r>
            <a:r>
              <a:rPr lang="th-TH" dirty="0" err="1" smtClean="0"/>
              <a:t>ในบ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r>
              <a:rPr lang="th-TH" dirty="0" smtClean="0"/>
              <a:t>โดเมน (</a:t>
            </a:r>
            <a:r>
              <a:rPr lang="en-US" dirty="0" smtClean="0"/>
              <a:t>Broadcast Domain) </a:t>
            </a:r>
            <a:r>
              <a:rPr lang="th-TH" dirty="0" smtClean="0"/>
              <a:t>เดียวกันโดยคอมพิวเตอร์เหล่านี้อาจจะอยู่คนละ </a:t>
            </a:r>
            <a:r>
              <a:rPr lang="en-US" dirty="0" smtClean="0"/>
              <a:t>LAN </a:t>
            </a:r>
            <a:r>
              <a:rPr lang="th-TH" dirty="0" smtClean="0"/>
              <a:t>เซ็ก</a:t>
            </a:r>
            <a:r>
              <a:rPr lang="th-TH" dirty="0" err="1" smtClean="0"/>
              <a:t>เมนต์</a:t>
            </a:r>
            <a:r>
              <a:rPr lang="th-TH" dirty="0" smtClean="0"/>
              <a:t>ก็ได้ </a:t>
            </a:r>
            <a:r>
              <a:rPr lang="en-US" dirty="0" smtClean="0"/>
              <a:t>VLAN </a:t>
            </a:r>
            <a:r>
              <a:rPr lang="th-TH" dirty="0" smtClean="0"/>
              <a:t>เป็นโปรโตคอลที่ทำงาน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 2 และเป็น</a:t>
            </a:r>
            <a:r>
              <a:rPr lang="th-TH" dirty="0" err="1" smtClean="0"/>
              <a:t>เทค</a:t>
            </a:r>
            <a:r>
              <a:rPr lang="th-TH" dirty="0" smtClean="0"/>
              <a:t>โน</a:t>
            </a:r>
            <a:br>
              <a:rPr lang="th-TH" dirty="0" smtClean="0"/>
            </a:br>
            <a:r>
              <a:rPr lang="th-TH" dirty="0" err="1" smtClean="0"/>
              <a:t>โล</a:t>
            </a:r>
            <a:r>
              <a:rPr lang="th-TH" dirty="0" smtClean="0"/>
              <a:t>ยีใหม่ที่พัฒนาเพื่อควบคุมการบรอด</a:t>
            </a:r>
            <a:r>
              <a:rPr lang="th-TH" dirty="0" err="1" smtClean="0"/>
              <a:t>คาสต์</a:t>
            </a:r>
            <a:r>
              <a:rPr lang="th-TH" dirty="0" smtClean="0"/>
              <a:t>ในเครือข่ายในเครือข่าย ที่ผ่านมาการ</a:t>
            </a:r>
            <a:r>
              <a:rPr lang="th-TH" dirty="0" err="1" smtClean="0"/>
              <a:t>ควบคุมบ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r>
              <a:rPr lang="th-TH" dirty="0" smtClean="0"/>
              <a:t>ในเครือข่ายจะใช้เรา</a:t>
            </a:r>
            <a:r>
              <a:rPr lang="th-TH" dirty="0" err="1" smtClean="0"/>
              <a:t>เตอร์</a:t>
            </a:r>
            <a:r>
              <a:rPr lang="th-TH" dirty="0" smtClean="0"/>
              <a:t>เพราะ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จะไม่ ส่งต่อ</a:t>
            </a:r>
            <a:r>
              <a:rPr lang="th-TH" dirty="0" err="1" smtClean="0"/>
              <a:t>แพ็กเก็ตประเภทบ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r>
              <a:rPr lang="th-TH" dirty="0" smtClean="0"/>
              <a:t> แต่สวิตซ์หรือ</a:t>
            </a:r>
            <a:r>
              <a:rPr lang="th-TH" dirty="0" err="1" smtClean="0"/>
              <a:t>ฮับ</a:t>
            </a:r>
            <a:r>
              <a:rPr lang="th-TH" dirty="0" smtClean="0"/>
              <a:t>จะส่งต่อ การใช้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ในการควบคุม</a:t>
            </a:r>
            <a:r>
              <a:rPr lang="th-TH" dirty="0" err="1" smtClean="0"/>
              <a:t>การบรอดคาสต์</a:t>
            </a:r>
            <a:r>
              <a:rPr lang="th-TH" dirty="0" smtClean="0"/>
              <a:t>ในเครือข่ายนั้นอาจช่วยเพิ่ม ประสิทธิภาพของเครือข่ายได้ แต่ถ้ามี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จำนวนมากอาจทำให้การรับส่ง</a:t>
            </a:r>
            <a:r>
              <a:rPr lang="th-TH" dirty="0" err="1" smtClean="0"/>
              <a:t>แพ็กเก็ต</a:t>
            </a:r>
            <a:r>
              <a:rPr lang="th-TH" dirty="0" smtClean="0"/>
              <a:t>ช้าลงได้ ข้อดีของการ</a:t>
            </a:r>
            <a:r>
              <a:rPr lang="th-TH" dirty="0" err="1" smtClean="0"/>
              <a:t>ใช้เลเยอร์</a:t>
            </a:r>
            <a:r>
              <a:rPr lang="th-TH" dirty="0" smtClean="0"/>
              <a:t> 2 สวิตซ์ คือ การรับส่ง</a:t>
            </a:r>
            <a:r>
              <a:rPr lang="th-TH" dirty="0" err="1" smtClean="0"/>
              <a:t>แพ็กเก็ต</a:t>
            </a:r>
            <a:r>
              <a:rPr lang="th-TH" dirty="0" smtClean="0"/>
              <a:t>จะเร็วกว่า</a:t>
            </a:r>
            <a:r>
              <a:rPr lang="th-TH" dirty="0" err="1" smtClean="0"/>
              <a:t>เราท์เตอร์</a:t>
            </a:r>
            <a:r>
              <a:rPr lang="th-TH" dirty="0" smtClean="0"/>
              <a:t> แต่ไม่สามารถควบคุมการบรอด</a:t>
            </a:r>
            <a:r>
              <a:rPr lang="th-TH" dirty="0" err="1" smtClean="0"/>
              <a:t>คาสต์</a:t>
            </a:r>
            <a:r>
              <a:rPr lang="th-TH" dirty="0" smtClean="0"/>
              <a:t>ในเครือข่ายได้ ดังนั้นจึงได้มีการพัฒนา </a:t>
            </a:r>
            <a:r>
              <a:rPr lang="en-US" dirty="0" smtClean="0"/>
              <a:t>VLAN </a:t>
            </a:r>
            <a:r>
              <a:rPr lang="th-TH" dirty="0" smtClean="0"/>
              <a:t>ขึ้นมา</a:t>
            </a:r>
            <a:r>
              <a:rPr lang="th-TH" dirty="0" err="1" smtClean="0"/>
              <a:t>เพื่อให้เลเยอร์</a:t>
            </a:r>
            <a:r>
              <a:rPr lang="th-TH" dirty="0" smtClean="0"/>
              <a:t> 2 สวิตซ์สามารถควบคุมการบรอดคาสในเครือข่ายได้ </a:t>
            </a:r>
            <a:endParaRPr lang="th-TH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VLAN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err="1" smtClean="0"/>
              <a:t>บรอดคาสต์</a:t>
            </a:r>
            <a:r>
              <a:rPr lang="th-TH" b="1" dirty="0" smtClean="0"/>
              <a:t>โดเมน (</a:t>
            </a:r>
            <a:r>
              <a:rPr lang="en-US" b="1" dirty="0" smtClean="0"/>
              <a:t>Broadcast Domain)</a:t>
            </a:r>
            <a:r>
              <a:rPr lang="en-US" dirty="0" smtClean="0"/>
              <a:t> </a:t>
            </a:r>
            <a:r>
              <a:rPr lang="th-TH" dirty="0" smtClean="0"/>
              <a:t>หมายถึง กลุ่มของคอมพิวเตอร์ที่เชื่อมต่อกันด้วย</a:t>
            </a:r>
            <a:r>
              <a:rPr lang="th-TH" dirty="0" err="1" smtClean="0"/>
              <a:t>สวิตซ์เลเยอร์</a:t>
            </a:r>
            <a:r>
              <a:rPr lang="th-TH" dirty="0" smtClean="0"/>
              <a:t>ที่ 2 และเมื่อมี</a:t>
            </a:r>
            <a:r>
              <a:rPr lang="th-TH" dirty="0" err="1" smtClean="0"/>
              <a:t>แพ็กเก็ตประเภทบ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r>
              <a:rPr lang="th-TH" dirty="0" smtClean="0"/>
              <a:t> คอมพิวเตอร์ทุกเครื่อง</a:t>
            </a:r>
            <a:r>
              <a:rPr lang="th-TH" dirty="0" err="1" smtClean="0"/>
              <a:t>ได้รับแพ็กเก็ต</a:t>
            </a:r>
            <a:r>
              <a:rPr lang="th-TH" dirty="0" smtClean="0"/>
              <a:t>นี้</a:t>
            </a:r>
            <a:r>
              <a:rPr lang="th-TH" dirty="0" err="1" smtClean="0"/>
              <a:t>ทั้งหมดบ</a:t>
            </a:r>
            <a:r>
              <a:rPr lang="th-TH" dirty="0" smtClean="0"/>
              <a:t>รอด</a:t>
            </a:r>
            <a:r>
              <a:rPr lang="th-TH" dirty="0" err="1" smtClean="0"/>
              <a:t>คาสต์แพ็กเก็ต</a:t>
            </a:r>
            <a:r>
              <a:rPr lang="th-TH" dirty="0" smtClean="0"/>
              <a:t> หมายถึง </a:t>
            </a:r>
            <a:r>
              <a:rPr lang="th-TH" dirty="0" err="1" smtClean="0"/>
              <a:t>แพ็กเก็ต</a:t>
            </a:r>
            <a:r>
              <a:rPr lang="th-TH" dirty="0" smtClean="0"/>
              <a:t>ที่มีอยู่ของเครื่องปลายทางเป็น</a:t>
            </a:r>
            <a:r>
              <a:rPr lang="th-TH" dirty="0" err="1" smtClean="0"/>
              <a:t>หมายเลขบ</a:t>
            </a:r>
            <a:r>
              <a:rPr lang="th-TH" dirty="0" smtClean="0"/>
              <a:t>รอด</a:t>
            </a:r>
            <a:r>
              <a:rPr lang="th-TH" dirty="0" err="1" smtClean="0"/>
              <a:t>คาสต์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972820"/>
            <a:ext cx="3857652" cy="28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ข้อดีของ </a:t>
            </a:r>
            <a:r>
              <a:rPr lang="en-US" b="1" dirty="0" smtClean="0"/>
              <a:t>VLAN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     	1. </a:t>
            </a:r>
            <a:r>
              <a:rPr lang="th-TH" dirty="0" smtClean="0"/>
              <a:t>เพิ่มประสิทธิภาพของเครือข่ายในระบบเครือข่ายทั่วไปจะมีการส่งข้อมูล </a:t>
            </a:r>
            <a:r>
              <a:rPr lang="en-US" dirty="0" smtClean="0"/>
              <a:t>Broadcast </a:t>
            </a:r>
            <a:r>
              <a:rPr lang="th-TH" dirty="0" smtClean="0"/>
              <a:t>จำนวนมาก ทำให้เกิดความคับคั่ง (</a:t>
            </a:r>
            <a:r>
              <a:rPr lang="en-US" dirty="0" smtClean="0"/>
              <a:t>Congestion) </a:t>
            </a:r>
            <a:r>
              <a:rPr lang="th-TH" dirty="0" smtClean="0"/>
              <a:t>และ </a:t>
            </a:r>
            <a:r>
              <a:rPr lang="en-US" dirty="0" smtClean="0"/>
              <a:t>VLAN </a:t>
            </a:r>
            <a:r>
              <a:rPr lang="th-TH" dirty="0" smtClean="0"/>
              <a:t>มีความสามารถช่วยเพิ่มประสิทธิภาพของเครือข่ายได้เนื่องจาก </a:t>
            </a:r>
            <a:r>
              <a:rPr lang="en-US" dirty="0" smtClean="0"/>
              <a:t>VLAN </a:t>
            </a:r>
            <a:r>
              <a:rPr lang="th-TH" dirty="0" smtClean="0"/>
              <a:t>จะจำกัดให้ส่งข้อมูล </a:t>
            </a:r>
            <a:r>
              <a:rPr lang="en-US" dirty="0" smtClean="0"/>
              <a:t>Broadcast </a:t>
            </a:r>
            <a:r>
              <a:rPr lang="th-TH" dirty="0" smtClean="0"/>
              <a:t>ไปยังผู้ที่อยู่ใน </a:t>
            </a:r>
            <a:r>
              <a:rPr lang="en-US" dirty="0" smtClean="0"/>
              <a:t>VLAN </a:t>
            </a:r>
            <a:r>
              <a:rPr lang="th-TH" dirty="0" smtClean="0"/>
              <a:t>เดียวกันเท่านั้น</a:t>
            </a:r>
            <a:br>
              <a:rPr lang="th-TH" dirty="0" smtClean="0"/>
            </a:br>
            <a:r>
              <a:rPr lang="th-TH" dirty="0" smtClean="0"/>
              <a:t>     2. ง่ายต่อการบริหารการใช้งาน </a:t>
            </a:r>
            <a:r>
              <a:rPr lang="en-US" dirty="0" smtClean="0"/>
              <a:t>VLAN </a:t>
            </a:r>
            <a:r>
              <a:rPr lang="th-TH" dirty="0" smtClean="0"/>
              <a:t>อำนวยความสะดวกในการบริหารจัดการโครงสร้างของระบบเครือข่ายให้ง่าย มีความยืดหยุ่น และเสียค่าใช้จ่ายน้อย โดยเพียงเปลี่ยนโครงสร้างทางตรรกะ( </a:t>
            </a:r>
            <a:r>
              <a:rPr lang="en-US" dirty="0" smtClean="0"/>
              <a:t>Logical ) </a:t>
            </a:r>
            <a:r>
              <a:rPr lang="th-TH" dirty="0" smtClean="0"/>
              <a:t>เท่านั้น ไม่จำเป็นต้องเปลี่ยนโครงสร้างทางกายภาพกล่าวคือ ถ้าต้องการเปลี่ยนโครงสร้างของ </a:t>
            </a:r>
            <a:r>
              <a:rPr lang="en-US" dirty="0" smtClean="0"/>
              <a:t>VLAN </a:t>
            </a:r>
            <a:r>
              <a:rPr lang="th-TH" dirty="0" smtClean="0"/>
              <a:t>ก็ทำโดยการคอนฟิกที่อุปกรณ์เครือข่ายใหม่ ไม่จำเป็นเปลี่ยนรูปแบบทางกายภาพของการเชื่อมต่อเครือข่ายที่มีอยู่เดิม </a:t>
            </a:r>
            <a:br>
              <a:rPr lang="th-TH" dirty="0" smtClean="0"/>
            </a:br>
            <a:r>
              <a:rPr lang="th-TH" dirty="0" smtClean="0"/>
              <a:t>     3. เพิ่มการรักษาความปลอดภัยมากขึ้นเนื่องจากการติดต่อระหว่างอุปกรณ์เครือข่าย จะสามารถทำได้ภายใน </a:t>
            </a:r>
            <a:r>
              <a:rPr lang="en-US" dirty="0" smtClean="0"/>
              <a:t>VLAN </a:t>
            </a:r>
            <a:r>
              <a:rPr lang="th-TH" dirty="0" smtClean="0"/>
              <a:t>เดียวกันเท่านั้นถ้าต้องการที่จะติดต่อข้าม </a:t>
            </a:r>
            <a:r>
              <a:rPr lang="en-US" dirty="0" smtClean="0"/>
              <a:t>VLAN </a:t>
            </a:r>
            <a:r>
              <a:rPr lang="th-TH" dirty="0" smtClean="0"/>
              <a:t>ต้องติดต่อผ่านอุปกรณ์ค้นหาเส้นทางหรือ</a:t>
            </a:r>
            <a:r>
              <a:rPr lang="th-TH" dirty="0" err="1" smtClean="0"/>
              <a:t>สวิตช์เลเยอร์</a:t>
            </a:r>
            <a:r>
              <a:rPr lang="th-TH" dirty="0" smtClean="0"/>
              <a:t> 3 </a:t>
            </a:r>
            <a:endParaRPr lang="th-TH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ข้อดีของ </a:t>
            </a:r>
            <a:r>
              <a:rPr lang="en-US" b="1" dirty="0" smtClean="0"/>
              <a:t>VLAN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   	1. </a:t>
            </a:r>
            <a:r>
              <a:rPr lang="th-TH" dirty="0" smtClean="0"/>
              <a:t>ถ้าเป็นการแบ่ง </a:t>
            </a:r>
            <a:r>
              <a:rPr lang="en-US" dirty="0" smtClean="0"/>
              <a:t>VLAN </a:t>
            </a:r>
            <a:r>
              <a:rPr lang="th-TH" dirty="0" smtClean="0"/>
              <a:t>แบบ </a:t>
            </a:r>
            <a:r>
              <a:rPr lang="en-US" dirty="0" smtClean="0"/>
              <a:t>port-based </a:t>
            </a:r>
            <a:r>
              <a:rPr lang="th-TH" dirty="0" smtClean="0"/>
              <a:t>นั้นจะมีข้อเสียเมื่อมีการเปลี่ยนพอร์ตนั้นอาจจะต้องทำการ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VLAN </a:t>
            </a:r>
            <a:r>
              <a:rPr lang="th-TH" dirty="0" smtClean="0"/>
              <a:t>ใหม่</a:t>
            </a:r>
            <a:br>
              <a:rPr lang="th-TH" dirty="0" smtClean="0"/>
            </a:br>
            <a:r>
              <a:rPr lang="th-TH" dirty="0" smtClean="0"/>
              <a:t>     	2. ถ้าเป็นการแบ่ง </a:t>
            </a:r>
            <a:r>
              <a:rPr lang="en-US" dirty="0" smtClean="0"/>
              <a:t>VLAN </a:t>
            </a:r>
            <a:r>
              <a:rPr lang="th-TH" dirty="0" smtClean="0"/>
              <a:t>แบบ </a:t>
            </a:r>
            <a:r>
              <a:rPr lang="en-US" dirty="0" smtClean="0"/>
              <a:t>MAC-based </a:t>
            </a:r>
            <a:r>
              <a:rPr lang="th-TH" dirty="0" smtClean="0"/>
              <a:t>นั้นจะต้องให้ค่าเริ่มต้นของ </a:t>
            </a:r>
            <a:r>
              <a:rPr lang="en-US" dirty="0" smtClean="0"/>
              <a:t>VLAN membership </a:t>
            </a:r>
            <a:r>
              <a:rPr lang="th-TH" dirty="0" smtClean="0"/>
              <a:t>ก่อน และปัญหาที่เกิดขึ้นคือในระบบเครือข่ายที่ใหญ่มากจำนวนเครื่องนับพันเครื่อง นอกจากนี้ถ้ามีการใช้เครื่อง </a:t>
            </a:r>
            <a:r>
              <a:rPr lang="en-US" dirty="0" smtClean="0"/>
              <a:t>Notebook </a:t>
            </a:r>
            <a:r>
              <a:rPr lang="th-TH" dirty="0" smtClean="0"/>
              <a:t>ด้วย ซึ่งก็จะมีค่า </a:t>
            </a:r>
            <a:r>
              <a:rPr lang="en-US" dirty="0" smtClean="0"/>
              <a:t>MAC </a:t>
            </a:r>
            <a:r>
              <a:rPr lang="th-TH" dirty="0" smtClean="0"/>
              <a:t>และเมื่อทำการเปลี่ยนพอร์ตที่ต่อก็ต้องทำการ </a:t>
            </a:r>
            <a:r>
              <a:rPr lang="en-US" dirty="0" err="1" smtClean="0"/>
              <a:t>Config</a:t>
            </a:r>
            <a:r>
              <a:rPr lang="en-US" dirty="0" smtClean="0"/>
              <a:t> VLAN </a:t>
            </a:r>
            <a:r>
              <a:rPr lang="th-TH" dirty="0" smtClean="0"/>
              <a:t>ใหม่ </a:t>
            </a:r>
            <a:endParaRPr lang="th-TH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มาตรฐาน </a:t>
            </a:r>
            <a:r>
              <a:rPr lang="en-US" b="1" dirty="0" smtClean="0"/>
              <a:t>IEEE802.1Q/802.1p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IETF (Internet Engineering Task Force) </a:t>
            </a:r>
            <a:r>
              <a:rPr lang="th-TH" dirty="0" smtClean="0"/>
              <a:t>ได้พัฒนามาตรฐาน </a:t>
            </a:r>
            <a:r>
              <a:rPr lang="en-US" dirty="0" smtClean="0"/>
              <a:t>IEEE802.1Q </a:t>
            </a:r>
            <a:r>
              <a:rPr lang="th-TH" dirty="0" smtClean="0"/>
              <a:t>และ </a:t>
            </a:r>
            <a:r>
              <a:rPr lang="en-US" dirty="0" smtClean="0"/>
              <a:t>IEEE 802.1p </a:t>
            </a:r>
            <a:r>
              <a:rPr lang="th-TH" dirty="0" smtClean="0"/>
              <a:t>มาตรฐานนี้กำหนดขึ้นเพื่อให้สามารถสร้าง </a:t>
            </a:r>
            <a:r>
              <a:rPr lang="en-US" dirty="0" smtClean="0"/>
              <a:t>VLAN </a:t>
            </a:r>
            <a:r>
              <a:rPr lang="th-TH" dirty="0" smtClean="0"/>
              <a:t>โดยใช้อุปกรณ์จากต่างบริษัทกัน ข้อกำหนดนี้ได้ปรับเปลี่ยนฟอร์แมตของเฟรมข้อมูล โดยเพิ่มฟิลด์ในส่วนของเฟรมทั้งหมด 4 ไบต์ ซึ่งเป็นฟิลด์ถัดจากหมายเลข </a:t>
            </a:r>
            <a:r>
              <a:rPr lang="en-US" dirty="0" smtClean="0"/>
              <a:t>MAC </a:t>
            </a:r>
            <a:r>
              <a:rPr lang="th-TH" dirty="0" smtClean="0"/>
              <a:t>ของเครื่องส่ง (</a:t>
            </a:r>
            <a:r>
              <a:rPr lang="en-US" dirty="0" smtClean="0"/>
              <a:t>Source MAC Address) </a:t>
            </a:r>
            <a:endParaRPr lang="th-TH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Layer 2 VLAN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การจัดกลุ่ม </a:t>
            </a:r>
            <a:r>
              <a:rPr lang="en-US" dirty="0" smtClean="0"/>
              <a:t>VLAN </a:t>
            </a:r>
            <a:r>
              <a:rPr lang="th-TH" dirty="0" smtClean="0"/>
              <a:t>ประเภทนี้จะใช้ข้อมูลที่อยู่</a:t>
            </a:r>
            <a:r>
              <a:rPr lang="th-TH" dirty="0" err="1" smtClean="0"/>
              <a:t>ในเลเยอร์</a:t>
            </a:r>
            <a:r>
              <a:rPr lang="th-TH" dirty="0" smtClean="0"/>
              <a:t> 2 เป็นเกณฑ์ เช่น พอร์ตของสวิตซ์ และหมายเลข </a:t>
            </a:r>
            <a:r>
              <a:rPr lang="en-US" dirty="0" smtClean="0"/>
              <a:t>MAC </a:t>
            </a:r>
            <a:r>
              <a:rPr lang="th-TH" dirty="0" err="1" smtClean="0"/>
              <a:t>ของเน็ต</a:t>
            </a:r>
            <a:r>
              <a:rPr lang="th-TH" dirty="0" smtClean="0"/>
              <a:t>เวิร์ก ซึ่งมีรายละเอียดดังนี้</a:t>
            </a:r>
          </a:p>
          <a:p>
            <a:pPr lvl="1"/>
            <a:r>
              <a:rPr lang="en-US" b="1" dirty="0" smtClean="0"/>
              <a:t>Ports-Based VLAN</a:t>
            </a:r>
            <a:r>
              <a:rPr lang="en-US" dirty="0" smtClean="0"/>
              <a:t>  </a:t>
            </a:r>
            <a:r>
              <a:rPr lang="th-TH" dirty="0" smtClean="0"/>
              <a:t>การจัดกลุ่ม </a:t>
            </a:r>
            <a:r>
              <a:rPr lang="en-US" dirty="0" smtClean="0"/>
              <a:t>VLAN </a:t>
            </a:r>
            <a:r>
              <a:rPr lang="th-TH" dirty="0" smtClean="0"/>
              <a:t>โดยใช้พอร์ตของสวิตช์ (</a:t>
            </a:r>
            <a:r>
              <a:rPr lang="en-US" dirty="0" smtClean="0"/>
              <a:t>Port-Based VLAN) </a:t>
            </a:r>
            <a:r>
              <a:rPr lang="th-TH" dirty="0" smtClean="0"/>
              <a:t>ซึ่งเป็นการใช้ </a:t>
            </a:r>
            <a:r>
              <a:rPr lang="en-US" dirty="0" smtClean="0"/>
              <a:t>VLAN </a:t>
            </a:r>
            <a:r>
              <a:rPr lang="th-TH" dirty="0" smtClean="0"/>
              <a:t>ที่นิยมกันมากที่สุด การจัดกลุ่มด้วยวิธีนี้คือ การจัดกลุ่มของพอร์ตบนสวิตช์หนึ่งหรือมากกว่าให้อยู่ในวง </a:t>
            </a:r>
            <a:r>
              <a:rPr lang="en-US" dirty="0" smtClean="0"/>
              <a:t>VLAN </a:t>
            </a:r>
            <a:r>
              <a:rPr lang="th-TH" dirty="0" smtClean="0"/>
              <a:t>เดียวกัน</a:t>
            </a:r>
          </a:p>
          <a:p>
            <a:pPr lvl="1"/>
            <a:r>
              <a:rPr lang="en-US" b="1" dirty="0" smtClean="0"/>
              <a:t>MAC Address-Based VLAN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</a:t>
            </a:r>
            <a:r>
              <a:rPr lang="th-TH" dirty="0" smtClean="0"/>
              <a:t>การจัดกลุ่มของ </a:t>
            </a:r>
            <a:r>
              <a:rPr lang="en-US" dirty="0" smtClean="0"/>
              <a:t>VLAN </a:t>
            </a:r>
            <a:r>
              <a:rPr lang="th-TH" dirty="0" smtClean="0"/>
              <a:t>วิธีนี้จะใช้หมายเลข </a:t>
            </a:r>
            <a:r>
              <a:rPr lang="en-US" dirty="0" smtClean="0"/>
              <a:t>MAC </a:t>
            </a:r>
            <a:r>
              <a:rPr lang="th-TH" dirty="0" smtClean="0"/>
              <a:t>ซึ่งหมายเลขนี้จะถูกกำหนดตายตัวให้กับแต่</a:t>
            </a:r>
            <a:r>
              <a:rPr lang="th-TH" dirty="0" err="1" smtClean="0"/>
              <a:t>ละเน็ต</a:t>
            </a:r>
            <a:r>
              <a:rPr lang="th-TH" dirty="0" smtClean="0"/>
              <a:t>เวิร์กการ์ดของเครื่องคอมพิวเตอร์ ข้อดีของการจัดกลุ่มประเภทนี้คือ เมื่อมีการย้ายที่ของผู้ใช้ ผู้ดูแลระบบไม่ต้อง</a:t>
            </a:r>
            <a:r>
              <a:rPr lang="th-TH" dirty="0" err="1" smtClean="0"/>
              <a:t>เซ็ต</a:t>
            </a:r>
            <a:r>
              <a:rPr lang="th-TH" dirty="0" smtClean="0"/>
              <a:t> </a:t>
            </a:r>
            <a:r>
              <a:rPr lang="en-US" dirty="0" smtClean="0"/>
              <a:t>VLAN </a:t>
            </a:r>
            <a:r>
              <a:rPr lang="th-TH" dirty="0" smtClean="0"/>
              <a:t>ให้กับผู้ใช้คนใหม่ เนื่องจาก </a:t>
            </a:r>
            <a:r>
              <a:rPr lang="en-US" dirty="0" smtClean="0"/>
              <a:t>VLAN </a:t>
            </a:r>
            <a:r>
              <a:rPr lang="th-TH" dirty="0" smtClean="0"/>
              <a:t>จะผูกติดกับหมายเลข </a:t>
            </a:r>
            <a:r>
              <a:rPr lang="en-US" dirty="0" smtClean="0"/>
              <a:t>MAC </a:t>
            </a:r>
            <a:r>
              <a:rPr lang="th-TH" dirty="0" smtClean="0"/>
              <a:t>ไม่ใช่พอร์ตของสวิตช์เหมือนกับวิธีแรก ดังนั้นการจัด </a:t>
            </a:r>
            <a:r>
              <a:rPr lang="en-US" dirty="0" smtClean="0"/>
              <a:t>VLAN </a:t>
            </a:r>
            <a:r>
              <a:rPr lang="th-TH" dirty="0" smtClean="0"/>
              <a:t>ในลักษณะนี้จึงง่ายต่อการจัดการผู้ใช้ แต่จุดด้อยของการจัดกลุ่มแบบนี้คือ คอมพิวเตอร์ทุกเครื่องจะต้องถูกเซตให้อยู่ในวง </a:t>
            </a:r>
            <a:r>
              <a:rPr lang="en-US" dirty="0" smtClean="0"/>
              <a:t>VLAN </a:t>
            </a:r>
            <a:r>
              <a:rPr lang="th-TH" dirty="0" smtClean="0"/>
              <a:t>วงหนึ่งก่อนในตอนแรก การที่ต้องทำเช่นนี้ก็อาจเป็นไปได้ยากสำหรับองค์กรขนาดใหญ่ที่มีคอมพิวเตอร์ จำนวนมาก </a:t>
            </a:r>
            <a:endParaRPr lang="th-TH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Layer 3 VLAN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การจัดกลุ่ม </a:t>
            </a:r>
            <a:r>
              <a:rPr lang="en-US" dirty="0" smtClean="0"/>
              <a:t>VLAN</a:t>
            </a:r>
            <a:r>
              <a:rPr lang="th-TH" dirty="0" smtClean="0"/>
              <a:t>แบบนี้จะใช้ข้อมูล</a:t>
            </a:r>
            <a:r>
              <a:rPr lang="th-TH" dirty="0" err="1" smtClean="0"/>
              <a:t>ของเลเยอร์</a:t>
            </a:r>
            <a:r>
              <a:rPr lang="th-TH" dirty="0" smtClean="0"/>
              <a:t>ที่ 3 เช่น ประเภทของโปรโตคอล หรือหมายเลขไอพี (</a:t>
            </a:r>
            <a:r>
              <a:rPr lang="en-US" dirty="0" smtClean="0"/>
              <a:t>IP address) </a:t>
            </a:r>
            <a:r>
              <a:rPr lang="th-TH" dirty="0" smtClean="0"/>
              <a:t>การจัดการ </a:t>
            </a:r>
            <a:r>
              <a:rPr lang="en-US" dirty="0" smtClean="0"/>
              <a:t>VLAN </a:t>
            </a:r>
            <a:r>
              <a:rPr lang="th-TH" dirty="0" smtClean="0"/>
              <a:t>ประเภทนี้มีทั้งข้อดีและข้อเสีย ข้อดีคือ เมื่อผู้ใช้ต้องการย้ายที่ ผู้ดูแลระบบไม่ต้องเซต </a:t>
            </a:r>
            <a:r>
              <a:rPr lang="en-US" dirty="0" smtClean="0"/>
              <a:t>VLAN </a:t>
            </a:r>
            <a:r>
              <a:rPr lang="th-TH" dirty="0" smtClean="0"/>
              <a:t>ให้กับผู้ใช้คนใหม่อีกครั้ง นอกจากนี้การทำ </a:t>
            </a:r>
            <a:r>
              <a:rPr lang="en-US" dirty="0" smtClean="0"/>
              <a:t>VLAN </a:t>
            </a:r>
            <a:r>
              <a:rPr lang="th-TH" dirty="0" smtClean="0"/>
              <a:t>โดยใช้ข้อมูล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 3 ก็ไม่จำเป็น ต้องทำ</a:t>
            </a:r>
            <a:r>
              <a:rPr lang="th-TH" dirty="0" err="1" smtClean="0"/>
              <a:t>แท็กกิ้ง</a:t>
            </a:r>
            <a:r>
              <a:rPr lang="th-TH" dirty="0" smtClean="0"/>
              <a:t> (</a:t>
            </a:r>
            <a:r>
              <a:rPr lang="en-US" dirty="0" smtClean="0"/>
              <a:t>Tagging) </a:t>
            </a:r>
            <a:r>
              <a:rPr lang="th-TH" dirty="0" smtClean="0"/>
              <a:t>สำหรับการสื่อสารระหว่างสมาชิกของ </a:t>
            </a:r>
            <a:r>
              <a:rPr lang="en-US" dirty="0" smtClean="0"/>
              <a:t>VLAN </a:t>
            </a:r>
            <a:r>
              <a:rPr lang="th-TH" dirty="0" smtClean="0"/>
              <a:t>ที่อยู่คนละสวิตช์กัน แต่ข้อเสีย คือสวิตช์จะทำงานช้าลง เนื่องจากสวิตช์ต้องทำการตรวจสอบข้อมูล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 3 ซึ่งจะใช้เวลานานกว่าการตรวจสอบข้อมูล</a:t>
            </a:r>
            <a:r>
              <a:rPr lang="th-TH" dirty="0" err="1" smtClean="0"/>
              <a:t>ในเลเยอร์</a:t>
            </a:r>
            <a:r>
              <a:rPr lang="th-TH" dirty="0" smtClean="0"/>
              <a:t>ที่ 2</a:t>
            </a:r>
            <a:endParaRPr lang="th-TH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Port </a:t>
            </a:r>
            <a:r>
              <a:rPr lang="en-US" b="1" dirty="0" err="1" smtClean="0"/>
              <a:t>Trunking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การทำ</a:t>
            </a:r>
            <a:r>
              <a:rPr lang="th-TH" dirty="0" err="1" smtClean="0"/>
              <a:t>พอร์ตทรังกิ้ง</a:t>
            </a:r>
            <a:r>
              <a:rPr lang="th-TH" dirty="0" smtClean="0"/>
              <a:t> (</a:t>
            </a:r>
            <a:r>
              <a:rPr lang="en-US" dirty="0" smtClean="0"/>
              <a:t>Port </a:t>
            </a:r>
            <a:r>
              <a:rPr lang="en-US" dirty="0" err="1" smtClean="0"/>
              <a:t>Trunking</a:t>
            </a:r>
            <a:r>
              <a:rPr lang="en-US" dirty="0" smtClean="0"/>
              <a:t>) </a:t>
            </a:r>
            <a:r>
              <a:rPr lang="th-TH" dirty="0" smtClean="0"/>
              <a:t>คือการเพิ่ม</a:t>
            </a:r>
            <a:r>
              <a:rPr lang="th-TH" dirty="0" err="1" smtClean="0"/>
              <a:t>แบนด์</a:t>
            </a:r>
            <a:r>
              <a:rPr lang="th-TH" dirty="0" smtClean="0"/>
              <a:t>วิธ (</a:t>
            </a:r>
            <a:r>
              <a:rPr lang="en-US" dirty="0" smtClean="0"/>
              <a:t>Bandwidth) </a:t>
            </a:r>
            <a:r>
              <a:rPr lang="th-TH" dirty="0" smtClean="0"/>
              <a:t>ให้กับลิงค์โดยการรวมเอาหลาย ๆ พอร์ตของสวิตช์ให้ทำงานเสมือนเป็นพอร์ตเดียวกัน ตัวอย่างเช่น เราสามารถรวมเอา 3 พอร์ตของสวิตช์ที่วิ่งที่ความเร็ว 100 </a:t>
            </a:r>
            <a:r>
              <a:rPr lang="en-US" dirty="0" smtClean="0"/>
              <a:t>Mbps </a:t>
            </a:r>
            <a:r>
              <a:rPr lang="th-TH" dirty="0" smtClean="0"/>
              <a:t>เป็นทรังค์ ทำให้</a:t>
            </a:r>
            <a:r>
              <a:rPr lang="th-TH" dirty="0" err="1" smtClean="0"/>
              <a:t>แบนด์</a:t>
            </a:r>
            <a:r>
              <a:rPr lang="th-TH" dirty="0" smtClean="0"/>
              <a:t>วิธของลิงค์เพิ่มเป็น 300 </a:t>
            </a:r>
            <a:r>
              <a:rPr lang="en-US" dirty="0" smtClean="0"/>
              <a:t>Mbps </a:t>
            </a:r>
            <a:r>
              <a:rPr lang="th-TH" dirty="0" smtClean="0"/>
              <a:t>และถ้าพอร์ตดังกล่าวรองรับ</a:t>
            </a:r>
            <a:r>
              <a:rPr lang="th-TH" dirty="0" err="1" smtClean="0"/>
              <a:t>ฟูลล์</a:t>
            </a:r>
            <a:r>
              <a:rPr lang="th-TH" dirty="0" smtClean="0"/>
              <a:t>ดู</a:t>
            </a:r>
            <a:r>
              <a:rPr lang="th-TH" dirty="0" err="1" smtClean="0"/>
              <a:t>เพล็กซ์</a:t>
            </a:r>
            <a:r>
              <a:rPr lang="th-TH" dirty="0" smtClean="0"/>
              <a:t> ลิงค์ก็มี</a:t>
            </a:r>
            <a:r>
              <a:rPr lang="th-TH" dirty="0" err="1" smtClean="0"/>
              <a:t>แบนด์</a:t>
            </a:r>
            <a:r>
              <a:rPr lang="th-TH" dirty="0" smtClean="0"/>
              <a:t>วิธเป็น 600 </a:t>
            </a:r>
            <a:r>
              <a:rPr lang="en-US" dirty="0" smtClean="0"/>
              <a:t>Mbps </a:t>
            </a: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ประวัติอี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จุดประสงค์ของการสร้างอี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ในตอนแรกนั้นเพื่อให้นักวิจัยสามารถแชร์ ข้อมูลร่วมกันได้เท่านั้น ไม่ใช่เป็นการพัฒนาเทคโนโลยีใหม่ ในสมัยแรกจะใช้สาย</a:t>
            </a:r>
            <a:r>
              <a:rPr lang="th-TH" dirty="0" err="1" smtClean="0"/>
              <a:t>โคแอ็ก</a:t>
            </a:r>
            <a:r>
              <a:rPr lang="th-TH" dirty="0" smtClean="0"/>
              <a:t>แบบหนา เป็นสายสัญญาณในการเชื่อมต่อคอมพิวเตอร์เหล่านั้น ในตอนนั้นอี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ถือเป็นเทคโนโลยีที่น่าทึ่งมากในการใช้คอมพิวเตอร์ใน สมัยนั้น เพราะคอมพิวเตอร์ส่วนใหญ่จะเป็นเครื่องเมนเฟรมที่มีราคาแพงมาก มีน้อยคนที่สามารถซื่อเครื่องเมนเฟรมมาใช้ และคนส่วนใหญ่จะไม่รู้จักการใช้เมนเฟรม แต่การพัฒนาอี</a:t>
            </a:r>
            <a:r>
              <a:rPr lang="th-TH" dirty="0" err="1" smtClean="0"/>
              <a:t>เธอเน็ต</a:t>
            </a:r>
            <a:r>
              <a:rPr lang="th-TH" dirty="0" smtClean="0"/>
              <a:t>ทำให้การใช้คอมพิวเตอร์แพร่หลายมากขึ้น </a:t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Port </a:t>
            </a:r>
            <a:r>
              <a:rPr lang="en-US" b="1" dirty="0" err="1" smtClean="0"/>
              <a:t>Trunking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4098" name="Picture 2" descr="http://www.mdf-net.com/training/network/image/Port%20Trunking.JPG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2643174" y="2714620"/>
            <a:ext cx="4483350" cy="185738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857760"/>
            <a:ext cx="7439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Port </a:t>
            </a:r>
            <a:r>
              <a:rPr lang="en-US" b="1" dirty="0" err="1" smtClean="0"/>
              <a:t>Trunking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ข้อดีของการทำ</a:t>
            </a:r>
            <a:r>
              <a:rPr lang="th-TH" dirty="0" err="1" smtClean="0"/>
              <a:t>พอร์ตทรังกิ้ง</a:t>
            </a:r>
            <a:r>
              <a:rPr lang="th-TH" dirty="0" smtClean="0"/>
              <a:t>มีดังนี้</a:t>
            </a:r>
            <a:br>
              <a:rPr lang="th-TH" dirty="0" smtClean="0"/>
            </a:br>
            <a:r>
              <a:rPr lang="th-TH" dirty="0" smtClean="0"/>
              <a:t>     1. เพิ่ม</a:t>
            </a:r>
            <a:r>
              <a:rPr lang="th-TH" dirty="0" err="1" smtClean="0"/>
              <a:t>แบนด์</a:t>
            </a:r>
            <a:r>
              <a:rPr lang="th-TH" dirty="0" smtClean="0"/>
              <a:t>วิธของลิงค์</a:t>
            </a:r>
            <a:br>
              <a:rPr lang="th-TH" dirty="0" smtClean="0"/>
            </a:br>
            <a:r>
              <a:rPr lang="th-TH" dirty="0" smtClean="0"/>
              <a:t>     2. การแชร์โหลดระหว่างพอร์ต</a:t>
            </a:r>
            <a:br>
              <a:rPr lang="th-TH" dirty="0" smtClean="0"/>
            </a:br>
            <a:r>
              <a:rPr lang="th-TH" dirty="0" smtClean="0"/>
              <a:t>     3. การแยกกลุ่มของเฟรมตามแอดเดรส ทำให้</a:t>
            </a:r>
            <a:r>
              <a:rPr lang="th-TH" dirty="0" err="1" smtClean="0"/>
              <a:t>แพ็กเก็ต</a:t>
            </a:r>
            <a:r>
              <a:rPr lang="th-TH" dirty="0" smtClean="0"/>
              <a:t>รับส่งพอร์ต</a:t>
            </a:r>
            <a:br>
              <a:rPr lang="th-TH" dirty="0" smtClean="0"/>
            </a:br>
            <a:r>
              <a:rPr lang="th-TH" dirty="0" smtClean="0"/>
              <a:t>     4. </a:t>
            </a:r>
            <a:r>
              <a:rPr lang="en-US" dirty="0" smtClean="0"/>
              <a:t>Fault Tolerance : </a:t>
            </a:r>
            <a:r>
              <a:rPr lang="th-TH" dirty="0" smtClean="0"/>
              <a:t>ถ้าพอร์ตใดพอร์ตหนึ่งเสีย พอร์ตที่เหลือยังคงทำงานได้ตามปกติ การทำ</a:t>
            </a:r>
            <a:r>
              <a:rPr lang="th-TH" dirty="0" err="1" smtClean="0"/>
              <a:t>พอร์ตทรังกิ้ง</a:t>
            </a:r>
            <a:r>
              <a:rPr lang="th-TH" dirty="0" smtClean="0"/>
              <a:t> มีประโยชน์สำหรับลิงค์ที่เชื่อมต่อระหว่างสวิตซ์ หรือลิงค์ที่อัตราการรับส่งข้อมูลสูง</a:t>
            </a:r>
            <a:endParaRPr lang="th-TH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สรุปท้ายบท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เนื้อหาในบทนี้กล่าวถึงอี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ซึ่งเป็นเครือข่าย</a:t>
            </a:r>
            <a:r>
              <a:rPr lang="en-US" dirty="0" smtClean="0"/>
              <a:t>LAN</a:t>
            </a:r>
            <a:r>
              <a:rPr lang="th-TH" dirty="0" smtClean="0"/>
              <a:t> ที่นิยมมากที่สุดในปัจจุบัน เนื่องจากง่ายต่อการติดตั้ง ดูแลรักษา มีประสิทธิภาพสูงและอุปกรณ์ราคาไม่แพง ถูกคิดค้นในปี 1970 ต่อมา</a:t>
            </a:r>
            <a:r>
              <a:rPr lang="en-US" dirty="0" smtClean="0"/>
              <a:t>IEEE </a:t>
            </a:r>
            <a:r>
              <a:rPr lang="th-TH" dirty="0" smtClean="0"/>
              <a:t>ประกาศใช้ </a:t>
            </a:r>
            <a:r>
              <a:rPr lang="en-US" dirty="0" smtClean="0"/>
              <a:t>IEEE 802.3 </a:t>
            </a:r>
            <a:r>
              <a:rPr lang="th-TH" dirty="0" smtClean="0"/>
              <a:t>ที่มีความเร็วเพียง 10 </a:t>
            </a:r>
            <a:r>
              <a:rPr lang="en-US" dirty="0" smtClean="0"/>
              <a:t>Mbps </a:t>
            </a:r>
            <a:r>
              <a:rPr lang="th-TH" dirty="0" smtClean="0"/>
              <a:t>แต่ก็ถือว่าเร็วมากในสมัยนั้น แต่ความต้องการที่เพิ่มมากขึ้นจึงได้มีการพัฒนามาเป็น 100 </a:t>
            </a:r>
            <a:r>
              <a:rPr lang="en-US" dirty="0" smtClean="0"/>
              <a:t>Mbps </a:t>
            </a:r>
            <a:r>
              <a:rPr lang="th-TH" dirty="0" smtClean="0"/>
              <a:t>และ 1000 </a:t>
            </a:r>
            <a:r>
              <a:rPr lang="en-US" dirty="0" smtClean="0"/>
              <a:t>Mbps</a:t>
            </a:r>
            <a:r>
              <a:rPr lang="th-TH" dirty="0" smtClean="0"/>
              <a:t> ซึ่งปัจจุบันมาตรฐานอี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รองรับที่ 10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  <a:r>
              <a:rPr lang="th-TH" dirty="0" smtClean="0"/>
              <a:t>การพัฒนาในด้านอี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ที่เราใช้งานยังไม่หยุดยั้งอนาคตที่เราจะได้ใช้ เทราบิตอี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คงอีกไม่ไกลเกินเอื้อม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ประวัติอี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ในปี 1973 </a:t>
            </a:r>
            <a:r>
              <a:rPr lang="th-TH" dirty="0" err="1" smtClean="0"/>
              <a:t>เม็ทคาลเฟ</a:t>
            </a:r>
            <a:r>
              <a:rPr lang="th-TH" dirty="0" smtClean="0"/>
              <a:t>ได้เขียนอธิบายระบบเครือข่ายที่มีการพัฒนาจากเครือข่าย</a:t>
            </a:r>
            <a:r>
              <a:rPr lang="th-TH" dirty="0" err="1" smtClean="0"/>
              <a:t>อโล</a:t>
            </a:r>
            <a:r>
              <a:rPr lang="th-TH" dirty="0" smtClean="0"/>
              <a:t>ฮา ซึ่งได้ถูกพัฒนาที่มหาวิทยาลัยฮาวาย ในทศวรรษ 1960 โดย</a:t>
            </a:r>
            <a:r>
              <a:rPr lang="th-TH" dirty="0" err="1" smtClean="0"/>
              <a:t>นอร์</a:t>
            </a:r>
            <a:r>
              <a:rPr lang="th-TH" dirty="0" smtClean="0"/>
              <a:t>แมน </a:t>
            </a:r>
            <a:r>
              <a:rPr lang="th-TH" dirty="0" err="1" smtClean="0"/>
              <a:t>แอ็บ</a:t>
            </a:r>
            <a:r>
              <a:rPr lang="th-TH" dirty="0" smtClean="0"/>
              <a:t>แรมสัน (</a:t>
            </a:r>
            <a:r>
              <a:rPr lang="en-US" dirty="0" smtClean="0"/>
              <a:t>Norman Abramson) </a:t>
            </a:r>
            <a:r>
              <a:rPr lang="th-TH" dirty="0" smtClean="0"/>
              <a:t>และเพื่อนร่วมงาน โดยได้พัฒนาระบบวิทยุสื่อสารระหว่างเกาะต่างๆ การพัฒนานี่เป็นการพัฒนาระบบเพื่อแชร์กลางการรับส่งข้อมูลซึ่งในที่นี้ คือ อากาศที่เป็นสื่อนำคลื่นวิทยุนั่นเอง 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ประวัติอี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ในช่วงแรกนั้นอี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เป็นลิขสิทธิ์ของบริษัทซี</a:t>
            </a:r>
            <a:r>
              <a:rPr lang="th-TH" dirty="0" err="1" smtClean="0"/>
              <a:t>ร็อกซ์</a:t>
            </a:r>
            <a:r>
              <a:rPr lang="th-TH" dirty="0" smtClean="0"/>
              <a:t>บริษัทเดียวเท่า นั้น ต่อมามาตรฐานอี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ที่ความเร็ว 10 </a:t>
            </a:r>
            <a:r>
              <a:rPr lang="en-US" dirty="0" smtClean="0"/>
              <a:t>Mbps </a:t>
            </a:r>
            <a:r>
              <a:rPr lang="th-TH" dirty="0" smtClean="0"/>
              <a:t>ได้ประกาศใช้เมื่อปี 1980 โดยความร่วมมือของ 3 บริษัทคือ </a:t>
            </a:r>
            <a:r>
              <a:rPr lang="en-US" dirty="0" smtClean="0"/>
              <a:t>DEC-Intel-Xerox </a:t>
            </a:r>
            <a:r>
              <a:rPr lang="th-TH" dirty="0" smtClean="0"/>
              <a:t>หรือเรียกสั้นๆ ว่า </a:t>
            </a:r>
            <a:r>
              <a:rPr lang="en-US" dirty="0" smtClean="0"/>
              <a:t>DIX </a:t>
            </a:r>
            <a:r>
              <a:rPr lang="th-TH" dirty="0" smtClean="0"/>
              <a:t>และในขณะเดียวกัน </a:t>
            </a:r>
            <a:r>
              <a:rPr lang="en-US" dirty="0" smtClean="0"/>
              <a:t>IEEE </a:t>
            </a:r>
            <a:r>
              <a:rPr lang="th-TH" dirty="0" smtClean="0"/>
              <a:t>ก็ได้พัฒนามาตรฐานอี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เช่นกันคือ มาตรฐาน </a:t>
            </a:r>
            <a:r>
              <a:rPr lang="en-US" dirty="0" smtClean="0"/>
              <a:t>IEEE 802.3 </a:t>
            </a:r>
            <a:r>
              <a:rPr lang="th-TH" dirty="0" smtClean="0"/>
              <a:t>ซึ่งได้พัฒนามาจาก </a:t>
            </a:r>
            <a:r>
              <a:rPr lang="en-US" dirty="0" smtClean="0"/>
              <a:t>DIX </a:t>
            </a:r>
            <a:r>
              <a:rPr lang="th-TH" dirty="0" smtClean="0"/>
              <a:t>อีกทีหนึ่ง มาตรฐาน </a:t>
            </a:r>
            <a:r>
              <a:rPr lang="en-US" dirty="0" smtClean="0"/>
              <a:t>IEEE </a:t>
            </a:r>
            <a:r>
              <a:rPr lang="th-TH" dirty="0" smtClean="0"/>
              <a:t>ถูกตีพิมพ์ครั้งแรกในปี 1985 และต่อมา </a:t>
            </a:r>
            <a:r>
              <a:rPr lang="en-US" dirty="0" smtClean="0"/>
              <a:t>ISO (International Organization for Standardization) </a:t>
            </a:r>
            <a:r>
              <a:rPr lang="th-TH" dirty="0" smtClean="0"/>
              <a:t>ก็ได้ยอมรับเอามาตรฐาน </a:t>
            </a:r>
            <a:r>
              <a:rPr lang="en-US" dirty="0" smtClean="0"/>
              <a:t>IEEE 802.3 </a:t>
            </a:r>
            <a:r>
              <a:rPr lang="th-TH" dirty="0" smtClean="0"/>
              <a:t>นี้เป็นมาตรฐานอี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นานาชาติ ทำให้บริษัทใดก็ได้สามารถผลิตอุปกรณ์อี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โดยที่ไม่ต้องเสียลิขสิทธิ์ ให้กับใคร หลังจากนั้นทำให้การใช้งานอี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แพร่ไปทั่วโลกอย่างรวดเร็ว จนกลายเป็นเทคโนโลยีเครือข่ายยอดนิยมในปัจจุบัน </a:t>
            </a:r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ประวัติอี</a:t>
            </a:r>
            <a:r>
              <a:rPr lang="th-TH" b="1" dirty="0" err="1" smtClean="0"/>
              <a:t>เธอร์เน็ต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หลังจากที่ </a:t>
            </a:r>
            <a:r>
              <a:rPr lang="en-US" dirty="0" smtClean="0"/>
              <a:t>IEEE </a:t>
            </a:r>
            <a:r>
              <a:rPr lang="th-TH" dirty="0" smtClean="0"/>
              <a:t>ได้ตีพิมพ์มาตรฐานอี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ตั้งแต่ปี 1985 แล้วก็ได้มีการพัฒนามาตรฐานมาเรื่อยๆ มาตรฐานแรกนั้นจะใช้สายโค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แบบหนา ( </a:t>
            </a:r>
            <a:r>
              <a:rPr lang="en-US" dirty="0" err="1" smtClean="0"/>
              <a:t>Thicknet</a:t>
            </a:r>
            <a:r>
              <a:rPr lang="en-US" dirty="0" smtClean="0"/>
              <a:t>) </a:t>
            </a:r>
            <a:r>
              <a:rPr lang="th-TH" dirty="0" smtClean="0"/>
              <a:t>และต่อมาได้เปลี่ยนมาใช้สาย</a:t>
            </a:r>
            <a:r>
              <a:rPr lang="th-TH" dirty="0" err="1" smtClean="0"/>
              <a:t>โคแอ็ก</a:t>
            </a:r>
            <a:r>
              <a:rPr lang="th-TH" dirty="0" smtClean="0"/>
              <a:t>แบบบาง (</a:t>
            </a:r>
            <a:r>
              <a:rPr lang="en-US" dirty="0" err="1" smtClean="0"/>
              <a:t>Thinnet</a:t>
            </a:r>
            <a:r>
              <a:rPr lang="en-US" dirty="0" smtClean="0"/>
              <a:t>) </a:t>
            </a:r>
            <a:r>
              <a:rPr lang="th-TH" dirty="0" smtClean="0"/>
              <a:t>หลังจากนั้นก็ได้พัฒนาสายสัญญาณอื่นๆ เช่น สายคู่เกลียวบิดและสายไฟเบอร์ เป็นต้น และได้มีการปรับปรุงความเร็วมาเป็น 100 </a:t>
            </a:r>
            <a:r>
              <a:rPr lang="en-US" dirty="0" smtClean="0"/>
              <a:t>Mbps </a:t>
            </a:r>
            <a:r>
              <a:rPr lang="th-TH" dirty="0" smtClean="0"/>
              <a:t>และ 1000 </a:t>
            </a:r>
            <a:r>
              <a:rPr lang="en-US" dirty="0" smtClean="0"/>
              <a:t>Mbps </a:t>
            </a:r>
            <a:r>
              <a:rPr lang="th-TH" dirty="0" smtClean="0"/>
              <a:t>ปัจจุบันมาตรฐานล่าสุดของอี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อยู่ที่ 10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กำหนดเอง 3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521</TotalTime>
  <Words>5970</Words>
  <Application>Microsoft Office PowerPoint</Application>
  <PresentationFormat>นำเสนอทางหน้าจอ (4:3)</PresentationFormat>
  <Paragraphs>164</Paragraphs>
  <Slides>62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62</vt:i4>
      </vt:variant>
    </vt:vector>
  </HeadingPairs>
  <TitlesOfParts>
    <vt:vector size="63" baseType="lpstr">
      <vt:lpstr>Urban</vt:lpstr>
      <vt:lpstr>4132404 การสื่อสารข้อมูลและเครือข่ายคอมพิวเตอร์ บทที่ 5 อีเธอร์เน็ต</vt:lpstr>
      <vt:lpstr>เนื้อหา</vt:lpstr>
      <vt:lpstr>เนื้อหา</vt:lpstr>
      <vt:lpstr>อีเธอร์เน็ต</vt:lpstr>
      <vt:lpstr>ประวัติอีเธอร์เน็ต</vt:lpstr>
      <vt:lpstr>ประวัติอีเธอร์เน็ต</vt:lpstr>
      <vt:lpstr>ประวัติอีเธอร์เน็ต</vt:lpstr>
      <vt:lpstr>ประวัติอีเธอร์เน็ต</vt:lpstr>
      <vt:lpstr>ประวัติอีเธอร์เน็ต</vt:lpstr>
      <vt:lpstr> </vt:lpstr>
      <vt:lpstr>สถาปัตยกรรม IEEE802.3 อีเธอร์เน็ต</vt:lpstr>
      <vt:lpstr>สถาปัตยกรรม IEEE802.3 อีเธอร์เน็ต</vt:lpstr>
      <vt:lpstr>ดาต้าลิงค์เลเยอร์</vt:lpstr>
      <vt:lpstr>Logical Link Control</vt:lpstr>
      <vt:lpstr>Media Access Control</vt:lpstr>
      <vt:lpstr>Media Access Control</vt:lpstr>
      <vt:lpstr>ฟอร์แมตเฟรมข้อมูล</vt:lpstr>
      <vt:lpstr>ฟอร์แมตเฟรมข้อมูล</vt:lpstr>
      <vt:lpstr>ฟอร์แมตเฟรมข้อมูล</vt:lpstr>
      <vt:lpstr>โปรโตคอล CSMA/CD</vt:lpstr>
      <vt:lpstr>โปรโตคอล CSMA/CD</vt:lpstr>
      <vt:lpstr>ค่าดีเลย์ (Round-Trip Delay)</vt:lpstr>
      <vt:lpstr>ค่าดีเลย์ (Round-Trip Delay)</vt:lpstr>
      <vt:lpstr>อุปกรณ์เครือข่ายอีเธอร์เน็ต</vt:lpstr>
      <vt:lpstr>อุปกรณ์เครือข่ายอีเธอร์เน็ต</vt:lpstr>
      <vt:lpstr>อุปกรณ์เครือข่ายอีเธอร์เน็ต</vt:lpstr>
      <vt:lpstr>สวิตซ์</vt:lpstr>
      <vt:lpstr>เลเยอร์ 3 สวิตช์ (Layer 3 Switch)</vt:lpstr>
      <vt:lpstr>คอลลิชันโดเมน (Collision Domain)</vt:lpstr>
      <vt:lpstr>คอลลิชันโดเมน (Collision Domain)</vt:lpstr>
      <vt:lpstr>บรอดคาสต์โดเมน</vt:lpstr>
      <vt:lpstr>บรอดคาสต์โดเมน</vt:lpstr>
      <vt:lpstr>การเรียกชื่ออีเธอร์เน็ต</vt:lpstr>
      <vt:lpstr>การเรียกชื่ออีเธอร์เน็ต</vt:lpstr>
      <vt:lpstr>การเรียกชื่ออีเธอร์เน็ต</vt:lpstr>
      <vt:lpstr>การเรียกชื่ออีเธอร์เน็ต</vt:lpstr>
      <vt:lpstr>อีเธอร์เน็ต (Ethernet)</vt:lpstr>
      <vt:lpstr>อีเธอร์เน็ต (Ethernet)</vt:lpstr>
      <vt:lpstr>อีเธอร์เน็ต (Ethernet)</vt:lpstr>
      <vt:lpstr>10 Base5</vt:lpstr>
      <vt:lpstr>10 Base2</vt:lpstr>
      <vt:lpstr>10 Base-T</vt:lpstr>
      <vt:lpstr>10Base-T</vt:lpstr>
      <vt:lpstr>10 Base-T</vt:lpstr>
      <vt:lpstr>10 Base-FOIRL</vt:lpstr>
      <vt:lpstr>10 Broad36</vt:lpstr>
      <vt:lpstr>10 Base-F</vt:lpstr>
      <vt:lpstr>ฟาสต์อีเธอร์เน็ต</vt:lpstr>
      <vt:lpstr>กิกะบิตอีเธอร์เน็ต</vt:lpstr>
      <vt:lpstr>10 กิกะบิตอีเธอร์เน็ต</vt:lpstr>
      <vt:lpstr>10 กิกะบิตอีเธอร์เน็ต</vt:lpstr>
      <vt:lpstr>VLAN</vt:lpstr>
      <vt:lpstr>VLAN</vt:lpstr>
      <vt:lpstr>ข้อดีของ VLAN</vt:lpstr>
      <vt:lpstr>ข้อดีของ VLAN</vt:lpstr>
      <vt:lpstr>มาตรฐาน IEEE802.1Q/802.1p</vt:lpstr>
      <vt:lpstr>Layer 2 VLAN</vt:lpstr>
      <vt:lpstr>Layer 3 VLAN</vt:lpstr>
      <vt:lpstr>Port Trunking</vt:lpstr>
      <vt:lpstr>Port Trunking</vt:lpstr>
      <vt:lpstr>Port Trunking</vt:lpstr>
      <vt:lpstr>สรุปท้ายบท</vt:lpstr>
    </vt:vector>
  </TitlesOfParts>
  <Company>sKz Community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4132701 การสื่อสารข้อมูลและเครือข่ายคอมพิวเตอร์ บทที่ 2 สายสัญญาณและสื่อไร้สาย</dc:title>
  <dc:creator>lazeal</dc:creator>
  <cp:lastModifiedBy>user</cp:lastModifiedBy>
  <cp:revision>57</cp:revision>
  <dcterms:created xsi:type="dcterms:W3CDTF">2012-06-29T04:26:38Z</dcterms:created>
  <dcterms:modified xsi:type="dcterms:W3CDTF">2019-06-17T01:35:45Z</dcterms:modified>
</cp:coreProperties>
</file>